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79" r:id="rId3"/>
    <p:sldId id="377" r:id="rId4"/>
    <p:sldId id="378" r:id="rId5"/>
    <p:sldId id="379" r:id="rId6"/>
    <p:sldId id="380" r:id="rId7"/>
    <p:sldId id="305" r:id="rId8"/>
    <p:sldId id="307" r:id="rId9"/>
    <p:sldId id="312" r:id="rId10"/>
    <p:sldId id="297" r:id="rId11"/>
    <p:sldId id="372" r:id="rId12"/>
    <p:sldId id="371" r:id="rId13"/>
    <p:sldId id="337" r:id="rId14"/>
    <p:sldId id="338" r:id="rId15"/>
    <p:sldId id="373" r:id="rId16"/>
    <p:sldId id="334" r:id="rId17"/>
    <p:sldId id="335" r:id="rId18"/>
    <p:sldId id="336" r:id="rId19"/>
    <p:sldId id="339" r:id="rId20"/>
    <p:sldId id="356" r:id="rId21"/>
    <p:sldId id="340" r:id="rId22"/>
    <p:sldId id="375" r:id="rId23"/>
    <p:sldId id="318" r:id="rId24"/>
    <p:sldId id="320" r:id="rId25"/>
    <p:sldId id="319" r:id="rId26"/>
    <p:sldId id="366" r:id="rId27"/>
    <p:sldId id="346" r:id="rId28"/>
    <p:sldId id="364" r:id="rId29"/>
    <p:sldId id="359" r:id="rId30"/>
    <p:sldId id="324" r:id="rId31"/>
    <p:sldId id="325" r:id="rId32"/>
    <p:sldId id="381" r:id="rId33"/>
    <p:sldId id="357" r:id="rId34"/>
    <p:sldId id="358" r:id="rId35"/>
    <p:sldId id="365" r:id="rId36"/>
    <p:sldId id="367" r:id="rId37"/>
    <p:sldId id="370" r:id="rId38"/>
    <p:sldId id="369" r:id="rId39"/>
    <p:sldId id="360" r:id="rId40"/>
    <p:sldId id="374" r:id="rId41"/>
    <p:sldId id="362" r:id="rId42"/>
    <p:sldId id="295" r:id="rId43"/>
    <p:sldId id="296" r:id="rId44"/>
    <p:sldId id="25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066"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63553B-18F3-47F4-952C-65EEF8AB0A5A}" type="datetimeFigureOut">
              <a:rPr lang="en-CA" smtClean="0"/>
              <a:pPr/>
              <a:t>23/09/2013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0A9EF8-E229-41EC-BF6E-81D4C3D101E9}" type="slidenum">
              <a:rPr lang="en-CA" smtClean="0"/>
              <a:pPr/>
              <a:t>‹#›</a:t>
            </a:fld>
            <a:endParaRPr lang="en-CA"/>
          </a:p>
        </p:txBody>
      </p:sp>
    </p:spTree>
    <p:extLst>
      <p:ext uri="{BB962C8B-B14F-4D97-AF65-F5344CB8AC3E}">
        <p14:creationId xmlns:p14="http://schemas.microsoft.com/office/powerpoint/2010/main" val="414209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7CF94-4C1C-435D-BE24-FD9311662D3B}" type="slidenum">
              <a:rPr lang="en-US"/>
              <a:pPr/>
              <a:t>7</a:t>
            </a:fld>
            <a:endParaRPr lang="en-US"/>
          </a:p>
        </p:txBody>
      </p:sp>
      <p:sp>
        <p:nvSpPr>
          <p:cNvPr id="66562" name="Rectangle 2"/>
          <p:cNvSpPr>
            <a:spLocks noGrp="1" noRot="1" noChangeAspect="1" noChangeArrowheads="1" noTextEdit="1"/>
          </p:cNvSpPr>
          <p:nvPr>
            <p:ph type="sldImg"/>
          </p:nvPr>
        </p:nvSpPr>
        <p:spPr>
          <a:xfrm>
            <a:off x="1144588" y="685800"/>
            <a:ext cx="4572000" cy="3429000"/>
          </a:xfrm>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5EF5D-1294-4ED5-BB2D-2367165F7DE8}" type="slidenum">
              <a:rPr lang="en-US"/>
              <a:pPr/>
              <a:t>30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782B2-7CED-4C53-8E9D-CAC6687F77D8}" type="slidenum">
              <a:rPr lang="en-US"/>
              <a:pPr/>
              <a:t>31</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smtClean="0"/>
              <a:t>But note that these microcosms are still very short chains!!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A9EF8-E229-41EC-BF6E-81D4C3D101E9}" type="slidenum">
              <a:rPr lang="en-CA" smtClean="0"/>
              <a:pPr/>
              <a:t>32</a:t>
            </a:fld>
            <a:endParaRPr lang="en-CA"/>
          </a:p>
        </p:txBody>
      </p:sp>
    </p:spTree>
    <p:extLst>
      <p:ext uri="{BB962C8B-B14F-4D97-AF65-F5344CB8AC3E}">
        <p14:creationId xmlns:p14="http://schemas.microsoft.com/office/powerpoint/2010/main" val="126596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F5CD6-FFCC-4E20-873B-E1CB9589F714}" type="slidenum">
              <a:rPr lang="en-US"/>
              <a:pPr/>
              <a:t>8</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A0910-A28E-4752-B1C9-EA2672D424AD}" type="slidenum">
              <a:rPr lang="en-US"/>
              <a:pPr/>
              <a:t>9</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556FC4-5B36-48C3-9F66-F6212CF7AC61}" type="slidenum">
              <a:rPr lang="en-US"/>
              <a:pPr/>
              <a:t>13</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38E2A-C819-4763-961D-B463BC5CF4F7}" type="slidenum">
              <a:rPr lang="en-US"/>
              <a:pPr/>
              <a:t>20</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65E81BE-9485-407A-9A97-CA56A45B1852}" type="slidenum">
              <a:rPr lang="en-CA" smtClean="0"/>
              <a:pPr/>
              <a:t>21</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85BFD-C0F5-41C5-AB8D-7600095F81B4}" type="slidenum">
              <a:rPr lang="en-US"/>
              <a:pPr/>
              <a:t>23</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7E4AC-4DCD-410A-AA9A-2596A6E262EB}" type="slidenum">
              <a:rPr lang="en-US"/>
              <a:pPr/>
              <a:t>24</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2E00E-5503-4B92-A345-BD3DA0BF68F8}" type="slidenum">
              <a:rPr lang="en-US"/>
              <a:pPr/>
              <a:t>25</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290C1-8788-43D6-8875-24CF70745BA2}" type="datetimeFigureOut">
              <a:rPr lang="en-CA" smtClean="0"/>
              <a:pPr/>
              <a:t>23/09/2013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412D0E7-34DC-4A0D-A11A-EF1303ADA79B}"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290C1-8788-43D6-8875-24CF70745BA2}" type="datetimeFigureOut">
              <a:rPr lang="en-CA" smtClean="0"/>
              <a:pPr/>
              <a:t>23/09/2013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2D0E7-34DC-4A0D-A11A-EF1303ADA79B}"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5.w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image" Target="../media/image50.wmf"/></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8.png"/><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1.xml"/><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61.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24.jpeg"/><Relationship Id="rId12"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3.jpeg"/><Relationship Id="rId11" Type="http://schemas.openxmlformats.org/officeDocument/2006/relationships/image" Target="../media/image18.png"/><Relationship Id="rId5" Type="http://schemas.openxmlformats.org/officeDocument/2006/relationships/image" Target="../media/image22.jpeg"/><Relationship Id="rId15" Type="http://schemas.openxmlformats.org/officeDocument/2006/relationships/image" Target="../media/image20.png"/><Relationship Id="rId10" Type="http://schemas.openxmlformats.org/officeDocument/2006/relationships/oleObject" Target="../embeddings/oleObject2.bin"/><Relationship Id="rId4" Type="http://schemas.openxmlformats.org/officeDocument/2006/relationships/image" Target="../media/image21.jpeg"/><Relationship Id="rId9" Type="http://schemas.openxmlformats.org/officeDocument/2006/relationships/image" Target="../media/image17.png"/><Relationship Id="rId1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Exploitation</a:t>
            </a:r>
            <a:endParaRPr lang="en-CA" dirty="0"/>
          </a:p>
        </p:txBody>
      </p:sp>
      <p:sp>
        <p:nvSpPr>
          <p:cNvPr id="5" name="Content Placeholder 4"/>
          <p:cNvSpPr>
            <a:spLocks noGrp="1"/>
          </p:cNvSpPr>
          <p:nvPr>
            <p:ph idx="1"/>
          </p:nvPr>
        </p:nvSpPr>
        <p:spPr/>
        <p:txBody>
          <a:bodyPr/>
          <a:lstStyle/>
          <a:p>
            <a:r>
              <a:rPr lang="en-CA" dirty="0" smtClean="0"/>
              <a:t>Positive effect on eater, negative on </a:t>
            </a:r>
            <a:r>
              <a:rPr lang="en-CA" dirty="0" err="1" smtClean="0"/>
              <a:t>eatee</a:t>
            </a:r>
            <a:endParaRPr lang="en-CA" dirty="0" smtClean="0"/>
          </a:p>
          <a:p>
            <a:r>
              <a:rPr lang="en-CA" dirty="0" smtClean="0"/>
              <a:t>Includes predation, parasitism, </a:t>
            </a:r>
            <a:r>
              <a:rPr lang="en-CA" dirty="0" err="1" smtClean="0"/>
              <a:t>herbivory</a:t>
            </a:r>
            <a:endParaRPr lang="en-CA" dirty="0"/>
          </a:p>
        </p:txBody>
      </p:sp>
      <p:sp>
        <p:nvSpPr>
          <p:cNvPr id="6" name="Oval 5"/>
          <p:cNvSpPr/>
          <p:nvPr/>
        </p:nvSpPr>
        <p:spPr>
          <a:xfrm>
            <a:off x="2771800" y="4797152"/>
            <a:ext cx="10801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4932040" y="4797152"/>
            <a:ext cx="10801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p:cNvCxnSpPr/>
          <p:nvPr/>
        </p:nvCxnSpPr>
        <p:spPr>
          <a:xfrm>
            <a:off x="3923928" y="5085184"/>
            <a:ext cx="86409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923928" y="5517232"/>
            <a:ext cx="86409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11960" y="5661248"/>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11960" y="4653136"/>
            <a:ext cx="364202" cy="523220"/>
          </a:xfrm>
          <a:prstGeom prst="rect">
            <a:avLst/>
          </a:prstGeom>
          <a:noFill/>
        </p:spPr>
        <p:txBody>
          <a:bodyPr wrap="none" rtlCol="0">
            <a:spAutoFit/>
          </a:bodyPr>
          <a:lstStyle/>
          <a:p>
            <a:r>
              <a:rPr lang="en-CA" sz="2800" dirty="0" smtClean="0"/>
              <a:t>+</a:t>
            </a:r>
            <a:endParaRPr lang="en-CA"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fontScale="90000"/>
          </a:bodyPr>
          <a:lstStyle/>
          <a:p>
            <a:r>
              <a:rPr lang="en-CA" dirty="0" err="1" smtClean="0"/>
              <a:t>Lotka</a:t>
            </a:r>
            <a:r>
              <a:rPr lang="en-CA" dirty="0" smtClean="0"/>
              <a:t> </a:t>
            </a:r>
            <a:r>
              <a:rPr lang="en-CA" dirty="0" err="1" smtClean="0"/>
              <a:t>volterra</a:t>
            </a:r>
            <a:r>
              <a:rPr lang="en-CA" dirty="0" smtClean="0"/>
              <a:t> approach to predation</a:t>
            </a:r>
            <a:endParaRPr lang="en-CA" dirty="0"/>
          </a:p>
        </p:txBody>
      </p:sp>
      <p:pic>
        <p:nvPicPr>
          <p:cNvPr id="82945" name="Picture 1"/>
          <p:cNvPicPr>
            <a:picLocks noChangeAspect="1" noChangeArrowheads="1"/>
          </p:cNvPicPr>
          <p:nvPr/>
        </p:nvPicPr>
        <p:blipFill>
          <a:blip r:embed="rId2" cstate="print"/>
          <a:srcRect/>
          <a:stretch>
            <a:fillRect/>
          </a:stretch>
        </p:blipFill>
        <p:spPr bwMode="auto">
          <a:xfrm rot="16200000">
            <a:off x="838357" y="177866"/>
            <a:ext cx="3312368" cy="4486042"/>
          </a:xfrm>
          <a:prstGeom prst="rect">
            <a:avLst/>
          </a:prstGeom>
          <a:noFill/>
          <a:ln w="9525">
            <a:noFill/>
            <a:miter lim="800000"/>
            <a:headEnd/>
            <a:tailEnd/>
          </a:ln>
        </p:spPr>
      </p:pic>
      <p:pic>
        <p:nvPicPr>
          <p:cNvPr id="82946" name="Picture 2"/>
          <p:cNvPicPr>
            <a:picLocks noChangeAspect="1" noChangeArrowheads="1"/>
          </p:cNvPicPr>
          <p:nvPr/>
        </p:nvPicPr>
        <p:blipFill>
          <a:blip r:embed="rId3" cstate="print"/>
          <a:srcRect/>
          <a:stretch>
            <a:fillRect/>
          </a:stretch>
        </p:blipFill>
        <p:spPr bwMode="auto">
          <a:xfrm rot="16200000">
            <a:off x="4907324" y="501387"/>
            <a:ext cx="3384376" cy="3911007"/>
          </a:xfrm>
          <a:prstGeom prst="rect">
            <a:avLst/>
          </a:prstGeom>
          <a:noFill/>
          <a:ln w="9525">
            <a:noFill/>
            <a:miter lim="800000"/>
            <a:headEnd/>
            <a:tailEnd/>
          </a:ln>
        </p:spPr>
      </p:pic>
      <p:sp>
        <p:nvSpPr>
          <p:cNvPr id="7" name="TextBox 6"/>
          <p:cNvSpPr txBox="1"/>
          <p:nvPr/>
        </p:nvSpPr>
        <p:spPr>
          <a:xfrm>
            <a:off x="899592" y="4653136"/>
            <a:ext cx="5830122" cy="1200329"/>
          </a:xfrm>
          <a:prstGeom prst="rect">
            <a:avLst/>
          </a:prstGeom>
          <a:noFill/>
        </p:spPr>
        <p:txBody>
          <a:bodyPr wrap="none" rtlCol="0">
            <a:spAutoFit/>
          </a:bodyPr>
          <a:lstStyle/>
          <a:p>
            <a:r>
              <a:rPr lang="en-CA" i="1" dirty="0" smtClean="0"/>
              <a:t>r</a:t>
            </a:r>
            <a:r>
              <a:rPr lang="en-CA" dirty="0" smtClean="0"/>
              <a:t> is victim growth rate</a:t>
            </a:r>
          </a:p>
          <a:p>
            <a:r>
              <a:rPr lang="el-GR" dirty="0" smtClean="0"/>
              <a:t>α</a:t>
            </a:r>
            <a:r>
              <a:rPr lang="en-CA" dirty="0" smtClean="0"/>
              <a:t> is capture efficiency of predators</a:t>
            </a:r>
          </a:p>
          <a:p>
            <a:r>
              <a:rPr lang="en-CA" i="1" dirty="0" smtClean="0"/>
              <a:t>q</a:t>
            </a:r>
            <a:r>
              <a:rPr lang="en-CA" dirty="0" smtClean="0"/>
              <a:t> is per capita death rate of predators</a:t>
            </a:r>
          </a:p>
          <a:p>
            <a:r>
              <a:rPr lang="el-GR" dirty="0" smtClean="0"/>
              <a:t>β</a:t>
            </a:r>
            <a:r>
              <a:rPr lang="en-CA" dirty="0" smtClean="0"/>
              <a:t> is conversion efficiency of predators (to per capita growth)</a:t>
            </a:r>
            <a:endParaRPr lang="en-CA"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fontScale="90000"/>
          </a:bodyPr>
          <a:lstStyle/>
          <a:p>
            <a:r>
              <a:rPr lang="en-CA" dirty="0" err="1" smtClean="0"/>
              <a:t>Lotka</a:t>
            </a:r>
            <a:r>
              <a:rPr lang="en-CA" dirty="0" smtClean="0"/>
              <a:t> </a:t>
            </a:r>
            <a:r>
              <a:rPr lang="en-CA" dirty="0" err="1" smtClean="0"/>
              <a:t>volterra</a:t>
            </a:r>
            <a:r>
              <a:rPr lang="en-CA" dirty="0" smtClean="0"/>
              <a:t> approach to predation</a:t>
            </a:r>
            <a:endParaRPr lang="en-CA" dirty="0"/>
          </a:p>
        </p:txBody>
      </p:sp>
      <p:pic>
        <p:nvPicPr>
          <p:cNvPr id="82945" name="Picture 1"/>
          <p:cNvPicPr>
            <a:picLocks noChangeAspect="1" noChangeArrowheads="1"/>
          </p:cNvPicPr>
          <p:nvPr/>
        </p:nvPicPr>
        <p:blipFill>
          <a:blip r:embed="rId2" cstate="print"/>
          <a:srcRect/>
          <a:stretch>
            <a:fillRect/>
          </a:stretch>
        </p:blipFill>
        <p:spPr bwMode="auto">
          <a:xfrm rot="16200000">
            <a:off x="684825" y="331398"/>
            <a:ext cx="2445761" cy="3312369"/>
          </a:xfrm>
          <a:prstGeom prst="rect">
            <a:avLst/>
          </a:prstGeom>
          <a:noFill/>
          <a:ln w="9525">
            <a:noFill/>
            <a:miter lim="800000"/>
            <a:headEnd/>
            <a:tailEnd/>
          </a:ln>
        </p:spPr>
      </p:pic>
      <p:pic>
        <p:nvPicPr>
          <p:cNvPr id="82946" name="Picture 2"/>
          <p:cNvPicPr>
            <a:picLocks noChangeAspect="1" noChangeArrowheads="1"/>
          </p:cNvPicPr>
          <p:nvPr/>
        </p:nvPicPr>
        <p:blipFill>
          <a:blip r:embed="rId3" cstate="print"/>
          <a:srcRect/>
          <a:stretch>
            <a:fillRect/>
          </a:stretch>
        </p:blipFill>
        <p:spPr bwMode="auto">
          <a:xfrm rot="16200000">
            <a:off x="5281614" y="559146"/>
            <a:ext cx="2642020" cy="3053135"/>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rot="16200000">
            <a:off x="2378629" y="2862838"/>
            <a:ext cx="3645024" cy="4345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rot="16200000">
            <a:off x="275568" y="-275568"/>
            <a:ext cx="2868736" cy="3419872"/>
          </a:xfrm>
          <a:prstGeom prst="rect">
            <a:avLst/>
          </a:prstGeom>
          <a:noFill/>
          <a:ln w="9525">
            <a:noFill/>
            <a:miter lim="800000"/>
            <a:headEnd/>
            <a:tailEnd/>
          </a:ln>
        </p:spPr>
      </p:pic>
      <p:pic>
        <p:nvPicPr>
          <p:cNvPr id="104451" name="Picture 3"/>
          <p:cNvPicPr>
            <a:picLocks noChangeAspect="1" noChangeArrowheads="1"/>
          </p:cNvPicPr>
          <p:nvPr/>
        </p:nvPicPr>
        <p:blipFill>
          <a:blip r:embed="rId3" cstate="print"/>
          <a:srcRect/>
          <a:stretch>
            <a:fillRect/>
          </a:stretch>
        </p:blipFill>
        <p:spPr bwMode="auto">
          <a:xfrm rot="16200000">
            <a:off x="3211081" y="1693574"/>
            <a:ext cx="4005065" cy="632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611560" y="1700808"/>
            <a:ext cx="8001000" cy="4260850"/>
          </a:xfrm>
          <a:prstGeom prst="rect">
            <a:avLst/>
          </a:prstGeom>
          <a:noFill/>
          <a:ln w="9525">
            <a:noFill/>
            <a:miter lim="800000"/>
            <a:headEnd/>
            <a:tailEnd/>
          </a:ln>
          <a:effectLst/>
        </p:spPr>
      </p:pic>
      <p:sp>
        <p:nvSpPr>
          <p:cNvPr id="3"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chemeClr val="tx1"/>
                </a:solidFill>
                <a:effectLst/>
                <a:uLnTx/>
                <a:uFillTx/>
                <a:latin typeface="+mj-lt"/>
                <a:ea typeface="+mj-ea"/>
                <a:cs typeface="+mj-cs"/>
              </a:rPr>
              <a:t>Predator-prey cycles: </a:t>
            </a:r>
            <a:r>
              <a:rPr kumimoji="0" lang="en-CA" sz="4400" b="0" i="0" u="none" strike="noStrike" kern="1200" cap="none" spc="0" normalizeH="0" baseline="0" noProof="0" dirty="0" err="1" smtClean="0">
                <a:ln>
                  <a:noFill/>
                </a:ln>
                <a:solidFill>
                  <a:schemeClr val="tx1"/>
                </a:solidFill>
                <a:effectLst/>
                <a:uLnTx/>
                <a:uFillTx/>
                <a:latin typeface="+mj-lt"/>
                <a:ea typeface="+mj-ea"/>
                <a:cs typeface="+mj-cs"/>
              </a:rPr>
              <a:t>Gause</a:t>
            </a:r>
            <a:r>
              <a:rPr kumimoji="0" lang="en-CA" sz="4400" b="0" i="0" u="none" strike="noStrike" kern="1200" cap="none" spc="0" normalizeH="0" baseline="0" noProof="0" dirty="0" smtClean="0">
                <a:ln>
                  <a:noFill/>
                </a:ln>
                <a:solidFill>
                  <a:schemeClr val="tx1"/>
                </a:solidFill>
                <a:effectLst/>
                <a:uLnTx/>
                <a:uFillTx/>
                <a:latin typeface="+mj-lt"/>
                <a:ea typeface="+mj-ea"/>
                <a:cs typeface="+mj-cs"/>
              </a:rPr>
              <a:t> showed extinction</a:t>
            </a:r>
            <a:endParaRPr kumimoji="0" lang="en-CA"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3794" name="Picture 2"/>
          <p:cNvPicPr>
            <a:picLocks noChangeAspect="1" noChangeArrowheads="1"/>
          </p:cNvPicPr>
          <p:nvPr/>
        </p:nvPicPr>
        <p:blipFill>
          <a:blip r:embed="rId4" cstate="print"/>
          <a:srcRect/>
          <a:stretch>
            <a:fillRect/>
          </a:stretch>
        </p:blipFill>
        <p:spPr bwMode="auto">
          <a:xfrm>
            <a:off x="179512" y="1844825"/>
            <a:ext cx="1040942" cy="2088231"/>
          </a:xfrm>
          <a:prstGeom prst="rect">
            <a:avLst/>
          </a:prstGeom>
          <a:noFill/>
          <a:ln w="9525">
            <a:noFill/>
            <a:miter lim="800000"/>
            <a:headEnd/>
            <a:tailEnd/>
          </a:ln>
        </p:spPr>
      </p:pic>
      <p:pic>
        <p:nvPicPr>
          <p:cNvPr id="33795" name="Picture 3"/>
          <p:cNvPicPr>
            <a:picLocks noChangeAspect="1" noChangeArrowheads="1"/>
          </p:cNvPicPr>
          <p:nvPr/>
        </p:nvPicPr>
        <p:blipFill>
          <a:blip r:embed="rId5" cstate="print"/>
          <a:srcRect/>
          <a:stretch>
            <a:fillRect/>
          </a:stretch>
        </p:blipFill>
        <p:spPr bwMode="auto">
          <a:xfrm>
            <a:off x="7244301" y="1772816"/>
            <a:ext cx="1899699" cy="17869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188640"/>
            <a:ext cx="8840663" cy="706090"/>
          </a:xfrm>
        </p:spPr>
        <p:txBody>
          <a:bodyPr>
            <a:noAutofit/>
          </a:bodyPr>
          <a:lstStyle/>
          <a:p>
            <a:r>
              <a:rPr lang="en-CA" sz="4000" dirty="0" smtClean="0"/>
              <a:t>Coexistence (and cycles) possible </a:t>
            </a:r>
            <a:r>
              <a:rPr lang="en-CA" sz="4000" dirty="0" smtClean="0"/>
              <a:t>when:</a:t>
            </a:r>
            <a:endParaRPr lang="en-CA" sz="4000" dirty="0"/>
          </a:p>
        </p:txBody>
      </p:sp>
      <p:sp>
        <p:nvSpPr>
          <p:cNvPr id="3" name="Content Placeholder 2"/>
          <p:cNvSpPr>
            <a:spLocks noGrp="1"/>
          </p:cNvSpPr>
          <p:nvPr>
            <p:ph idx="1"/>
          </p:nvPr>
        </p:nvSpPr>
        <p:spPr>
          <a:xfrm>
            <a:off x="457200" y="1052736"/>
            <a:ext cx="8229600" cy="5073427"/>
          </a:xfrm>
        </p:spPr>
        <p:txBody>
          <a:bodyPr/>
          <a:lstStyle/>
          <a:p>
            <a:r>
              <a:rPr lang="en-CA" dirty="0" smtClean="0"/>
              <a:t>Refuges exist (space or physical hiding places)</a:t>
            </a:r>
          </a:p>
          <a:p>
            <a:r>
              <a:rPr lang="en-CA" dirty="0" smtClean="0"/>
              <a:t>Prey are food limited</a:t>
            </a:r>
            <a:endParaRPr lang="en-CA" dirty="0"/>
          </a:p>
        </p:txBody>
      </p:sp>
      <p:pic>
        <p:nvPicPr>
          <p:cNvPr id="4" name="Picture 2"/>
          <p:cNvPicPr>
            <a:picLocks noChangeAspect="1" noChangeArrowheads="1"/>
          </p:cNvPicPr>
          <p:nvPr/>
        </p:nvPicPr>
        <p:blipFill>
          <a:blip r:embed="rId2" cstate="print"/>
          <a:srcRect/>
          <a:stretch>
            <a:fillRect/>
          </a:stretch>
        </p:blipFill>
        <p:spPr bwMode="auto">
          <a:xfrm>
            <a:off x="4499992" y="2564904"/>
            <a:ext cx="4448175" cy="3095625"/>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0" y="2492896"/>
            <a:ext cx="4457700" cy="3743325"/>
          </a:xfrm>
          <a:prstGeom prst="rect">
            <a:avLst/>
          </a:prstGeom>
          <a:noFill/>
          <a:ln w="9525">
            <a:noFill/>
            <a:miter lim="800000"/>
            <a:headEnd/>
            <a:tailEnd/>
          </a:ln>
        </p:spPr>
      </p:pic>
      <p:sp>
        <p:nvSpPr>
          <p:cNvPr id="6" name="TextBox 5"/>
          <p:cNvSpPr txBox="1"/>
          <p:nvPr/>
        </p:nvSpPr>
        <p:spPr>
          <a:xfrm>
            <a:off x="395536" y="6525344"/>
            <a:ext cx="1582484" cy="369332"/>
          </a:xfrm>
          <a:prstGeom prst="rect">
            <a:avLst/>
          </a:prstGeom>
          <a:noFill/>
        </p:spPr>
        <p:txBody>
          <a:bodyPr wrap="none" rtlCol="0">
            <a:spAutoFit/>
          </a:bodyPr>
          <a:lstStyle/>
          <a:p>
            <a:r>
              <a:rPr lang="en-CA" dirty="0" err="1" smtClean="0"/>
              <a:t>Luckinbill</a:t>
            </a:r>
            <a:r>
              <a:rPr lang="en-CA" dirty="0" smtClean="0"/>
              <a:t> 1974</a:t>
            </a:r>
            <a:endParaRPr lang="en-CA" dirty="0"/>
          </a:p>
        </p:txBody>
      </p:sp>
      <p:pic>
        <p:nvPicPr>
          <p:cNvPr id="7" name="Picture 2"/>
          <p:cNvPicPr>
            <a:picLocks noChangeAspect="1" noChangeArrowheads="1"/>
          </p:cNvPicPr>
          <p:nvPr/>
        </p:nvPicPr>
        <p:blipFill>
          <a:blip r:embed="rId4" cstate="print"/>
          <a:srcRect/>
          <a:stretch>
            <a:fillRect/>
          </a:stretch>
        </p:blipFill>
        <p:spPr bwMode="auto">
          <a:xfrm rot="16200000">
            <a:off x="7039204" y="5786332"/>
            <a:ext cx="610207" cy="1224135"/>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8028384" y="5661248"/>
            <a:ext cx="1115616" cy="1049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en-CA" sz="3600" dirty="0" smtClean="0"/>
              <a:t>Red Grouse and parasites</a:t>
            </a:r>
            <a:endParaRPr lang="en-CA" sz="3600" dirty="0"/>
          </a:p>
        </p:txBody>
      </p:sp>
      <p:sp>
        <p:nvSpPr>
          <p:cNvPr id="5" name="TextBox 4"/>
          <p:cNvSpPr txBox="1"/>
          <p:nvPr/>
        </p:nvSpPr>
        <p:spPr>
          <a:xfrm>
            <a:off x="4427984" y="2060848"/>
            <a:ext cx="850169" cy="369332"/>
          </a:xfrm>
          <a:prstGeom prst="rect">
            <a:avLst/>
          </a:prstGeom>
          <a:noFill/>
        </p:spPr>
        <p:txBody>
          <a:bodyPr wrap="none" rtlCol="0">
            <a:spAutoFit/>
          </a:bodyPr>
          <a:lstStyle/>
          <a:p>
            <a:r>
              <a:rPr lang="en-CA" dirty="0" smtClean="0"/>
              <a:t>control</a:t>
            </a:r>
            <a:endParaRPr lang="en-CA" dirty="0"/>
          </a:p>
        </p:txBody>
      </p:sp>
      <p:sp>
        <p:nvSpPr>
          <p:cNvPr id="6" name="TextBox 5"/>
          <p:cNvSpPr txBox="1"/>
          <p:nvPr/>
        </p:nvSpPr>
        <p:spPr>
          <a:xfrm>
            <a:off x="4499992" y="3284984"/>
            <a:ext cx="3271793" cy="369332"/>
          </a:xfrm>
          <a:prstGeom prst="rect">
            <a:avLst/>
          </a:prstGeom>
          <a:noFill/>
        </p:spPr>
        <p:txBody>
          <a:bodyPr wrap="none" rtlCol="0">
            <a:spAutoFit/>
          </a:bodyPr>
          <a:lstStyle/>
          <a:p>
            <a:r>
              <a:rPr lang="en-CA" dirty="0" smtClean="0"/>
              <a:t>* = treatments to remove worms</a:t>
            </a:r>
            <a:endParaRPr lang="en-CA" dirty="0"/>
          </a:p>
        </p:txBody>
      </p:sp>
      <p:cxnSp>
        <p:nvCxnSpPr>
          <p:cNvPr id="8" name="Straight Arrow Connector 7"/>
          <p:cNvCxnSpPr>
            <a:stCxn id="5" idx="1"/>
          </p:cNvCxnSpPr>
          <p:nvPr/>
        </p:nvCxnSpPr>
        <p:spPr>
          <a:xfrm rot="10800000" flipV="1">
            <a:off x="3779912" y="2245514"/>
            <a:ext cx="648072" cy="313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923928" y="3573016"/>
            <a:ext cx="720080" cy="13681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3923928" y="3501008"/>
            <a:ext cx="648072" cy="313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7282" name="Picture 2"/>
          <p:cNvPicPr>
            <a:picLocks noChangeAspect="1" noChangeArrowheads="1"/>
          </p:cNvPicPr>
          <p:nvPr/>
        </p:nvPicPr>
        <p:blipFill>
          <a:blip r:embed="rId2" cstate="print"/>
          <a:srcRect/>
          <a:stretch>
            <a:fillRect/>
          </a:stretch>
        </p:blipFill>
        <p:spPr bwMode="auto">
          <a:xfrm>
            <a:off x="5004048" y="3789040"/>
            <a:ext cx="3737992" cy="2639957"/>
          </a:xfrm>
          <a:prstGeom prst="rect">
            <a:avLst/>
          </a:prstGeom>
          <a:noFill/>
          <a:ln w="9525">
            <a:noFill/>
            <a:miter lim="800000"/>
            <a:headEnd/>
            <a:tailEnd/>
          </a:ln>
        </p:spPr>
      </p:pic>
      <p:sp>
        <p:nvSpPr>
          <p:cNvPr id="14" name="TextBox 13"/>
          <p:cNvSpPr txBox="1"/>
          <p:nvPr/>
        </p:nvSpPr>
        <p:spPr>
          <a:xfrm>
            <a:off x="5436096" y="6488668"/>
            <a:ext cx="1887440" cy="369332"/>
          </a:xfrm>
          <a:prstGeom prst="rect">
            <a:avLst/>
          </a:prstGeom>
          <a:noFill/>
        </p:spPr>
        <p:txBody>
          <a:bodyPr wrap="none" rtlCol="0">
            <a:spAutoFit/>
          </a:bodyPr>
          <a:lstStyle/>
          <a:p>
            <a:r>
              <a:rPr lang="en-CA" dirty="0" smtClean="0"/>
              <a:t>Hudson et al 1998</a:t>
            </a:r>
            <a:endParaRPr lang="en-CA" dirty="0"/>
          </a:p>
        </p:txBody>
      </p:sp>
      <p:pic>
        <p:nvPicPr>
          <p:cNvPr id="97283" name="Picture 3"/>
          <p:cNvPicPr>
            <a:picLocks noChangeAspect="1" noChangeArrowheads="1"/>
          </p:cNvPicPr>
          <p:nvPr/>
        </p:nvPicPr>
        <p:blipFill>
          <a:blip r:embed="rId3" cstate="print"/>
          <a:srcRect l="48714"/>
          <a:stretch>
            <a:fillRect/>
          </a:stretch>
        </p:blipFill>
        <p:spPr bwMode="auto">
          <a:xfrm>
            <a:off x="467544" y="1196752"/>
            <a:ext cx="3298010" cy="5308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1340768"/>
            <a:ext cx="9112301" cy="4392488"/>
          </a:xfrm>
          <a:prstGeom prst="rect">
            <a:avLst/>
          </a:prstGeom>
          <a:noFill/>
          <a:ln w="9525">
            <a:noFill/>
            <a:miter lim="800000"/>
            <a:headEnd/>
            <a:tailEnd/>
          </a:ln>
        </p:spPr>
      </p:pic>
      <p:sp>
        <p:nvSpPr>
          <p:cNvPr id="5" name="TextBox 4"/>
          <p:cNvSpPr txBox="1"/>
          <p:nvPr/>
        </p:nvSpPr>
        <p:spPr>
          <a:xfrm>
            <a:off x="251520" y="6525344"/>
            <a:ext cx="1685718" cy="369332"/>
          </a:xfrm>
          <a:prstGeom prst="rect">
            <a:avLst/>
          </a:prstGeom>
          <a:noFill/>
        </p:spPr>
        <p:txBody>
          <a:bodyPr wrap="none" rtlCol="0">
            <a:spAutoFit/>
          </a:bodyPr>
          <a:lstStyle/>
          <a:p>
            <a:r>
              <a:rPr lang="en-CA" dirty="0" smtClean="0"/>
              <a:t>Krebs et al 2001</a:t>
            </a:r>
            <a:endParaRPr lang="en-CA" dirty="0"/>
          </a:p>
        </p:txBody>
      </p:sp>
      <p:sp>
        <p:nvSpPr>
          <p:cNvPr id="7" name="Title 1"/>
          <p:cNvSpPr>
            <a:spLocks noGrp="1"/>
          </p:cNvSpPr>
          <p:nvPr>
            <p:ph type="title"/>
          </p:nvPr>
        </p:nvSpPr>
        <p:spPr>
          <a:xfrm>
            <a:off x="457200" y="274638"/>
            <a:ext cx="8229600" cy="1143000"/>
          </a:xfrm>
        </p:spPr>
        <p:txBody>
          <a:bodyPr>
            <a:normAutofit fontScale="90000"/>
          </a:bodyPr>
          <a:lstStyle/>
          <a:p>
            <a:r>
              <a:rPr lang="en-CA" dirty="0" smtClean="0"/>
              <a:t>Predator-prey cycles:  hare and lynx</a:t>
            </a:r>
            <a:endParaRPr lang="en-CA"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 y="1"/>
            <a:ext cx="3131840" cy="2858106"/>
          </a:xfrm>
          <a:prstGeom prst="rect">
            <a:avLst/>
          </a:prstGeom>
          <a:noFill/>
          <a:ln w="9525">
            <a:noFill/>
            <a:miter lim="800000"/>
            <a:headEnd/>
            <a:tailEnd/>
          </a:ln>
        </p:spPr>
      </p:pic>
      <p:pic>
        <p:nvPicPr>
          <p:cNvPr id="2" name="Picture 3"/>
          <p:cNvPicPr>
            <a:picLocks noChangeAspect="1" noChangeArrowheads="1"/>
          </p:cNvPicPr>
          <p:nvPr/>
        </p:nvPicPr>
        <p:blipFill>
          <a:blip r:embed="rId3" cstate="print"/>
          <a:srcRect/>
          <a:stretch>
            <a:fillRect/>
          </a:stretch>
        </p:blipFill>
        <p:spPr bwMode="auto">
          <a:xfrm>
            <a:off x="1357677" y="2348880"/>
            <a:ext cx="7786323" cy="40774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print"/>
          <a:srcRect/>
          <a:stretch>
            <a:fillRect/>
          </a:stretch>
        </p:blipFill>
        <p:spPr bwMode="auto">
          <a:xfrm>
            <a:off x="0" y="1484784"/>
            <a:ext cx="9094850" cy="3744416"/>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r>
              <a:rPr lang="en-CA" dirty="0" smtClean="0"/>
              <a:t>Cycles due to a combination of predator and food effects</a:t>
            </a:r>
            <a:endParaRPr lang="en-CA"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Basic predator-prey…questions?</a:t>
            </a:r>
            <a:endParaRPr lang="en-CA"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Topics for today</a:t>
            </a:r>
            <a:endParaRPr lang="en-CA" dirty="0"/>
          </a:p>
        </p:txBody>
      </p:sp>
      <p:sp>
        <p:nvSpPr>
          <p:cNvPr id="3" name="Content Placeholder 2"/>
          <p:cNvSpPr>
            <a:spLocks noGrp="1"/>
          </p:cNvSpPr>
          <p:nvPr>
            <p:ph idx="1"/>
          </p:nvPr>
        </p:nvSpPr>
        <p:spPr/>
        <p:txBody>
          <a:bodyPr>
            <a:normAutofit/>
          </a:bodyPr>
          <a:lstStyle/>
          <a:p>
            <a:r>
              <a:rPr lang="en-CA" dirty="0" smtClean="0"/>
              <a:t>Patterns arising from exploitation</a:t>
            </a:r>
          </a:p>
          <a:p>
            <a:r>
              <a:rPr lang="en-CA" dirty="0" smtClean="0"/>
              <a:t>Models of exploitation:  </a:t>
            </a:r>
            <a:r>
              <a:rPr lang="en-CA" dirty="0" err="1" smtClean="0"/>
              <a:t>Lotka-Volterra</a:t>
            </a:r>
            <a:r>
              <a:rPr lang="en-CA" dirty="0" smtClean="0"/>
              <a:t> equations and predator-prey cycles</a:t>
            </a:r>
          </a:p>
          <a:p>
            <a:pPr lvl="1"/>
            <a:r>
              <a:rPr lang="en-CA" dirty="0" smtClean="0"/>
              <a:t>When are cycles stable?</a:t>
            </a:r>
          </a:p>
          <a:p>
            <a:r>
              <a:rPr lang="en-CA" dirty="0" smtClean="0"/>
              <a:t>Food webs as a way of thinking about interactions in communities</a:t>
            </a:r>
          </a:p>
          <a:p>
            <a:pPr lvl="1"/>
            <a:r>
              <a:rPr lang="en-CA" dirty="0" smtClean="0"/>
              <a:t>Chain length, </a:t>
            </a:r>
            <a:r>
              <a:rPr lang="en-CA" dirty="0" err="1" smtClean="0"/>
              <a:t>connectance</a:t>
            </a:r>
            <a:r>
              <a:rPr lang="en-CA" dirty="0" smtClean="0"/>
              <a:t>, modularity, and what they mean for stability</a:t>
            </a:r>
          </a:p>
          <a:p>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1880" y="5733256"/>
            <a:ext cx="1437638" cy="461665"/>
          </a:xfrm>
          <a:prstGeom prst="rect">
            <a:avLst/>
          </a:prstGeom>
          <a:noFill/>
          <a:ln w="38100">
            <a:solidFill>
              <a:srgbClr val="00B050"/>
            </a:solidFill>
          </a:ln>
        </p:spPr>
        <p:txBody>
          <a:bodyPr wrap="none" rtlCol="0">
            <a:spAutoFit/>
          </a:bodyPr>
          <a:lstStyle/>
          <a:p>
            <a:r>
              <a:rPr lang="en-CA" sz="2400" dirty="0" smtClean="0"/>
              <a:t>Producers</a:t>
            </a:r>
            <a:endParaRPr lang="en-CA" sz="2400" dirty="0"/>
          </a:p>
        </p:txBody>
      </p:sp>
      <p:sp>
        <p:nvSpPr>
          <p:cNvPr id="5" name="TextBox 4"/>
          <p:cNvSpPr txBox="1"/>
          <p:nvPr/>
        </p:nvSpPr>
        <p:spPr>
          <a:xfrm>
            <a:off x="3419872" y="4077072"/>
            <a:ext cx="1546705" cy="461665"/>
          </a:xfrm>
          <a:prstGeom prst="rect">
            <a:avLst/>
          </a:prstGeom>
          <a:noFill/>
          <a:ln w="38100">
            <a:solidFill>
              <a:srgbClr val="FFFF00"/>
            </a:solidFill>
          </a:ln>
        </p:spPr>
        <p:txBody>
          <a:bodyPr wrap="none" rtlCol="0">
            <a:spAutoFit/>
          </a:bodyPr>
          <a:lstStyle/>
          <a:p>
            <a:r>
              <a:rPr lang="en-CA" sz="2400" dirty="0" smtClean="0"/>
              <a:t>Herbivores</a:t>
            </a:r>
            <a:endParaRPr lang="en-CA" sz="2400" dirty="0"/>
          </a:p>
        </p:txBody>
      </p:sp>
      <p:sp>
        <p:nvSpPr>
          <p:cNvPr id="6" name="TextBox 5"/>
          <p:cNvSpPr txBox="1"/>
          <p:nvPr/>
        </p:nvSpPr>
        <p:spPr>
          <a:xfrm>
            <a:off x="3491880" y="2564904"/>
            <a:ext cx="1390958" cy="461665"/>
          </a:xfrm>
          <a:prstGeom prst="rect">
            <a:avLst/>
          </a:prstGeom>
          <a:noFill/>
          <a:ln w="38100">
            <a:solidFill>
              <a:srgbClr val="FF0000"/>
            </a:solidFill>
          </a:ln>
        </p:spPr>
        <p:txBody>
          <a:bodyPr wrap="none" rtlCol="0">
            <a:spAutoFit/>
          </a:bodyPr>
          <a:lstStyle/>
          <a:p>
            <a:r>
              <a:rPr lang="en-CA" sz="2400" dirty="0" smtClean="0"/>
              <a:t>Predators</a:t>
            </a:r>
            <a:endParaRPr lang="en-CA" sz="2400" dirty="0"/>
          </a:p>
        </p:txBody>
      </p:sp>
      <p:sp>
        <p:nvSpPr>
          <p:cNvPr id="7" name="TextBox 6"/>
          <p:cNvSpPr txBox="1"/>
          <p:nvPr/>
        </p:nvSpPr>
        <p:spPr>
          <a:xfrm>
            <a:off x="6012160" y="4221088"/>
            <a:ext cx="1882438" cy="461665"/>
          </a:xfrm>
          <a:prstGeom prst="rect">
            <a:avLst/>
          </a:prstGeom>
          <a:noFill/>
          <a:ln w="38100">
            <a:solidFill>
              <a:schemeClr val="bg2">
                <a:lumMod val="50000"/>
              </a:schemeClr>
            </a:solidFill>
          </a:ln>
        </p:spPr>
        <p:txBody>
          <a:bodyPr wrap="none" rtlCol="0">
            <a:spAutoFit/>
          </a:bodyPr>
          <a:lstStyle/>
          <a:p>
            <a:r>
              <a:rPr lang="en-CA" sz="2400" dirty="0" smtClean="0"/>
              <a:t>Decomposers</a:t>
            </a:r>
            <a:endParaRPr lang="en-CA" sz="2400" dirty="0"/>
          </a:p>
        </p:txBody>
      </p:sp>
      <p:sp>
        <p:nvSpPr>
          <p:cNvPr id="8" name="TextBox 7"/>
          <p:cNvSpPr txBox="1"/>
          <p:nvPr/>
        </p:nvSpPr>
        <p:spPr>
          <a:xfrm>
            <a:off x="1619672" y="5805264"/>
            <a:ext cx="1326069" cy="369332"/>
          </a:xfrm>
          <a:prstGeom prst="rect">
            <a:avLst/>
          </a:prstGeom>
          <a:noFill/>
        </p:spPr>
        <p:txBody>
          <a:bodyPr wrap="none" rtlCol="0">
            <a:spAutoFit/>
          </a:bodyPr>
          <a:lstStyle/>
          <a:p>
            <a:r>
              <a:rPr lang="en-CA" dirty="0" smtClean="0"/>
              <a:t>competition</a:t>
            </a:r>
            <a:endParaRPr lang="en-CA" dirty="0"/>
          </a:p>
        </p:txBody>
      </p:sp>
      <p:sp>
        <p:nvSpPr>
          <p:cNvPr id="9" name="TextBox 8"/>
          <p:cNvSpPr txBox="1"/>
          <p:nvPr/>
        </p:nvSpPr>
        <p:spPr>
          <a:xfrm>
            <a:off x="7596336" y="4725144"/>
            <a:ext cx="1326069" cy="369332"/>
          </a:xfrm>
          <a:prstGeom prst="rect">
            <a:avLst/>
          </a:prstGeom>
          <a:noFill/>
        </p:spPr>
        <p:txBody>
          <a:bodyPr wrap="none" rtlCol="0">
            <a:spAutoFit/>
          </a:bodyPr>
          <a:lstStyle/>
          <a:p>
            <a:r>
              <a:rPr lang="en-CA" dirty="0" smtClean="0"/>
              <a:t>competition</a:t>
            </a:r>
            <a:endParaRPr lang="en-CA" dirty="0"/>
          </a:p>
        </p:txBody>
      </p:sp>
      <p:sp>
        <p:nvSpPr>
          <p:cNvPr id="10" name="TextBox 9"/>
          <p:cNvSpPr txBox="1"/>
          <p:nvPr/>
        </p:nvSpPr>
        <p:spPr>
          <a:xfrm>
            <a:off x="1691680" y="2636912"/>
            <a:ext cx="1326069" cy="369332"/>
          </a:xfrm>
          <a:prstGeom prst="rect">
            <a:avLst/>
          </a:prstGeom>
          <a:noFill/>
        </p:spPr>
        <p:txBody>
          <a:bodyPr wrap="none" rtlCol="0">
            <a:spAutoFit/>
          </a:bodyPr>
          <a:lstStyle/>
          <a:p>
            <a:r>
              <a:rPr lang="en-CA" dirty="0" smtClean="0"/>
              <a:t>competition</a:t>
            </a:r>
            <a:endParaRPr lang="en-CA" dirty="0"/>
          </a:p>
        </p:txBody>
      </p:sp>
      <p:sp>
        <p:nvSpPr>
          <p:cNvPr id="11" name="Title 10"/>
          <p:cNvSpPr>
            <a:spLocks noGrp="1"/>
          </p:cNvSpPr>
          <p:nvPr>
            <p:ph type="title"/>
          </p:nvPr>
        </p:nvSpPr>
        <p:spPr/>
        <p:txBody>
          <a:bodyPr>
            <a:normAutofit fontScale="90000"/>
          </a:bodyPr>
          <a:lstStyle/>
          <a:p>
            <a:r>
              <a:rPr lang="en-CA" dirty="0" smtClean="0"/>
              <a:t>Why the world is green:  Hairston, Smith, and </a:t>
            </a:r>
            <a:r>
              <a:rPr lang="en-CA" dirty="0" err="1" smtClean="0"/>
              <a:t>Slobodkin</a:t>
            </a:r>
            <a:r>
              <a:rPr lang="en-CA" dirty="0" smtClean="0"/>
              <a:t> 1960</a:t>
            </a:r>
            <a:endParaRPr lang="en-CA" dirty="0"/>
          </a:p>
        </p:txBody>
      </p:sp>
      <p:sp>
        <p:nvSpPr>
          <p:cNvPr id="12" name="TextBox 11"/>
          <p:cNvSpPr txBox="1"/>
          <p:nvPr/>
        </p:nvSpPr>
        <p:spPr>
          <a:xfrm>
            <a:off x="683568" y="1772816"/>
            <a:ext cx="7549567" cy="461665"/>
          </a:xfrm>
          <a:prstGeom prst="rect">
            <a:avLst/>
          </a:prstGeom>
          <a:noFill/>
        </p:spPr>
        <p:txBody>
          <a:bodyPr wrap="none" rtlCol="0">
            <a:spAutoFit/>
          </a:bodyPr>
          <a:lstStyle/>
          <a:p>
            <a:r>
              <a:rPr lang="en-CA" sz="2400" dirty="0" smtClean="0"/>
              <a:t>With likely regulating factor indicated for each </a:t>
            </a:r>
            <a:r>
              <a:rPr lang="en-CA" sz="2400" dirty="0" err="1" smtClean="0"/>
              <a:t>trophic</a:t>
            </a:r>
            <a:r>
              <a:rPr lang="en-CA" sz="2400" dirty="0" smtClean="0"/>
              <a:t> level</a:t>
            </a:r>
            <a:endParaRPr lang="en-CA" sz="2400" dirty="0"/>
          </a:p>
        </p:txBody>
      </p:sp>
      <p:sp>
        <p:nvSpPr>
          <p:cNvPr id="13" name="TextBox 12"/>
          <p:cNvSpPr txBox="1"/>
          <p:nvPr/>
        </p:nvSpPr>
        <p:spPr>
          <a:xfrm>
            <a:off x="1691680" y="4149080"/>
            <a:ext cx="1102866" cy="369332"/>
          </a:xfrm>
          <a:prstGeom prst="rect">
            <a:avLst/>
          </a:prstGeom>
          <a:noFill/>
        </p:spPr>
        <p:txBody>
          <a:bodyPr wrap="none" rtlCol="0">
            <a:spAutoFit/>
          </a:bodyPr>
          <a:lstStyle/>
          <a:p>
            <a:r>
              <a:rPr lang="en-CA" dirty="0" smtClean="0"/>
              <a:t>predation</a:t>
            </a:r>
            <a:endParaRPr lang="en-CA" dirty="0"/>
          </a:p>
        </p:txBody>
      </p:sp>
      <p:cxnSp>
        <p:nvCxnSpPr>
          <p:cNvPr id="15" name="Straight Arrow Connector 14"/>
          <p:cNvCxnSpPr>
            <a:stCxn id="5" idx="0"/>
            <a:endCxn id="6" idx="2"/>
          </p:cNvCxnSpPr>
          <p:nvPr/>
        </p:nvCxnSpPr>
        <p:spPr>
          <a:xfrm rot="16200000" flipV="1">
            <a:off x="3665041" y="3548888"/>
            <a:ext cx="1050503" cy="58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3689641" y="5103446"/>
            <a:ext cx="1050503" cy="58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4985786" y="4749273"/>
            <a:ext cx="978495" cy="930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09914" y="4407495"/>
            <a:ext cx="930238" cy="29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4884161" y="3093088"/>
            <a:ext cx="1109737" cy="10022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028" descr="C:\Documents and Settings\administrator\Application Data\Microsoft\Media Catalog\Downloaded Clips\cl0\NA01402_.wmf"/>
          <p:cNvPicPr>
            <a:picLocks noChangeAspect="1" noChangeArrowheads="1"/>
          </p:cNvPicPr>
          <p:nvPr/>
        </p:nvPicPr>
        <p:blipFill>
          <a:blip r:embed="rId3" cstate="print"/>
          <a:srcRect/>
          <a:stretch>
            <a:fillRect/>
          </a:stretch>
        </p:blipFill>
        <p:spPr bwMode="auto">
          <a:xfrm>
            <a:off x="5436096" y="5035550"/>
            <a:ext cx="1854200" cy="1822450"/>
          </a:xfrm>
          <a:prstGeom prst="rect">
            <a:avLst/>
          </a:prstGeom>
          <a:noFill/>
        </p:spPr>
      </p:pic>
      <p:pic>
        <p:nvPicPr>
          <p:cNvPr id="25" name="Picture 1038" descr="C:\Documents and Settings\administrator\Application Data\Microsoft\Media Catalog\Downloaded Clips\cl1\AN02733_.wmf"/>
          <p:cNvPicPr>
            <a:picLocks noChangeAspect="1" noChangeArrowheads="1"/>
          </p:cNvPicPr>
          <p:nvPr/>
        </p:nvPicPr>
        <p:blipFill>
          <a:blip r:embed="rId4" cstate="print"/>
          <a:srcRect/>
          <a:stretch>
            <a:fillRect/>
          </a:stretch>
        </p:blipFill>
        <p:spPr bwMode="auto">
          <a:xfrm>
            <a:off x="7236296" y="2924944"/>
            <a:ext cx="1116013" cy="7969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192" y="6237312"/>
            <a:ext cx="8429808" cy="369332"/>
          </a:xfrm>
          <a:prstGeom prst="rect">
            <a:avLst/>
          </a:prstGeom>
          <a:noFill/>
        </p:spPr>
        <p:txBody>
          <a:bodyPr wrap="none" rtlCol="0">
            <a:spAutoFit/>
          </a:bodyPr>
          <a:lstStyle/>
          <a:p>
            <a:r>
              <a:rPr lang="en-CA" dirty="0" smtClean="0"/>
              <a:t>Food web of Bear Island:  </a:t>
            </a:r>
            <a:r>
              <a:rPr lang="en-CA" dirty="0" err="1" smtClean="0"/>
              <a:t>Summerhayes</a:t>
            </a:r>
            <a:r>
              <a:rPr lang="en-CA" dirty="0" smtClean="0"/>
              <a:t> and Elton 1923, </a:t>
            </a:r>
            <a:r>
              <a:rPr lang="en-CA" i="1" dirty="0" smtClean="0"/>
              <a:t>Journal of Ecology</a:t>
            </a:r>
            <a:r>
              <a:rPr lang="en-CA" dirty="0" smtClean="0"/>
              <a:t>, 11, 214-286</a:t>
            </a:r>
            <a:endParaRPr lang="en-CA" dirty="0"/>
          </a:p>
        </p:txBody>
      </p:sp>
      <p:pic>
        <p:nvPicPr>
          <p:cNvPr id="2" name="Picture 2"/>
          <p:cNvPicPr>
            <a:picLocks noChangeAspect="1" noChangeArrowheads="1"/>
          </p:cNvPicPr>
          <p:nvPr/>
        </p:nvPicPr>
        <p:blipFill>
          <a:blip r:embed="rId3" cstate="print"/>
          <a:srcRect/>
          <a:stretch>
            <a:fillRect/>
          </a:stretch>
        </p:blipFill>
        <p:spPr bwMode="auto">
          <a:xfrm>
            <a:off x="539551" y="260648"/>
            <a:ext cx="8408319"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95536" y="476672"/>
            <a:ext cx="5184576"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400" b="0" i="0" u="none" strike="noStrike" kern="1200" cap="none" spc="0" normalizeH="0" baseline="0" noProof="0" dirty="0" err="1" smtClean="0">
                <a:ln>
                  <a:noFill/>
                </a:ln>
                <a:solidFill>
                  <a:schemeClr val="tx1"/>
                </a:solidFill>
                <a:effectLst/>
                <a:uLnTx/>
                <a:uFillTx/>
                <a:latin typeface="+mn-lt"/>
                <a:ea typeface="+mn-ea"/>
                <a:cs typeface="+mn-cs"/>
              </a:rPr>
              <a:t>Omnivory</a:t>
            </a:r>
            <a:r>
              <a:rPr kumimoji="0" lang="en-CA" sz="2400" b="0" i="0" u="none" strike="noStrike" kern="1200" cap="none" spc="0" normalizeH="0" baseline="0" noProof="0" dirty="0" smtClean="0">
                <a:ln>
                  <a:noFill/>
                </a:ln>
                <a:solidFill>
                  <a:schemeClr val="tx1"/>
                </a:solidFill>
                <a:effectLst/>
                <a:uLnTx/>
                <a:uFillTx/>
                <a:latin typeface="+mn-lt"/>
                <a:ea typeface="+mn-ea"/>
                <a:cs typeface="+mn-cs"/>
              </a:rPr>
              <a:t> and spatial subsidies are probably fairly common</a:t>
            </a:r>
          </a:p>
        </p:txBody>
      </p:sp>
      <p:pic>
        <p:nvPicPr>
          <p:cNvPr id="98306" name="Picture 2"/>
          <p:cNvPicPr>
            <a:picLocks noChangeAspect="1" noChangeArrowheads="1"/>
          </p:cNvPicPr>
          <p:nvPr/>
        </p:nvPicPr>
        <p:blipFill>
          <a:blip r:embed="rId2" cstate="print"/>
          <a:srcRect/>
          <a:stretch>
            <a:fillRect/>
          </a:stretch>
        </p:blipFill>
        <p:spPr bwMode="auto">
          <a:xfrm>
            <a:off x="1619672" y="1628800"/>
            <a:ext cx="6948453" cy="4176464"/>
          </a:xfrm>
          <a:prstGeom prst="rect">
            <a:avLst/>
          </a:prstGeom>
          <a:noFill/>
          <a:ln w="9525">
            <a:noFill/>
            <a:miter lim="800000"/>
            <a:headEnd/>
            <a:tailEnd/>
          </a:ln>
        </p:spPr>
      </p:pic>
      <p:sp>
        <p:nvSpPr>
          <p:cNvPr id="4" name="TextBox 3"/>
          <p:cNvSpPr txBox="1"/>
          <p:nvPr/>
        </p:nvSpPr>
        <p:spPr>
          <a:xfrm>
            <a:off x="395536" y="6381328"/>
            <a:ext cx="2208938" cy="369332"/>
          </a:xfrm>
          <a:prstGeom prst="rect">
            <a:avLst/>
          </a:prstGeom>
          <a:noFill/>
        </p:spPr>
        <p:txBody>
          <a:bodyPr wrap="none" rtlCol="0">
            <a:spAutoFit/>
          </a:bodyPr>
          <a:lstStyle/>
          <a:p>
            <a:r>
              <a:rPr lang="en-CA" dirty="0" smtClean="0"/>
              <a:t>Polis and Strong 1996</a:t>
            </a:r>
            <a:endParaRPr lang="en-C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209550"/>
            <a:ext cx="9023328" cy="6099770"/>
          </a:xfrm>
          <a:prstGeom prst="rect">
            <a:avLst/>
          </a:prstGeom>
          <a:noFill/>
          <a:ln w="9525">
            <a:noFill/>
            <a:miter lim="800000"/>
            <a:headEnd/>
            <a:tailEnd/>
          </a:ln>
        </p:spPr>
      </p:pic>
      <p:sp>
        <p:nvSpPr>
          <p:cNvPr id="4" name="TextBox 3"/>
          <p:cNvSpPr txBox="1"/>
          <p:nvPr/>
        </p:nvSpPr>
        <p:spPr>
          <a:xfrm>
            <a:off x="0" y="260648"/>
            <a:ext cx="3594317" cy="461665"/>
          </a:xfrm>
          <a:prstGeom prst="rect">
            <a:avLst/>
          </a:prstGeom>
          <a:noFill/>
        </p:spPr>
        <p:txBody>
          <a:bodyPr wrap="none" rtlCol="0">
            <a:spAutoFit/>
          </a:bodyPr>
          <a:lstStyle/>
          <a:p>
            <a:r>
              <a:rPr lang="en-CA" sz="2400" dirty="0" smtClean="0">
                <a:solidFill>
                  <a:schemeClr val="bg1"/>
                </a:solidFill>
              </a:rPr>
              <a:t>Caribbean reef </a:t>
            </a:r>
            <a:r>
              <a:rPr lang="en-CA" sz="2400" dirty="0" err="1" smtClean="0">
                <a:solidFill>
                  <a:schemeClr val="bg1"/>
                </a:solidFill>
              </a:rPr>
              <a:t>trophic</a:t>
            </a:r>
            <a:r>
              <a:rPr lang="en-CA" sz="2400" dirty="0" smtClean="0">
                <a:solidFill>
                  <a:schemeClr val="bg1"/>
                </a:solidFill>
              </a:rPr>
              <a:t> web</a:t>
            </a:r>
            <a:endParaRPr lang="en-CA" sz="24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3095991" y="3356992"/>
            <a:ext cx="6048009" cy="3310746"/>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0" y="332656"/>
            <a:ext cx="4139952" cy="3507459"/>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4492354" y="0"/>
            <a:ext cx="4651646" cy="3384376"/>
          </a:xfrm>
          <a:prstGeom prst="rect">
            <a:avLst/>
          </a:prstGeom>
          <a:noFill/>
          <a:ln w="9525">
            <a:noFill/>
            <a:miter lim="800000"/>
            <a:headEnd/>
            <a:tailEnd/>
          </a:ln>
        </p:spPr>
      </p:pic>
      <p:sp>
        <p:nvSpPr>
          <p:cNvPr id="6" name="TextBox 5"/>
          <p:cNvSpPr txBox="1"/>
          <p:nvPr/>
        </p:nvSpPr>
        <p:spPr>
          <a:xfrm>
            <a:off x="323528" y="0"/>
            <a:ext cx="2520280" cy="1015663"/>
          </a:xfrm>
          <a:prstGeom prst="rect">
            <a:avLst/>
          </a:prstGeom>
          <a:solidFill>
            <a:schemeClr val="bg1"/>
          </a:solidFill>
        </p:spPr>
        <p:txBody>
          <a:bodyPr wrap="square" rtlCol="0">
            <a:spAutoFit/>
          </a:bodyPr>
          <a:lstStyle/>
          <a:p>
            <a:r>
              <a:rPr lang="en-CA" sz="2400" dirty="0" smtClean="0"/>
              <a:t>Source web</a:t>
            </a:r>
            <a:r>
              <a:rPr lang="en-CA" dirty="0" smtClean="0"/>
              <a:t>:  species that feed on Pine</a:t>
            </a:r>
          </a:p>
          <a:p>
            <a:r>
              <a:rPr lang="en-CA" dirty="0" smtClean="0"/>
              <a:t>Richards, 1926.</a:t>
            </a:r>
            <a:endParaRPr lang="en-CA" dirty="0"/>
          </a:p>
        </p:txBody>
      </p:sp>
      <p:sp>
        <p:nvSpPr>
          <p:cNvPr id="7" name="TextBox 6"/>
          <p:cNvSpPr txBox="1"/>
          <p:nvPr/>
        </p:nvSpPr>
        <p:spPr>
          <a:xfrm>
            <a:off x="6839745" y="0"/>
            <a:ext cx="2304255" cy="1015663"/>
          </a:xfrm>
          <a:prstGeom prst="rect">
            <a:avLst/>
          </a:prstGeom>
          <a:solidFill>
            <a:schemeClr val="bg1"/>
          </a:solidFill>
        </p:spPr>
        <p:txBody>
          <a:bodyPr wrap="square" rtlCol="0">
            <a:spAutoFit/>
          </a:bodyPr>
          <a:lstStyle/>
          <a:p>
            <a:r>
              <a:rPr lang="en-CA" sz="2400" dirty="0" smtClean="0"/>
              <a:t>Sink web</a:t>
            </a:r>
            <a:r>
              <a:rPr lang="en-CA" dirty="0" smtClean="0"/>
              <a:t>:  species fed on by </a:t>
            </a:r>
            <a:r>
              <a:rPr lang="en-CA" i="1" dirty="0" err="1" smtClean="0"/>
              <a:t>Pisaster</a:t>
            </a:r>
            <a:r>
              <a:rPr lang="en-CA" dirty="0" smtClean="0"/>
              <a:t>.</a:t>
            </a:r>
          </a:p>
          <a:p>
            <a:r>
              <a:rPr lang="en-CA" dirty="0" smtClean="0"/>
              <a:t>Paine, 1966.</a:t>
            </a:r>
            <a:endParaRPr lang="en-CA" dirty="0"/>
          </a:p>
        </p:txBody>
      </p:sp>
      <p:sp>
        <p:nvSpPr>
          <p:cNvPr id="8" name="TextBox 7"/>
          <p:cNvSpPr txBox="1"/>
          <p:nvPr/>
        </p:nvSpPr>
        <p:spPr>
          <a:xfrm>
            <a:off x="6659216" y="3573016"/>
            <a:ext cx="2484784" cy="1015663"/>
          </a:xfrm>
          <a:prstGeom prst="rect">
            <a:avLst/>
          </a:prstGeom>
          <a:solidFill>
            <a:schemeClr val="bg1"/>
          </a:solidFill>
        </p:spPr>
        <p:txBody>
          <a:bodyPr wrap="square" rtlCol="0">
            <a:spAutoFit/>
          </a:bodyPr>
          <a:lstStyle/>
          <a:p>
            <a:r>
              <a:rPr lang="en-CA" sz="2400" dirty="0" smtClean="0"/>
              <a:t>Community web</a:t>
            </a:r>
            <a:r>
              <a:rPr lang="en-CA" dirty="0" smtClean="0"/>
              <a:t>:  Morgan’s Creek.  </a:t>
            </a:r>
          </a:p>
          <a:p>
            <a:r>
              <a:rPr lang="en-CA" dirty="0" err="1" smtClean="0"/>
              <a:t>Minshall</a:t>
            </a:r>
            <a:r>
              <a:rPr lang="en-CA" dirty="0" smtClean="0"/>
              <a:t>, 1967.</a:t>
            </a:r>
            <a:endParaRPr lang="en-CA" dirty="0"/>
          </a:p>
        </p:txBody>
      </p:sp>
      <p:sp>
        <p:nvSpPr>
          <p:cNvPr id="9" name="TextBox 8"/>
          <p:cNvSpPr txBox="1"/>
          <p:nvPr/>
        </p:nvSpPr>
        <p:spPr>
          <a:xfrm>
            <a:off x="0" y="6488668"/>
            <a:ext cx="2720745" cy="369332"/>
          </a:xfrm>
          <a:prstGeom prst="rect">
            <a:avLst/>
          </a:prstGeom>
          <a:noFill/>
        </p:spPr>
        <p:txBody>
          <a:bodyPr wrap="none" rtlCol="0">
            <a:spAutoFit/>
          </a:bodyPr>
          <a:lstStyle/>
          <a:p>
            <a:r>
              <a:rPr lang="en-CA" dirty="0" smtClean="0"/>
              <a:t>Examples from Morin 1999</a:t>
            </a:r>
            <a:endParaRPr lang="en-CA" dirty="0"/>
          </a:p>
        </p:txBody>
      </p:sp>
      <p:sp>
        <p:nvSpPr>
          <p:cNvPr id="10" name="TextBox 9"/>
          <p:cNvSpPr txBox="1"/>
          <p:nvPr/>
        </p:nvSpPr>
        <p:spPr>
          <a:xfrm>
            <a:off x="5076056" y="260648"/>
            <a:ext cx="360040" cy="369332"/>
          </a:xfrm>
          <a:prstGeom prst="rect">
            <a:avLst/>
          </a:prstGeom>
          <a:solidFill>
            <a:schemeClr val="bg1"/>
          </a:solidFill>
        </p:spPr>
        <p:txBody>
          <a:bodyPr wrap="square" rtlCol="0">
            <a:spAutoFit/>
          </a:bodyPr>
          <a:lstStyle/>
          <a:p>
            <a:endParaRPr lang="en-CA" dirty="0"/>
          </a:p>
        </p:txBody>
      </p:sp>
      <p:sp>
        <p:nvSpPr>
          <p:cNvPr id="11" name="TextBox 10"/>
          <p:cNvSpPr txBox="1"/>
          <p:nvPr/>
        </p:nvSpPr>
        <p:spPr>
          <a:xfrm>
            <a:off x="3131840" y="3789040"/>
            <a:ext cx="360040" cy="369332"/>
          </a:xfrm>
          <a:prstGeom prst="rect">
            <a:avLst/>
          </a:prstGeom>
          <a:solidFill>
            <a:schemeClr val="bg1"/>
          </a:solidFill>
        </p:spPr>
        <p:txBody>
          <a:bodyPr wrap="square" rtlCol="0">
            <a:spAutoFit/>
          </a:bodyPr>
          <a:lstStyle/>
          <a:p>
            <a:endParaRPr lang="en-CA"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cstate="print"/>
          <a:srcRect/>
          <a:stretch>
            <a:fillRect/>
          </a:stretch>
        </p:blipFill>
        <p:spPr bwMode="auto">
          <a:xfrm>
            <a:off x="0" y="609600"/>
            <a:ext cx="5784850" cy="6248400"/>
          </a:xfrm>
          <a:prstGeom prst="rect">
            <a:avLst/>
          </a:prstGeom>
          <a:noFill/>
          <a:ln w="9525">
            <a:noFill/>
            <a:miter lim="800000"/>
            <a:headEnd/>
            <a:tailEnd/>
          </a:ln>
          <a:effectLst/>
        </p:spPr>
      </p:pic>
      <p:sp>
        <p:nvSpPr>
          <p:cNvPr id="20485" name="Text Box 5"/>
          <p:cNvSpPr txBox="1">
            <a:spLocks noChangeArrowheads="1"/>
          </p:cNvSpPr>
          <p:nvPr/>
        </p:nvSpPr>
        <p:spPr bwMode="auto">
          <a:xfrm>
            <a:off x="6118225" y="754063"/>
            <a:ext cx="2414215" cy="1569660"/>
          </a:xfrm>
          <a:prstGeom prst="rect">
            <a:avLst/>
          </a:prstGeom>
          <a:noFill/>
          <a:ln w="9525">
            <a:noFill/>
            <a:miter lim="800000"/>
            <a:headEnd/>
            <a:tailEnd/>
          </a:ln>
          <a:effectLst/>
        </p:spPr>
        <p:txBody>
          <a:bodyPr wrap="square">
            <a:spAutoFit/>
          </a:bodyPr>
          <a:lstStyle/>
          <a:p>
            <a:pPr>
              <a:spcBef>
                <a:spcPct val="50000"/>
              </a:spcBef>
            </a:pPr>
            <a:r>
              <a:rPr lang="en-US" sz="2400" dirty="0" smtClean="0"/>
              <a:t>Interaction web</a:t>
            </a:r>
            <a:r>
              <a:rPr lang="en-US" dirty="0" smtClean="0"/>
              <a:t>: includes type of relationship (+/-), and often interaction strength</a:t>
            </a:r>
            <a:endParaRPr lang="en-US" dirty="0"/>
          </a:p>
        </p:txBody>
      </p:sp>
      <p:sp>
        <p:nvSpPr>
          <p:cNvPr id="4" name="TextBox 3"/>
          <p:cNvSpPr txBox="1"/>
          <p:nvPr/>
        </p:nvSpPr>
        <p:spPr>
          <a:xfrm>
            <a:off x="5940152" y="6525344"/>
            <a:ext cx="942181" cy="369332"/>
          </a:xfrm>
          <a:prstGeom prst="rect">
            <a:avLst/>
          </a:prstGeom>
          <a:noFill/>
        </p:spPr>
        <p:txBody>
          <a:bodyPr wrap="none" rtlCol="0">
            <a:spAutoFit/>
          </a:bodyPr>
          <a:lstStyle/>
          <a:p>
            <a:r>
              <a:rPr lang="en-CA" dirty="0" err="1" smtClean="0"/>
              <a:t>Wooton</a:t>
            </a:r>
            <a:endParaRPr lang="en-CA"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l="871"/>
          <a:stretch>
            <a:fillRect/>
          </a:stretch>
        </p:blipFill>
        <p:spPr bwMode="auto">
          <a:xfrm>
            <a:off x="1331640" y="4581128"/>
            <a:ext cx="4999337" cy="1952228"/>
          </a:xfrm>
          <a:prstGeom prst="rect">
            <a:avLst/>
          </a:prstGeom>
          <a:noFill/>
          <a:ln w="9525">
            <a:noFill/>
            <a:miter lim="800000"/>
            <a:headEnd/>
            <a:tailEnd/>
          </a:ln>
        </p:spPr>
      </p:pic>
      <p:sp>
        <p:nvSpPr>
          <p:cNvPr id="3" name="Text Box 5"/>
          <p:cNvSpPr txBox="1">
            <a:spLocks noChangeArrowheads="1"/>
          </p:cNvSpPr>
          <p:nvPr/>
        </p:nvSpPr>
        <p:spPr bwMode="auto">
          <a:xfrm>
            <a:off x="6118225" y="754063"/>
            <a:ext cx="2414215" cy="2123658"/>
          </a:xfrm>
          <a:prstGeom prst="rect">
            <a:avLst/>
          </a:prstGeom>
          <a:noFill/>
          <a:ln w="9525">
            <a:noFill/>
            <a:miter lim="800000"/>
            <a:headEnd/>
            <a:tailEnd/>
          </a:ln>
          <a:effectLst/>
        </p:spPr>
        <p:txBody>
          <a:bodyPr wrap="square">
            <a:spAutoFit/>
          </a:bodyPr>
          <a:lstStyle/>
          <a:p>
            <a:pPr>
              <a:spcBef>
                <a:spcPct val="50000"/>
              </a:spcBef>
            </a:pPr>
            <a:r>
              <a:rPr lang="en-US" sz="2400" dirty="0" err="1" smtClean="0"/>
              <a:t>Mutualist</a:t>
            </a:r>
            <a:r>
              <a:rPr lang="en-US" sz="2400" dirty="0" smtClean="0"/>
              <a:t> webs</a:t>
            </a:r>
            <a:r>
              <a:rPr lang="en-US" dirty="0" smtClean="0"/>
              <a:t>: </a:t>
            </a:r>
            <a:r>
              <a:rPr lang="en-US" dirty="0" smtClean="0"/>
              <a:t>bipartite web, where </a:t>
            </a:r>
            <a:r>
              <a:rPr lang="en-US" dirty="0" smtClean="0"/>
              <a:t>currency in one direction is food, but in the other it’s some benefit (pollination, dispersal)</a:t>
            </a:r>
            <a:endParaRPr lang="en-US" dirty="0"/>
          </a:p>
        </p:txBody>
      </p:sp>
      <p:pic>
        <p:nvPicPr>
          <p:cNvPr id="100355" name="Picture 3"/>
          <p:cNvPicPr>
            <a:picLocks noChangeAspect="1" noChangeArrowheads="1"/>
          </p:cNvPicPr>
          <p:nvPr/>
        </p:nvPicPr>
        <p:blipFill>
          <a:blip r:embed="rId3" cstate="print"/>
          <a:srcRect/>
          <a:stretch>
            <a:fillRect/>
          </a:stretch>
        </p:blipFill>
        <p:spPr bwMode="auto">
          <a:xfrm>
            <a:off x="179512" y="1988840"/>
            <a:ext cx="2724150" cy="1933575"/>
          </a:xfrm>
          <a:prstGeom prst="rect">
            <a:avLst/>
          </a:prstGeom>
          <a:noFill/>
          <a:ln w="9525">
            <a:noFill/>
            <a:miter lim="800000"/>
            <a:headEnd/>
            <a:tailEnd/>
          </a:ln>
        </p:spPr>
      </p:pic>
      <p:pic>
        <p:nvPicPr>
          <p:cNvPr id="100356" name="Picture 4"/>
          <p:cNvPicPr>
            <a:picLocks noChangeAspect="1" noChangeArrowheads="1"/>
          </p:cNvPicPr>
          <p:nvPr/>
        </p:nvPicPr>
        <p:blipFill>
          <a:blip r:embed="rId4" cstate="print"/>
          <a:srcRect/>
          <a:stretch>
            <a:fillRect/>
          </a:stretch>
        </p:blipFill>
        <p:spPr bwMode="auto">
          <a:xfrm>
            <a:off x="3203848" y="476672"/>
            <a:ext cx="2505075" cy="3790950"/>
          </a:xfrm>
          <a:prstGeom prst="rect">
            <a:avLst/>
          </a:prstGeom>
          <a:noFill/>
          <a:ln w="9525">
            <a:noFill/>
            <a:miter lim="800000"/>
            <a:headEnd/>
            <a:tailEnd/>
          </a:ln>
        </p:spPr>
      </p:pic>
      <p:sp>
        <p:nvSpPr>
          <p:cNvPr id="6" name="TextBox 5"/>
          <p:cNvSpPr txBox="1"/>
          <p:nvPr/>
        </p:nvSpPr>
        <p:spPr>
          <a:xfrm>
            <a:off x="6191525" y="6488668"/>
            <a:ext cx="2952475" cy="369332"/>
          </a:xfrm>
          <a:prstGeom prst="rect">
            <a:avLst/>
          </a:prstGeom>
          <a:noFill/>
        </p:spPr>
        <p:txBody>
          <a:bodyPr wrap="none" rtlCol="0">
            <a:spAutoFit/>
          </a:bodyPr>
          <a:lstStyle/>
          <a:p>
            <a:r>
              <a:rPr lang="en-CA" dirty="0" err="1" smtClean="0"/>
              <a:t>Bascompte</a:t>
            </a:r>
            <a:r>
              <a:rPr lang="en-CA" dirty="0" smtClean="0"/>
              <a:t> and </a:t>
            </a:r>
            <a:r>
              <a:rPr lang="en-CA" dirty="0" err="1" smtClean="0"/>
              <a:t>Jordano</a:t>
            </a:r>
            <a:r>
              <a:rPr lang="en-CA" dirty="0" smtClean="0"/>
              <a:t> 2007</a:t>
            </a:r>
            <a:endParaRPr lang="en-CA"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Most webs are inaccurate</a:t>
            </a:r>
            <a:endParaRPr lang="en-CA" dirty="0"/>
          </a:p>
        </p:txBody>
      </p:sp>
      <p:sp>
        <p:nvSpPr>
          <p:cNvPr id="3" name="Content Placeholder 2"/>
          <p:cNvSpPr>
            <a:spLocks noGrp="1"/>
          </p:cNvSpPr>
          <p:nvPr>
            <p:ph idx="1"/>
          </p:nvPr>
        </p:nvSpPr>
        <p:spPr/>
        <p:txBody>
          <a:bodyPr/>
          <a:lstStyle/>
          <a:p>
            <a:r>
              <a:rPr lang="en-CA" dirty="0" smtClean="0"/>
              <a:t>Missing links/species</a:t>
            </a:r>
          </a:p>
          <a:p>
            <a:r>
              <a:rPr lang="en-CA" dirty="0" smtClean="0"/>
              <a:t>No indication of interaction strength or abundance</a:t>
            </a:r>
            <a:endParaRPr lang="en-CA"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en-CA" sz="3600" dirty="0" smtClean="0"/>
              <a:t>A North Atlantic Web</a:t>
            </a:r>
            <a:endParaRPr lang="en-CA" sz="3600" dirty="0"/>
          </a:p>
        </p:txBody>
      </p:sp>
      <p:pic>
        <p:nvPicPr>
          <p:cNvPr id="105474" name="Picture 2"/>
          <p:cNvPicPr>
            <a:picLocks noChangeAspect="1" noChangeArrowheads="1"/>
          </p:cNvPicPr>
          <p:nvPr/>
        </p:nvPicPr>
        <p:blipFill>
          <a:blip r:embed="rId2" cstate="print"/>
          <a:srcRect/>
          <a:stretch>
            <a:fillRect/>
          </a:stretch>
        </p:blipFill>
        <p:spPr bwMode="auto">
          <a:xfrm rot="193316">
            <a:off x="76607" y="1441318"/>
            <a:ext cx="3657600" cy="2828925"/>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a:stretch>
            <a:fillRect/>
          </a:stretch>
        </p:blipFill>
        <p:spPr bwMode="auto">
          <a:xfrm>
            <a:off x="3779912" y="667027"/>
            <a:ext cx="4818379" cy="61909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Complexity and stability</a:t>
            </a:r>
            <a:endParaRPr lang="en-CA" dirty="0"/>
          </a:p>
        </p:txBody>
      </p:sp>
      <p:sp>
        <p:nvSpPr>
          <p:cNvPr id="3" name="Content Placeholder 2"/>
          <p:cNvSpPr>
            <a:spLocks noGrp="1"/>
          </p:cNvSpPr>
          <p:nvPr>
            <p:ph idx="1"/>
          </p:nvPr>
        </p:nvSpPr>
        <p:spPr/>
        <p:txBody>
          <a:bodyPr>
            <a:normAutofit/>
          </a:bodyPr>
          <a:lstStyle/>
          <a:p>
            <a:r>
              <a:rPr lang="en-CA" dirty="0" smtClean="0"/>
              <a:t>Food chains tend to be short, especially in two-dimensional habitats (grasslands;  vs. 3-d habitats like lakes and forests</a:t>
            </a:r>
            <a:r>
              <a:rPr lang="en-CA" dirty="0" smtClean="0"/>
              <a:t>)</a:t>
            </a:r>
          </a:p>
          <a:p>
            <a:r>
              <a:rPr lang="en-CA" dirty="0" smtClean="0"/>
              <a:t>Chains are longer in more productive environments</a:t>
            </a:r>
            <a:endParaRPr lang="en-CA"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p:cNvPicPr>
            <a:picLocks noChangeAspect="1" noChangeArrowheads="1"/>
          </p:cNvPicPr>
          <p:nvPr/>
        </p:nvPicPr>
        <p:blipFill>
          <a:blip r:embed="rId2" cstate="print"/>
          <a:srcRect/>
          <a:stretch>
            <a:fillRect/>
          </a:stretch>
        </p:blipFill>
        <p:spPr bwMode="auto">
          <a:xfrm>
            <a:off x="251520" y="1124744"/>
            <a:ext cx="4151670" cy="3556620"/>
          </a:xfrm>
          <a:prstGeom prst="rect">
            <a:avLst/>
          </a:prstGeom>
          <a:noFill/>
          <a:ln w="9525">
            <a:noFill/>
            <a:miter lim="800000"/>
            <a:headEnd/>
            <a:tailEnd/>
          </a:ln>
        </p:spPr>
      </p:pic>
      <p:pic>
        <p:nvPicPr>
          <p:cNvPr id="97284" name="Picture 4"/>
          <p:cNvPicPr>
            <a:picLocks noChangeAspect="1" noChangeArrowheads="1"/>
          </p:cNvPicPr>
          <p:nvPr/>
        </p:nvPicPr>
        <p:blipFill>
          <a:blip r:embed="rId3" cstate="print"/>
          <a:srcRect/>
          <a:stretch>
            <a:fillRect/>
          </a:stretch>
        </p:blipFill>
        <p:spPr bwMode="auto">
          <a:xfrm>
            <a:off x="4211960" y="0"/>
            <a:ext cx="4608512" cy="3456384"/>
          </a:xfrm>
          <a:prstGeom prst="rect">
            <a:avLst/>
          </a:prstGeom>
          <a:noFill/>
          <a:ln w="9525">
            <a:noFill/>
            <a:miter lim="800000"/>
            <a:headEnd/>
            <a:tailEnd/>
          </a:ln>
        </p:spPr>
      </p:pic>
      <p:pic>
        <p:nvPicPr>
          <p:cNvPr id="97282" name="Picture 2"/>
          <p:cNvPicPr>
            <a:picLocks noChangeAspect="1" noChangeArrowheads="1"/>
          </p:cNvPicPr>
          <p:nvPr/>
        </p:nvPicPr>
        <p:blipFill>
          <a:blip r:embed="rId4" cstate="print"/>
          <a:srcRect/>
          <a:stretch>
            <a:fillRect/>
          </a:stretch>
        </p:blipFill>
        <p:spPr bwMode="auto">
          <a:xfrm>
            <a:off x="3597127" y="3212976"/>
            <a:ext cx="4928889"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0" name="Object 4"/>
          <p:cNvGraphicFramePr>
            <a:graphicFrameLocks noChangeAspect="1"/>
          </p:cNvGraphicFramePr>
          <p:nvPr/>
        </p:nvGraphicFramePr>
        <p:xfrm>
          <a:off x="228600" y="533400"/>
          <a:ext cx="5527675" cy="6324600"/>
        </p:xfrm>
        <a:graphic>
          <a:graphicData uri="http://schemas.openxmlformats.org/presentationml/2006/ole">
            <mc:AlternateContent xmlns:mc="http://schemas.openxmlformats.org/markup-compatibility/2006">
              <mc:Choice xmlns:v="urn:schemas-microsoft-com:vml" Requires="v">
                <p:oleObj spid="_x0000_s26630" name="Photo Editor Photo" r:id="rId4" imgW="8573697" imgH="9809524" progId="">
                  <p:embed/>
                </p:oleObj>
              </mc:Choice>
              <mc:Fallback>
                <p:oleObj name="Photo Editor Photo" r:id="rId4" imgW="8573697" imgH="9809524"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552767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Text Box 5"/>
          <p:cNvSpPr txBox="1">
            <a:spLocks noChangeArrowheads="1"/>
          </p:cNvSpPr>
          <p:nvPr/>
        </p:nvSpPr>
        <p:spPr bwMode="auto">
          <a:xfrm>
            <a:off x="5796136" y="1484784"/>
            <a:ext cx="2911475" cy="3937000"/>
          </a:xfrm>
          <a:prstGeom prst="rect">
            <a:avLst/>
          </a:prstGeom>
          <a:noFill/>
          <a:ln w="9525">
            <a:noFill/>
            <a:miter lim="800000"/>
            <a:headEnd/>
            <a:tailEnd/>
          </a:ln>
          <a:effectLst/>
        </p:spPr>
        <p:txBody>
          <a:bodyPr>
            <a:spAutoFit/>
          </a:bodyPr>
          <a:lstStyle/>
          <a:p>
            <a:r>
              <a:rPr lang="en-US" dirty="0"/>
              <a:t>Figure 6.14.  Number of species, number of links, and food chain length in tree hole communities subjected to different levels of nutrient inputs for 48 weeks.  Different levels of productivity, denoted high, med, and low, correspond to 1x, 0.1x, and  0.01x of normal levels. (Reprinted from Jenkins et al. (1992), with permission from </a:t>
            </a:r>
            <a:r>
              <a:rPr lang="en-US" dirty="0" err="1"/>
              <a:t>Oikos</a:t>
            </a:r>
            <a:r>
              <a:rPr lang="en-US" dirty="0"/>
              <a:t>). </a:t>
            </a:r>
          </a:p>
        </p:txBody>
      </p:sp>
      <p:sp>
        <p:nvSpPr>
          <p:cNvPr id="4" name="Title 3"/>
          <p:cNvSpPr>
            <a:spLocks noGrp="1"/>
          </p:cNvSpPr>
          <p:nvPr>
            <p:ph type="title"/>
          </p:nvPr>
        </p:nvSpPr>
        <p:spPr>
          <a:xfrm>
            <a:off x="457200" y="188640"/>
            <a:ext cx="8229600" cy="720080"/>
          </a:xfrm>
        </p:spPr>
        <p:txBody>
          <a:bodyPr>
            <a:normAutofit/>
          </a:bodyPr>
          <a:lstStyle/>
          <a:p>
            <a:r>
              <a:rPr lang="en-CA" sz="2800" dirty="0" smtClean="0"/>
              <a:t>Chains longer in more productive environments</a:t>
            </a:r>
            <a:endParaRPr lang="en-CA"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6"/>
          <p:cNvPicPr>
            <a:picLocks noChangeAspect="1" noChangeArrowheads="1"/>
          </p:cNvPicPr>
          <p:nvPr/>
        </p:nvPicPr>
        <p:blipFill>
          <a:blip r:embed="rId4" cstate="print"/>
          <a:srcRect/>
          <a:stretch>
            <a:fillRect/>
          </a:stretch>
        </p:blipFill>
        <p:spPr bwMode="auto">
          <a:xfrm>
            <a:off x="2635250" y="0"/>
            <a:ext cx="6508750" cy="6858000"/>
          </a:xfrm>
          <a:prstGeom prst="rect">
            <a:avLst/>
          </a:prstGeom>
          <a:noFill/>
        </p:spPr>
      </p:pic>
      <p:sp>
        <p:nvSpPr>
          <p:cNvPr id="3" name="Content Placeholder 2"/>
          <p:cNvSpPr txBox="1">
            <a:spLocks/>
          </p:cNvSpPr>
          <p:nvPr/>
        </p:nvSpPr>
        <p:spPr>
          <a:xfrm>
            <a:off x="179512" y="764704"/>
            <a:ext cx="2602632" cy="5073427"/>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chemeClr val="tx1"/>
                </a:solidFill>
                <a:effectLst/>
                <a:uLnTx/>
                <a:uFillTx/>
                <a:latin typeface="+mn-lt"/>
                <a:ea typeface="+mn-ea"/>
                <a:cs typeface="+mn-cs"/>
              </a:rPr>
              <a:t>	Longer food chains have less</a:t>
            </a:r>
            <a:r>
              <a:rPr kumimoji="0" lang="en-CA" sz="2400" b="0" i="0" u="none" strike="noStrike" kern="1200" cap="none" spc="0" normalizeH="0" noProof="0" dirty="0" smtClean="0">
                <a:ln>
                  <a:noFill/>
                </a:ln>
                <a:solidFill>
                  <a:schemeClr val="tx1"/>
                </a:solidFill>
                <a:effectLst/>
                <a:uLnTx/>
                <a:uFillTx/>
                <a:latin typeface="+mn-lt"/>
                <a:ea typeface="+mn-ea"/>
                <a:cs typeface="+mn-cs"/>
              </a:rPr>
              <a:t> stable population </a:t>
            </a:r>
            <a:r>
              <a:rPr kumimoji="0" lang="en-CA" sz="2400" b="0" i="0" u="none" strike="noStrike" kern="1200" cap="none" spc="0" normalizeH="0" noProof="0" dirty="0" smtClean="0">
                <a:ln>
                  <a:noFill/>
                </a:ln>
                <a:solidFill>
                  <a:schemeClr val="tx1"/>
                </a:solidFill>
                <a:effectLst/>
                <a:uLnTx/>
                <a:uFillTx/>
                <a:latin typeface="+mn-lt"/>
                <a:ea typeface="+mn-ea"/>
                <a:cs typeface="+mn-cs"/>
              </a:rPr>
              <a:t>dynamics in experimental communities</a:t>
            </a:r>
            <a:endParaRPr kumimoji="0" lang="en-CA"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2"/>
          <p:cNvPicPr>
            <a:picLocks noChangeAspect="1" noChangeArrowheads="1"/>
          </p:cNvPicPr>
          <p:nvPr/>
        </p:nvPicPr>
        <p:blipFill>
          <a:blip r:embed="rId5" cstate="print"/>
          <a:srcRect/>
          <a:stretch>
            <a:fillRect/>
          </a:stretch>
        </p:blipFill>
        <p:spPr bwMode="auto">
          <a:xfrm>
            <a:off x="251521" y="5661248"/>
            <a:ext cx="902432" cy="857201"/>
          </a:xfrm>
          <a:prstGeom prst="rect">
            <a:avLst/>
          </a:prstGeom>
          <a:noFill/>
          <a:ln w="9525">
            <a:noFill/>
            <a:miter lim="800000"/>
            <a:headEnd/>
            <a:tailEnd/>
          </a:ln>
          <a:effectLst/>
        </p:spPr>
      </p:pic>
      <p:graphicFrame>
        <p:nvGraphicFramePr>
          <p:cNvPr id="5" name="Object 3"/>
          <p:cNvGraphicFramePr>
            <a:graphicFrameLocks noChangeAspect="1"/>
          </p:cNvGraphicFramePr>
          <p:nvPr/>
        </p:nvGraphicFramePr>
        <p:xfrm>
          <a:off x="251520" y="4630772"/>
          <a:ext cx="1368152" cy="1005994"/>
        </p:xfrm>
        <a:graphic>
          <a:graphicData uri="http://schemas.openxmlformats.org/presentationml/2006/ole">
            <mc:AlternateContent xmlns:mc="http://schemas.openxmlformats.org/markup-compatibility/2006">
              <mc:Choice xmlns:v="urn:schemas-microsoft-com:vml" Requires="v">
                <p:oleObj spid="_x0000_s95238" name="Bitmap Image" r:id="rId6" imgW="3200216" imgH="2352301" progId="PBrush">
                  <p:embed/>
                </p:oleObj>
              </mc:Choice>
              <mc:Fallback>
                <p:oleObj name="Bitmap Image" r:id="rId6" imgW="3200216" imgH="2352301" progId="PBrush">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630772"/>
                        <a:ext cx="1368152" cy="100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5234" name="Picture 2"/>
          <p:cNvPicPr>
            <a:picLocks noChangeAspect="1" noChangeArrowheads="1"/>
          </p:cNvPicPr>
          <p:nvPr/>
        </p:nvPicPr>
        <p:blipFill>
          <a:blip r:embed="rId8" cstate="print"/>
          <a:srcRect/>
          <a:stretch>
            <a:fillRect/>
          </a:stretch>
        </p:blipFill>
        <p:spPr bwMode="auto">
          <a:xfrm>
            <a:off x="251520" y="3645024"/>
            <a:ext cx="1635819" cy="93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80528" y="764704"/>
            <a:ext cx="3744416" cy="5073427"/>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CA" sz="2400" b="0" i="0" u="none" strike="noStrike" kern="1200" cap="none" spc="0" normalizeH="0" baseline="0" noProof="0" dirty="0" smtClean="0">
                <a:ln>
                  <a:noFill/>
                </a:ln>
                <a:solidFill>
                  <a:schemeClr val="tx1"/>
                </a:solidFill>
                <a:effectLst/>
                <a:uLnTx/>
                <a:uFillTx/>
                <a:latin typeface="+mn-lt"/>
                <a:ea typeface="+mn-ea"/>
                <a:cs typeface="+mn-cs"/>
              </a:rPr>
              <a:t>In general, the skew in distribution of interaction strengths (e.g. few strong, many weak interactions) is thought to provide</a:t>
            </a:r>
            <a:r>
              <a:rPr kumimoji="0" lang="en-CA" sz="2400" b="0" i="0" u="none" strike="noStrike" kern="1200" cap="none" spc="0" normalizeH="0" noProof="0" dirty="0" smtClean="0">
                <a:ln>
                  <a:noFill/>
                </a:ln>
                <a:solidFill>
                  <a:schemeClr val="tx1"/>
                </a:solidFill>
                <a:effectLst/>
                <a:uLnTx/>
                <a:uFillTx/>
                <a:latin typeface="+mn-lt"/>
                <a:ea typeface="+mn-ea"/>
                <a:cs typeface="+mn-cs"/>
              </a:rPr>
              <a:t> stability to </a:t>
            </a:r>
            <a:r>
              <a:rPr kumimoji="0" lang="en-CA" sz="2400" b="0" i="1" u="none" strike="noStrike" kern="1200" cap="none" spc="0" normalizeH="0" noProof="0" dirty="0" smtClean="0">
                <a:ln>
                  <a:noFill/>
                </a:ln>
                <a:solidFill>
                  <a:schemeClr val="tx1"/>
                </a:solidFill>
                <a:effectLst/>
                <a:uLnTx/>
                <a:uFillTx/>
                <a:latin typeface="+mn-lt"/>
                <a:ea typeface="+mn-ea"/>
                <a:cs typeface="+mn-cs"/>
              </a:rPr>
              <a:t>more</a:t>
            </a:r>
            <a:r>
              <a:rPr kumimoji="0" lang="en-CA" sz="2400" b="0" i="0" u="none" strike="noStrike" kern="1200" cap="none" spc="0" normalizeH="0" noProof="0" dirty="0" smtClean="0">
                <a:ln>
                  <a:noFill/>
                </a:ln>
                <a:solidFill>
                  <a:schemeClr val="tx1"/>
                </a:solidFill>
                <a:effectLst/>
                <a:uLnTx/>
                <a:uFillTx/>
                <a:latin typeface="+mn-lt"/>
                <a:ea typeface="+mn-ea"/>
                <a:cs typeface="+mn-cs"/>
              </a:rPr>
              <a:t> </a:t>
            </a:r>
            <a:r>
              <a:rPr kumimoji="0" lang="en-CA" sz="2400" b="0" i="1" u="none" strike="noStrike" kern="1200" cap="none" spc="0" normalizeH="0" noProof="0" dirty="0" smtClean="0">
                <a:ln>
                  <a:noFill/>
                </a:ln>
                <a:solidFill>
                  <a:schemeClr val="tx1"/>
                </a:solidFill>
                <a:effectLst/>
                <a:uLnTx/>
                <a:uFillTx/>
                <a:latin typeface="+mn-lt"/>
                <a:ea typeface="+mn-ea"/>
                <a:cs typeface="+mn-cs"/>
              </a:rPr>
              <a:t>complex</a:t>
            </a:r>
            <a:r>
              <a:rPr kumimoji="0" lang="en-CA" sz="2400" b="0" i="0" u="none" strike="noStrike" kern="1200" cap="none" spc="0" normalizeH="0" noProof="0" dirty="0" smtClean="0">
                <a:ln>
                  <a:noFill/>
                </a:ln>
                <a:solidFill>
                  <a:schemeClr val="tx1"/>
                </a:solidFill>
                <a:effectLst/>
                <a:uLnTx/>
                <a:uFillTx/>
                <a:latin typeface="+mn-lt"/>
                <a:ea typeface="+mn-ea"/>
                <a:cs typeface="+mn-cs"/>
              </a:rPr>
              <a:t> communities ….a recent meta-analysis.</a:t>
            </a:r>
            <a:endParaRPr kumimoji="0" lang="en-CA"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983704"/>
            <a:ext cx="516255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29826" y="441538"/>
            <a:ext cx="4248472" cy="646331"/>
          </a:xfrm>
          <a:prstGeom prst="rect">
            <a:avLst/>
          </a:prstGeom>
          <a:noFill/>
        </p:spPr>
        <p:txBody>
          <a:bodyPr wrap="square" rtlCol="0">
            <a:spAutoFit/>
          </a:bodyPr>
          <a:lstStyle/>
          <a:p>
            <a:r>
              <a:rPr lang="en-US" dirty="0" smtClean="0"/>
              <a:t>Species richness and temporal variability in communities negatively related</a:t>
            </a:r>
            <a:endParaRPr lang="en-US" dirty="0"/>
          </a:p>
        </p:txBody>
      </p:sp>
      <p:sp>
        <p:nvSpPr>
          <p:cNvPr id="4" name="TextBox 3"/>
          <p:cNvSpPr txBox="1"/>
          <p:nvPr/>
        </p:nvSpPr>
        <p:spPr>
          <a:xfrm>
            <a:off x="251520" y="6381328"/>
            <a:ext cx="1874231" cy="369332"/>
          </a:xfrm>
          <a:prstGeom prst="rect">
            <a:avLst/>
          </a:prstGeom>
          <a:noFill/>
        </p:spPr>
        <p:txBody>
          <a:bodyPr wrap="none" rtlCol="0">
            <a:spAutoFit/>
          </a:bodyPr>
          <a:lstStyle/>
          <a:p>
            <a:r>
              <a:rPr lang="en-US" dirty="0" smtClean="0"/>
              <a:t>Jiang and </a:t>
            </a:r>
            <a:r>
              <a:rPr lang="en-US" dirty="0" err="1" smtClean="0"/>
              <a:t>Pu</a:t>
            </a:r>
            <a:r>
              <a:rPr lang="en-US" dirty="0" smtClean="0"/>
              <a:t> 2009</a:t>
            </a:r>
            <a:endParaRPr lang="en-US" dirty="0"/>
          </a:p>
        </p:txBody>
      </p:sp>
    </p:spTree>
    <p:extLst>
      <p:ext uri="{BB962C8B-B14F-4D97-AF65-F5344CB8AC3E}">
        <p14:creationId xmlns:p14="http://schemas.microsoft.com/office/powerpoint/2010/main" val="1961982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Patterns in Food Webs</a:t>
            </a:r>
            <a:endParaRPr lang="en-CA" dirty="0"/>
          </a:p>
        </p:txBody>
      </p:sp>
      <p:sp>
        <p:nvSpPr>
          <p:cNvPr id="3" name="Content Placeholder 2"/>
          <p:cNvSpPr>
            <a:spLocks noGrp="1"/>
          </p:cNvSpPr>
          <p:nvPr>
            <p:ph idx="1"/>
          </p:nvPr>
        </p:nvSpPr>
        <p:spPr/>
        <p:txBody>
          <a:bodyPr>
            <a:normAutofit/>
          </a:bodyPr>
          <a:lstStyle/>
          <a:p>
            <a:r>
              <a:rPr lang="en-CA" dirty="0" err="1" smtClean="0"/>
              <a:t>Connectance</a:t>
            </a:r>
            <a:r>
              <a:rPr lang="en-CA" dirty="0" smtClean="0"/>
              <a:t> in webs declines with species richness</a:t>
            </a:r>
          </a:p>
          <a:p>
            <a:pPr lvl="1"/>
            <a:r>
              <a:rPr lang="en-CA" dirty="0" smtClean="0"/>
              <a:t>Where </a:t>
            </a:r>
            <a:r>
              <a:rPr lang="en-CA" dirty="0" err="1" smtClean="0"/>
              <a:t>connectance</a:t>
            </a:r>
            <a:r>
              <a:rPr lang="en-CA" dirty="0" smtClean="0"/>
              <a:t> is the proportion of possible links that are realized: L/[S(S-1)/2]</a:t>
            </a:r>
          </a:p>
          <a:p>
            <a:pPr lvl="1"/>
            <a:r>
              <a:rPr lang="en-CA" dirty="0" smtClean="0"/>
              <a:t>L = # links, S = # species</a:t>
            </a:r>
          </a:p>
          <a:p>
            <a:pPr lvl="1"/>
            <a:r>
              <a:rPr lang="en-CA" dirty="0" smtClean="0"/>
              <a:t>[S(S-1)/2] is the number of possible links, excluding cannibalism</a:t>
            </a:r>
          </a:p>
        </p:txBody>
      </p:sp>
      <p:sp>
        <p:nvSpPr>
          <p:cNvPr id="4" name="TextBox 3"/>
          <p:cNvSpPr txBox="1"/>
          <p:nvPr/>
        </p:nvSpPr>
        <p:spPr>
          <a:xfrm>
            <a:off x="1619672" y="6309320"/>
            <a:ext cx="5305298" cy="584775"/>
          </a:xfrm>
          <a:prstGeom prst="rect">
            <a:avLst/>
          </a:prstGeom>
          <a:noFill/>
        </p:spPr>
        <p:txBody>
          <a:bodyPr wrap="none" rtlCol="0">
            <a:spAutoFit/>
          </a:bodyPr>
          <a:lstStyle/>
          <a:p>
            <a:r>
              <a:rPr lang="en-US" sz="3200" dirty="0" smtClean="0">
                <a:solidFill>
                  <a:srgbClr val="FF0000"/>
                </a:solidFill>
              </a:rPr>
              <a:t>More connected = more stable</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Patterns in Food Webs</a:t>
            </a:r>
            <a:endParaRPr lang="en-CA" dirty="0"/>
          </a:p>
        </p:txBody>
      </p:sp>
      <p:sp>
        <p:nvSpPr>
          <p:cNvPr id="3" name="Content Placeholder 2"/>
          <p:cNvSpPr>
            <a:spLocks noGrp="1"/>
          </p:cNvSpPr>
          <p:nvPr>
            <p:ph idx="1"/>
          </p:nvPr>
        </p:nvSpPr>
        <p:spPr>
          <a:xfrm>
            <a:off x="457200" y="1600200"/>
            <a:ext cx="2962672" cy="4525963"/>
          </a:xfrm>
        </p:spPr>
        <p:txBody>
          <a:bodyPr>
            <a:normAutofit/>
          </a:bodyPr>
          <a:lstStyle/>
          <a:p>
            <a:r>
              <a:rPr lang="en-CA" sz="2400" dirty="0" smtClean="0"/>
              <a:t>Webs in variable environments tend to be less connected</a:t>
            </a:r>
          </a:p>
        </p:txBody>
      </p:sp>
      <p:pic>
        <p:nvPicPr>
          <p:cNvPr id="4" name="Picture 5"/>
          <p:cNvPicPr>
            <a:picLocks noChangeAspect="1" noChangeArrowheads="1"/>
          </p:cNvPicPr>
          <p:nvPr/>
        </p:nvPicPr>
        <p:blipFill>
          <a:blip r:embed="rId2" cstate="print"/>
          <a:srcRect/>
          <a:stretch>
            <a:fillRect/>
          </a:stretch>
        </p:blipFill>
        <p:spPr bwMode="auto">
          <a:xfrm>
            <a:off x="2895600" y="766763"/>
            <a:ext cx="5938838" cy="5911850"/>
          </a:xfrm>
          <a:prstGeom prst="rect">
            <a:avLst/>
          </a:prstGeom>
          <a:noFill/>
          <a:ln w="9525">
            <a:noFill/>
            <a:miter lim="800000"/>
            <a:headEnd/>
            <a:tailEnd/>
          </a:ln>
        </p:spPr>
      </p:pic>
      <p:sp>
        <p:nvSpPr>
          <p:cNvPr id="5" name="TextBox 4"/>
          <p:cNvSpPr txBox="1"/>
          <p:nvPr/>
        </p:nvSpPr>
        <p:spPr>
          <a:xfrm>
            <a:off x="611560" y="6453336"/>
            <a:ext cx="1317990" cy="369332"/>
          </a:xfrm>
          <a:prstGeom prst="rect">
            <a:avLst/>
          </a:prstGeom>
          <a:noFill/>
        </p:spPr>
        <p:txBody>
          <a:bodyPr wrap="none" rtlCol="0">
            <a:spAutoFit/>
          </a:bodyPr>
          <a:lstStyle/>
          <a:p>
            <a:r>
              <a:rPr lang="en-CA" dirty="0" smtClean="0"/>
              <a:t>Briand 1983</a:t>
            </a:r>
            <a:endParaRPr lang="en-CA"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Patterns in Food Webs</a:t>
            </a:r>
            <a:endParaRPr lang="en-CA" dirty="0"/>
          </a:p>
        </p:txBody>
      </p:sp>
      <p:sp>
        <p:nvSpPr>
          <p:cNvPr id="3" name="Content Placeholder 2"/>
          <p:cNvSpPr>
            <a:spLocks noGrp="1"/>
          </p:cNvSpPr>
          <p:nvPr>
            <p:ph idx="1"/>
          </p:nvPr>
        </p:nvSpPr>
        <p:spPr/>
        <p:txBody>
          <a:bodyPr/>
          <a:lstStyle/>
          <a:p>
            <a:r>
              <a:rPr lang="en-CA" dirty="0" err="1" smtClean="0"/>
              <a:t>Nestedness</a:t>
            </a:r>
            <a:r>
              <a:rPr lang="en-CA" dirty="0" smtClean="0"/>
              <a:t>: the tendency for a core group of </a:t>
            </a:r>
            <a:r>
              <a:rPr lang="en-CA" dirty="0" err="1" smtClean="0"/>
              <a:t>interactors</a:t>
            </a:r>
            <a:r>
              <a:rPr lang="en-CA" dirty="0" smtClean="0"/>
              <a:t> to occur within a web; generalists that interact with specialists for instance. </a:t>
            </a:r>
          </a:p>
        </p:txBody>
      </p:sp>
      <p:sp>
        <p:nvSpPr>
          <p:cNvPr id="4" name="Rectangle 3"/>
          <p:cNvSpPr/>
          <p:nvPr/>
        </p:nvSpPr>
        <p:spPr>
          <a:xfrm>
            <a:off x="2123728" y="5589240"/>
            <a:ext cx="4685322" cy="584775"/>
          </a:xfrm>
          <a:prstGeom prst="rect">
            <a:avLst/>
          </a:prstGeom>
        </p:spPr>
        <p:txBody>
          <a:bodyPr wrap="none">
            <a:spAutoFit/>
          </a:bodyPr>
          <a:lstStyle/>
          <a:p>
            <a:r>
              <a:rPr lang="en-US" sz="3200" dirty="0">
                <a:solidFill>
                  <a:srgbClr val="FF0000"/>
                </a:solidFill>
              </a:rPr>
              <a:t>More </a:t>
            </a:r>
            <a:r>
              <a:rPr lang="en-US" sz="3200" dirty="0" smtClean="0">
                <a:solidFill>
                  <a:srgbClr val="FF0000"/>
                </a:solidFill>
              </a:rPr>
              <a:t>nested </a:t>
            </a:r>
            <a:r>
              <a:rPr lang="en-US" sz="3200" dirty="0">
                <a:solidFill>
                  <a:srgbClr val="FF0000"/>
                </a:solidFill>
              </a:rPr>
              <a:t>= more stable</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Patterns in food webs</a:t>
            </a:r>
            <a:endParaRPr lang="en-CA" dirty="0"/>
          </a:p>
        </p:txBody>
      </p:sp>
      <p:sp>
        <p:nvSpPr>
          <p:cNvPr id="3" name="Content Placeholder 2"/>
          <p:cNvSpPr>
            <a:spLocks noGrp="1"/>
          </p:cNvSpPr>
          <p:nvPr>
            <p:ph idx="1"/>
          </p:nvPr>
        </p:nvSpPr>
        <p:spPr/>
        <p:txBody>
          <a:bodyPr/>
          <a:lstStyle/>
          <a:p>
            <a:r>
              <a:rPr lang="en-CA" dirty="0" smtClean="0"/>
              <a:t>Modularity and </a:t>
            </a:r>
            <a:r>
              <a:rPr lang="en-CA" dirty="0" err="1" smtClean="0"/>
              <a:t>nestedness</a:t>
            </a:r>
            <a:endParaRPr lang="en-CA" dirty="0"/>
          </a:p>
        </p:txBody>
      </p:sp>
      <p:pic>
        <p:nvPicPr>
          <p:cNvPr id="101378" name="Picture 2"/>
          <p:cNvPicPr>
            <a:picLocks noChangeAspect="1" noChangeArrowheads="1"/>
          </p:cNvPicPr>
          <p:nvPr/>
        </p:nvPicPr>
        <p:blipFill>
          <a:blip r:embed="rId2" cstate="print"/>
          <a:srcRect/>
          <a:stretch>
            <a:fillRect/>
          </a:stretch>
        </p:blipFill>
        <p:spPr bwMode="auto">
          <a:xfrm>
            <a:off x="481013" y="342900"/>
            <a:ext cx="8181975" cy="6172200"/>
          </a:xfrm>
          <a:prstGeom prst="rect">
            <a:avLst/>
          </a:prstGeom>
          <a:noFill/>
          <a:ln w="9525">
            <a:noFill/>
            <a:miter lim="800000"/>
            <a:headEnd/>
            <a:tailEnd/>
          </a:ln>
        </p:spPr>
      </p:pic>
      <p:sp>
        <p:nvSpPr>
          <p:cNvPr id="5" name="TextBox 4"/>
          <p:cNvSpPr txBox="1"/>
          <p:nvPr/>
        </p:nvSpPr>
        <p:spPr>
          <a:xfrm>
            <a:off x="251520" y="6309320"/>
            <a:ext cx="2952475" cy="369332"/>
          </a:xfrm>
          <a:prstGeom prst="rect">
            <a:avLst/>
          </a:prstGeom>
          <a:noFill/>
        </p:spPr>
        <p:txBody>
          <a:bodyPr wrap="none" rtlCol="0">
            <a:spAutoFit/>
          </a:bodyPr>
          <a:lstStyle/>
          <a:p>
            <a:r>
              <a:rPr lang="en-CA" dirty="0" err="1" smtClean="0"/>
              <a:t>Bascompte</a:t>
            </a:r>
            <a:r>
              <a:rPr lang="en-CA" dirty="0" smtClean="0"/>
              <a:t> and </a:t>
            </a:r>
            <a:r>
              <a:rPr lang="en-CA" dirty="0" err="1" smtClean="0"/>
              <a:t>Jordano</a:t>
            </a:r>
            <a:r>
              <a:rPr lang="en-CA" dirty="0" smtClean="0"/>
              <a:t> 2007</a:t>
            </a:r>
            <a:endParaRPr lang="en-CA" dirty="0"/>
          </a:p>
        </p:txBody>
      </p:sp>
      <p:sp>
        <p:nvSpPr>
          <p:cNvPr id="6" name="TextBox 5"/>
          <p:cNvSpPr txBox="1"/>
          <p:nvPr/>
        </p:nvSpPr>
        <p:spPr>
          <a:xfrm>
            <a:off x="1619672" y="404664"/>
            <a:ext cx="848053" cy="369332"/>
          </a:xfrm>
          <a:prstGeom prst="rect">
            <a:avLst/>
          </a:prstGeom>
          <a:noFill/>
        </p:spPr>
        <p:txBody>
          <a:bodyPr wrap="none" rtlCol="0">
            <a:spAutoFit/>
          </a:bodyPr>
          <a:lstStyle/>
          <a:p>
            <a:r>
              <a:rPr lang="en-CA" dirty="0" smtClean="0"/>
              <a:t>Nested</a:t>
            </a:r>
            <a:endParaRPr lang="en-CA" dirty="0"/>
          </a:p>
        </p:txBody>
      </p:sp>
      <p:sp>
        <p:nvSpPr>
          <p:cNvPr id="7" name="TextBox 6"/>
          <p:cNvSpPr txBox="1"/>
          <p:nvPr/>
        </p:nvSpPr>
        <p:spPr>
          <a:xfrm>
            <a:off x="4716016" y="404664"/>
            <a:ext cx="970137" cy="369332"/>
          </a:xfrm>
          <a:prstGeom prst="rect">
            <a:avLst/>
          </a:prstGeom>
          <a:noFill/>
        </p:spPr>
        <p:txBody>
          <a:bodyPr wrap="none" rtlCol="0">
            <a:spAutoFit/>
          </a:bodyPr>
          <a:lstStyle/>
          <a:p>
            <a:r>
              <a:rPr lang="en-CA" dirty="0" smtClean="0"/>
              <a:t>Random</a:t>
            </a:r>
            <a:endParaRPr lang="en-CA"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Patterns in food webs</a:t>
            </a:r>
            <a:endParaRPr lang="en-CA" dirty="0"/>
          </a:p>
        </p:txBody>
      </p:sp>
      <p:sp>
        <p:nvSpPr>
          <p:cNvPr id="3" name="Content Placeholder 2"/>
          <p:cNvSpPr>
            <a:spLocks noGrp="1"/>
          </p:cNvSpPr>
          <p:nvPr>
            <p:ph idx="1"/>
          </p:nvPr>
        </p:nvSpPr>
        <p:spPr/>
        <p:txBody>
          <a:bodyPr/>
          <a:lstStyle/>
          <a:p>
            <a:r>
              <a:rPr lang="en-CA" dirty="0" smtClean="0"/>
              <a:t>Compartments or Modules:  subgroups of strongly interacting species within larger food webs</a:t>
            </a:r>
          </a:p>
        </p:txBody>
      </p:sp>
      <p:sp>
        <p:nvSpPr>
          <p:cNvPr id="4" name="Rectangle 3"/>
          <p:cNvSpPr/>
          <p:nvPr/>
        </p:nvSpPr>
        <p:spPr>
          <a:xfrm>
            <a:off x="2123728" y="5589240"/>
            <a:ext cx="4968476" cy="584775"/>
          </a:xfrm>
          <a:prstGeom prst="rect">
            <a:avLst/>
          </a:prstGeom>
        </p:spPr>
        <p:txBody>
          <a:bodyPr wrap="none">
            <a:spAutoFit/>
          </a:bodyPr>
          <a:lstStyle/>
          <a:p>
            <a:r>
              <a:rPr lang="en-US" sz="3200" dirty="0">
                <a:solidFill>
                  <a:srgbClr val="FF0000"/>
                </a:solidFill>
              </a:rPr>
              <a:t>More </a:t>
            </a:r>
            <a:r>
              <a:rPr lang="en-US" sz="3200" dirty="0" smtClean="0">
                <a:solidFill>
                  <a:srgbClr val="FF0000"/>
                </a:solidFill>
              </a:rPr>
              <a:t>modular = </a:t>
            </a:r>
            <a:r>
              <a:rPr lang="en-US" sz="3200" dirty="0">
                <a:solidFill>
                  <a:srgbClr val="FF0000"/>
                </a:solidFill>
              </a:rPr>
              <a:t>more stable</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0" y="52805"/>
            <a:ext cx="5371208" cy="6805195"/>
          </a:xfrm>
          <a:prstGeom prst="rect">
            <a:avLst/>
          </a:prstGeom>
          <a:noFill/>
          <a:ln w="9525">
            <a:noFill/>
            <a:miter lim="800000"/>
            <a:headEnd/>
            <a:tailEnd/>
          </a:ln>
        </p:spPr>
      </p:pic>
      <p:sp>
        <p:nvSpPr>
          <p:cNvPr id="5" name="TextBox 4"/>
          <p:cNvSpPr txBox="1"/>
          <p:nvPr/>
        </p:nvSpPr>
        <p:spPr>
          <a:xfrm>
            <a:off x="5292080" y="2852936"/>
            <a:ext cx="3744416" cy="2462213"/>
          </a:xfrm>
          <a:prstGeom prst="rect">
            <a:avLst/>
          </a:prstGeom>
          <a:noFill/>
        </p:spPr>
        <p:txBody>
          <a:bodyPr wrap="square" rtlCol="0">
            <a:spAutoFit/>
          </a:bodyPr>
          <a:lstStyle/>
          <a:p>
            <a:r>
              <a:rPr lang="en-CA" sz="1400" dirty="0" smtClean="0"/>
              <a:t>Figure 1 Graphical display of the results for the Chesapeake Bay food web with 45 </a:t>
            </a:r>
            <a:r>
              <a:rPr lang="en-CA" sz="1400" dirty="0" err="1" smtClean="0"/>
              <a:t>taxa</a:t>
            </a:r>
            <a:endParaRPr lang="en-CA" sz="1400" dirty="0" smtClean="0"/>
          </a:p>
          <a:p>
            <a:r>
              <a:rPr lang="en-CA" sz="1400" dirty="0" smtClean="0"/>
              <a:t>and weighted by interaction strength. Circles indicate compartment boundaries and numbers</a:t>
            </a:r>
          </a:p>
          <a:p>
            <a:r>
              <a:rPr lang="en-CA" sz="1400" dirty="0" smtClean="0"/>
              <a:t>identify </a:t>
            </a:r>
            <a:r>
              <a:rPr lang="en-CA" sz="1400" dirty="0" err="1" smtClean="0"/>
              <a:t>taxa</a:t>
            </a:r>
            <a:r>
              <a:rPr lang="en-CA" sz="1400" dirty="0" smtClean="0"/>
              <a:t> (yellow, within compartment A; blue, within compartment B). Arrows indicate</a:t>
            </a:r>
          </a:p>
          <a:p>
            <a:r>
              <a:rPr lang="en-CA" sz="1400" dirty="0" smtClean="0"/>
              <a:t>interactions between </a:t>
            </a:r>
            <a:r>
              <a:rPr lang="en-CA" sz="1400" dirty="0" err="1" smtClean="0"/>
              <a:t>taxa</a:t>
            </a:r>
            <a:r>
              <a:rPr lang="en-CA" sz="1400" dirty="0" smtClean="0"/>
              <a:t> (solid red, within compartment; dashed green, between</a:t>
            </a:r>
          </a:p>
          <a:p>
            <a:r>
              <a:rPr lang="en-CA" sz="1400" dirty="0" smtClean="0"/>
              <a:t>compartments; thickness indicates rank of associated interaction strength) and point from</a:t>
            </a:r>
          </a:p>
          <a:p>
            <a:r>
              <a:rPr lang="en-CA" sz="1400" dirty="0" smtClean="0"/>
              <a:t>predator to prey</a:t>
            </a:r>
            <a:endParaRPr lang="en-CA" sz="1400" dirty="0"/>
          </a:p>
        </p:txBody>
      </p:sp>
      <p:sp>
        <p:nvSpPr>
          <p:cNvPr id="6" name="TextBox 5"/>
          <p:cNvSpPr txBox="1"/>
          <p:nvPr/>
        </p:nvSpPr>
        <p:spPr>
          <a:xfrm>
            <a:off x="5508104" y="6525344"/>
            <a:ext cx="1795748" cy="369332"/>
          </a:xfrm>
          <a:prstGeom prst="rect">
            <a:avLst/>
          </a:prstGeom>
          <a:noFill/>
        </p:spPr>
        <p:txBody>
          <a:bodyPr wrap="none" rtlCol="0">
            <a:spAutoFit/>
          </a:bodyPr>
          <a:lstStyle/>
          <a:p>
            <a:r>
              <a:rPr lang="en-CA" dirty="0" smtClean="0"/>
              <a:t>Krause et al 2003</a:t>
            </a:r>
            <a:endParaRPr lang="en-CA"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600" dirty="0" err="1" smtClean="0">
                <a:solidFill>
                  <a:srgbClr val="FF0000"/>
                </a:solidFill>
              </a:rPr>
              <a:t>Trophic</a:t>
            </a:r>
            <a:r>
              <a:rPr lang="en-CA" sz="3600" dirty="0" smtClean="0"/>
              <a:t> </a:t>
            </a:r>
            <a:r>
              <a:rPr lang="en-CA" sz="3600" dirty="0" err="1" smtClean="0"/>
              <a:t>vs.</a:t>
            </a:r>
            <a:r>
              <a:rPr lang="en-CA" sz="3600" dirty="0" err="1" smtClean="0">
                <a:solidFill>
                  <a:schemeClr val="bg1">
                    <a:lumMod val="50000"/>
                  </a:schemeClr>
                </a:solidFill>
              </a:rPr>
              <a:t>mutualistic</a:t>
            </a:r>
            <a:r>
              <a:rPr lang="en-CA" sz="3600" dirty="0" smtClean="0"/>
              <a:t> webs</a:t>
            </a:r>
            <a:br>
              <a:rPr lang="en-CA" sz="3600" dirty="0" smtClean="0"/>
            </a:br>
            <a:r>
              <a:rPr lang="en-CA" sz="2400" dirty="0" err="1" smtClean="0"/>
              <a:t>trophic</a:t>
            </a:r>
            <a:r>
              <a:rPr lang="en-CA" sz="2400" dirty="0" smtClean="0"/>
              <a:t> webs more modular (compartmentalized), less nested; </a:t>
            </a:r>
            <a:br>
              <a:rPr lang="en-CA" sz="2400" dirty="0" smtClean="0"/>
            </a:br>
            <a:r>
              <a:rPr lang="en-CA" sz="2400" dirty="0" err="1" smtClean="0"/>
              <a:t>connectance</a:t>
            </a:r>
            <a:r>
              <a:rPr lang="en-CA" sz="2400" dirty="0" smtClean="0"/>
              <a:t> decreases slower with increased richness</a:t>
            </a:r>
            <a:endParaRPr lang="en-CA" sz="2400" dirty="0"/>
          </a:p>
        </p:txBody>
      </p:sp>
      <p:pic>
        <p:nvPicPr>
          <p:cNvPr id="99330" name="Picture 2"/>
          <p:cNvPicPr>
            <a:picLocks noChangeAspect="1" noChangeArrowheads="1"/>
          </p:cNvPicPr>
          <p:nvPr/>
        </p:nvPicPr>
        <p:blipFill>
          <a:blip r:embed="rId2" cstate="print"/>
          <a:srcRect/>
          <a:stretch>
            <a:fillRect/>
          </a:stretch>
        </p:blipFill>
        <p:spPr bwMode="auto">
          <a:xfrm>
            <a:off x="251520" y="1556792"/>
            <a:ext cx="3810000" cy="3543300"/>
          </a:xfrm>
          <a:prstGeom prst="rect">
            <a:avLst/>
          </a:prstGeom>
          <a:noFill/>
          <a:ln w="9525">
            <a:noFill/>
            <a:miter lim="800000"/>
            <a:headEnd/>
            <a:tailEnd/>
          </a:ln>
        </p:spPr>
      </p:pic>
      <p:pic>
        <p:nvPicPr>
          <p:cNvPr id="99331" name="Picture 3"/>
          <p:cNvPicPr>
            <a:picLocks noChangeAspect="1" noChangeArrowheads="1"/>
          </p:cNvPicPr>
          <p:nvPr/>
        </p:nvPicPr>
        <p:blipFill>
          <a:blip r:embed="rId3" cstate="print"/>
          <a:srcRect/>
          <a:stretch>
            <a:fillRect/>
          </a:stretch>
        </p:blipFill>
        <p:spPr bwMode="auto">
          <a:xfrm>
            <a:off x="3952875" y="1412776"/>
            <a:ext cx="5191125" cy="4495800"/>
          </a:xfrm>
          <a:prstGeom prst="rect">
            <a:avLst/>
          </a:prstGeom>
          <a:noFill/>
          <a:ln w="9525">
            <a:noFill/>
            <a:miter lim="800000"/>
            <a:headEnd/>
            <a:tailEnd/>
          </a:ln>
        </p:spPr>
      </p:pic>
      <p:pic>
        <p:nvPicPr>
          <p:cNvPr id="99332" name="Picture 4"/>
          <p:cNvPicPr>
            <a:picLocks noChangeAspect="1" noChangeArrowheads="1"/>
          </p:cNvPicPr>
          <p:nvPr/>
        </p:nvPicPr>
        <p:blipFill>
          <a:blip r:embed="rId4" cstate="print"/>
          <a:srcRect/>
          <a:stretch>
            <a:fillRect/>
          </a:stretch>
        </p:blipFill>
        <p:spPr bwMode="auto">
          <a:xfrm>
            <a:off x="179512" y="5229200"/>
            <a:ext cx="5476875" cy="981075"/>
          </a:xfrm>
          <a:prstGeom prst="rect">
            <a:avLst/>
          </a:prstGeom>
          <a:noFill/>
          <a:ln w="9525">
            <a:noFill/>
            <a:miter lim="800000"/>
            <a:headEnd/>
            <a:tailEnd/>
          </a:ln>
        </p:spPr>
      </p:pic>
      <p:sp>
        <p:nvSpPr>
          <p:cNvPr id="8" name="Rectangle 7"/>
          <p:cNvSpPr/>
          <p:nvPr/>
        </p:nvSpPr>
        <p:spPr>
          <a:xfrm>
            <a:off x="1259632" y="5949280"/>
            <a:ext cx="446449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580112" y="5733256"/>
            <a:ext cx="35638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251520" y="6381328"/>
            <a:ext cx="2876044" cy="369332"/>
          </a:xfrm>
          <a:prstGeom prst="rect">
            <a:avLst/>
          </a:prstGeom>
          <a:noFill/>
        </p:spPr>
        <p:txBody>
          <a:bodyPr wrap="none" rtlCol="0">
            <a:spAutoFit/>
          </a:bodyPr>
          <a:lstStyle/>
          <a:p>
            <a:r>
              <a:rPr lang="en-CA" dirty="0" err="1" smtClean="0"/>
              <a:t>Thebault</a:t>
            </a:r>
            <a:r>
              <a:rPr lang="en-CA" dirty="0" smtClean="0"/>
              <a:t> and Fontaine, 2010</a:t>
            </a:r>
            <a:endParaRPr lang="en-C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p:cNvPicPr>
            <a:picLocks noChangeAspect="1" noChangeArrowheads="1"/>
          </p:cNvPicPr>
          <p:nvPr/>
        </p:nvPicPr>
        <p:blipFill>
          <a:blip r:embed="rId2" cstate="print"/>
          <a:srcRect/>
          <a:stretch>
            <a:fillRect/>
          </a:stretch>
        </p:blipFill>
        <p:spPr bwMode="auto">
          <a:xfrm>
            <a:off x="323528" y="620688"/>
            <a:ext cx="3333750" cy="3333750"/>
          </a:xfrm>
          <a:prstGeom prst="rect">
            <a:avLst/>
          </a:prstGeom>
          <a:noFill/>
          <a:ln w="9525">
            <a:noFill/>
            <a:miter lim="800000"/>
            <a:headEnd/>
            <a:tailEnd/>
          </a:ln>
        </p:spPr>
      </p:pic>
      <p:pic>
        <p:nvPicPr>
          <p:cNvPr id="98306" name="Picture 2"/>
          <p:cNvPicPr>
            <a:picLocks noChangeAspect="1" noChangeArrowheads="1"/>
          </p:cNvPicPr>
          <p:nvPr/>
        </p:nvPicPr>
        <p:blipFill>
          <a:blip r:embed="rId3" cstate="print"/>
          <a:srcRect/>
          <a:stretch>
            <a:fillRect/>
          </a:stretch>
        </p:blipFill>
        <p:spPr bwMode="auto">
          <a:xfrm>
            <a:off x="1687564" y="3645024"/>
            <a:ext cx="4525067" cy="3045718"/>
          </a:xfrm>
          <a:prstGeom prst="rect">
            <a:avLst/>
          </a:prstGeom>
          <a:noFill/>
          <a:ln w="9525">
            <a:noFill/>
            <a:miter lim="800000"/>
            <a:headEnd/>
            <a:tailEnd/>
          </a:ln>
        </p:spPr>
      </p:pic>
      <p:pic>
        <p:nvPicPr>
          <p:cNvPr id="98307" name="Picture 3"/>
          <p:cNvPicPr>
            <a:picLocks noChangeAspect="1" noChangeArrowheads="1"/>
          </p:cNvPicPr>
          <p:nvPr/>
        </p:nvPicPr>
        <p:blipFill>
          <a:blip r:embed="rId4" cstate="print"/>
          <a:srcRect/>
          <a:stretch>
            <a:fillRect/>
          </a:stretch>
        </p:blipFill>
        <p:spPr bwMode="auto">
          <a:xfrm>
            <a:off x="6084372" y="1988840"/>
            <a:ext cx="3059628" cy="3096344"/>
          </a:xfrm>
          <a:prstGeom prst="rect">
            <a:avLst/>
          </a:prstGeom>
          <a:noFill/>
          <a:ln w="9525">
            <a:noFill/>
            <a:miter lim="800000"/>
            <a:headEnd/>
            <a:tailEnd/>
          </a:ln>
        </p:spPr>
      </p:pic>
      <p:pic>
        <p:nvPicPr>
          <p:cNvPr id="98308" name="Picture 4"/>
          <p:cNvPicPr>
            <a:picLocks noChangeAspect="1" noChangeArrowheads="1"/>
          </p:cNvPicPr>
          <p:nvPr/>
        </p:nvPicPr>
        <p:blipFill>
          <a:blip r:embed="rId5" cstate="print"/>
          <a:srcRect/>
          <a:stretch>
            <a:fillRect/>
          </a:stretch>
        </p:blipFill>
        <p:spPr bwMode="auto">
          <a:xfrm>
            <a:off x="3563888" y="-16474"/>
            <a:ext cx="2880320" cy="36949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en-CA" sz="2800" dirty="0" smtClean="0"/>
              <a:t>Different web features stabilize different types of webs</a:t>
            </a:r>
            <a:endParaRPr lang="en-CA" sz="2800" dirty="0"/>
          </a:p>
        </p:txBody>
      </p:sp>
      <p:pic>
        <p:nvPicPr>
          <p:cNvPr id="98306" name="Picture 2"/>
          <p:cNvPicPr>
            <a:picLocks noChangeAspect="1" noChangeArrowheads="1"/>
          </p:cNvPicPr>
          <p:nvPr/>
        </p:nvPicPr>
        <p:blipFill>
          <a:blip r:embed="rId2" cstate="print"/>
          <a:srcRect r="2109"/>
          <a:stretch>
            <a:fillRect/>
          </a:stretch>
        </p:blipFill>
        <p:spPr bwMode="auto">
          <a:xfrm>
            <a:off x="323528" y="1171575"/>
            <a:ext cx="6685323" cy="5686425"/>
          </a:xfrm>
          <a:prstGeom prst="rect">
            <a:avLst/>
          </a:prstGeom>
          <a:noFill/>
          <a:ln w="9525">
            <a:noFill/>
            <a:miter lim="800000"/>
            <a:headEnd/>
            <a:tailEnd/>
          </a:ln>
        </p:spPr>
      </p:pic>
      <p:sp>
        <p:nvSpPr>
          <p:cNvPr id="5" name="TextBox 4"/>
          <p:cNvSpPr txBox="1"/>
          <p:nvPr/>
        </p:nvSpPr>
        <p:spPr>
          <a:xfrm>
            <a:off x="6948264" y="2276872"/>
            <a:ext cx="2195736" cy="1754326"/>
          </a:xfrm>
          <a:prstGeom prst="rect">
            <a:avLst/>
          </a:prstGeom>
          <a:noFill/>
        </p:spPr>
        <p:txBody>
          <a:bodyPr wrap="square" rtlCol="0">
            <a:spAutoFit/>
          </a:bodyPr>
          <a:lstStyle/>
          <a:p>
            <a:r>
              <a:rPr lang="en-CA" dirty="0" smtClean="0"/>
              <a:t>Size of arrow is “strength” from path analysis</a:t>
            </a:r>
          </a:p>
          <a:p>
            <a:endParaRPr lang="en-CA" dirty="0" smtClean="0"/>
          </a:p>
          <a:p>
            <a:r>
              <a:rPr lang="en-CA" dirty="0" smtClean="0"/>
              <a:t>Black is positive,</a:t>
            </a:r>
          </a:p>
          <a:p>
            <a:r>
              <a:rPr lang="en-CA" dirty="0" smtClean="0">
                <a:solidFill>
                  <a:srgbClr val="FF0000"/>
                </a:solidFill>
              </a:rPr>
              <a:t>Red is negative</a:t>
            </a:r>
            <a:endParaRPr lang="en-CA" dirty="0">
              <a:solidFill>
                <a:srgbClr val="FF0000"/>
              </a:solidFill>
            </a:endParaRPr>
          </a:p>
        </p:txBody>
      </p:sp>
      <p:sp>
        <p:nvSpPr>
          <p:cNvPr id="6" name="TextBox 5"/>
          <p:cNvSpPr txBox="1"/>
          <p:nvPr/>
        </p:nvSpPr>
        <p:spPr>
          <a:xfrm>
            <a:off x="7169357" y="6581001"/>
            <a:ext cx="1974643" cy="276999"/>
          </a:xfrm>
          <a:prstGeom prst="rect">
            <a:avLst/>
          </a:prstGeom>
          <a:noFill/>
        </p:spPr>
        <p:txBody>
          <a:bodyPr wrap="none" rtlCol="0">
            <a:spAutoFit/>
          </a:bodyPr>
          <a:lstStyle/>
          <a:p>
            <a:r>
              <a:rPr lang="en-CA" sz="1200" dirty="0" err="1" smtClean="0"/>
              <a:t>Thebault</a:t>
            </a:r>
            <a:r>
              <a:rPr lang="en-CA" sz="1200" dirty="0" smtClean="0"/>
              <a:t> and Fontaine, 2010</a:t>
            </a:r>
            <a:endParaRPr lang="en-CA" sz="1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Applications of food webs</a:t>
            </a:r>
            <a:endParaRPr lang="en-CA" dirty="0"/>
          </a:p>
        </p:txBody>
      </p:sp>
      <p:sp>
        <p:nvSpPr>
          <p:cNvPr id="3" name="Content Placeholder 2"/>
          <p:cNvSpPr>
            <a:spLocks noGrp="1"/>
          </p:cNvSpPr>
          <p:nvPr>
            <p:ph idx="1"/>
          </p:nvPr>
        </p:nvSpPr>
        <p:spPr/>
        <p:txBody>
          <a:bodyPr/>
          <a:lstStyle/>
          <a:p>
            <a:r>
              <a:rPr lang="en-CA" dirty="0" err="1" smtClean="0"/>
              <a:t>Agroecosystems</a:t>
            </a:r>
            <a:r>
              <a:rPr lang="en-CA" dirty="0" smtClean="0"/>
              <a:t> (</a:t>
            </a:r>
            <a:r>
              <a:rPr lang="en-CA" dirty="0" err="1" smtClean="0"/>
              <a:t>biocontrol</a:t>
            </a:r>
            <a:r>
              <a:rPr lang="en-CA" dirty="0" smtClean="0"/>
              <a:t>)</a:t>
            </a:r>
          </a:p>
          <a:p>
            <a:r>
              <a:rPr lang="en-CA" dirty="0" smtClean="0"/>
              <a:t>Fisheries (</a:t>
            </a:r>
            <a:r>
              <a:rPr lang="en-CA" dirty="0" err="1" smtClean="0"/>
              <a:t>trophic</a:t>
            </a:r>
            <a:r>
              <a:rPr lang="en-CA" dirty="0" smtClean="0"/>
              <a:t> cascades)</a:t>
            </a:r>
          </a:p>
          <a:p>
            <a:r>
              <a:rPr lang="en-CA" dirty="0" smtClean="0"/>
              <a:t>Lakes (water quality, fisheries)</a:t>
            </a:r>
          </a:p>
          <a:p>
            <a:r>
              <a:rPr lang="en-CA" dirty="0" smtClean="0"/>
              <a:t>Toxicology (bioaccumulation, remediation)</a:t>
            </a:r>
          </a:p>
          <a:p>
            <a:r>
              <a:rPr lang="en-CA" dirty="0" smtClean="0"/>
              <a:t>Conservation (biological invasions)</a:t>
            </a:r>
          </a:p>
          <a:p>
            <a:endParaRPr lang="en-CA" dirty="0" smtClean="0"/>
          </a:p>
          <a:p>
            <a:endParaRPr lang="en-CA"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Main points:  what food webs can tell us</a:t>
            </a:r>
            <a:endParaRPr lang="en-CA" sz="3600" dirty="0"/>
          </a:p>
        </p:txBody>
      </p:sp>
      <p:sp>
        <p:nvSpPr>
          <p:cNvPr id="3" name="Content Placeholder 2"/>
          <p:cNvSpPr>
            <a:spLocks noGrp="1"/>
          </p:cNvSpPr>
          <p:nvPr>
            <p:ph idx="1"/>
          </p:nvPr>
        </p:nvSpPr>
        <p:spPr/>
        <p:txBody>
          <a:bodyPr/>
          <a:lstStyle/>
          <a:p>
            <a:r>
              <a:rPr lang="en-CA" dirty="0" smtClean="0"/>
              <a:t>Productivity can impact food web stability</a:t>
            </a:r>
          </a:p>
          <a:p>
            <a:r>
              <a:rPr lang="en-CA" dirty="0" smtClean="0"/>
              <a:t>The structure of webs also impacts stability and resilience</a:t>
            </a:r>
          </a:p>
          <a:p>
            <a:r>
              <a:rPr lang="en-CA" dirty="0" smtClean="0"/>
              <a:t>Complexity of interactions within webs can inform management decisions</a:t>
            </a:r>
            <a:endParaRPr lang="en-C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Reading for next week</a:t>
            </a:r>
            <a:endParaRPr lang="en-CA" dirty="0"/>
          </a:p>
        </p:txBody>
      </p:sp>
      <p:sp>
        <p:nvSpPr>
          <p:cNvPr id="3" name="Content Placeholder 2"/>
          <p:cNvSpPr>
            <a:spLocks noGrp="1"/>
          </p:cNvSpPr>
          <p:nvPr>
            <p:ph idx="1"/>
          </p:nvPr>
        </p:nvSpPr>
        <p:spPr/>
        <p:txBody>
          <a:bodyPr/>
          <a:lstStyle/>
          <a:p>
            <a:r>
              <a:rPr lang="en-CA" dirty="0" smtClean="0"/>
              <a:t>Brooks &amp; Dodson, 1965.  On the impact of predation on lake communities. </a:t>
            </a:r>
          </a:p>
          <a:p>
            <a:pPr>
              <a:buNone/>
            </a:pPr>
            <a:r>
              <a:rPr lang="en-CA" dirty="0" smtClean="0"/>
              <a:t/>
            </a:r>
            <a:br>
              <a:rPr lang="en-CA" dirty="0" smtClean="0"/>
            </a:br>
            <a:r>
              <a:rPr lang="en-CA" b="1" dirty="0" smtClean="0"/>
              <a:t/>
            </a:r>
            <a:br>
              <a:rPr lang="en-CA" b="1" dirty="0" smtClean="0"/>
            </a:br>
            <a:endParaRPr lang="en-CA"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32"/>
            <a:ext cx="8229600" cy="6480720"/>
          </a:xfrm>
        </p:spPr>
        <p:txBody>
          <a:bodyPr>
            <a:noAutofit/>
          </a:bodyPr>
          <a:lstStyle/>
          <a:p>
            <a:pPr>
              <a:buNone/>
            </a:pPr>
            <a:r>
              <a:rPr lang="en-CA" sz="1200" dirty="0" smtClean="0"/>
              <a:t>Additional figs and references from:</a:t>
            </a:r>
          </a:p>
          <a:p>
            <a:pPr>
              <a:buNone/>
            </a:pPr>
            <a:r>
              <a:rPr lang="en-CA" sz="1200" dirty="0" err="1" smtClean="0"/>
              <a:t>Mittlebach</a:t>
            </a:r>
            <a:r>
              <a:rPr lang="en-CA" sz="1200" dirty="0" smtClean="0"/>
              <a:t>, G. G. 2012.  Community Ecology. </a:t>
            </a:r>
            <a:r>
              <a:rPr lang="en-CA" sz="1200" dirty="0" err="1" smtClean="0"/>
              <a:t>Sinauer</a:t>
            </a:r>
            <a:r>
              <a:rPr lang="en-CA" sz="1200" dirty="0" smtClean="0"/>
              <a:t> Publishing.</a:t>
            </a:r>
          </a:p>
          <a:p>
            <a:pPr>
              <a:buNone/>
            </a:pPr>
            <a:r>
              <a:rPr lang="en-CA" sz="1200" dirty="0" smtClean="0"/>
              <a:t>Morin</a:t>
            </a:r>
            <a:r>
              <a:rPr lang="en-CA" sz="1200" dirty="0" smtClean="0"/>
              <a:t>, P. J.  1999.  Community Ecology.  Blackwell Publishing</a:t>
            </a:r>
          </a:p>
          <a:p>
            <a:pPr>
              <a:buNone/>
            </a:pPr>
            <a:r>
              <a:rPr lang="en-CA" sz="1200" dirty="0" smtClean="0"/>
              <a:t>Polis, G. A. And K. O </a:t>
            </a:r>
            <a:r>
              <a:rPr lang="en-CA" sz="1200" dirty="0" err="1" smtClean="0"/>
              <a:t>Winemiller</a:t>
            </a:r>
            <a:r>
              <a:rPr lang="en-CA" sz="1200" dirty="0" smtClean="0"/>
              <a:t>, eds.  1996.  Food webs:  Integration of Patterns and Dynamics.  Chapman and Hall.</a:t>
            </a:r>
          </a:p>
          <a:p>
            <a:pPr>
              <a:buNone/>
            </a:pPr>
            <a:endParaRPr lang="en-CA" sz="1200" dirty="0" smtClean="0"/>
          </a:p>
          <a:p>
            <a:pPr lvl="0"/>
            <a:r>
              <a:rPr lang="en-CA" sz="1000" dirty="0" err="1" smtClean="0"/>
              <a:t>Addicott</a:t>
            </a:r>
            <a:r>
              <a:rPr lang="en-CA" sz="1000" dirty="0" smtClean="0"/>
              <a:t> J. F.  1974. Predation and prey community structure:  an experimental study of the effect of mosquito larvae on the protozoan communities of pitcher plants.  Ecology 55:  475-492</a:t>
            </a:r>
          </a:p>
          <a:p>
            <a:pPr lvl="0"/>
            <a:r>
              <a:rPr lang="en-CA" sz="1000" dirty="0" err="1" smtClean="0"/>
              <a:t>Bascompte</a:t>
            </a:r>
            <a:r>
              <a:rPr lang="en-CA" sz="1000" dirty="0" smtClean="0"/>
              <a:t>, J. And P. </a:t>
            </a:r>
            <a:r>
              <a:rPr lang="en-CA" sz="1000" dirty="0" err="1" smtClean="0"/>
              <a:t>Jordano</a:t>
            </a:r>
            <a:r>
              <a:rPr lang="en-CA" sz="1000" dirty="0" smtClean="0"/>
              <a:t>.  2007.  Plant-animal </a:t>
            </a:r>
            <a:r>
              <a:rPr lang="en-CA" sz="1000" dirty="0" err="1" smtClean="0"/>
              <a:t>mutualistic</a:t>
            </a:r>
            <a:r>
              <a:rPr lang="en-CA" sz="1000" dirty="0" smtClean="0"/>
              <a:t> networks:  the architecture of biodiversity.  Ann. Rev. Ecol. </a:t>
            </a:r>
            <a:r>
              <a:rPr lang="en-CA" sz="1000" dirty="0" err="1" smtClean="0"/>
              <a:t>Evol</a:t>
            </a:r>
            <a:r>
              <a:rPr lang="en-CA" sz="1000" dirty="0" smtClean="0"/>
              <a:t>. Syst. 38: 567-593.</a:t>
            </a:r>
          </a:p>
          <a:p>
            <a:pPr lvl="0"/>
            <a:r>
              <a:rPr lang="en-CA" sz="1000" dirty="0" smtClean="0"/>
              <a:t>Carson W. P. and R. B. Root. 2000.  </a:t>
            </a:r>
            <a:r>
              <a:rPr lang="en-CA" sz="1000" dirty="0" err="1" smtClean="0"/>
              <a:t>Herbivory</a:t>
            </a:r>
            <a:r>
              <a:rPr lang="en-CA" sz="1000" dirty="0" smtClean="0"/>
              <a:t> and plant species coexistence:  Community regulation by an </a:t>
            </a:r>
            <a:r>
              <a:rPr lang="en-CA" sz="1000" dirty="0" err="1" smtClean="0"/>
              <a:t>outbreaking</a:t>
            </a:r>
            <a:r>
              <a:rPr lang="en-CA" sz="1000" dirty="0" smtClean="0"/>
              <a:t> </a:t>
            </a:r>
            <a:r>
              <a:rPr lang="en-CA" sz="1000" dirty="0" err="1" smtClean="0"/>
              <a:t>phyophagous</a:t>
            </a:r>
            <a:r>
              <a:rPr lang="en-CA" sz="1000" dirty="0" smtClean="0"/>
              <a:t> insect.  Ecological Monographs 70: 73-99.</a:t>
            </a:r>
          </a:p>
          <a:p>
            <a:pPr lvl="0"/>
            <a:r>
              <a:rPr lang="en-CA" sz="1000" dirty="0" smtClean="0"/>
              <a:t>Cohen, J. E., T. </a:t>
            </a:r>
            <a:r>
              <a:rPr lang="en-CA" sz="1000" dirty="0" err="1" smtClean="0"/>
              <a:t>Jonsson</a:t>
            </a:r>
            <a:r>
              <a:rPr lang="en-CA" sz="1000" dirty="0" smtClean="0"/>
              <a:t>, and S. R. Carpenter.  2003. Ecological community description using the food web, species abundance, and body size.  PNAS 100: 1781-6.</a:t>
            </a:r>
          </a:p>
          <a:p>
            <a:pPr lvl="0"/>
            <a:r>
              <a:rPr lang="en-CA" sz="1000" dirty="0" err="1" smtClean="0"/>
              <a:t>deRuiter</a:t>
            </a:r>
            <a:r>
              <a:rPr lang="en-CA" sz="1000" dirty="0" smtClean="0"/>
              <a:t>, P.C., A-M </a:t>
            </a:r>
            <a:r>
              <a:rPr lang="en-CA" sz="1000" dirty="0" err="1" smtClean="0"/>
              <a:t>Neutel</a:t>
            </a:r>
            <a:r>
              <a:rPr lang="en-CA" sz="1000" dirty="0" smtClean="0"/>
              <a:t>, and J. C. Moore.  1995.  </a:t>
            </a:r>
            <a:r>
              <a:rPr lang="en-CA" sz="1000" dirty="0" err="1" smtClean="0"/>
              <a:t>Energetics</a:t>
            </a:r>
            <a:r>
              <a:rPr lang="en-CA" sz="1000" dirty="0" smtClean="0"/>
              <a:t>, Patterns of Interaction Strengths, and Stability in Real Ecosystems.  Science 269: 1257-60.</a:t>
            </a:r>
          </a:p>
          <a:p>
            <a:pPr lvl="0"/>
            <a:r>
              <a:rPr lang="en-CA" sz="1000" dirty="0" smtClean="0"/>
              <a:t>Elle, E., S. L. </a:t>
            </a:r>
            <a:r>
              <a:rPr lang="en-CA" sz="1000" dirty="0" err="1" smtClean="0"/>
              <a:t>Elwell</a:t>
            </a:r>
            <a:r>
              <a:rPr lang="en-CA" sz="1000" dirty="0" smtClean="0"/>
              <a:t>, G. A. </a:t>
            </a:r>
            <a:r>
              <a:rPr lang="en-CA" sz="1000" dirty="0" err="1" smtClean="0"/>
              <a:t>Gielens</a:t>
            </a:r>
            <a:r>
              <a:rPr lang="en-CA" sz="1000" dirty="0" smtClean="0"/>
              <a:t>.  2012.  The use of pollination networks in conservation.  Botany 90: 525-534.</a:t>
            </a:r>
          </a:p>
          <a:p>
            <a:pPr lvl="0"/>
            <a:r>
              <a:rPr lang="en-CA" sz="1000" dirty="0" smtClean="0"/>
              <a:t>Elton </a:t>
            </a:r>
            <a:r>
              <a:rPr lang="en-CA" sz="1000" dirty="0" smtClean="0"/>
              <a:t>C. and M. Nicholson.  1942.  The Ten-Year Cycle in Numbers of the Lynx in Canada.  J. Anim. Ecol. 11:  215-244.</a:t>
            </a:r>
          </a:p>
          <a:p>
            <a:pPr lvl="0"/>
            <a:r>
              <a:rPr lang="en-CA" sz="1000" dirty="0" smtClean="0"/>
              <a:t>Hairston, N. G. Jr., F. E. Smith and L. B. </a:t>
            </a:r>
            <a:r>
              <a:rPr lang="en-CA" sz="1000" dirty="0" err="1" smtClean="0"/>
              <a:t>Slobodkin</a:t>
            </a:r>
            <a:r>
              <a:rPr lang="en-CA" sz="1000" dirty="0" smtClean="0"/>
              <a:t>.  1960.  Community structure, population control, and competition.  Am Nat 94: 421-425 </a:t>
            </a:r>
            <a:endParaRPr lang="en-CA" sz="1000" dirty="0" smtClean="0"/>
          </a:p>
          <a:p>
            <a:pPr lvl="0"/>
            <a:r>
              <a:rPr lang="en-CA" sz="1000" dirty="0" smtClean="0"/>
              <a:t>Hudson, P. J., A. P. Dobson and D. Newborn.  1998.  Prevention of population cycles by parasite removal.  Science 282: 2256-2258 </a:t>
            </a:r>
          </a:p>
          <a:p>
            <a:pPr lvl="0"/>
            <a:r>
              <a:rPr lang="en-CA" sz="1000" dirty="0" err="1" smtClean="0"/>
              <a:t>Kaunzinger</a:t>
            </a:r>
            <a:r>
              <a:rPr lang="en-CA" sz="1000" dirty="0" smtClean="0"/>
              <a:t>, C. M. K. and P. J. Morin. Productivity controls food chain properties in microbial communities. Nature 395: 495-497. </a:t>
            </a:r>
          </a:p>
          <a:p>
            <a:pPr lvl="0"/>
            <a:r>
              <a:rPr lang="en-CA" sz="1000" dirty="0" smtClean="0"/>
              <a:t>Krause AE, Frank KA, Mason DM, </a:t>
            </a:r>
            <a:r>
              <a:rPr lang="en-CA" sz="1000" dirty="0" err="1" smtClean="0"/>
              <a:t>Ulanowicz</a:t>
            </a:r>
            <a:r>
              <a:rPr lang="en-CA" sz="1000" dirty="0" smtClean="0"/>
              <a:t> RE, </a:t>
            </a:r>
            <a:r>
              <a:rPr lang="en-CA" sz="1000" dirty="0" err="1" smtClean="0"/>
              <a:t>TaylorWW</a:t>
            </a:r>
            <a:r>
              <a:rPr lang="en-CA" sz="1000" dirty="0" smtClean="0"/>
              <a:t>. 2003. Compartments revealed in food-web structure.  </a:t>
            </a:r>
            <a:r>
              <a:rPr lang="en-CA" sz="1000" i="1" dirty="0" smtClean="0"/>
              <a:t>Nature </a:t>
            </a:r>
            <a:r>
              <a:rPr lang="en-CA" sz="1000" dirty="0" smtClean="0"/>
              <a:t>426:282–285.</a:t>
            </a:r>
          </a:p>
          <a:p>
            <a:pPr lvl="0"/>
            <a:r>
              <a:rPr lang="en-CA" sz="1000" dirty="0" smtClean="0"/>
              <a:t>Krebs, C. J., R. </a:t>
            </a:r>
            <a:r>
              <a:rPr lang="en-CA" sz="1000" dirty="0" err="1" smtClean="0"/>
              <a:t>Boonstra</a:t>
            </a:r>
            <a:r>
              <a:rPr lang="en-CA" sz="1000" dirty="0" smtClean="0"/>
              <a:t>, S. </a:t>
            </a:r>
            <a:r>
              <a:rPr lang="en-CA" sz="1000" dirty="0" err="1" smtClean="0"/>
              <a:t>Boutin</a:t>
            </a:r>
            <a:r>
              <a:rPr lang="en-CA" sz="1000" dirty="0" smtClean="0"/>
              <a:t>, A. R. E. Sinclair.  2001.  What drives the 10-year cycle of snowshoe hares?  Bioscience 51: 25-35.</a:t>
            </a:r>
          </a:p>
          <a:p>
            <a:pPr lvl="0"/>
            <a:r>
              <a:rPr lang="en-CA" sz="1000" dirty="0" err="1" smtClean="0"/>
              <a:t>Luckinbill</a:t>
            </a:r>
            <a:r>
              <a:rPr lang="en-CA" sz="1000" dirty="0" smtClean="0"/>
              <a:t>, L. S.  1973.   Coexistence in Laboratory Populations of </a:t>
            </a:r>
            <a:r>
              <a:rPr lang="en-CA" sz="1000" i="1" dirty="0" smtClean="0"/>
              <a:t>Paramecium </a:t>
            </a:r>
            <a:r>
              <a:rPr lang="en-CA" sz="1000" i="1" dirty="0" err="1" smtClean="0"/>
              <a:t>aurelia</a:t>
            </a:r>
            <a:r>
              <a:rPr lang="en-CA" sz="1000" i="1" dirty="0" smtClean="0"/>
              <a:t> </a:t>
            </a:r>
            <a:r>
              <a:rPr lang="en-CA" sz="1000" dirty="0" smtClean="0"/>
              <a:t>and Its Predator </a:t>
            </a:r>
            <a:r>
              <a:rPr lang="en-CA" sz="1000" i="1" dirty="0" err="1" smtClean="0"/>
              <a:t>Didinium</a:t>
            </a:r>
            <a:r>
              <a:rPr lang="en-CA" sz="1000" i="1" dirty="0" smtClean="0"/>
              <a:t> </a:t>
            </a:r>
            <a:r>
              <a:rPr lang="en-CA" sz="1000" i="1" dirty="0" err="1" smtClean="0"/>
              <a:t>nasutum</a:t>
            </a:r>
            <a:r>
              <a:rPr lang="en-CA" sz="1000" dirty="0" smtClean="0"/>
              <a:t>.  Ecology 54: 1320-1327.</a:t>
            </a:r>
          </a:p>
          <a:p>
            <a:pPr lvl="0"/>
            <a:r>
              <a:rPr lang="en-CA" sz="1000" dirty="0" err="1" smtClean="0"/>
              <a:t>Luckinbill</a:t>
            </a:r>
            <a:r>
              <a:rPr lang="en-CA" sz="1000" dirty="0" smtClean="0"/>
              <a:t>, L. S.  1974.   The effects of space and enrichment on a predator-prey system.  Ecology 55: 1142-1147.</a:t>
            </a:r>
          </a:p>
          <a:p>
            <a:pPr lvl="0"/>
            <a:r>
              <a:rPr lang="en-US" sz="1000" dirty="0" smtClean="0"/>
              <a:t>Morin, P. J.  1983.  Predation, competition, and the composition of larval anuran guilds.  Ecol. </a:t>
            </a:r>
            <a:r>
              <a:rPr lang="en-US" sz="1000" dirty="0" err="1" smtClean="0"/>
              <a:t>Monogr</a:t>
            </a:r>
            <a:r>
              <a:rPr lang="en-US" sz="1000" dirty="0" smtClean="0"/>
              <a:t>. 53: 119-138.</a:t>
            </a:r>
            <a:endParaRPr lang="en-CA" sz="1000" dirty="0" smtClean="0"/>
          </a:p>
          <a:p>
            <a:pPr lvl="0"/>
            <a:r>
              <a:rPr lang="en-CA" sz="1000" dirty="0" smtClean="0"/>
              <a:t>Polis, G. </a:t>
            </a:r>
            <a:r>
              <a:rPr lang="en-CA" sz="1000" dirty="0" err="1" smtClean="0"/>
              <a:t>A.and</a:t>
            </a:r>
            <a:r>
              <a:rPr lang="en-CA" sz="1000" dirty="0" smtClean="0"/>
              <a:t> D. R. Strong.  Food web complexity and community dynamics.  Am Nat 147: 813-846.</a:t>
            </a:r>
          </a:p>
          <a:p>
            <a:pPr lvl="0"/>
            <a:r>
              <a:rPr lang="en-CA" sz="1000" dirty="0" err="1" smtClean="0"/>
              <a:t>Raghu</a:t>
            </a:r>
            <a:r>
              <a:rPr lang="en-CA" sz="1000" dirty="0" smtClean="0"/>
              <a:t>, S. and C. Walton.  2007.  Understanding the ghost of </a:t>
            </a:r>
            <a:r>
              <a:rPr lang="en-CA" sz="1000" i="1" dirty="0" err="1" smtClean="0"/>
              <a:t>Cactoblastis</a:t>
            </a:r>
            <a:r>
              <a:rPr lang="en-CA" sz="1000" dirty="0" smtClean="0"/>
              <a:t> past:  historical clarifications on a poster child of classical biological control.  Bioscience 57: 699-705.</a:t>
            </a:r>
          </a:p>
          <a:p>
            <a:pPr lvl="0"/>
            <a:r>
              <a:rPr lang="en-CA" sz="1000" dirty="0" err="1" smtClean="0"/>
              <a:t>Thebault</a:t>
            </a:r>
            <a:r>
              <a:rPr lang="en-CA" sz="1000" dirty="0" smtClean="0"/>
              <a:t>, E. And C. Fontaine.  2010.  Stability of ecological communities and the architecture of </a:t>
            </a:r>
            <a:r>
              <a:rPr lang="en-CA" sz="1000" dirty="0" err="1" smtClean="0"/>
              <a:t>mutualistic</a:t>
            </a:r>
            <a:r>
              <a:rPr lang="en-CA" sz="1000" dirty="0" smtClean="0"/>
              <a:t> and </a:t>
            </a:r>
            <a:r>
              <a:rPr lang="en-CA" sz="1000" dirty="0" err="1" smtClean="0"/>
              <a:t>trophic</a:t>
            </a:r>
            <a:r>
              <a:rPr lang="en-CA" sz="1000" dirty="0" smtClean="0"/>
              <a:t> networks.  Science 329: 853-856.</a:t>
            </a:r>
          </a:p>
          <a:p>
            <a:pPr lvl="0"/>
            <a:r>
              <a:rPr lang="en-CA" sz="1000" dirty="0" smtClean="0"/>
              <a:t>Yoshida, T., L. E. Jones, S. P. </a:t>
            </a:r>
            <a:r>
              <a:rPr lang="en-CA" sz="1000" dirty="0" err="1" smtClean="0"/>
              <a:t>Ellner</a:t>
            </a:r>
            <a:r>
              <a:rPr lang="en-CA" sz="1000" dirty="0" smtClean="0"/>
              <a:t>, G. F. </a:t>
            </a:r>
            <a:r>
              <a:rPr lang="en-CA" sz="1000" dirty="0" err="1" smtClean="0"/>
              <a:t>Fussmann</a:t>
            </a:r>
            <a:r>
              <a:rPr lang="en-CA" sz="1000" dirty="0" smtClean="0"/>
              <a:t>, and N. G. Hairston Jr.  2003. Rapid evolution drives ecological dynamics in a predator–prey system.  Nature 424: 303-6.</a:t>
            </a:r>
            <a:endParaRPr lang="en-CA"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3429000" y="260648"/>
            <a:ext cx="5715000" cy="3000375"/>
          </a:xfrm>
          <a:prstGeom prst="rect">
            <a:avLst/>
          </a:prstGeom>
          <a:noFill/>
          <a:ln w="9525">
            <a:noFill/>
            <a:miter lim="800000"/>
            <a:headEnd/>
            <a:tailEnd/>
          </a:ln>
        </p:spPr>
      </p:pic>
      <p:pic>
        <p:nvPicPr>
          <p:cNvPr id="99331" name="Picture 3"/>
          <p:cNvPicPr>
            <a:picLocks noChangeAspect="1" noChangeArrowheads="1"/>
          </p:cNvPicPr>
          <p:nvPr/>
        </p:nvPicPr>
        <p:blipFill>
          <a:blip r:embed="rId3" cstate="print"/>
          <a:srcRect/>
          <a:stretch>
            <a:fillRect/>
          </a:stretch>
        </p:blipFill>
        <p:spPr bwMode="auto">
          <a:xfrm>
            <a:off x="3444227" y="3284984"/>
            <a:ext cx="5699773" cy="273630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83568" y="3068960"/>
            <a:ext cx="2902308" cy="2160240"/>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1043608" y="4970462"/>
            <a:ext cx="2511425" cy="1887538"/>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0" y="1"/>
            <a:ext cx="3419872" cy="31382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115616" y="3789825"/>
            <a:ext cx="3277965" cy="3068175"/>
          </a:xfrm>
          <a:prstGeom prst="rect">
            <a:avLst/>
          </a:prstGeom>
          <a:noFill/>
          <a:ln w="9525">
            <a:noFill/>
            <a:miter lim="800000"/>
            <a:headEnd/>
            <a:tailEnd/>
          </a:ln>
        </p:spPr>
      </p:pic>
      <p:pic>
        <p:nvPicPr>
          <p:cNvPr id="100354" name="Picture 2"/>
          <p:cNvPicPr>
            <a:picLocks noChangeAspect="1" noChangeArrowheads="1"/>
          </p:cNvPicPr>
          <p:nvPr/>
        </p:nvPicPr>
        <p:blipFill>
          <a:blip r:embed="rId3" cstate="print"/>
          <a:srcRect/>
          <a:stretch>
            <a:fillRect/>
          </a:stretch>
        </p:blipFill>
        <p:spPr bwMode="auto">
          <a:xfrm>
            <a:off x="0" y="0"/>
            <a:ext cx="5267828" cy="3789611"/>
          </a:xfrm>
          <a:prstGeom prst="rect">
            <a:avLst/>
          </a:prstGeom>
          <a:noFill/>
          <a:ln w="9525">
            <a:noFill/>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4343905" y="3086497"/>
            <a:ext cx="4800095" cy="3771503"/>
          </a:xfrm>
          <a:prstGeom prst="rect">
            <a:avLst/>
          </a:prstGeom>
          <a:noFill/>
          <a:ln w="9525">
            <a:noFill/>
            <a:miter lim="800000"/>
            <a:headEnd/>
            <a:tailEnd/>
          </a:ln>
        </p:spPr>
      </p:pic>
      <p:pic>
        <p:nvPicPr>
          <p:cNvPr id="100357" name="Picture 5"/>
          <p:cNvPicPr>
            <a:picLocks noChangeAspect="1" noChangeArrowheads="1"/>
          </p:cNvPicPr>
          <p:nvPr/>
        </p:nvPicPr>
        <p:blipFill>
          <a:blip r:embed="rId5" cstate="print"/>
          <a:srcRect/>
          <a:stretch>
            <a:fillRect/>
          </a:stretch>
        </p:blipFill>
        <p:spPr bwMode="auto">
          <a:xfrm>
            <a:off x="5220072" y="332656"/>
            <a:ext cx="2767616" cy="2806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Notophthalmus_viridescens_dorsalis_miller"/>
          <p:cNvPicPr>
            <a:picLocks noChangeAspect="1" noChangeArrowheads="1"/>
          </p:cNvPicPr>
          <p:nvPr/>
        </p:nvPicPr>
        <p:blipFill>
          <a:blip r:embed="rId4" cstate="print"/>
          <a:srcRect/>
          <a:stretch>
            <a:fillRect/>
          </a:stretch>
        </p:blipFill>
        <p:spPr bwMode="auto">
          <a:xfrm>
            <a:off x="3124200" y="153988"/>
            <a:ext cx="2819400" cy="2119312"/>
          </a:xfrm>
          <a:prstGeom prst="rect">
            <a:avLst/>
          </a:prstGeom>
          <a:noFill/>
        </p:spPr>
      </p:pic>
      <p:pic>
        <p:nvPicPr>
          <p:cNvPr id="65539" name="Picture 3" descr="pseudacris"/>
          <p:cNvPicPr>
            <a:picLocks noChangeAspect="1" noChangeArrowheads="1"/>
          </p:cNvPicPr>
          <p:nvPr/>
        </p:nvPicPr>
        <p:blipFill>
          <a:blip r:embed="rId5" cstate="print"/>
          <a:srcRect/>
          <a:stretch>
            <a:fillRect/>
          </a:stretch>
        </p:blipFill>
        <p:spPr bwMode="auto">
          <a:xfrm>
            <a:off x="6400800" y="2286000"/>
            <a:ext cx="1955800" cy="733425"/>
          </a:xfrm>
          <a:prstGeom prst="rect">
            <a:avLst/>
          </a:prstGeom>
          <a:noFill/>
        </p:spPr>
      </p:pic>
      <p:pic>
        <p:nvPicPr>
          <p:cNvPr id="65540" name="Picture 4" descr="Hyla_gratiosa_tadpole"/>
          <p:cNvPicPr>
            <a:picLocks noChangeAspect="1" noChangeArrowheads="1"/>
          </p:cNvPicPr>
          <p:nvPr/>
        </p:nvPicPr>
        <p:blipFill>
          <a:blip r:embed="rId6" cstate="print"/>
          <a:srcRect/>
          <a:stretch>
            <a:fillRect/>
          </a:stretch>
        </p:blipFill>
        <p:spPr bwMode="auto">
          <a:xfrm>
            <a:off x="5867400" y="3429000"/>
            <a:ext cx="1781175" cy="1020763"/>
          </a:xfrm>
          <a:prstGeom prst="rect">
            <a:avLst/>
          </a:prstGeom>
          <a:noFill/>
        </p:spPr>
      </p:pic>
      <p:pic>
        <p:nvPicPr>
          <p:cNvPr id="65541" name="Picture 5" descr="hyla"/>
          <p:cNvPicPr>
            <a:picLocks noChangeAspect="1" noChangeArrowheads="1"/>
          </p:cNvPicPr>
          <p:nvPr/>
        </p:nvPicPr>
        <p:blipFill>
          <a:blip r:embed="rId7" cstate="print"/>
          <a:srcRect/>
          <a:stretch>
            <a:fillRect/>
          </a:stretch>
        </p:blipFill>
        <p:spPr bwMode="auto">
          <a:xfrm>
            <a:off x="4724400" y="5105400"/>
            <a:ext cx="2108200" cy="790575"/>
          </a:xfrm>
          <a:prstGeom prst="rect">
            <a:avLst/>
          </a:prstGeom>
          <a:noFill/>
        </p:spPr>
      </p:pic>
      <p:graphicFrame>
        <p:nvGraphicFramePr>
          <p:cNvPr id="65542" name="Object 6"/>
          <p:cNvGraphicFramePr>
            <a:graphicFrameLocks noChangeAspect="1"/>
          </p:cNvGraphicFramePr>
          <p:nvPr/>
        </p:nvGraphicFramePr>
        <p:xfrm>
          <a:off x="2209800" y="5105400"/>
          <a:ext cx="1976438" cy="822325"/>
        </p:xfrm>
        <a:graphic>
          <a:graphicData uri="http://schemas.openxmlformats.org/presentationml/2006/ole">
            <mc:AlternateContent xmlns:mc="http://schemas.openxmlformats.org/markup-compatibility/2006">
              <mc:Choice xmlns:v="urn:schemas-microsoft-com:vml" Requires="v">
                <p:oleObj spid="_x0000_s24594" name="Image" r:id="rId8" imgW="5171903" imgH="2147547" progId="">
                  <p:embed/>
                </p:oleObj>
              </mc:Choice>
              <mc:Fallback>
                <p:oleObj name="Image" r:id="rId8" imgW="5171903" imgH="2147547"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5105400"/>
                        <a:ext cx="19764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3" name="Object 7"/>
          <p:cNvGraphicFramePr>
            <a:graphicFrameLocks noChangeAspect="1"/>
          </p:cNvGraphicFramePr>
          <p:nvPr/>
        </p:nvGraphicFramePr>
        <p:xfrm>
          <a:off x="533400" y="2590800"/>
          <a:ext cx="2268538" cy="711200"/>
        </p:xfrm>
        <a:graphic>
          <a:graphicData uri="http://schemas.openxmlformats.org/presentationml/2006/ole">
            <mc:AlternateContent xmlns:mc="http://schemas.openxmlformats.org/markup-compatibility/2006">
              <mc:Choice xmlns:v="urn:schemas-microsoft-com:vml" Requires="v">
                <p:oleObj spid="_x0000_s24595" name="Image" r:id="rId10" imgW="5146488" imgH="1613267" progId="">
                  <p:embed/>
                </p:oleObj>
              </mc:Choice>
              <mc:Fallback>
                <p:oleObj name="Image" r:id="rId10" imgW="5146488" imgH="1613267" progId="">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590800"/>
                        <a:ext cx="226853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4" name="Object 8"/>
          <p:cNvGraphicFramePr>
            <a:graphicFrameLocks noChangeAspect="1"/>
          </p:cNvGraphicFramePr>
          <p:nvPr/>
        </p:nvGraphicFramePr>
        <p:xfrm>
          <a:off x="609600" y="3810000"/>
          <a:ext cx="2643188" cy="863600"/>
        </p:xfrm>
        <a:graphic>
          <a:graphicData uri="http://schemas.openxmlformats.org/presentationml/2006/ole">
            <mc:AlternateContent xmlns:mc="http://schemas.openxmlformats.org/markup-compatibility/2006">
              <mc:Choice xmlns:v="urn:schemas-microsoft-com:vml" Requires="v">
                <p:oleObj spid="_x0000_s24596" name="Image" r:id="rId12" imgW="5133780" imgH="1677374" progId="">
                  <p:embed/>
                </p:oleObj>
              </mc:Choice>
              <mc:Fallback>
                <p:oleObj name="Image" r:id="rId12" imgW="5133780" imgH="1677374" progId="">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3810000"/>
                        <a:ext cx="26431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5" name="Line 9"/>
          <p:cNvSpPr>
            <a:spLocks noChangeShapeType="1"/>
          </p:cNvSpPr>
          <p:nvPr/>
        </p:nvSpPr>
        <p:spPr bwMode="auto">
          <a:xfrm flipV="1">
            <a:off x="2971800" y="2362200"/>
            <a:ext cx="685800" cy="685800"/>
          </a:xfrm>
          <a:prstGeom prst="line">
            <a:avLst/>
          </a:prstGeom>
          <a:noFill/>
          <a:ln w="9525">
            <a:solidFill>
              <a:schemeClr val="tx1"/>
            </a:solidFill>
            <a:round/>
            <a:headEnd/>
            <a:tailEnd type="triangle" w="med" len="med"/>
          </a:ln>
          <a:effectLst/>
        </p:spPr>
        <p:txBody>
          <a:bodyPr/>
          <a:lstStyle/>
          <a:p>
            <a:endParaRPr lang="en-CA"/>
          </a:p>
        </p:txBody>
      </p:sp>
      <p:sp>
        <p:nvSpPr>
          <p:cNvPr id="65546" name="Line 10"/>
          <p:cNvSpPr>
            <a:spLocks noChangeShapeType="1"/>
          </p:cNvSpPr>
          <p:nvPr/>
        </p:nvSpPr>
        <p:spPr bwMode="auto">
          <a:xfrm flipV="1">
            <a:off x="3352800" y="2590800"/>
            <a:ext cx="609600" cy="1600200"/>
          </a:xfrm>
          <a:prstGeom prst="line">
            <a:avLst/>
          </a:prstGeom>
          <a:noFill/>
          <a:ln w="9525">
            <a:solidFill>
              <a:schemeClr val="tx1"/>
            </a:solidFill>
            <a:round/>
            <a:headEnd/>
            <a:tailEnd type="triangle" w="med" len="med"/>
          </a:ln>
          <a:effectLst/>
        </p:spPr>
        <p:txBody>
          <a:bodyPr/>
          <a:lstStyle/>
          <a:p>
            <a:endParaRPr lang="en-CA"/>
          </a:p>
        </p:txBody>
      </p:sp>
      <p:sp>
        <p:nvSpPr>
          <p:cNvPr id="65547" name="Line 11"/>
          <p:cNvSpPr>
            <a:spLocks noChangeShapeType="1"/>
          </p:cNvSpPr>
          <p:nvPr/>
        </p:nvSpPr>
        <p:spPr bwMode="auto">
          <a:xfrm flipV="1">
            <a:off x="3810000" y="2590800"/>
            <a:ext cx="457200" cy="2438400"/>
          </a:xfrm>
          <a:prstGeom prst="line">
            <a:avLst/>
          </a:prstGeom>
          <a:noFill/>
          <a:ln w="9525">
            <a:solidFill>
              <a:schemeClr val="tx1"/>
            </a:solidFill>
            <a:round/>
            <a:headEnd/>
            <a:tailEnd type="triangle" w="med" len="med"/>
          </a:ln>
          <a:effectLst/>
        </p:spPr>
        <p:txBody>
          <a:bodyPr/>
          <a:lstStyle/>
          <a:p>
            <a:endParaRPr lang="en-CA"/>
          </a:p>
        </p:txBody>
      </p:sp>
      <p:sp>
        <p:nvSpPr>
          <p:cNvPr id="65548" name="Line 12"/>
          <p:cNvSpPr>
            <a:spLocks noChangeShapeType="1"/>
          </p:cNvSpPr>
          <p:nvPr/>
        </p:nvSpPr>
        <p:spPr bwMode="auto">
          <a:xfrm flipH="1" flipV="1">
            <a:off x="4495800" y="2667000"/>
            <a:ext cx="685800" cy="2286000"/>
          </a:xfrm>
          <a:prstGeom prst="line">
            <a:avLst/>
          </a:prstGeom>
          <a:noFill/>
          <a:ln w="9525">
            <a:solidFill>
              <a:schemeClr val="tx1"/>
            </a:solidFill>
            <a:round/>
            <a:headEnd/>
            <a:tailEnd type="triangle" w="med" len="med"/>
          </a:ln>
          <a:effectLst/>
        </p:spPr>
        <p:txBody>
          <a:bodyPr/>
          <a:lstStyle/>
          <a:p>
            <a:endParaRPr lang="en-CA"/>
          </a:p>
        </p:txBody>
      </p:sp>
      <p:sp>
        <p:nvSpPr>
          <p:cNvPr id="65549" name="Line 13"/>
          <p:cNvSpPr>
            <a:spLocks noChangeShapeType="1"/>
          </p:cNvSpPr>
          <p:nvPr/>
        </p:nvSpPr>
        <p:spPr bwMode="auto">
          <a:xfrm flipH="1" flipV="1">
            <a:off x="4876800" y="2514600"/>
            <a:ext cx="838200" cy="1371600"/>
          </a:xfrm>
          <a:prstGeom prst="line">
            <a:avLst/>
          </a:prstGeom>
          <a:noFill/>
          <a:ln w="9525">
            <a:solidFill>
              <a:schemeClr val="tx1"/>
            </a:solidFill>
            <a:round/>
            <a:headEnd/>
            <a:tailEnd type="triangle" w="med" len="med"/>
          </a:ln>
          <a:effectLst/>
        </p:spPr>
        <p:txBody>
          <a:bodyPr/>
          <a:lstStyle/>
          <a:p>
            <a:endParaRPr lang="en-CA"/>
          </a:p>
        </p:txBody>
      </p:sp>
      <p:sp>
        <p:nvSpPr>
          <p:cNvPr id="65550" name="Line 14"/>
          <p:cNvSpPr>
            <a:spLocks noChangeShapeType="1"/>
          </p:cNvSpPr>
          <p:nvPr/>
        </p:nvSpPr>
        <p:spPr bwMode="auto">
          <a:xfrm flipH="1" flipV="1">
            <a:off x="5486400" y="2438400"/>
            <a:ext cx="685800" cy="457200"/>
          </a:xfrm>
          <a:prstGeom prst="line">
            <a:avLst/>
          </a:prstGeom>
          <a:noFill/>
          <a:ln w="9525">
            <a:solidFill>
              <a:schemeClr val="tx1"/>
            </a:solidFill>
            <a:round/>
            <a:headEnd/>
            <a:tailEnd type="triangle" w="med" len="med"/>
          </a:ln>
          <a:effectLst/>
        </p:spPr>
        <p:txBody>
          <a:bodyPr/>
          <a:lstStyle/>
          <a:p>
            <a:endParaRPr lang="en-CA"/>
          </a:p>
        </p:txBody>
      </p:sp>
      <p:sp>
        <p:nvSpPr>
          <p:cNvPr id="65551" name="Text Box 15"/>
          <p:cNvSpPr txBox="1">
            <a:spLocks noChangeArrowheads="1"/>
          </p:cNvSpPr>
          <p:nvPr/>
        </p:nvSpPr>
        <p:spPr bwMode="auto">
          <a:xfrm>
            <a:off x="593725" y="3236913"/>
            <a:ext cx="2368550" cy="366712"/>
          </a:xfrm>
          <a:prstGeom prst="rect">
            <a:avLst/>
          </a:prstGeom>
          <a:noFill/>
          <a:ln w="9525">
            <a:noFill/>
            <a:miter lim="800000"/>
            <a:headEnd/>
            <a:tailEnd/>
          </a:ln>
          <a:effectLst/>
        </p:spPr>
        <p:txBody>
          <a:bodyPr wrap="none">
            <a:spAutoFit/>
          </a:bodyPr>
          <a:lstStyle/>
          <a:p>
            <a:r>
              <a:rPr lang="en-US" i="1"/>
              <a:t>Scaphiopus holbrooki</a:t>
            </a:r>
          </a:p>
        </p:txBody>
      </p:sp>
      <p:sp>
        <p:nvSpPr>
          <p:cNvPr id="65552" name="Text Box 16"/>
          <p:cNvSpPr txBox="1">
            <a:spLocks noChangeArrowheads="1"/>
          </p:cNvSpPr>
          <p:nvPr/>
        </p:nvSpPr>
        <p:spPr bwMode="auto">
          <a:xfrm>
            <a:off x="822325" y="4684713"/>
            <a:ext cx="2343150" cy="366712"/>
          </a:xfrm>
          <a:prstGeom prst="rect">
            <a:avLst/>
          </a:prstGeom>
          <a:noFill/>
          <a:ln w="9525">
            <a:noFill/>
            <a:miter lim="800000"/>
            <a:headEnd/>
            <a:tailEnd/>
          </a:ln>
          <a:effectLst/>
        </p:spPr>
        <p:txBody>
          <a:bodyPr wrap="none">
            <a:spAutoFit/>
          </a:bodyPr>
          <a:lstStyle/>
          <a:p>
            <a:r>
              <a:rPr lang="en-US" i="1"/>
              <a:t>Rana sphenocephala</a:t>
            </a:r>
          </a:p>
        </p:txBody>
      </p:sp>
      <p:sp>
        <p:nvSpPr>
          <p:cNvPr id="65553" name="Text Box 17"/>
          <p:cNvSpPr txBox="1">
            <a:spLocks noChangeArrowheads="1"/>
          </p:cNvSpPr>
          <p:nvPr/>
        </p:nvSpPr>
        <p:spPr bwMode="auto">
          <a:xfrm>
            <a:off x="2193925" y="5980113"/>
            <a:ext cx="1606550" cy="366712"/>
          </a:xfrm>
          <a:prstGeom prst="rect">
            <a:avLst/>
          </a:prstGeom>
          <a:noFill/>
          <a:ln w="9525">
            <a:noFill/>
            <a:miter lim="800000"/>
            <a:headEnd/>
            <a:tailEnd/>
          </a:ln>
          <a:effectLst/>
        </p:spPr>
        <p:txBody>
          <a:bodyPr wrap="none">
            <a:spAutoFit/>
          </a:bodyPr>
          <a:lstStyle/>
          <a:p>
            <a:r>
              <a:rPr lang="en-US" i="1"/>
              <a:t>Bufo terrestris</a:t>
            </a:r>
          </a:p>
        </p:txBody>
      </p:sp>
      <p:sp>
        <p:nvSpPr>
          <p:cNvPr id="65554" name="Text Box 18"/>
          <p:cNvSpPr txBox="1">
            <a:spLocks noChangeArrowheads="1"/>
          </p:cNvSpPr>
          <p:nvPr/>
        </p:nvSpPr>
        <p:spPr bwMode="auto">
          <a:xfrm>
            <a:off x="4784725" y="5980113"/>
            <a:ext cx="1949450" cy="366712"/>
          </a:xfrm>
          <a:prstGeom prst="rect">
            <a:avLst/>
          </a:prstGeom>
          <a:noFill/>
          <a:ln w="9525">
            <a:noFill/>
            <a:miter lim="800000"/>
            <a:headEnd/>
            <a:tailEnd/>
          </a:ln>
          <a:effectLst/>
        </p:spPr>
        <p:txBody>
          <a:bodyPr wrap="none">
            <a:spAutoFit/>
          </a:bodyPr>
          <a:lstStyle/>
          <a:p>
            <a:r>
              <a:rPr lang="en-US" i="1"/>
              <a:t>Hyla chrysoscelis</a:t>
            </a:r>
          </a:p>
        </p:txBody>
      </p:sp>
      <p:sp>
        <p:nvSpPr>
          <p:cNvPr id="65555" name="Text Box 19"/>
          <p:cNvSpPr txBox="1">
            <a:spLocks noChangeArrowheads="1"/>
          </p:cNvSpPr>
          <p:nvPr/>
        </p:nvSpPr>
        <p:spPr bwMode="auto">
          <a:xfrm>
            <a:off x="5927725" y="4532313"/>
            <a:ext cx="1517650" cy="366712"/>
          </a:xfrm>
          <a:prstGeom prst="rect">
            <a:avLst/>
          </a:prstGeom>
          <a:noFill/>
          <a:ln w="9525">
            <a:noFill/>
            <a:miter lim="800000"/>
            <a:headEnd/>
            <a:tailEnd/>
          </a:ln>
          <a:effectLst/>
        </p:spPr>
        <p:txBody>
          <a:bodyPr wrap="none">
            <a:spAutoFit/>
          </a:bodyPr>
          <a:lstStyle/>
          <a:p>
            <a:r>
              <a:rPr lang="en-US" i="1"/>
              <a:t>Hyla gratiosa</a:t>
            </a:r>
          </a:p>
        </p:txBody>
      </p:sp>
      <p:sp>
        <p:nvSpPr>
          <p:cNvPr id="65556" name="Text Box 20"/>
          <p:cNvSpPr txBox="1">
            <a:spLocks noChangeArrowheads="1"/>
          </p:cNvSpPr>
          <p:nvPr/>
        </p:nvSpPr>
        <p:spPr bwMode="auto">
          <a:xfrm>
            <a:off x="6461125" y="3084513"/>
            <a:ext cx="2127250" cy="366712"/>
          </a:xfrm>
          <a:prstGeom prst="rect">
            <a:avLst/>
          </a:prstGeom>
          <a:noFill/>
          <a:ln w="9525">
            <a:noFill/>
            <a:miter lim="800000"/>
            <a:headEnd/>
            <a:tailEnd/>
          </a:ln>
          <a:effectLst/>
        </p:spPr>
        <p:txBody>
          <a:bodyPr wrap="none">
            <a:spAutoFit/>
          </a:bodyPr>
          <a:lstStyle/>
          <a:p>
            <a:r>
              <a:rPr lang="en-US" i="1"/>
              <a:t>Pseudacris crucifer</a:t>
            </a:r>
          </a:p>
        </p:txBody>
      </p:sp>
      <p:sp>
        <p:nvSpPr>
          <p:cNvPr id="65557" name="Text Box 21"/>
          <p:cNvSpPr txBox="1">
            <a:spLocks noChangeArrowheads="1"/>
          </p:cNvSpPr>
          <p:nvPr/>
        </p:nvSpPr>
        <p:spPr bwMode="auto">
          <a:xfrm>
            <a:off x="539552" y="1700808"/>
            <a:ext cx="2835275" cy="641350"/>
          </a:xfrm>
          <a:prstGeom prst="rect">
            <a:avLst/>
          </a:prstGeom>
          <a:noFill/>
          <a:ln w="9525">
            <a:noFill/>
            <a:miter lim="800000"/>
            <a:headEnd/>
            <a:tailEnd/>
          </a:ln>
          <a:effectLst/>
        </p:spPr>
        <p:txBody>
          <a:bodyPr>
            <a:spAutoFit/>
          </a:bodyPr>
          <a:lstStyle/>
          <a:p>
            <a:r>
              <a:rPr lang="en-US" i="1" dirty="0" err="1"/>
              <a:t>Notophthalmus</a:t>
            </a:r>
            <a:r>
              <a:rPr lang="en-US" i="1" dirty="0"/>
              <a:t> </a:t>
            </a:r>
            <a:r>
              <a:rPr lang="en-US" i="1" dirty="0" err="1"/>
              <a:t>viridescens</a:t>
            </a:r>
            <a:r>
              <a:rPr lang="en-US" i="1" dirty="0"/>
              <a:t> </a:t>
            </a:r>
            <a:r>
              <a:rPr lang="en-US" i="1" dirty="0" err="1"/>
              <a:t>dorsalis</a:t>
            </a:r>
            <a:endParaRPr lang="en-US" i="1" dirty="0"/>
          </a:p>
        </p:txBody>
      </p:sp>
      <p:sp>
        <p:nvSpPr>
          <p:cNvPr id="65558" name="Text Box 22"/>
          <p:cNvSpPr txBox="1">
            <a:spLocks noChangeArrowheads="1"/>
          </p:cNvSpPr>
          <p:nvPr/>
        </p:nvSpPr>
        <p:spPr bwMode="auto">
          <a:xfrm>
            <a:off x="0" y="6519446"/>
            <a:ext cx="2682875" cy="338554"/>
          </a:xfrm>
          <a:prstGeom prst="rect">
            <a:avLst/>
          </a:prstGeom>
          <a:noFill/>
          <a:ln w="9525">
            <a:noFill/>
            <a:miter lim="800000"/>
            <a:headEnd/>
            <a:tailEnd/>
          </a:ln>
          <a:effectLst/>
        </p:spPr>
        <p:txBody>
          <a:bodyPr>
            <a:spAutoFit/>
          </a:bodyPr>
          <a:lstStyle/>
          <a:p>
            <a:r>
              <a:rPr lang="en-US" sz="1600" dirty="0" smtClean="0"/>
              <a:t>Morin  1983</a:t>
            </a:r>
            <a:endParaRPr lang="en-US" sz="1600" dirty="0"/>
          </a:p>
        </p:txBody>
      </p:sp>
      <p:graphicFrame>
        <p:nvGraphicFramePr>
          <p:cNvPr id="24581" name="Object 5"/>
          <p:cNvGraphicFramePr>
            <a:graphicFrameLocks noChangeAspect="1"/>
          </p:cNvGraphicFramePr>
          <p:nvPr/>
        </p:nvGraphicFramePr>
        <p:xfrm>
          <a:off x="0" y="0"/>
          <a:ext cx="2483768" cy="1727839"/>
        </p:xfrm>
        <a:graphic>
          <a:graphicData uri="http://schemas.openxmlformats.org/presentationml/2006/ole">
            <mc:AlternateContent xmlns:mc="http://schemas.openxmlformats.org/markup-compatibility/2006">
              <mc:Choice xmlns:v="urn:schemas-microsoft-com:vml" Requires="v">
                <p:oleObj spid="_x0000_s24597" name="Photo Editor Photo" r:id="rId14" imgW="17152381" imgH="11933333" progId="">
                  <p:embed/>
                </p:oleObj>
              </mc:Choice>
              <mc:Fallback>
                <p:oleObj name="Photo Editor Photo" r:id="rId14" imgW="17152381" imgH="11933333" progId="">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83768" cy="172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itle 23"/>
          <p:cNvSpPr>
            <a:spLocks noGrp="1"/>
          </p:cNvSpPr>
          <p:nvPr>
            <p:ph type="title"/>
          </p:nvPr>
        </p:nvSpPr>
        <p:spPr>
          <a:xfrm>
            <a:off x="5796136" y="274638"/>
            <a:ext cx="2890664" cy="1143000"/>
          </a:xfrm>
        </p:spPr>
        <p:txBody>
          <a:bodyPr>
            <a:normAutofit fontScale="90000"/>
          </a:bodyPr>
          <a:lstStyle/>
          <a:p>
            <a:r>
              <a:rPr lang="en-CA" sz="2800" dirty="0" smtClean="0"/>
              <a:t>How does predation affect diversity and abundance of prey?</a:t>
            </a:r>
            <a:endParaRPr lang="en-CA"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4"/>
          <p:cNvPicPr>
            <a:picLocks noChangeAspect="1" noChangeArrowheads="1"/>
          </p:cNvPicPr>
          <p:nvPr/>
        </p:nvPicPr>
        <p:blipFill>
          <a:blip r:embed="rId3" cstate="print"/>
          <a:srcRect/>
          <a:stretch>
            <a:fillRect/>
          </a:stretch>
        </p:blipFill>
        <p:spPr bwMode="auto">
          <a:xfrm>
            <a:off x="381000" y="358775"/>
            <a:ext cx="8229600" cy="6253163"/>
          </a:xfrm>
          <a:prstGeom prst="rect">
            <a:avLst/>
          </a:prstGeom>
          <a:noFill/>
        </p:spPr>
      </p:pic>
      <p:cxnSp>
        <p:nvCxnSpPr>
          <p:cNvPr id="4" name="Straight Arrow Connector 3"/>
          <p:cNvCxnSpPr/>
          <p:nvPr/>
        </p:nvCxnSpPr>
        <p:spPr>
          <a:xfrm flipH="1">
            <a:off x="2051720" y="2276872"/>
            <a:ext cx="50405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6516216" y="1844824"/>
            <a:ext cx="50405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Sarracenia-purpurea"/>
          <p:cNvPicPr>
            <a:picLocks noChangeAspect="1" noChangeArrowheads="1"/>
          </p:cNvPicPr>
          <p:nvPr/>
        </p:nvPicPr>
        <p:blipFill>
          <a:blip r:embed="rId3" cstate="print"/>
          <a:srcRect/>
          <a:stretch>
            <a:fillRect/>
          </a:stretch>
        </p:blipFill>
        <p:spPr bwMode="auto">
          <a:xfrm>
            <a:off x="533400" y="1066800"/>
            <a:ext cx="2857500" cy="2428875"/>
          </a:xfrm>
          <a:prstGeom prst="rect">
            <a:avLst/>
          </a:prstGeom>
          <a:noFill/>
        </p:spPr>
      </p:pic>
      <p:pic>
        <p:nvPicPr>
          <p:cNvPr id="11270" name="Picture 6" descr="Wyeomia"/>
          <p:cNvPicPr>
            <a:picLocks noChangeAspect="1" noChangeArrowheads="1"/>
          </p:cNvPicPr>
          <p:nvPr/>
        </p:nvPicPr>
        <p:blipFill>
          <a:blip r:embed="rId4" cstate="print"/>
          <a:srcRect/>
          <a:stretch>
            <a:fillRect/>
          </a:stretch>
        </p:blipFill>
        <p:spPr bwMode="auto">
          <a:xfrm>
            <a:off x="323528" y="3645024"/>
            <a:ext cx="1798638" cy="2381250"/>
          </a:xfrm>
          <a:prstGeom prst="rect">
            <a:avLst/>
          </a:prstGeom>
          <a:noFill/>
        </p:spPr>
      </p:pic>
      <p:pic>
        <p:nvPicPr>
          <p:cNvPr id="87041" name="Picture 1"/>
          <p:cNvPicPr>
            <a:picLocks noChangeAspect="1" noChangeArrowheads="1"/>
          </p:cNvPicPr>
          <p:nvPr/>
        </p:nvPicPr>
        <p:blipFill>
          <a:blip r:embed="rId5" cstate="print"/>
          <a:srcRect/>
          <a:stretch>
            <a:fillRect/>
          </a:stretch>
        </p:blipFill>
        <p:spPr bwMode="auto">
          <a:xfrm>
            <a:off x="4499992" y="404664"/>
            <a:ext cx="2808290" cy="6247656"/>
          </a:xfrm>
          <a:prstGeom prst="rect">
            <a:avLst/>
          </a:prstGeom>
          <a:noFill/>
          <a:ln w="9525">
            <a:noFill/>
            <a:miter lim="800000"/>
            <a:headEnd/>
            <a:tailEnd/>
          </a:ln>
        </p:spPr>
      </p:pic>
      <p:sp>
        <p:nvSpPr>
          <p:cNvPr id="6" name="TextBox 5"/>
          <p:cNvSpPr txBox="1"/>
          <p:nvPr/>
        </p:nvSpPr>
        <p:spPr>
          <a:xfrm>
            <a:off x="395536" y="6488668"/>
            <a:ext cx="1503553" cy="369332"/>
          </a:xfrm>
          <a:prstGeom prst="rect">
            <a:avLst/>
          </a:prstGeom>
          <a:noFill/>
        </p:spPr>
        <p:txBody>
          <a:bodyPr wrap="none" rtlCol="0">
            <a:spAutoFit/>
          </a:bodyPr>
          <a:lstStyle/>
          <a:p>
            <a:r>
              <a:rPr lang="en-CA" dirty="0" err="1" smtClean="0"/>
              <a:t>Addicott</a:t>
            </a:r>
            <a:r>
              <a:rPr lang="en-CA" dirty="0" smtClean="0"/>
              <a:t> 1974</a:t>
            </a:r>
            <a:endParaRPr lang="en-CA" dirty="0"/>
          </a:p>
        </p:txBody>
      </p:sp>
      <p:sp>
        <p:nvSpPr>
          <p:cNvPr id="7" name="TextBox 6"/>
          <p:cNvSpPr txBox="1"/>
          <p:nvPr/>
        </p:nvSpPr>
        <p:spPr>
          <a:xfrm>
            <a:off x="2195736" y="3645024"/>
            <a:ext cx="1584176" cy="1477328"/>
          </a:xfrm>
          <a:prstGeom prst="rect">
            <a:avLst/>
          </a:prstGeom>
          <a:noFill/>
        </p:spPr>
        <p:txBody>
          <a:bodyPr wrap="square" rtlCol="0">
            <a:spAutoFit/>
          </a:bodyPr>
          <a:lstStyle/>
          <a:p>
            <a:r>
              <a:rPr lang="en-CA" dirty="0" smtClean="0"/>
              <a:t>Mosquito larvae as predators on </a:t>
            </a:r>
            <a:r>
              <a:rPr lang="en-CA" dirty="0" err="1" smtClean="0"/>
              <a:t>protists</a:t>
            </a:r>
            <a:r>
              <a:rPr lang="en-CA" dirty="0" smtClean="0"/>
              <a:t> in pitcher plants</a:t>
            </a:r>
            <a:endParaRPr lang="en-CA" dirty="0"/>
          </a:p>
        </p:txBody>
      </p:sp>
      <p:sp>
        <p:nvSpPr>
          <p:cNvPr id="8" name="TextBox 7"/>
          <p:cNvSpPr txBox="1"/>
          <p:nvPr/>
        </p:nvSpPr>
        <p:spPr>
          <a:xfrm>
            <a:off x="7668344" y="1556792"/>
            <a:ext cx="998991" cy="369332"/>
          </a:xfrm>
          <a:prstGeom prst="rect">
            <a:avLst/>
          </a:prstGeom>
          <a:noFill/>
        </p:spPr>
        <p:txBody>
          <a:bodyPr wrap="none" rtlCol="0">
            <a:spAutoFit/>
          </a:bodyPr>
          <a:lstStyle/>
          <a:p>
            <a:r>
              <a:rPr lang="en-CA" dirty="0" smtClean="0"/>
              <a:t>Richness</a:t>
            </a:r>
            <a:endParaRPr lang="en-CA" dirty="0"/>
          </a:p>
        </p:txBody>
      </p:sp>
      <p:sp>
        <p:nvSpPr>
          <p:cNvPr id="9" name="TextBox 8"/>
          <p:cNvSpPr txBox="1"/>
          <p:nvPr/>
        </p:nvSpPr>
        <p:spPr>
          <a:xfrm>
            <a:off x="7596336" y="4869160"/>
            <a:ext cx="1047466" cy="369332"/>
          </a:xfrm>
          <a:prstGeom prst="rect">
            <a:avLst/>
          </a:prstGeom>
          <a:noFill/>
        </p:spPr>
        <p:txBody>
          <a:bodyPr wrap="none" rtlCol="0">
            <a:spAutoFit/>
          </a:bodyPr>
          <a:lstStyle/>
          <a:p>
            <a:r>
              <a:rPr lang="en-CA" dirty="0" smtClean="0"/>
              <a:t>Evenness</a:t>
            </a:r>
            <a:endParaRPr lang="en-CA" dirty="0"/>
          </a:p>
        </p:txBody>
      </p:sp>
      <p:sp>
        <p:nvSpPr>
          <p:cNvPr id="10" name="TextBox 9"/>
          <p:cNvSpPr txBox="1"/>
          <p:nvPr/>
        </p:nvSpPr>
        <p:spPr>
          <a:xfrm>
            <a:off x="7596336" y="3068960"/>
            <a:ext cx="1250663" cy="369332"/>
          </a:xfrm>
          <a:prstGeom prst="rect">
            <a:avLst/>
          </a:prstGeom>
          <a:noFill/>
        </p:spPr>
        <p:txBody>
          <a:bodyPr wrap="none" rtlCol="0">
            <a:spAutoFit/>
          </a:bodyPr>
          <a:lstStyle/>
          <a:p>
            <a:r>
              <a:rPr lang="en-CA" dirty="0" smtClean="0"/>
              <a:t>Abundance</a:t>
            </a:r>
            <a:endParaRPr lang="en-CA"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2199</TotalTime>
  <Words>1527</Words>
  <Application>Microsoft Office PowerPoint</Application>
  <PresentationFormat>On-screen Show (4:3)</PresentationFormat>
  <Paragraphs>166</Paragraphs>
  <Slides>44</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44</vt:i4>
      </vt:variant>
    </vt:vector>
  </HeadingPairs>
  <TitlesOfParts>
    <vt:vector size="48" baseType="lpstr">
      <vt:lpstr>Office Theme</vt:lpstr>
      <vt:lpstr>Image</vt:lpstr>
      <vt:lpstr>Photo Editor Photo</vt:lpstr>
      <vt:lpstr>Bitmap Image</vt:lpstr>
      <vt:lpstr>Exploitation</vt:lpstr>
      <vt:lpstr>Topics for today</vt:lpstr>
      <vt:lpstr>PowerPoint Presentation</vt:lpstr>
      <vt:lpstr>PowerPoint Presentation</vt:lpstr>
      <vt:lpstr>PowerPoint Presentation</vt:lpstr>
      <vt:lpstr>PowerPoint Presentation</vt:lpstr>
      <vt:lpstr>How does predation affect diversity and abundance of prey?</vt:lpstr>
      <vt:lpstr>PowerPoint Presentation</vt:lpstr>
      <vt:lpstr>PowerPoint Presentation</vt:lpstr>
      <vt:lpstr>Lotka volterra approach to predation</vt:lpstr>
      <vt:lpstr>Lotka volterra approach to predation</vt:lpstr>
      <vt:lpstr>PowerPoint Presentation</vt:lpstr>
      <vt:lpstr>PowerPoint Presentation</vt:lpstr>
      <vt:lpstr>Coexistence (and cycles) possible when:</vt:lpstr>
      <vt:lpstr>Red Grouse and parasites</vt:lpstr>
      <vt:lpstr>Predator-prey cycles:  hare and lynx</vt:lpstr>
      <vt:lpstr>PowerPoint Presentation</vt:lpstr>
      <vt:lpstr>Cycles due to a combination of predator and food effects</vt:lpstr>
      <vt:lpstr>Basic predator-prey…questions?</vt:lpstr>
      <vt:lpstr>Why the world is green:  Hairston, Smith, and Slobodkin 1960</vt:lpstr>
      <vt:lpstr>PowerPoint Presentation</vt:lpstr>
      <vt:lpstr>PowerPoint Presentation</vt:lpstr>
      <vt:lpstr>PowerPoint Presentation</vt:lpstr>
      <vt:lpstr>PowerPoint Presentation</vt:lpstr>
      <vt:lpstr>PowerPoint Presentation</vt:lpstr>
      <vt:lpstr>PowerPoint Presentation</vt:lpstr>
      <vt:lpstr>Most webs are inaccurate</vt:lpstr>
      <vt:lpstr>A North Atlantic Web</vt:lpstr>
      <vt:lpstr>Complexity and stability</vt:lpstr>
      <vt:lpstr>Chains longer in more productive environments</vt:lpstr>
      <vt:lpstr>PowerPoint Presentation</vt:lpstr>
      <vt:lpstr>PowerPoint Presentation</vt:lpstr>
      <vt:lpstr>Patterns in Food Webs</vt:lpstr>
      <vt:lpstr>Patterns in Food Webs</vt:lpstr>
      <vt:lpstr>Patterns in Food Webs</vt:lpstr>
      <vt:lpstr>Patterns in food webs</vt:lpstr>
      <vt:lpstr>Patterns in food webs</vt:lpstr>
      <vt:lpstr>PowerPoint Presentation</vt:lpstr>
      <vt:lpstr>Trophic vs.mutualistic webs trophic webs more modular (compartmentalized), less nested;  connectance decreases slower with increased richness</vt:lpstr>
      <vt:lpstr>Different web features stabilize different types of webs</vt:lpstr>
      <vt:lpstr>Applications of food webs</vt:lpstr>
      <vt:lpstr>Main points:  what food webs can tell us</vt:lpstr>
      <vt:lpstr>Reading for next week</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dc:title>
  <dc:creator>Elizabeth Elle</dc:creator>
  <cp:lastModifiedBy>Elizabeth Elle</cp:lastModifiedBy>
  <cp:revision>24</cp:revision>
  <dcterms:created xsi:type="dcterms:W3CDTF">2011-01-16T18:24:02Z</dcterms:created>
  <dcterms:modified xsi:type="dcterms:W3CDTF">2013-09-23T23:19:38Z</dcterms:modified>
</cp:coreProperties>
</file>