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264" r:id="rId3"/>
    <p:sldId id="268" r:id="rId4"/>
    <p:sldId id="272" r:id="rId5"/>
    <p:sldId id="274" r:id="rId6"/>
    <p:sldId id="276" r:id="rId7"/>
    <p:sldId id="278" r:id="rId8"/>
    <p:sldId id="279" r:id="rId9"/>
    <p:sldId id="290" r:id="rId10"/>
    <p:sldId id="311" r:id="rId11"/>
    <p:sldId id="295" r:id="rId12"/>
    <p:sldId id="308" r:id="rId13"/>
    <p:sldId id="309" r:id="rId14"/>
    <p:sldId id="310" r:id="rId15"/>
    <p:sldId id="312" r:id="rId16"/>
    <p:sldId id="280" r:id="rId17"/>
    <p:sldId id="289" r:id="rId18"/>
    <p:sldId id="293" r:id="rId19"/>
    <p:sldId id="292" r:id="rId20"/>
    <p:sldId id="285" r:id="rId21"/>
    <p:sldId id="294" r:id="rId22"/>
    <p:sldId id="306" r:id="rId23"/>
    <p:sldId id="303" r:id="rId24"/>
    <p:sldId id="258" r:id="rId25"/>
    <p:sldId id="298" r:id="rId26"/>
    <p:sldId id="304" r:id="rId27"/>
    <p:sldId id="307" r:id="rId28"/>
    <p:sldId id="297" r:id="rId29"/>
    <p:sldId id="305" r:id="rId30"/>
    <p:sldId id="299" r:id="rId31"/>
    <p:sldId id="301" r:id="rId32"/>
    <p:sldId id="260" r:id="rId33"/>
    <p:sldId id="296" r:id="rId34"/>
    <p:sldId id="315" r:id="rId35"/>
    <p:sldId id="314" r:id="rId36"/>
    <p:sldId id="313"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58" autoAdjust="0"/>
  </p:normalViewPr>
  <p:slideViewPr>
    <p:cSldViewPr>
      <p:cViewPr varScale="1">
        <p:scale>
          <a:sx n="90" d="100"/>
          <a:sy n="90" d="100"/>
        </p:scale>
        <p:origin x="-123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B98A9-8D05-4B39-AF97-06BEB8DEB93B}" type="datetimeFigureOut">
              <a:rPr lang="en-CA" smtClean="0"/>
              <a:pPr/>
              <a:t>12/09/2013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E81BE-9485-407A-9A97-CA56A45B1852}" type="slidenum">
              <a:rPr lang="en-CA" smtClean="0"/>
              <a:pPr/>
              <a:t>‹#›</a:t>
            </a:fld>
            <a:endParaRPr lang="en-CA"/>
          </a:p>
        </p:txBody>
      </p:sp>
    </p:spTree>
    <p:extLst>
      <p:ext uri="{BB962C8B-B14F-4D97-AF65-F5344CB8AC3E}">
        <p14:creationId xmlns:p14="http://schemas.microsoft.com/office/powerpoint/2010/main" val="282270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2A760-8037-4E69-8158-3D243EF05A86}" type="slidenum">
              <a:rPr lang="en-US"/>
              <a:pPr/>
              <a:t>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295DE8-8069-4C8E-864D-F50A7150980F}" type="slidenum">
              <a:rPr lang="en-US"/>
              <a:pPr/>
              <a:t>19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20</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24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25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28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Data from several studies suggest an </a:t>
            </a:r>
            <a:r>
              <a:rPr lang="en-CA" dirty="0" err="1" smtClean="0"/>
              <a:t>allometric</a:t>
            </a:r>
            <a:r>
              <a:rPr lang="en-CA" dirty="0" smtClean="0"/>
              <a:t> relationship;  but</a:t>
            </a:r>
            <a:r>
              <a:rPr lang="en-CA" baseline="0" dirty="0" smtClean="0"/>
              <a:t> </a:t>
            </a:r>
            <a:r>
              <a:rPr lang="en-CA" baseline="0" dirty="0" err="1" smtClean="0"/>
              <a:t>taxa</a:t>
            </a:r>
            <a:r>
              <a:rPr lang="en-CA" baseline="0" dirty="0" smtClean="0"/>
              <a:t> differ</a:t>
            </a:r>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30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31</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Does the skewed nature of interaction strengths promote coexistence?  Perhaps due to assembly processes?</a:t>
            </a:r>
          </a:p>
          <a:p>
            <a:r>
              <a:rPr lang="en-CA" dirty="0" smtClean="0"/>
              <a:t>Some suggestion that </a:t>
            </a:r>
            <a:r>
              <a:rPr lang="en-CA" dirty="0" err="1" smtClean="0"/>
              <a:t>mutualist</a:t>
            </a:r>
            <a:r>
              <a:rPr lang="en-CA" baseline="0" dirty="0" smtClean="0"/>
              <a:t> and competitive interactions also skewed</a:t>
            </a:r>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32</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35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89A0D-F2DC-4112-AB86-5C370FA46E34}" type="slidenum">
              <a:rPr lang="en-US"/>
              <a:pPr/>
              <a:t>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B6723-7F3B-48CF-A5E9-BCB847A13529}" type="slidenum">
              <a:rPr lang="en-US"/>
              <a:pPr/>
              <a:t>4</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D336C-17AF-4D6C-A081-8F6E09085C46}" type="slidenum">
              <a:rPr lang="en-CA"/>
              <a:pPr/>
              <a:t>5</a:t>
            </a:fld>
            <a:endParaRPr lang="en-CA"/>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124AB-48C6-46A7-B3C3-2407FFD35776}" type="slidenum">
              <a:rPr lang="en-US"/>
              <a:pPr/>
              <a:t>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But </a:t>
            </a:r>
            <a:r>
              <a:rPr lang="en-CA" dirty="0" err="1" smtClean="0"/>
              <a:t>affinis</a:t>
            </a:r>
            <a:r>
              <a:rPr lang="en-CA" dirty="0" smtClean="0"/>
              <a:t> and </a:t>
            </a:r>
            <a:r>
              <a:rPr lang="en-CA" dirty="0" err="1" smtClean="0"/>
              <a:t>macrocephala</a:t>
            </a:r>
            <a:r>
              <a:rPr lang="en-CA" baseline="0" dirty="0" smtClean="0"/>
              <a:t> differ by 125%, so clearly within 1.3 rule!</a:t>
            </a:r>
            <a:endParaRPr lang="en-CA"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12</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example of how controversy and the process of competing ideas being aired in the literature can lead to greater</a:t>
            </a:r>
            <a:r>
              <a:rPr lang="en-US" baseline="0" dirty="0" smtClean="0"/>
              <a:t> care in how we do science and in more robust results in the end</a:t>
            </a:r>
            <a:endParaRPr lang="en-US" dirty="0"/>
          </a:p>
        </p:txBody>
      </p:sp>
      <p:sp>
        <p:nvSpPr>
          <p:cNvPr id="4" name="Slide Number Placeholder 3"/>
          <p:cNvSpPr>
            <a:spLocks noGrp="1"/>
          </p:cNvSpPr>
          <p:nvPr>
            <p:ph type="sldNum" sz="quarter" idx="10"/>
          </p:nvPr>
        </p:nvSpPr>
        <p:spPr/>
        <p:txBody>
          <a:bodyPr/>
          <a:lstStyle/>
          <a:p>
            <a:fld id="{065E81BE-9485-407A-9A97-CA56A45B1852}" type="slidenum">
              <a:rPr lang="en-CA" smtClean="0"/>
              <a:pPr/>
              <a:t>15</a:t>
            </a:fld>
            <a:endParaRPr lang="en-CA"/>
          </a:p>
        </p:txBody>
      </p:sp>
    </p:spTree>
    <p:extLst>
      <p:ext uri="{BB962C8B-B14F-4D97-AF65-F5344CB8AC3E}">
        <p14:creationId xmlns:p14="http://schemas.microsoft.com/office/powerpoint/2010/main" val="251923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7675A85-6F4B-452E-9611-0E9A0869C90E}" type="slidenum">
              <a:rPr lang="en-US"/>
              <a:pPr/>
              <a:t>17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51108-3881-4E58-A8C4-1394206CC0E2}" type="datetimeFigureOut">
              <a:rPr lang="en-CA" smtClean="0"/>
              <a:pPr/>
              <a:t>12/09/2013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2F3044-034C-49BA-862E-617912A26378}"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51108-3881-4E58-A8C4-1394206CC0E2}" type="datetimeFigureOut">
              <a:rPr lang="en-CA" smtClean="0"/>
              <a:pPr/>
              <a:t>12/09/2013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F3044-034C-49BA-862E-617912A26378}"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Ecology</a:t>
            </a:r>
            <a:endParaRPr lang="en-CA" dirty="0"/>
          </a:p>
        </p:txBody>
      </p:sp>
      <p:sp>
        <p:nvSpPr>
          <p:cNvPr id="3" name="Content Placeholder 2"/>
          <p:cNvSpPr>
            <a:spLocks noGrp="1"/>
          </p:cNvSpPr>
          <p:nvPr>
            <p:ph idx="1"/>
          </p:nvPr>
        </p:nvSpPr>
        <p:spPr/>
        <p:txBody>
          <a:bodyPr/>
          <a:lstStyle/>
          <a:p>
            <a:r>
              <a:rPr lang="en-CA" dirty="0" smtClean="0"/>
              <a:t>The study of how abundance, diversity, and distributions of species vary due to interactions with other organisms and variation in </a:t>
            </a:r>
            <a:r>
              <a:rPr lang="en-CA" dirty="0" err="1" smtClean="0"/>
              <a:t>abiotic</a:t>
            </a:r>
            <a:r>
              <a:rPr lang="en-CA" dirty="0" smtClean="0"/>
              <a:t> conditions</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in Community Ecology</a:t>
            </a:r>
            <a:endParaRPr lang="en-CA" dirty="0"/>
          </a:p>
        </p:txBody>
      </p:sp>
      <p:sp>
        <p:nvSpPr>
          <p:cNvPr id="3" name="Content Placeholder 2"/>
          <p:cNvSpPr>
            <a:spLocks noGrp="1"/>
          </p:cNvSpPr>
          <p:nvPr>
            <p:ph idx="1"/>
          </p:nvPr>
        </p:nvSpPr>
        <p:spPr/>
        <p:txBody>
          <a:bodyPr/>
          <a:lstStyle/>
          <a:p>
            <a:r>
              <a:rPr lang="en-CA" dirty="0" smtClean="0"/>
              <a:t>Why are some species more common than others? </a:t>
            </a:r>
          </a:p>
          <a:p>
            <a:r>
              <a:rPr lang="en-CA" dirty="0" smtClean="0"/>
              <a:t>What causes spatial and temporal patterns of community change?  </a:t>
            </a:r>
          </a:p>
          <a:p>
            <a:r>
              <a:rPr lang="en-CA" dirty="0" smtClean="0"/>
              <a:t>What are the consequences of diversity patterns for community processes?</a:t>
            </a:r>
          </a:p>
          <a:p>
            <a:r>
              <a:rPr lang="en-CA" dirty="0" smtClean="0"/>
              <a:t>Can we explain patterns of organization by invoking some universal laws? </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 cautionary tale:  body size</a:t>
            </a:r>
            <a:endParaRPr lang="en-CA" dirty="0"/>
          </a:p>
        </p:txBody>
      </p:sp>
      <p:sp>
        <p:nvSpPr>
          <p:cNvPr id="3" name="Content Placeholder 2"/>
          <p:cNvSpPr>
            <a:spLocks noGrp="1"/>
          </p:cNvSpPr>
          <p:nvPr>
            <p:ph idx="1"/>
          </p:nvPr>
        </p:nvSpPr>
        <p:spPr/>
        <p:txBody>
          <a:bodyPr/>
          <a:lstStyle/>
          <a:p>
            <a:r>
              <a:rPr lang="en-CA" dirty="0" smtClean="0"/>
              <a:t>Hutchinson’s “Homage to Santa </a:t>
            </a:r>
            <a:r>
              <a:rPr lang="en-CA" dirty="0" err="1" smtClean="0"/>
              <a:t>Rosalia</a:t>
            </a:r>
            <a:r>
              <a:rPr lang="en-CA" dirty="0" smtClean="0"/>
              <a:t>” </a:t>
            </a:r>
            <a:r>
              <a:rPr lang="en-CA" dirty="0" smtClean="0"/>
              <a:t>(1959)posited </a:t>
            </a:r>
            <a:r>
              <a:rPr lang="en-CA" dirty="0" smtClean="0"/>
              <a:t>that coexisting animals (at the same level in a food web) tend to differ in size by a ratio of roughly 1.3 (hypothetically due to character displacement after competition).</a:t>
            </a:r>
            <a:endParaRPr lang="en-CA" dirty="0"/>
          </a:p>
        </p:txBody>
      </p:sp>
      <p:sp>
        <p:nvSpPr>
          <p:cNvPr id="5" name="TextBox 4"/>
          <p:cNvSpPr txBox="1"/>
          <p:nvPr/>
        </p:nvSpPr>
        <p:spPr>
          <a:xfrm>
            <a:off x="179512" y="6488668"/>
            <a:ext cx="2828147" cy="369332"/>
          </a:xfrm>
          <a:prstGeom prst="rect">
            <a:avLst/>
          </a:prstGeom>
          <a:noFill/>
        </p:spPr>
        <p:txBody>
          <a:bodyPr wrap="none" rtlCol="0">
            <a:spAutoFit/>
          </a:bodyPr>
          <a:lstStyle/>
          <a:p>
            <a:r>
              <a:rPr lang="en-CA" dirty="0" smtClean="0"/>
              <a:t>With thanks to Peter Morin </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2508250" y="1700213"/>
          <a:ext cx="4959350" cy="4875212"/>
        </p:xfrm>
        <a:graphic>
          <a:graphicData uri="http://schemas.openxmlformats.org/presentationml/2006/ole">
            <mc:AlternateContent xmlns:mc="http://schemas.openxmlformats.org/markup-compatibility/2006">
              <mc:Choice xmlns:v="urn:schemas-microsoft-com:vml" Requires="v">
                <p:oleObj spid="_x0000_s10246" name="Image" r:id="rId4" imgW="4527439" imgH="4449695" progId="">
                  <p:embed/>
                </p:oleObj>
              </mc:Choice>
              <mc:Fallback>
                <p:oleObj name="Image" r:id="rId4" imgW="4527439" imgH="444969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0" y="1700213"/>
                        <a:ext cx="4959350"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9553" y="620688"/>
            <a:ext cx="8352928" cy="1200329"/>
          </a:xfrm>
          <a:prstGeom prst="rect">
            <a:avLst/>
          </a:prstGeom>
          <a:noFill/>
        </p:spPr>
        <p:txBody>
          <a:bodyPr wrap="square" rtlCol="0">
            <a:spAutoFit/>
          </a:bodyPr>
          <a:lstStyle/>
          <a:p>
            <a:r>
              <a:rPr lang="en-CA" sz="2400" dirty="0" smtClean="0"/>
              <a:t>Largest species (</a:t>
            </a:r>
            <a:r>
              <a:rPr lang="en-CA" sz="2400" i="1" dirty="0" err="1" smtClean="0"/>
              <a:t>puncata</a:t>
            </a:r>
            <a:r>
              <a:rPr lang="en-CA" sz="2400" dirty="0" smtClean="0"/>
              <a:t>) can occur with others (</a:t>
            </a:r>
            <a:r>
              <a:rPr lang="en-CA" sz="2400" i="1" dirty="0" err="1" smtClean="0"/>
              <a:t>affinis</a:t>
            </a:r>
            <a:r>
              <a:rPr lang="en-CA" sz="2400" dirty="0" smtClean="0"/>
              <a:t> and </a:t>
            </a:r>
            <a:r>
              <a:rPr lang="en-CA" sz="2400" i="1" dirty="0" err="1" smtClean="0"/>
              <a:t>macrocephala</a:t>
            </a:r>
            <a:r>
              <a:rPr lang="en-CA" sz="2400" dirty="0" smtClean="0"/>
              <a:t>), but two small </a:t>
            </a:r>
            <a:r>
              <a:rPr lang="en-CA" sz="2400" dirty="0" err="1" smtClean="0"/>
              <a:t>spp</a:t>
            </a:r>
            <a:r>
              <a:rPr lang="en-CA" sz="2400" dirty="0" smtClean="0"/>
              <a:t> shouldn’t coexist—due to competitive exclusion.  </a:t>
            </a:r>
            <a:endParaRPr lang="en-CA"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r>
              <a:rPr lang="en-CA" dirty="0" smtClean="0"/>
              <a:t>Horn and May (1977) showed that the “1.3 rule” also held for non-biological communities</a:t>
            </a:r>
            <a:endParaRPr lang="en-CA" dirty="0"/>
          </a:p>
        </p:txBody>
      </p:sp>
      <p:pic>
        <p:nvPicPr>
          <p:cNvPr id="44036" name="Picture 4"/>
          <p:cNvPicPr>
            <a:picLocks noChangeAspect="1" noChangeArrowheads="1"/>
          </p:cNvPicPr>
          <p:nvPr/>
        </p:nvPicPr>
        <p:blipFill>
          <a:blip r:embed="rId2" cstate="print"/>
          <a:srcRect/>
          <a:stretch>
            <a:fillRect/>
          </a:stretch>
        </p:blipFill>
        <p:spPr bwMode="auto">
          <a:xfrm>
            <a:off x="1259632" y="1772816"/>
            <a:ext cx="6867525"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r>
              <a:rPr lang="en-CA" dirty="0" err="1" smtClean="0"/>
              <a:t>Simberloff</a:t>
            </a:r>
            <a:r>
              <a:rPr lang="en-CA" dirty="0" smtClean="0"/>
              <a:t> and </a:t>
            </a:r>
            <a:r>
              <a:rPr lang="en-CA" dirty="0" err="1" smtClean="0"/>
              <a:t>Boecklen</a:t>
            </a:r>
            <a:r>
              <a:rPr lang="en-CA" dirty="0" smtClean="0"/>
              <a:t> (1981) suggested true statistical tests needed (the beginning of the null model movement), and found many reported 1.3 ratios not significant</a:t>
            </a:r>
          </a:p>
          <a:p>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01" y="260648"/>
            <a:ext cx="8229600" cy="5217443"/>
          </a:xfrm>
        </p:spPr>
        <p:txBody>
          <a:bodyPr/>
          <a:lstStyle/>
          <a:p>
            <a:r>
              <a:rPr lang="en-CA" dirty="0" smtClean="0"/>
              <a:t>In some cases, depending on the model, body sizes WERE found to be “</a:t>
            </a:r>
            <a:r>
              <a:rPr lang="en-CA" dirty="0" err="1" smtClean="0"/>
              <a:t>overdispersed</a:t>
            </a:r>
            <a:r>
              <a:rPr lang="en-CA" dirty="0" smtClean="0"/>
              <a:t>”</a:t>
            </a:r>
          </a:p>
          <a:p>
            <a:endParaRPr lang="en-CA"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465">
            <a:off x="761515" y="1370853"/>
            <a:ext cx="368617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0" y="2132856"/>
            <a:ext cx="3312368" cy="1200329"/>
          </a:xfrm>
          <a:prstGeom prst="rect">
            <a:avLst/>
          </a:prstGeom>
          <a:noFill/>
        </p:spPr>
        <p:txBody>
          <a:bodyPr wrap="square" rtlCol="0">
            <a:spAutoFit/>
          </a:bodyPr>
          <a:lstStyle/>
          <a:p>
            <a:r>
              <a:rPr lang="en-US" dirty="0" smtClean="0"/>
              <a:t>Sonoran Desert Rodent “</a:t>
            </a:r>
            <a:r>
              <a:rPr lang="en-US" dirty="0" err="1" smtClean="0"/>
              <a:t>Hutchinsonian</a:t>
            </a:r>
            <a:r>
              <a:rPr lang="en-US" dirty="0" smtClean="0"/>
              <a:t> ratios”</a:t>
            </a:r>
          </a:p>
          <a:p>
            <a:r>
              <a:rPr lang="en-US" dirty="0" smtClean="0"/>
              <a:t>Brown 1975</a:t>
            </a:r>
          </a:p>
          <a:p>
            <a:r>
              <a:rPr lang="en-US" dirty="0" smtClean="0"/>
              <a:t>Bowers and Brown 1982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Approaches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Community ecology often asks:  how do interactions lead to the pattern of organisms/traits?</a:t>
            </a:r>
          </a:p>
          <a:p>
            <a:pPr lvl="1"/>
            <a:r>
              <a:rPr lang="en-CA" dirty="0" smtClean="0"/>
              <a:t>Experiments, models, observation/inference, often small spatial scales</a:t>
            </a:r>
          </a:p>
          <a:p>
            <a:r>
              <a:rPr lang="en-CA" dirty="0" err="1" smtClean="0"/>
              <a:t>Macroecology</a:t>
            </a:r>
            <a:r>
              <a:rPr lang="en-CA" dirty="0" smtClean="0"/>
              <a:t> asks:  what can we infer about processes from the distribution of organisms/traits?</a:t>
            </a:r>
          </a:p>
          <a:p>
            <a:pPr lvl="1"/>
            <a:r>
              <a:rPr lang="en-CA" dirty="0" smtClean="0"/>
              <a:t>Statistical patterns, usually large spatial or temporal scales</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2286000" y="1905000"/>
            <a:ext cx="4562475" cy="4562475"/>
          </a:xfrm>
          <a:prstGeom prst="rect">
            <a:avLst/>
          </a:prstGeom>
          <a:noFill/>
          <a:ln w="9525">
            <a:noFill/>
            <a:miter lim="800000"/>
            <a:headEnd/>
            <a:tailEnd/>
          </a:ln>
        </p:spPr>
      </p:pic>
      <p:sp>
        <p:nvSpPr>
          <p:cNvPr id="16387" name="Text Box 5"/>
          <p:cNvSpPr txBox="1">
            <a:spLocks noChangeArrowheads="1"/>
          </p:cNvSpPr>
          <p:nvPr/>
        </p:nvSpPr>
        <p:spPr bwMode="auto">
          <a:xfrm>
            <a:off x="441325" y="265113"/>
            <a:ext cx="8397875" cy="1430337"/>
          </a:xfrm>
          <a:prstGeom prst="rect">
            <a:avLst/>
          </a:prstGeom>
          <a:noFill/>
          <a:ln w="9525">
            <a:noFill/>
            <a:miter lim="800000"/>
            <a:headEnd/>
            <a:tailEnd/>
          </a:ln>
        </p:spPr>
        <p:txBody>
          <a:bodyPr>
            <a:spAutoFit/>
          </a:bodyPr>
          <a:lstStyle/>
          <a:p>
            <a:r>
              <a:rPr lang="en-US" sz="1400"/>
              <a:t>Figure 1.9.  The species composition of a local community at any time is a consequence of many factors interacting in a hierarchical fashion.  The composition of the species pool of potential community members depends on past evolutionary and historical events, as well as physiological constraints.  Dispersal ability and habitat selection influence which members of the species pool arrive in a particular location.  Interspecific interactions among those species that manage to arrive in a particular place further inhibit or facilitate the inclusion of species in the community.</a:t>
            </a:r>
            <a:r>
              <a:rPr lang="en-US"/>
              <a:t> </a:t>
            </a:r>
          </a:p>
        </p:txBody>
      </p:sp>
      <p:sp>
        <p:nvSpPr>
          <p:cNvPr id="4" name="TextBox 3"/>
          <p:cNvSpPr txBox="1"/>
          <p:nvPr/>
        </p:nvSpPr>
        <p:spPr>
          <a:xfrm>
            <a:off x="251520" y="6488668"/>
            <a:ext cx="1279517" cy="369332"/>
          </a:xfrm>
          <a:prstGeom prst="rect">
            <a:avLst/>
          </a:prstGeom>
          <a:noFill/>
        </p:spPr>
        <p:txBody>
          <a:bodyPr wrap="none" rtlCol="0">
            <a:spAutoFit/>
          </a:bodyPr>
          <a:lstStyle/>
          <a:p>
            <a:r>
              <a:rPr lang="en-CA" dirty="0" smtClean="0"/>
              <a:t>Morin 1999</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smtClean="0"/>
              <a:t>Course Topics</a:t>
            </a:r>
            <a:endParaRPr lang="en-CA" dirty="0"/>
          </a:p>
        </p:txBody>
      </p:sp>
      <p:sp>
        <p:nvSpPr>
          <p:cNvPr id="3" name="Content Placeholder 2"/>
          <p:cNvSpPr>
            <a:spLocks noGrp="1"/>
          </p:cNvSpPr>
          <p:nvPr>
            <p:ph idx="1"/>
          </p:nvPr>
        </p:nvSpPr>
        <p:spPr>
          <a:xfrm>
            <a:off x="457200" y="1196752"/>
            <a:ext cx="8229600" cy="4929411"/>
          </a:xfrm>
        </p:spPr>
        <p:txBody>
          <a:bodyPr/>
          <a:lstStyle/>
          <a:p>
            <a:r>
              <a:rPr lang="en-CA" dirty="0" smtClean="0"/>
              <a:t>Competition</a:t>
            </a:r>
          </a:p>
          <a:p>
            <a:r>
              <a:rPr lang="en-CA" dirty="0" smtClean="0"/>
              <a:t>Predation (incl. </a:t>
            </a:r>
            <a:r>
              <a:rPr lang="en-CA" dirty="0" err="1" smtClean="0"/>
              <a:t>trophic</a:t>
            </a:r>
            <a:r>
              <a:rPr lang="en-CA" dirty="0" smtClean="0"/>
              <a:t> cascades)</a:t>
            </a:r>
          </a:p>
          <a:p>
            <a:r>
              <a:rPr lang="en-CA" dirty="0" smtClean="0"/>
              <a:t>Mutualisms/indirect effects </a:t>
            </a:r>
          </a:p>
          <a:p>
            <a:r>
              <a:rPr lang="en-CA" dirty="0" err="1" smtClean="0"/>
              <a:t>Macroecology</a:t>
            </a:r>
            <a:endParaRPr lang="en-CA" dirty="0" smtClean="0"/>
          </a:p>
          <a:p>
            <a:r>
              <a:rPr lang="en-CA" dirty="0" smtClean="0"/>
              <a:t>Diversity (and neutral theory)</a:t>
            </a:r>
          </a:p>
          <a:p>
            <a:r>
              <a:rPr lang="en-CA" dirty="0" smtClean="0"/>
              <a:t>Metabolic theory</a:t>
            </a:r>
          </a:p>
          <a:p>
            <a:r>
              <a:rPr lang="en-CA" dirty="0" smtClean="0"/>
              <a:t>Community Assembly</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1619672" y="1638300"/>
            <a:ext cx="6276975" cy="5219700"/>
          </a:xfrm>
          <a:prstGeom prst="rect">
            <a:avLst/>
          </a:prstGeom>
          <a:noFill/>
          <a:ln w="9525">
            <a:noFill/>
            <a:miter lim="800000"/>
            <a:headEnd/>
            <a:tailEnd/>
          </a:ln>
        </p:spPr>
      </p:pic>
      <p:sp>
        <p:nvSpPr>
          <p:cNvPr id="14339" name="Text Box 5"/>
          <p:cNvSpPr txBox="1">
            <a:spLocks noChangeArrowheads="1"/>
          </p:cNvSpPr>
          <p:nvPr/>
        </p:nvSpPr>
        <p:spPr bwMode="auto">
          <a:xfrm>
            <a:off x="323528" y="1052736"/>
            <a:ext cx="8397875" cy="646331"/>
          </a:xfrm>
          <a:prstGeom prst="rect">
            <a:avLst/>
          </a:prstGeom>
          <a:noFill/>
          <a:ln w="9525">
            <a:noFill/>
            <a:miter lim="800000"/>
            <a:headEnd/>
            <a:tailEnd/>
          </a:ln>
        </p:spPr>
        <p:txBody>
          <a:bodyPr>
            <a:spAutoFit/>
          </a:bodyPr>
          <a:lstStyle/>
          <a:p>
            <a:r>
              <a:rPr lang="en-US" dirty="0" smtClean="0"/>
              <a:t>Direct </a:t>
            </a:r>
            <a:r>
              <a:rPr lang="en-US" dirty="0"/>
              <a:t>effects are indicated by solid lines, with signs corresponding to the signs of interactions between the species.  Net indirect effects are indicated by broken lines. </a:t>
            </a:r>
          </a:p>
        </p:txBody>
      </p:sp>
      <p:sp>
        <p:nvSpPr>
          <p:cNvPr id="4" name="TextBox 3"/>
          <p:cNvSpPr txBox="1"/>
          <p:nvPr/>
        </p:nvSpPr>
        <p:spPr>
          <a:xfrm>
            <a:off x="251520" y="6309320"/>
            <a:ext cx="1279517" cy="369332"/>
          </a:xfrm>
          <a:prstGeom prst="rect">
            <a:avLst/>
          </a:prstGeom>
          <a:noFill/>
        </p:spPr>
        <p:txBody>
          <a:bodyPr wrap="none" rtlCol="0">
            <a:spAutoFit/>
          </a:bodyPr>
          <a:lstStyle/>
          <a:p>
            <a:r>
              <a:rPr lang="en-CA" dirty="0" smtClean="0"/>
              <a:t>Morin 1999</a:t>
            </a:r>
            <a:endParaRPr lang="en-CA"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smtClean="0">
                <a:ln>
                  <a:noFill/>
                </a:ln>
                <a:solidFill>
                  <a:schemeClr val="tx1"/>
                </a:solidFill>
                <a:effectLst/>
                <a:uLnTx/>
                <a:uFillTx/>
                <a:latin typeface="+mj-lt"/>
                <a:ea typeface="+mj-ea"/>
                <a:cs typeface="+mj-cs"/>
              </a:rPr>
              <a:t>Types of interactions</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Belize 201"/>
          <p:cNvPicPr>
            <a:picLocks noChangeAspect="1" noChangeArrowheads="1"/>
          </p:cNvPicPr>
          <p:nvPr/>
        </p:nvPicPr>
        <p:blipFill>
          <a:blip r:embed="rId3" cstate="print"/>
          <a:srcRect l="20224" t="6741" r="15169" b="26967"/>
          <a:stretch>
            <a:fillRect/>
          </a:stretch>
        </p:blipFill>
        <p:spPr bwMode="auto">
          <a:xfrm>
            <a:off x="0" y="0"/>
            <a:ext cx="9166225" cy="7053263"/>
          </a:xfrm>
          <a:prstGeom prst="rect">
            <a:avLst/>
          </a:prstGeom>
          <a:noFill/>
        </p:spPr>
      </p:pic>
      <p:sp>
        <p:nvSpPr>
          <p:cNvPr id="122885" name="Text Box 5"/>
          <p:cNvSpPr txBox="1">
            <a:spLocks noChangeArrowheads="1"/>
          </p:cNvSpPr>
          <p:nvPr/>
        </p:nvSpPr>
        <p:spPr bwMode="auto">
          <a:xfrm>
            <a:off x="1763713" y="620713"/>
            <a:ext cx="5834062" cy="2408237"/>
          </a:xfrm>
          <a:prstGeom prst="rect">
            <a:avLst/>
          </a:prstGeom>
          <a:solidFill>
            <a:schemeClr val="bg1">
              <a:alpha val="34000"/>
            </a:schemeClr>
          </a:solidFill>
          <a:ln w="9525">
            <a:noFill/>
            <a:miter lim="800000"/>
            <a:headEnd/>
            <a:tailEnd/>
          </a:ln>
          <a:effectLst/>
        </p:spPr>
        <p:txBody>
          <a:bodyPr>
            <a:spAutoFit/>
          </a:bodyPr>
          <a:lstStyle/>
          <a:p>
            <a:pPr algn="ctr"/>
            <a:r>
              <a:rPr lang="en-US" sz="3200" dirty="0">
                <a:solidFill>
                  <a:schemeClr val="tx1"/>
                </a:solidFill>
                <a:latin typeface="Arial" charset="0"/>
              </a:rPr>
              <a:t>A traveler should be a botanist, </a:t>
            </a:r>
          </a:p>
          <a:p>
            <a:pPr algn="ctr"/>
            <a:r>
              <a:rPr lang="en-US" sz="3200" dirty="0">
                <a:solidFill>
                  <a:schemeClr val="tx1"/>
                </a:solidFill>
                <a:latin typeface="Arial" charset="0"/>
              </a:rPr>
              <a:t>for in all views plants form </a:t>
            </a:r>
          </a:p>
          <a:p>
            <a:pPr algn="ctr"/>
            <a:r>
              <a:rPr lang="en-US" sz="3200" dirty="0">
                <a:solidFill>
                  <a:schemeClr val="tx1"/>
                </a:solidFill>
                <a:latin typeface="Arial" charset="0"/>
              </a:rPr>
              <a:t>the chief embellishment</a:t>
            </a:r>
          </a:p>
          <a:p>
            <a:pPr algn="ctr"/>
            <a:r>
              <a:rPr lang="en-US" sz="2800" i="1" dirty="0">
                <a:solidFill>
                  <a:schemeClr val="tx1"/>
                </a:solidFill>
                <a:latin typeface="Arial" charset="0"/>
              </a:rPr>
              <a:t>Charles Darwin,</a:t>
            </a:r>
          </a:p>
          <a:p>
            <a:pPr algn="ctr"/>
            <a:r>
              <a:rPr lang="en-US" sz="2800" i="1" dirty="0">
                <a:solidFill>
                  <a:schemeClr val="tx1"/>
                </a:solidFill>
                <a:latin typeface="Arial" charset="0"/>
              </a:rPr>
              <a:t>The Voyage of the Beagle</a:t>
            </a:r>
          </a:p>
        </p:txBody>
      </p:sp>
      <p:sp>
        <p:nvSpPr>
          <p:cNvPr id="122886" name="Text Box 6"/>
          <p:cNvSpPr txBox="1">
            <a:spLocks noChangeArrowheads="1"/>
          </p:cNvSpPr>
          <p:nvPr/>
        </p:nvSpPr>
        <p:spPr bwMode="auto">
          <a:xfrm>
            <a:off x="376238" y="6567488"/>
            <a:ext cx="831850" cy="396875"/>
          </a:xfrm>
          <a:prstGeom prst="rect">
            <a:avLst/>
          </a:prstGeom>
          <a:noFill/>
          <a:ln w="9525">
            <a:noFill/>
            <a:miter lim="800000"/>
            <a:headEnd/>
            <a:tailEnd/>
          </a:ln>
          <a:effectLst/>
        </p:spPr>
        <p:txBody>
          <a:bodyPr wrap="none">
            <a:spAutoFit/>
          </a:bodyPr>
          <a:lstStyle/>
          <a:p>
            <a:r>
              <a:rPr lang="en-US" sz="2000">
                <a:solidFill>
                  <a:schemeClr val="bg1"/>
                </a:solidFill>
              </a:rPr>
              <a:t>Belize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Interaction Strength</a:t>
            </a:r>
            <a:endParaRPr lang="en-CA" dirty="0"/>
          </a:p>
        </p:txBody>
      </p:sp>
      <p:sp>
        <p:nvSpPr>
          <p:cNvPr id="3" name="Content Placeholder 2"/>
          <p:cNvSpPr>
            <a:spLocks noGrp="1"/>
          </p:cNvSpPr>
          <p:nvPr>
            <p:ph idx="1"/>
          </p:nvPr>
        </p:nvSpPr>
        <p:spPr>
          <a:xfrm>
            <a:off x="457200" y="1600200"/>
            <a:ext cx="8229600" cy="5257799"/>
          </a:xfrm>
        </p:spPr>
        <p:txBody>
          <a:bodyPr>
            <a:normAutofit/>
          </a:bodyPr>
          <a:lstStyle/>
          <a:p>
            <a:r>
              <a:rPr lang="en-CA" dirty="0" smtClean="0"/>
              <a:t>Interaction strength (IS) often measured by species deletions, with varying response metrics</a:t>
            </a:r>
          </a:p>
          <a:p>
            <a:pPr lvl="1"/>
            <a:r>
              <a:rPr lang="en-CA" dirty="0" smtClean="0"/>
              <a:t>experiment length important (time for interactions to manifest), as are density and species composition.  </a:t>
            </a:r>
          </a:p>
          <a:p>
            <a:pPr lvl="1"/>
            <a:r>
              <a:rPr lang="en-CA" dirty="0" smtClean="0"/>
              <a:t>Details on metrics in </a:t>
            </a:r>
            <a:r>
              <a:rPr lang="en-CA" dirty="0" err="1" smtClean="0"/>
              <a:t>Laska</a:t>
            </a:r>
            <a:r>
              <a:rPr lang="en-CA" dirty="0" smtClean="0"/>
              <a:t> and </a:t>
            </a:r>
            <a:r>
              <a:rPr lang="en-CA" dirty="0" err="1" smtClean="0"/>
              <a:t>Wooton</a:t>
            </a:r>
            <a:r>
              <a:rPr lang="en-CA" dirty="0" smtClean="0"/>
              <a:t>, 1998, and </a:t>
            </a:r>
            <a:r>
              <a:rPr lang="en-CA" dirty="0" err="1" smtClean="0"/>
              <a:t>Berlow</a:t>
            </a:r>
            <a:r>
              <a:rPr lang="en-CA" dirty="0" smtClean="0"/>
              <a:t> et al, 1999;  more recent review in </a:t>
            </a:r>
            <a:r>
              <a:rPr lang="en-CA" dirty="0" err="1" smtClean="0"/>
              <a:t>Wooton</a:t>
            </a:r>
            <a:r>
              <a:rPr lang="en-CA" dirty="0" smtClean="0"/>
              <a:t> and Emerson, 2005</a:t>
            </a:r>
          </a:p>
          <a:p>
            <a:pPr lvl="1"/>
            <a:endParaRPr lang="en-CA"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Interaction Strength</a:t>
            </a:r>
            <a:endParaRPr lang="en-CA" dirty="0"/>
          </a:p>
        </p:txBody>
      </p:sp>
      <p:sp>
        <p:nvSpPr>
          <p:cNvPr id="3" name="Content Placeholder 2"/>
          <p:cNvSpPr>
            <a:spLocks noGrp="1"/>
          </p:cNvSpPr>
          <p:nvPr>
            <p:ph idx="1"/>
          </p:nvPr>
        </p:nvSpPr>
        <p:spPr>
          <a:xfrm>
            <a:off x="457200" y="1484784"/>
            <a:ext cx="8229600" cy="4641379"/>
          </a:xfrm>
        </p:spPr>
        <p:txBody>
          <a:bodyPr>
            <a:normAutofit/>
          </a:bodyPr>
          <a:lstStyle/>
          <a:p>
            <a:r>
              <a:rPr lang="en-CA" dirty="0" smtClean="0"/>
              <a:t>IS as per-capita impact (short term impact of one individual on an individual of another species)</a:t>
            </a:r>
          </a:p>
          <a:p>
            <a:r>
              <a:rPr lang="en-CA" dirty="0" smtClean="0"/>
              <a:t>There are also several modelling approaches;  one popular group is perturbation models (impact of one individual on a population of another species)</a:t>
            </a:r>
          </a:p>
          <a:p>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Empirical IS indices (</a:t>
            </a:r>
            <a:r>
              <a:rPr lang="en-CA" sz="4000" dirty="0" err="1" smtClean="0"/>
              <a:t>Berlow</a:t>
            </a:r>
            <a:r>
              <a:rPr lang="en-CA" sz="4000" dirty="0" smtClean="0"/>
              <a:t> et al)</a:t>
            </a:r>
            <a:endParaRPr lang="en-CA" sz="4000" dirty="0"/>
          </a:p>
        </p:txBody>
      </p:sp>
      <p:pic>
        <p:nvPicPr>
          <p:cNvPr id="5122" name="Picture 2"/>
          <p:cNvPicPr>
            <a:picLocks noChangeAspect="1" noChangeArrowheads="1"/>
          </p:cNvPicPr>
          <p:nvPr/>
        </p:nvPicPr>
        <p:blipFill>
          <a:blip r:embed="rId2" cstate="print"/>
          <a:srcRect/>
          <a:stretch>
            <a:fillRect/>
          </a:stretch>
        </p:blipFill>
        <p:spPr bwMode="auto">
          <a:xfrm>
            <a:off x="0" y="1514475"/>
            <a:ext cx="9396535" cy="381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can interaction strength </a:t>
            </a:r>
            <a:br>
              <a:rPr lang="en-CA" dirty="0" smtClean="0"/>
            </a:br>
            <a:r>
              <a:rPr lang="en-CA" dirty="0" smtClean="0"/>
              <a:t>be measured?</a:t>
            </a:r>
            <a:endParaRPr lang="en-CA" dirty="0"/>
          </a:p>
        </p:txBody>
      </p:sp>
      <p:sp>
        <p:nvSpPr>
          <p:cNvPr id="3" name="Content Placeholder 2"/>
          <p:cNvSpPr>
            <a:spLocks noGrp="1"/>
          </p:cNvSpPr>
          <p:nvPr>
            <p:ph idx="1"/>
          </p:nvPr>
        </p:nvSpPr>
        <p:spPr/>
        <p:txBody>
          <a:bodyPr/>
          <a:lstStyle/>
          <a:p>
            <a:r>
              <a:rPr lang="en-CA" dirty="0" smtClean="0"/>
              <a:t>Or, a short primer on how to do community ecology</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4392488" cy="5865515"/>
          </a:xfrm>
        </p:spPr>
        <p:txBody>
          <a:bodyPr>
            <a:normAutofit/>
          </a:bodyPr>
          <a:lstStyle/>
          <a:p>
            <a:r>
              <a:rPr lang="en-CA" dirty="0" smtClean="0"/>
              <a:t>Field experiments 1</a:t>
            </a:r>
          </a:p>
          <a:p>
            <a:pPr lvl="1"/>
            <a:r>
              <a:rPr lang="en-CA" dirty="0" smtClean="0"/>
              <a:t>Paine 1992;  removed herbivores from intertidal, measured impact on algae</a:t>
            </a:r>
          </a:p>
          <a:p>
            <a:pPr lvl="1"/>
            <a:r>
              <a:rPr lang="en-CA" dirty="0" smtClean="0"/>
              <a:t>(E-C)/CM</a:t>
            </a:r>
          </a:p>
          <a:p>
            <a:pPr lvl="1">
              <a:spcBef>
                <a:spcPts val="0"/>
              </a:spcBef>
              <a:buNone/>
            </a:pPr>
            <a:endParaRPr lang="en-CA" dirty="0" smtClean="0"/>
          </a:p>
          <a:p>
            <a:pPr lvl="1">
              <a:spcBef>
                <a:spcPts val="0"/>
              </a:spcBef>
              <a:buNone/>
            </a:pPr>
            <a:endParaRPr lang="en-CA" dirty="0" smtClean="0"/>
          </a:p>
          <a:p>
            <a:pPr lvl="1"/>
            <a:r>
              <a:rPr lang="en-CA" dirty="0" smtClean="0"/>
              <a:t>Few strong negative impacts of consumers;  positive impacts due to indirect interactions</a:t>
            </a:r>
          </a:p>
          <a:p>
            <a:pPr lvl="1"/>
            <a:endParaRPr lang="en-CA" dirty="0" smtClean="0"/>
          </a:p>
          <a:p>
            <a:pPr lvl="1">
              <a:spcBef>
                <a:spcPts val="0"/>
              </a:spcBef>
              <a:buNone/>
            </a:pPr>
            <a:endParaRPr lang="en-CA" sz="1800" dirty="0" smtClean="0"/>
          </a:p>
        </p:txBody>
      </p:sp>
      <p:pic>
        <p:nvPicPr>
          <p:cNvPr id="1026" name="Picture 2"/>
          <p:cNvPicPr>
            <a:picLocks noChangeAspect="1" noChangeArrowheads="1"/>
          </p:cNvPicPr>
          <p:nvPr/>
        </p:nvPicPr>
        <p:blipFill>
          <a:blip r:embed="rId3" cstate="print"/>
          <a:srcRect/>
          <a:stretch>
            <a:fillRect/>
          </a:stretch>
        </p:blipFill>
        <p:spPr bwMode="auto">
          <a:xfrm>
            <a:off x="4427984" y="323661"/>
            <a:ext cx="4716016" cy="6534339"/>
          </a:xfrm>
          <a:prstGeom prst="rect">
            <a:avLst/>
          </a:prstGeom>
          <a:noFill/>
          <a:ln w="9525">
            <a:noFill/>
            <a:miter lim="800000"/>
            <a:headEnd/>
            <a:tailEnd/>
          </a:ln>
        </p:spPr>
      </p:pic>
      <p:sp>
        <p:nvSpPr>
          <p:cNvPr id="6" name="TextBox 5"/>
          <p:cNvSpPr txBox="1"/>
          <p:nvPr/>
        </p:nvSpPr>
        <p:spPr>
          <a:xfrm>
            <a:off x="6588224" y="692696"/>
            <a:ext cx="1162306" cy="369332"/>
          </a:xfrm>
          <a:prstGeom prst="rect">
            <a:avLst/>
          </a:prstGeom>
          <a:noFill/>
        </p:spPr>
        <p:txBody>
          <a:bodyPr wrap="none" rtlCol="0">
            <a:spAutoFit/>
          </a:bodyPr>
          <a:lstStyle/>
          <a:p>
            <a:r>
              <a:rPr lang="en-CA" dirty="0" smtClean="0"/>
              <a:t>Sea urchin</a:t>
            </a:r>
            <a:endParaRPr lang="en-CA" dirty="0"/>
          </a:p>
        </p:txBody>
      </p:sp>
      <p:sp>
        <p:nvSpPr>
          <p:cNvPr id="7" name="TextBox 6"/>
          <p:cNvSpPr txBox="1"/>
          <p:nvPr/>
        </p:nvSpPr>
        <p:spPr>
          <a:xfrm>
            <a:off x="5724128" y="188640"/>
            <a:ext cx="801181" cy="369332"/>
          </a:xfrm>
          <a:prstGeom prst="rect">
            <a:avLst/>
          </a:prstGeom>
          <a:noFill/>
        </p:spPr>
        <p:txBody>
          <a:bodyPr wrap="none" rtlCol="0">
            <a:spAutoFit/>
          </a:bodyPr>
          <a:lstStyle/>
          <a:p>
            <a:r>
              <a:rPr lang="en-CA" dirty="0" err="1" smtClean="0"/>
              <a:t>Chiton</a:t>
            </a:r>
            <a:endParaRPr lang="en-CA" dirty="0"/>
          </a:p>
        </p:txBody>
      </p:sp>
      <p:cxnSp>
        <p:nvCxnSpPr>
          <p:cNvPr id="9" name="Straight Arrow Connector 8"/>
          <p:cNvCxnSpPr>
            <a:stCxn id="7" idx="2"/>
          </p:cNvCxnSpPr>
          <p:nvPr/>
        </p:nvCxnSpPr>
        <p:spPr>
          <a:xfrm rot="5400000">
            <a:off x="5533026" y="677067"/>
            <a:ext cx="710788" cy="472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6084168" y="1052737"/>
            <a:ext cx="576064" cy="422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2240" y="1628800"/>
            <a:ext cx="2063129" cy="369332"/>
          </a:xfrm>
          <a:prstGeom prst="rect">
            <a:avLst/>
          </a:prstGeom>
          <a:noFill/>
        </p:spPr>
        <p:txBody>
          <a:bodyPr wrap="none" rtlCol="0">
            <a:spAutoFit/>
          </a:bodyPr>
          <a:lstStyle/>
          <a:p>
            <a:r>
              <a:rPr lang="en-CA" dirty="0" smtClean="0"/>
              <a:t>Limpets and </a:t>
            </a:r>
            <a:r>
              <a:rPr lang="en-CA" dirty="0" err="1" smtClean="0"/>
              <a:t>chitons</a:t>
            </a:r>
            <a:endParaRPr lang="en-CA" dirty="0"/>
          </a:p>
        </p:txBody>
      </p:sp>
      <p:sp>
        <p:nvSpPr>
          <p:cNvPr id="13" name="Left Brace 12"/>
          <p:cNvSpPr/>
          <p:nvPr/>
        </p:nvSpPr>
        <p:spPr>
          <a:xfrm rot="5400000">
            <a:off x="7272300" y="944724"/>
            <a:ext cx="432048" cy="237626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1115616" y="3140968"/>
            <a:ext cx="3506281" cy="923330"/>
          </a:xfrm>
          <a:prstGeom prst="rect">
            <a:avLst/>
          </a:prstGeom>
          <a:noFill/>
        </p:spPr>
        <p:txBody>
          <a:bodyPr wrap="none" rtlCol="0">
            <a:spAutoFit/>
          </a:bodyPr>
          <a:lstStyle/>
          <a:p>
            <a:r>
              <a:rPr lang="en-CA" dirty="0" smtClean="0"/>
              <a:t>E = Experimental</a:t>
            </a:r>
          </a:p>
          <a:p>
            <a:r>
              <a:rPr lang="en-CA" dirty="0" smtClean="0"/>
              <a:t>C = Control</a:t>
            </a:r>
          </a:p>
          <a:p>
            <a:r>
              <a:rPr lang="en-CA" dirty="0" smtClean="0"/>
              <a:t>M = density of manipulated species</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4525963"/>
          </a:xfrm>
        </p:spPr>
        <p:txBody>
          <a:bodyPr>
            <a:normAutofit/>
          </a:bodyPr>
          <a:lstStyle/>
          <a:p>
            <a:r>
              <a:rPr lang="en-CA" dirty="0" smtClean="0"/>
              <a:t>Field Observations</a:t>
            </a:r>
            <a:endParaRPr lang="en-CA" dirty="0" smtClean="0"/>
          </a:p>
          <a:p>
            <a:pPr lvl="1"/>
            <a:r>
              <a:rPr lang="en-CA" dirty="0" err="1" smtClean="0"/>
              <a:t>Wooton</a:t>
            </a:r>
            <a:r>
              <a:rPr lang="en-CA" dirty="0" smtClean="0"/>
              <a:t> 1997; uses methods of dynamic food web models to measure per capita consumption and assimilation in birds</a:t>
            </a:r>
          </a:p>
          <a:p>
            <a:pPr lvl="1"/>
            <a:r>
              <a:rPr lang="en-CA" dirty="0" smtClean="0"/>
              <a:t>Estimated population sizes, consumption rates, took into account time spent searching or sleeping vs. feeding, and time at low tide (when intertidal species available)—observational impact similar to estimates from experiments </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CA" sz="2800" dirty="0" err="1" smtClean="0"/>
              <a:t>Wooton</a:t>
            </a:r>
            <a:r>
              <a:rPr lang="en-CA" sz="2800" dirty="0" smtClean="0"/>
              <a:t> analyzed feeding patterns of 17 species of birds, same island as Paine</a:t>
            </a:r>
          </a:p>
        </p:txBody>
      </p:sp>
      <p:pic>
        <p:nvPicPr>
          <p:cNvPr id="3074" name="Picture 2"/>
          <p:cNvPicPr>
            <a:picLocks noChangeAspect="1" noChangeArrowheads="1"/>
          </p:cNvPicPr>
          <p:nvPr/>
        </p:nvPicPr>
        <p:blipFill>
          <a:blip r:embed="rId2" cstate="print"/>
          <a:srcRect/>
          <a:stretch>
            <a:fillRect/>
          </a:stretch>
        </p:blipFill>
        <p:spPr bwMode="auto">
          <a:xfrm>
            <a:off x="1259632" y="1484784"/>
            <a:ext cx="552339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en-CA" dirty="0" smtClean="0"/>
              <a:t>Lab experiments 1</a:t>
            </a:r>
          </a:p>
          <a:p>
            <a:pPr lvl="1"/>
            <a:r>
              <a:rPr lang="en-CA" dirty="0" smtClean="0"/>
              <a:t>Morin et al 1988 measured interaction strength for competitors in experimental ponds:  frogs and aquatic insects</a:t>
            </a:r>
            <a:endParaRPr lang="en-CA" dirty="0"/>
          </a:p>
        </p:txBody>
      </p:sp>
      <p:pic>
        <p:nvPicPr>
          <p:cNvPr id="7170" name="Picture 2"/>
          <p:cNvPicPr>
            <a:picLocks noChangeAspect="1" noChangeArrowheads="1"/>
          </p:cNvPicPr>
          <p:nvPr/>
        </p:nvPicPr>
        <p:blipFill>
          <a:blip r:embed="rId2" cstate="print"/>
          <a:srcRect/>
          <a:stretch>
            <a:fillRect/>
          </a:stretch>
        </p:blipFill>
        <p:spPr bwMode="auto">
          <a:xfrm>
            <a:off x="0" y="2492896"/>
            <a:ext cx="4752975" cy="42195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860032" y="2708920"/>
            <a:ext cx="3851920" cy="3876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en-CA" dirty="0" smtClean="0"/>
              <a:t>Lab experiments 2</a:t>
            </a:r>
          </a:p>
          <a:p>
            <a:pPr lvl="1"/>
            <a:r>
              <a:rPr lang="en-CA" dirty="0" smtClean="0"/>
              <a:t>Schmitz 1997;  studied old field food webs (grasshoppers, plants, nitrogen)using field and lab experiments</a:t>
            </a:r>
          </a:p>
          <a:p>
            <a:pPr lvl="1"/>
            <a:r>
              <a:rPr lang="en-CA" dirty="0" smtClean="0"/>
              <a:t>Lab experiments manipulated top-down (herbivore) and bottom-up (nitrogen) factors separately for each plant species; compared with field experiment manipulating both simultaneously for the community.</a:t>
            </a:r>
          </a:p>
          <a:p>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48369"/>
            <a:ext cx="3848922" cy="680963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9992" y="0"/>
            <a:ext cx="4307430" cy="6858000"/>
          </a:xfrm>
          <a:prstGeom prst="rect">
            <a:avLst/>
          </a:prstGeom>
          <a:noFill/>
          <a:ln w="9525">
            <a:noFill/>
            <a:miter lim="800000"/>
            <a:headEnd/>
            <a:tailEnd/>
          </a:ln>
        </p:spPr>
      </p:pic>
      <p:sp>
        <p:nvSpPr>
          <p:cNvPr id="2" name="Oval 1"/>
          <p:cNvSpPr/>
          <p:nvPr/>
        </p:nvSpPr>
        <p:spPr>
          <a:xfrm>
            <a:off x="6156176" y="2564904"/>
            <a:ext cx="576064" cy="15841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DSCN5589"/>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sp>
        <p:nvSpPr>
          <p:cNvPr id="144389" name="Text Box 5"/>
          <p:cNvSpPr txBox="1">
            <a:spLocks noChangeArrowheads="1"/>
          </p:cNvSpPr>
          <p:nvPr/>
        </p:nvSpPr>
        <p:spPr bwMode="auto">
          <a:xfrm>
            <a:off x="6732506" y="6150114"/>
            <a:ext cx="2411494" cy="707886"/>
          </a:xfrm>
          <a:prstGeom prst="rect">
            <a:avLst/>
          </a:prstGeom>
          <a:noFill/>
          <a:ln w="9525">
            <a:noFill/>
            <a:miter lim="800000"/>
            <a:headEnd/>
            <a:tailEnd/>
          </a:ln>
          <a:effectLst/>
        </p:spPr>
        <p:txBody>
          <a:bodyPr wrap="none">
            <a:spAutoFit/>
          </a:bodyPr>
          <a:lstStyle/>
          <a:p>
            <a:r>
              <a:rPr lang="en-US" sz="2000" dirty="0" smtClean="0">
                <a:solidFill>
                  <a:schemeClr val="bg1"/>
                </a:solidFill>
              </a:rPr>
              <a:t>Anza-Borrego Desert,</a:t>
            </a:r>
          </a:p>
          <a:p>
            <a:r>
              <a:rPr lang="en-US" sz="2000" dirty="0" smtClean="0">
                <a:solidFill>
                  <a:schemeClr val="bg1"/>
                </a:solidFill>
              </a:rPr>
              <a:t> California</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507288" cy="5865515"/>
          </a:xfrm>
        </p:spPr>
        <p:txBody>
          <a:bodyPr>
            <a:normAutofit/>
          </a:bodyPr>
          <a:lstStyle/>
          <a:p>
            <a:r>
              <a:rPr lang="en-CA" dirty="0" smtClean="0"/>
              <a:t>Inference based on species traits (e.g. </a:t>
            </a:r>
            <a:r>
              <a:rPr lang="en-CA" dirty="0" smtClean="0"/>
              <a:t>relative body sizes of predators and their prey)</a:t>
            </a:r>
            <a:endParaRPr lang="en-CA" dirty="0" smtClean="0"/>
          </a:p>
        </p:txBody>
      </p:sp>
      <p:pic>
        <p:nvPicPr>
          <p:cNvPr id="5" name="Picture 2"/>
          <p:cNvPicPr>
            <a:picLocks noChangeAspect="1" noChangeArrowheads="1"/>
          </p:cNvPicPr>
          <p:nvPr/>
        </p:nvPicPr>
        <p:blipFill>
          <a:blip r:embed="rId3" cstate="print"/>
          <a:srcRect/>
          <a:stretch>
            <a:fillRect/>
          </a:stretch>
        </p:blipFill>
        <p:spPr bwMode="auto">
          <a:xfrm>
            <a:off x="1619589" y="1395857"/>
            <a:ext cx="5544616" cy="4049367"/>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5483614"/>
            <a:ext cx="5472608" cy="140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83747" y="6540181"/>
            <a:ext cx="1860253" cy="307777"/>
          </a:xfrm>
          <a:prstGeom prst="rect">
            <a:avLst/>
          </a:prstGeom>
          <a:noFill/>
        </p:spPr>
        <p:txBody>
          <a:bodyPr wrap="none" rtlCol="0">
            <a:spAutoFit/>
          </a:bodyPr>
          <a:lstStyle/>
          <a:p>
            <a:r>
              <a:rPr lang="en-US" sz="1400" dirty="0" err="1" smtClean="0"/>
              <a:t>Wooton</a:t>
            </a:r>
            <a:r>
              <a:rPr lang="en-US" sz="1400" dirty="0" smtClean="0"/>
              <a:t> Emerson 2005</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Pros and cons of different methods</a:t>
            </a:r>
            <a:endParaRPr lang="en-CA" sz="3600" dirty="0"/>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r>
              <a:rPr lang="en-CA" dirty="0" smtClean="0"/>
              <a:t>Removals assume equilibrium, do not always effectively estimate indirect effects, and Paine’s index does not work well for rare species—otherwise is practical</a:t>
            </a:r>
          </a:p>
          <a:p>
            <a:r>
              <a:rPr lang="en-CA" dirty="0" smtClean="0"/>
              <a:t>Dynamic index (</a:t>
            </a:r>
            <a:r>
              <a:rPr lang="en-CA" dirty="0" err="1" smtClean="0"/>
              <a:t>Wootton</a:t>
            </a:r>
            <a:r>
              <a:rPr lang="en-CA" dirty="0" smtClean="0"/>
              <a:t>) best when community is far from equilibrium (better for comparing short-term results) or when both positive and negative effects occur</a:t>
            </a:r>
          </a:p>
          <a:p>
            <a:r>
              <a:rPr lang="en-CA" dirty="0" smtClean="0"/>
              <a:t>Observational approaches good when experimentation is not feasible, but require validation</a:t>
            </a:r>
          </a:p>
          <a:p>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a:bodyPr>
          <a:lstStyle/>
          <a:p>
            <a:r>
              <a:rPr lang="en-CA" sz="3600" dirty="0" smtClean="0"/>
              <a:t>Interaction-strength distributions</a:t>
            </a:r>
            <a:endParaRPr lang="en-CA" sz="3600" dirty="0"/>
          </a:p>
        </p:txBody>
      </p:sp>
      <p:sp>
        <p:nvSpPr>
          <p:cNvPr id="3" name="Content Placeholder 2"/>
          <p:cNvSpPr>
            <a:spLocks noGrp="1"/>
          </p:cNvSpPr>
          <p:nvPr>
            <p:ph idx="1"/>
          </p:nvPr>
        </p:nvSpPr>
        <p:spPr>
          <a:xfrm>
            <a:off x="457200" y="908720"/>
            <a:ext cx="8229600" cy="5217443"/>
          </a:xfrm>
        </p:spPr>
        <p:txBody>
          <a:bodyPr>
            <a:normAutofit/>
          </a:bodyPr>
          <a:lstStyle/>
          <a:p>
            <a:r>
              <a:rPr lang="en-CA" sz="2800" dirty="0" smtClean="0"/>
              <a:t>Usually many weak and few strong</a:t>
            </a:r>
            <a:endParaRPr lang="en-CA" sz="2800" dirty="0"/>
          </a:p>
        </p:txBody>
      </p:sp>
      <p:pic>
        <p:nvPicPr>
          <p:cNvPr id="2051" name="Picture 3"/>
          <p:cNvPicPr>
            <a:picLocks noChangeAspect="1" noChangeArrowheads="1"/>
          </p:cNvPicPr>
          <p:nvPr/>
        </p:nvPicPr>
        <p:blipFill>
          <a:blip r:embed="rId3" cstate="print"/>
          <a:srcRect/>
          <a:stretch>
            <a:fillRect/>
          </a:stretch>
        </p:blipFill>
        <p:spPr bwMode="auto">
          <a:xfrm>
            <a:off x="251520" y="1340768"/>
            <a:ext cx="8316416" cy="8555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CA" sz="3600" dirty="0" err="1" smtClean="0"/>
              <a:t>Abiotic</a:t>
            </a:r>
            <a:r>
              <a:rPr lang="en-CA" sz="3600" dirty="0" smtClean="0"/>
              <a:t> conditions and interaction strength</a:t>
            </a:r>
            <a:endParaRPr lang="en-CA" sz="3600" dirty="0"/>
          </a:p>
        </p:txBody>
      </p:sp>
      <p:sp>
        <p:nvSpPr>
          <p:cNvPr id="3" name="Content Placeholder 2"/>
          <p:cNvSpPr>
            <a:spLocks noGrp="1"/>
          </p:cNvSpPr>
          <p:nvPr>
            <p:ph idx="1"/>
          </p:nvPr>
        </p:nvSpPr>
        <p:spPr>
          <a:xfrm>
            <a:off x="0" y="980728"/>
            <a:ext cx="3059832" cy="5145435"/>
          </a:xfrm>
        </p:spPr>
        <p:txBody>
          <a:bodyPr>
            <a:normAutofit/>
          </a:bodyPr>
          <a:lstStyle/>
          <a:p>
            <a:r>
              <a:rPr lang="en-CA" sz="2400" dirty="0" err="1" smtClean="0"/>
              <a:t>Menge</a:t>
            </a:r>
            <a:r>
              <a:rPr lang="en-CA" sz="2400" dirty="0" smtClean="0"/>
              <a:t> et al 1996:  compared predation on mussels in wave exposed </a:t>
            </a:r>
            <a:r>
              <a:rPr lang="en-CA" sz="2400" dirty="0" err="1" smtClean="0"/>
              <a:t>vs</a:t>
            </a:r>
            <a:r>
              <a:rPr lang="en-CA" sz="2400" dirty="0" smtClean="0"/>
              <a:t> protected</a:t>
            </a:r>
            <a:endParaRPr lang="en-CA" sz="2400" dirty="0"/>
          </a:p>
        </p:txBody>
      </p:sp>
      <p:pic>
        <p:nvPicPr>
          <p:cNvPr id="6146" name="Picture 2"/>
          <p:cNvPicPr>
            <a:picLocks noChangeAspect="1" noChangeArrowheads="1"/>
          </p:cNvPicPr>
          <p:nvPr/>
        </p:nvPicPr>
        <p:blipFill>
          <a:blip r:embed="rId2" cstate="print"/>
          <a:srcRect/>
          <a:stretch>
            <a:fillRect/>
          </a:stretch>
        </p:blipFill>
        <p:spPr bwMode="auto">
          <a:xfrm rot="152104">
            <a:off x="2977907" y="743446"/>
            <a:ext cx="5687780" cy="6189426"/>
          </a:xfrm>
          <a:prstGeom prst="rect">
            <a:avLst/>
          </a:prstGeom>
          <a:noFill/>
          <a:ln w="9525">
            <a:noFill/>
            <a:miter lim="800000"/>
            <a:headEnd/>
            <a:tailEnd/>
          </a:ln>
        </p:spPr>
      </p:pic>
      <p:sp>
        <p:nvSpPr>
          <p:cNvPr id="5" name="Rectangle 4"/>
          <p:cNvSpPr/>
          <p:nvPr/>
        </p:nvSpPr>
        <p:spPr>
          <a:xfrm>
            <a:off x="8604448" y="332656"/>
            <a:ext cx="539552" cy="3384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Lawton 1999:  “Community ecology is a mess”</a:t>
            </a:r>
            <a:endParaRPr lang="en-US" sz="3200" dirty="0"/>
          </a:p>
        </p:txBody>
      </p:sp>
      <p:sp>
        <p:nvSpPr>
          <p:cNvPr id="3" name="Content Placeholder 2"/>
          <p:cNvSpPr>
            <a:spLocks noGrp="1"/>
          </p:cNvSpPr>
          <p:nvPr>
            <p:ph idx="1"/>
          </p:nvPr>
        </p:nvSpPr>
        <p:spPr/>
        <p:txBody>
          <a:bodyPr/>
          <a:lstStyle/>
          <a:p>
            <a:r>
              <a:rPr lang="en-US" dirty="0" smtClean="0"/>
              <a:t>“The rules are contingent in so many ways….as to make the search for patterns unworkable”</a:t>
            </a:r>
            <a:endParaRPr lang="en-US" dirty="0"/>
          </a:p>
        </p:txBody>
      </p:sp>
    </p:spTree>
    <p:extLst>
      <p:ext uri="{BB962C8B-B14F-4D97-AF65-F5344CB8AC3E}">
        <p14:creationId xmlns:p14="http://schemas.microsoft.com/office/powerpoint/2010/main" val="1129843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006351" y="404664"/>
            <a:ext cx="7166049" cy="4302026"/>
          </a:xfrm>
          <a:prstGeom prst="rect">
            <a:avLst/>
          </a:prstGeom>
          <a:noFill/>
          <a:ln w="9525">
            <a:noFill/>
            <a:miter lim="800000"/>
            <a:headEnd/>
            <a:tailEnd/>
          </a:ln>
        </p:spPr>
      </p:pic>
      <p:sp>
        <p:nvSpPr>
          <p:cNvPr id="2" name="TextBox 1"/>
          <p:cNvSpPr txBox="1"/>
          <p:nvPr/>
        </p:nvSpPr>
        <p:spPr>
          <a:xfrm>
            <a:off x="395536" y="6453336"/>
            <a:ext cx="1405898" cy="369332"/>
          </a:xfrm>
          <a:prstGeom prst="rect">
            <a:avLst/>
          </a:prstGeom>
          <a:noFill/>
        </p:spPr>
        <p:txBody>
          <a:bodyPr wrap="none" rtlCol="0">
            <a:spAutoFit/>
          </a:bodyPr>
          <a:lstStyle/>
          <a:p>
            <a:r>
              <a:rPr lang="en-US" dirty="0" err="1" smtClean="0"/>
              <a:t>Vellend</a:t>
            </a:r>
            <a:r>
              <a:rPr lang="en-US" dirty="0" smtClean="0"/>
              <a:t> 2010</a:t>
            </a:r>
            <a:endParaRPr lang="en-US" dirty="0"/>
          </a:p>
        </p:txBody>
      </p:sp>
      <p:sp>
        <p:nvSpPr>
          <p:cNvPr id="3" name="TextBox 2"/>
          <p:cNvSpPr txBox="1"/>
          <p:nvPr/>
        </p:nvSpPr>
        <p:spPr>
          <a:xfrm>
            <a:off x="611560" y="4869160"/>
            <a:ext cx="7957948" cy="1200329"/>
          </a:xfrm>
          <a:prstGeom prst="rect">
            <a:avLst/>
          </a:prstGeom>
          <a:noFill/>
        </p:spPr>
        <p:txBody>
          <a:bodyPr wrap="none" rtlCol="0">
            <a:spAutoFit/>
          </a:bodyPr>
          <a:lstStyle/>
          <a:p>
            <a:r>
              <a:rPr lang="en-US" dirty="0" smtClean="0"/>
              <a:t>Selection: processes determining relative success (competition, predation, disease)</a:t>
            </a:r>
          </a:p>
          <a:p>
            <a:r>
              <a:rPr lang="en-US" dirty="0" smtClean="0"/>
              <a:t>Drift:  changes in abundance to due random effects</a:t>
            </a:r>
          </a:p>
          <a:p>
            <a:r>
              <a:rPr lang="en-US" dirty="0" smtClean="0"/>
              <a:t>Speciation:  generation of diversity in regional species pools</a:t>
            </a:r>
          </a:p>
          <a:p>
            <a:r>
              <a:rPr lang="en-US" dirty="0" smtClean="0"/>
              <a:t>Dispersal:  movement in and out of local communities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 Read for next time:</a:t>
            </a:r>
            <a:endParaRPr lang="en-CA" dirty="0"/>
          </a:p>
        </p:txBody>
      </p:sp>
      <p:sp>
        <p:nvSpPr>
          <p:cNvPr id="3" name="Content Placeholder 2"/>
          <p:cNvSpPr>
            <a:spLocks noGrp="1"/>
          </p:cNvSpPr>
          <p:nvPr>
            <p:ph idx="1"/>
          </p:nvPr>
        </p:nvSpPr>
        <p:spPr/>
        <p:txBody>
          <a:bodyPr>
            <a:normAutofit/>
          </a:bodyPr>
          <a:lstStyle/>
          <a:p>
            <a:r>
              <a:rPr lang="en-CA" dirty="0" smtClean="0"/>
              <a:t>Two Papers from TREE, posted on web page, for a discussion of format (mostly) but ideas in the paper are cool too!</a:t>
            </a:r>
          </a:p>
          <a:p>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1" y="205472"/>
            <a:ext cx="8136904" cy="6370975"/>
          </a:xfrm>
          <a:prstGeom prst="rect">
            <a:avLst/>
          </a:prstGeom>
          <a:noFill/>
        </p:spPr>
        <p:txBody>
          <a:bodyPr wrap="square" rtlCol="0">
            <a:spAutoFit/>
          </a:bodyPr>
          <a:lstStyle/>
          <a:p>
            <a:pPr indent="-457200">
              <a:spcAft>
                <a:spcPts val="600"/>
              </a:spcAft>
            </a:pPr>
            <a:r>
              <a:rPr lang="en-CA" sz="1000" dirty="0" smtClean="0"/>
              <a:t>Abrams, P. A.  2001  Describing and quantifying </a:t>
            </a:r>
            <a:r>
              <a:rPr lang="en-CA" sz="1000" dirty="0" err="1" smtClean="0"/>
              <a:t>interspecific</a:t>
            </a:r>
            <a:r>
              <a:rPr lang="en-CA" sz="1000" dirty="0" smtClean="0"/>
              <a:t> interactions: a commentary on recent approaches.  </a:t>
            </a:r>
            <a:r>
              <a:rPr lang="en-CA" sz="1000" dirty="0" err="1" smtClean="0"/>
              <a:t>Oikos</a:t>
            </a:r>
            <a:r>
              <a:rPr lang="en-CA" sz="1000" dirty="0" smtClean="0"/>
              <a:t> 94: 209-218.</a:t>
            </a:r>
          </a:p>
          <a:p>
            <a:pPr indent="-457200">
              <a:spcAft>
                <a:spcPts val="600"/>
              </a:spcAft>
            </a:pPr>
            <a:r>
              <a:rPr lang="en-CA" sz="1000" dirty="0" err="1" smtClean="0"/>
              <a:t>Berlow</a:t>
            </a:r>
            <a:r>
              <a:rPr lang="en-CA" sz="1000" dirty="0" smtClean="0"/>
              <a:t>, E. L., S. </a:t>
            </a:r>
            <a:r>
              <a:rPr lang="en-CA" sz="1000" dirty="0" err="1" smtClean="0"/>
              <a:t>A.Navarrette</a:t>
            </a:r>
            <a:r>
              <a:rPr lang="en-CA" sz="1000" dirty="0" smtClean="0"/>
              <a:t>, C. J. Briggs, M. E. Power, and B. A. </a:t>
            </a:r>
            <a:r>
              <a:rPr lang="en-CA" sz="1000" dirty="0" err="1" smtClean="0"/>
              <a:t>Menge</a:t>
            </a:r>
            <a:r>
              <a:rPr lang="en-CA" sz="1000" dirty="0" smtClean="0"/>
              <a:t>. 1999.  Quantifying variation in the strengths of species interactions.  Ecology 80: 2206-2224.</a:t>
            </a:r>
          </a:p>
          <a:p>
            <a:pPr indent="-457200">
              <a:spcAft>
                <a:spcPts val="600"/>
              </a:spcAft>
            </a:pPr>
            <a:r>
              <a:rPr lang="en-CA" sz="1000" dirty="0" smtClean="0"/>
              <a:t>Bowers, M. A. and J. H. Brown.  1982.  Body size and coexistence in desert rodents:  Chance or community structure?  Ecology 63: 391-400.</a:t>
            </a:r>
          </a:p>
          <a:p>
            <a:pPr indent="-457200">
              <a:spcAft>
                <a:spcPts val="600"/>
              </a:spcAft>
            </a:pPr>
            <a:r>
              <a:rPr lang="en-CA" sz="1000" dirty="0" smtClean="0"/>
              <a:t>Brown, J. H. 1975.  Geographical ecology of desert rodents.  Pages 315-341 in M. L. Cody and J. M. Diamond, </a:t>
            </a:r>
            <a:r>
              <a:rPr lang="en-CA" sz="1000" dirty="0" err="1" smtClean="0"/>
              <a:t>eds</a:t>
            </a:r>
            <a:r>
              <a:rPr lang="en-CA" sz="1000" dirty="0" smtClean="0"/>
              <a:t>, </a:t>
            </a:r>
            <a:r>
              <a:rPr lang="en-CA" sz="1000" i="1" dirty="0" smtClean="0"/>
              <a:t>Ecology and Evolution of </a:t>
            </a:r>
            <a:r>
              <a:rPr lang="en-CA" sz="1000" i="1" dirty="0" smtClean="0"/>
              <a:t>Communities</a:t>
            </a:r>
            <a:endParaRPr lang="en-CA" sz="1000" u="sng" dirty="0" smtClean="0"/>
          </a:p>
          <a:p>
            <a:pPr indent="-457200">
              <a:spcAft>
                <a:spcPts val="600"/>
              </a:spcAft>
            </a:pPr>
            <a:r>
              <a:rPr lang="en-CA" sz="1000" dirty="0" smtClean="0"/>
              <a:t>Horn, H.S and R. M. May.  1977.  Limits to similarity among coexisting competitors.  Nature 270: 660-661.</a:t>
            </a:r>
          </a:p>
          <a:p>
            <a:pPr indent="-457200">
              <a:spcAft>
                <a:spcPts val="600"/>
              </a:spcAft>
            </a:pPr>
            <a:r>
              <a:rPr lang="en-CA" sz="1000" dirty="0" smtClean="0"/>
              <a:t>Hutchinson, G. E. 1959.  Homage to Santa </a:t>
            </a:r>
            <a:r>
              <a:rPr lang="en-CA" sz="1000" dirty="0" err="1" smtClean="0"/>
              <a:t>Rosalia</a:t>
            </a:r>
            <a:r>
              <a:rPr lang="en-CA" sz="1000" dirty="0" smtClean="0"/>
              <a:t>, or, why are there so many kinds of animals?  Am Nat 870: 145-159.</a:t>
            </a:r>
          </a:p>
          <a:p>
            <a:pPr indent="-457200">
              <a:spcAft>
                <a:spcPts val="600"/>
              </a:spcAft>
            </a:pPr>
            <a:r>
              <a:rPr lang="en-CA" sz="1000" dirty="0" err="1" smtClean="0"/>
              <a:t>Laska</a:t>
            </a:r>
            <a:r>
              <a:rPr lang="en-CA" sz="1000" dirty="0" smtClean="0"/>
              <a:t>, M. S. and J. T. </a:t>
            </a:r>
            <a:r>
              <a:rPr lang="en-CA" sz="1000" dirty="0" err="1" smtClean="0"/>
              <a:t>Wootton</a:t>
            </a:r>
            <a:r>
              <a:rPr lang="en-CA" sz="1000" dirty="0" smtClean="0"/>
              <a:t>.  1998.  Theoretical concepts and empirical approaches to measuring interaction strength.  Ecology 79: 461-476.</a:t>
            </a:r>
          </a:p>
          <a:p>
            <a:pPr indent="-457200">
              <a:spcAft>
                <a:spcPts val="600"/>
              </a:spcAft>
            </a:pPr>
            <a:r>
              <a:rPr lang="en-US" sz="1000" dirty="0" smtClean="0"/>
              <a:t>Lawton</a:t>
            </a:r>
            <a:r>
              <a:rPr lang="en-US" sz="1000" dirty="0"/>
              <a:t>, J. H.  1999.  Are there general laws in ecology?  </a:t>
            </a:r>
            <a:r>
              <a:rPr lang="en-US" sz="1000" dirty="0" err="1"/>
              <a:t>Oikos</a:t>
            </a:r>
            <a:r>
              <a:rPr lang="en-US" sz="1000" dirty="0"/>
              <a:t> 84: 177-192</a:t>
            </a:r>
            <a:endParaRPr lang="en-CA" sz="1000" dirty="0" smtClean="0"/>
          </a:p>
          <a:p>
            <a:pPr indent="-457200">
              <a:spcAft>
                <a:spcPts val="600"/>
              </a:spcAft>
            </a:pPr>
            <a:r>
              <a:rPr lang="en-CA" sz="1000" dirty="0" err="1" smtClean="0"/>
              <a:t>Lewin</a:t>
            </a:r>
            <a:r>
              <a:rPr lang="en-CA" sz="1000" dirty="0" smtClean="0"/>
              <a:t>., R.  1983.  Santa </a:t>
            </a:r>
            <a:r>
              <a:rPr lang="en-CA" sz="1000" dirty="0" err="1" smtClean="0"/>
              <a:t>Rosalia</a:t>
            </a:r>
            <a:r>
              <a:rPr lang="en-CA" sz="1000" dirty="0" smtClean="0"/>
              <a:t> was a goat.  Science 221(4611): 636-639.</a:t>
            </a:r>
          </a:p>
          <a:p>
            <a:pPr indent="-457200">
              <a:spcAft>
                <a:spcPts val="600"/>
              </a:spcAft>
            </a:pPr>
            <a:r>
              <a:rPr lang="en-CA" sz="1000" dirty="0" err="1" smtClean="0"/>
              <a:t>Menge</a:t>
            </a:r>
            <a:r>
              <a:rPr lang="en-CA" sz="1000" dirty="0" smtClean="0"/>
              <a:t>, B. A., B. Daley, and P. A. Wheeler.  1996.  Control of interaction strength in marine benthic communities.  pp. 258-274 in G. A. Polis and K. O. </a:t>
            </a:r>
            <a:r>
              <a:rPr lang="en-CA" sz="1000" dirty="0" err="1" smtClean="0"/>
              <a:t>Winemiller</a:t>
            </a:r>
            <a:r>
              <a:rPr lang="en-CA" sz="1000" dirty="0" smtClean="0"/>
              <a:t> (</a:t>
            </a:r>
            <a:r>
              <a:rPr lang="en-CA" sz="1000" dirty="0" err="1" smtClean="0"/>
              <a:t>eds</a:t>
            </a:r>
            <a:r>
              <a:rPr lang="en-CA" sz="1000" i="1" dirty="0" smtClean="0"/>
              <a:t>) Food Webs: Integration of patterns and dynamics</a:t>
            </a:r>
            <a:r>
              <a:rPr lang="en-CA" sz="1000" dirty="0" smtClean="0"/>
              <a:t>. Chapman and Hall.</a:t>
            </a:r>
          </a:p>
          <a:p>
            <a:pPr indent="-457200">
              <a:spcAft>
                <a:spcPts val="600"/>
              </a:spcAft>
            </a:pPr>
            <a:r>
              <a:rPr lang="en-CA" sz="1000" dirty="0" smtClean="0"/>
              <a:t>Morin, P. J., S. P. Lawler, and E. A. Johnson. 1988. Competition between aquatic insects and vertebrates: interaction strength and higher order interactions. Ecology 69:1401–1409.</a:t>
            </a:r>
          </a:p>
          <a:p>
            <a:pPr indent="-457200">
              <a:spcAft>
                <a:spcPts val="600"/>
              </a:spcAft>
            </a:pPr>
            <a:r>
              <a:rPr lang="en-CA" sz="1000" dirty="0" smtClean="0"/>
              <a:t>Paine, R. T. 1992. Food-web analysis through field measurement of per capita interaction strength.  Nature 355: 73-75.</a:t>
            </a:r>
          </a:p>
          <a:p>
            <a:pPr indent="-457200">
              <a:spcAft>
                <a:spcPts val="600"/>
              </a:spcAft>
            </a:pPr>
            <a:r>
              <a:rPr lang="en-CA" sz="1000" dirty="0" err="1" smtClean="0"/>
              <a:t>Pajunen</a:t>
            </a:r>
            <a:r>
              <a:rPr lang="en-CA" sz="1000" dirty="0" smtClean="0"/>
              <a:t>, V. I.  1982.  Replacement analysis of non-equilibrium competition between rock-pool </a:t>
            </a:r>
            <a:r>
              <a:rPr lang="en-CA" sz="1000" dirty="0" err="1" smtClean="0"/>
              <a:t>corixids</a:t>
            </a:r>
            <a:r>
              <a:rPr lang="en-CA" sz="1000" dirty="0" smtClean="0"/>
              <a:t>.  </a:t>
            </a:r>
            <a:r>
              <a:rPr lang="en-CA" sz="1000" dirty="0" err="1" smtClean="0"/>
              <a:t>Oecologia</a:t>
            </a:r>
            <a:r>
              <a:rPr lang="en-CA" sz="1000" dirty="0" smtClean="0"/>
              <a:t> 52:  153-155. </a:t>
            </a:r>
          </a:p>
          <a:p>
            <a:pPr indent="-457200">
              <a:spcAft>
                <a:spcPts val="600"/>
              </a:spcAft>
            </a:pPr>
            <a:r>
              <a:rPr lang="en-CA" sz="1000" dirty="0" smtClean="0"/>
              <a:t>Power, M. E., et al.  1996.  Challenges in the quest for keystones.  </a:t>
            </a:r>
            <a:r>
              <a:rPr lang="en-CA" sz="1000" dirty="0" err="1" smtClean="0"/>
              <a:t>BioScience</a:t>
            </a:r>
            <a:r>
              <a:rPr lang="en-CA" sz="1000" dirty="0" smtClean="0"/>
              <a:t> 46:609-620.</a:t>
            </a:r>
          </a:p>
          <a:p>
            <a:pPr indent="-457200">
              <a:spcAft>
                <a:spcPts val="600"/>
              </a:spcAft>
            </a:pPr>
            <a:r>
              <a:rPr lang="en-CA" sz="1000" dirty="0" err="1" smtClean="0"/>
              <a:t>Sala</a:t>
            </a:r>
            <a:r>
              <a:rPr lang="en-CA" sz="1000" dirty="0" smtClean="0"/>
              <a:t>, E.  and M. H. Graham.  2002. Community-wide distribution of predator-prey interaction strength in kelp forests.  PNAS 99:3678-3683.</a:t>
            </a:r>
          </a:p>
          <a:p>
            <a:pPr indent="-457200">
              <a:spcAft>
                <a:spcPts val="600"/>
              </a:spcAft>
            </a:pPr>
            <a:r>
              <a:rPr lang="en-CA" sz="1000" dirty="0" smtClean="0"/>
              <a:t>Schmitz O.J. 1997. Press perturbations and the predictability of ecological interactions in a food web. </a:t>
            </a:r>
            <a:r>
              <a:rPr lang="en-CA" sz="1000" i="1" dirty="0" smtClean="0"/>
              <a:t>Ecology 78:55–69</a:t>
            </a:r>
            <a:endParaRPr lang="en-CA" sz="1000" dirty="0" smtClean="0"/>
          </a:p>
          <a:p>
            <a:pPr indent="-457200">
              <a:spcAft>
                <a:spcPts val="600"/>
              </a:spcAft>
            </a:pPr>
            <a:r>
              <a:rPr lang="en-CA" sz="1000" dirty="0" err="1" smtClean="0"/>
              <a:t>Simberloff</a:t>
            </a:r>
            <a:r>
              <a:rPr lang="en-CA" sz="1000" dirty="0" smtClean="0"/>
              <a:t>, D. S., and W. </a:t>
            </a:r>
            <a:r>
              <a:rPr lang="en-CA" sz="1000" dirty="0" err="1" smtClean="0"/>
              <a:t>Boecklen</a:t>
            </a:r>
            <a:r>
              <a:rPr lang="en-CA" sz="1000" dirty="0" smtClean="0"/>
              <a:t>.  1981.  Santa </a:t>
            </a:r>
            <a:r>
              <a:rPr lang="en-CA" sz="1000" dirty="0" err="1" smtClean="0"/>
              <a:t>Rosalia</a:t>
            </a:r>
            <a:r>
              <a:rPr lang="en-CA" sz="1000" dirty="0" smtClean="0"/>
              <a:t> reconsidered:  Size ratios and competition. Evolution 35:1206-1228.</a:t>
            </a:r>
          </a:p>
          <a:p>
            <a:pPr indent="-457200">
              <a:spcAft>
                <a:spcPts val="600"/>
              </a:spcAft>
            </a:pPr>
            <a:r>
              <a:rPr lang="en-CA" sz="1000" dirty="0" err="1" smtClean="0"/>
              <a:t>Summerhayes</a:t>
            </a:r>
            <a:r>
              <a:rPr lang="en-CA" sz="1000" dirty="0" smtClean="0"/>
              <a:t>, V. S. and C. S. Elton. 1923.  Contributions to the ecology of Spitsbergen and Bear Island.  Journal of Ecology 11: 214-286.</a:t>
            </a:r>
          </a:p>
          <a:p>
            <a:pPr indent="-457200">
              <a:spcAft>
                <a:spcPts val="600"/>
              </a:spcAft>
            </a:pPr>
            <a:r>
              <a:rPr lang="en-CA" sz="1000" dirty="0" smtClean="0"/>
              <a:t>Travis, J. 1996. The significance of geographical variation in species interactions.  Am Nat 148: S1-S8.</a:t>
            </a:r>
          </a:p>
          <a:p>
            <a:pPr indent="-457200">
              <a:spcAft>
                <a:spcPts val="600"/>
              </a:spcAft>
            </a:pPr>
            <a:r>
              <a:rPr lang="en-CA" sz="1000" dirty="0" err="1" smtClean="0"/>
              <a:t>Vellend</a:t>
            </a:r>
            <a:r>
              <a:rPr lang="en-CA" sz="1000" dirty="0" smtClean="0"/>
              <a:t>, M.  2010.  Conceptual synthesis in community ecology.  Quarterly Review of Biology 85: 183-206</a:t>
            </a:r>
          </a:p>
          <a:p>
            <a:pPr indent="-457200">
              <a:spcAft>
                <a:spcPts val="600"/>
              </a:spcAft>
            </a:pPr>
            <a:r>
              <a:rPr lang="en-CA" sz="1000" dirty="0" err="1" smtClean="0"/>
              <a:t>Wooton</a:t>
            </a:r>
            <a:r>
              <a:rPr lang="en-CA" sz="1000" dirty="0" smtClean="0"/>
              <a:t>, J. T.  1997.  Estimates and tests of per capita interaction strength:  diet, abundance, and impact of </a:t>
            </a:r>
            <a:r>
              <a:rPr lang="en-CA" sz="1000" dirty="0" err="1" smtClean="0"/>
              <a:t>intertidally</a:t>
            </a:r>
            <a:r>
              <a:rPr lang="en-CA" sz="1000" dirty="0" smtClean="0"/>
              <a:t> foraging birds.  Ecological Monographs 67: 45-64.</a:t>
            </a:r>
          </a:p>
          <a:p>
            <a:pPr indent="-457200">
              <a:spcAft>
                <a:spcPts val="600"/>
              </a:spcAft>
            </a:pPr>
            <a:r>
              <a:rPr lang="en-CA" sz="1000" dirty="0" err="1" smtClean="0"/>
              <a:t>Wooton</a:t>
            </a:r>
            <a:r>
              <a:rPr lang="en-CA" sz="1000" dirty="0" smtClean="0"/>
              <a:t>, J. T. and M. </a:t>
            </a:r>
            <a:r>
              <a:rPr lang="en-CA" sz="1000" dirty="0" err="1" smtClean="0"/>
              <a:t>Emmerson</a:t>
            </a:r>
            <a:r>
              <a:rPr lang="en-CA" sz="1000" dirty="0" smtClean="0"/>
              <a:t>.  2005.  Measurement of interaction strength in nature.  </a:t>
            </a:r>
            <a:r>
              <a:rPr lang="en-CA" sz="1000" dirty="0" err="1" smtClean="0"/>
              <a:t>Annu</a:t>
            </a:r>
            <a:r>
              <a:rPr lang="en-CA" sz="1000" dirty="0" smtClean="0"/>
              <a:t>. Rev. Ecol. </a:t>
            </a:r>
            <a:r>
              <a:rPr lang="en-CA" sz="1000" dirty="0" err="1" smtClean="0"/>
              <a:t>Evol</a:t>
            </a:r>
            <a:r>
              <a:rPr lang="en-CA" sz="1000" dirty="0" smtClean="0"/>
              <a:t>. Syst. 36: 419-444.</a:t>
            </a:r>
          </a:p>
          <a:p>
            <a:pPr indent="457200"/>
            <a:endParaRPr lang="en-CA" sz="1000" dirty="0" smtClean="0"/>
          </a:p>
          <a:p>
            <a:endParaRPr lang="en-CA" sz="1000" dirty="0" smtClean="0"/>
          </a:p>
          <a:p>
            <a:endParaRPr lang="en-CA"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3669" name="Picture 5" descr="DSCF0396"/>
          <p:cNvPicPr>
            <a:picLocks noChangeAspect="1" noChangeArrowheads="1"/>
          </p:cNvPicPr>
          <p:nvPr/>
        </p:nvPicPr>
        <p:blipFill>
          <a:blip r:embed="rId3" cstate="print"/>
          <a:srcRect/>
          <a:stretch>
            <a:fillRect/>
          </a:stretch>
        </p:blipFill>
        <p:spPr bwMode="auto">
          <a:xfrm>
            <a:off x="1763688" y="0"/>
            <a:ext cx="5143500" cy="6858000"/>
          </a:xfrm>
          <a:prstGeom prst="rect">
            <a:avLst/>
          </a:prstGeom>
          <a:noFill/>
        </p:spPr>
      </p:pic>
      <p:sp>
        <p:nvSpPr>
          <p:cNvPr id="113670" name="Text Box 6"/>
          <p:cNvSpPr txBox="1">
            <a:spLocks noChangeArrowheads="1"/>
          </p:cNvSpPr>
          <p:nvPr/>
        </p:nvSpPr>
        <p:spPr bwMode="auto">
          <a:xfrm>
            <a:off x="0" y="6127750"/>
            <a:ext cx="1631950" cy="517525"/>
          </a:xfrm>
          <a:prstGeom prst="rect">
            <a:avLst/>
          </a:prstGeom>
          <a:noFill/>
          <a:ln w="9525">
            <a:noFill/>
            <a:miter lim="800000"/>
            <a:headEnd/>
            <a:tailEnd/>
          </a:ln>
          <a:effectLst/>
        </p:spPr>
        <p:txBody>
          <a:bodyPr wrap="none">
            <a:spAutoFit/>
          </a:bodyPr>
          <a:lstStyle/>
          <a:p>
            <a:r>
              <a:rPr lang="en-US" sz="1400">
                <a:solidFill>
                  <a:schemeClr val="bg1"/>
                </a:solidFill>
              </a:rPr>
              <a:t>Manning Park</a:t>
            </a:r>
          </a:p>
          <a:p>
            <a:r>
              <a:rPr lang="en-US" sz="1400">
                <a:solidFill>
                  <a:schemeClr val="bg1"/>
                </a:solidFill>
              </a:rPr>
              <a:t>Rhododendron Flats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4" descr="http://www.acceleratingfuture.com/michael/blog/images/global_biosphere.jpg"/>
          <p:cNvPicPr>
            <a:picLocks noChangeAspect="1" noChangeArrowheads="1"/>
          </p:cNvPicPr>
          <p:nvPr/>
        </p:nvPicPr>
        <p:blipFill>
          <a:blip r:embed="rId3" cstate="print"/>
          <a:srcRect l="31876" t="6837" r="42500" b="58974"/>
          <a:stretch>
            <a:fillRect/>
          </a:stretch>
        </p:blipFill>
        <p:spPr bwMode="auto">
          <a:xfrm>
            <a:off x="5257800" y="1828800"/>
            <a:ext cx="3429000" cy="2927350"/>
          </a:xfrm>
          <a:prstGeom prst="rect">
            <a:avLst/>
          </a:prstGeom>
          <a:noFill/>
          <a:ln w="9525">
            <a:noFill/>
            <a:miter lim="800000"/>
            <a:headEnd/>
            <a:tailEnd/>
          </a:ln>
        </p:spPr>
      </p:pic>
      <p:pic>
        <p:nvPicPr>
          <p:cNvPr id="147459" name="Picture 2" descr="http://greenoc.freedomblogging.com/files/2009/02/sagegoc3.jpg"/>
          <p:cNvPicPr>
            <a:picLocks noChangeAspect="1" noChangeArrowheads="1"/>
          </p:cNvPicPr>
          <p:nvPr/>
        </p:nvPicPr>
        <p:blipFill>
          <a:blip r:embed="rId4" cstate="print"/>
          <a:srcRect/>
          <a:stretch>
            <a:fillRect/>
          </a:stretch>
        </p:blipFill>
        <p:spPr bwMode="auto">
          <a:xfrm>
            <a:off x="2590800" y="5334000"/>
            <a:ext cx="2062163" cy="1371600"/>
          </a:xfrm>
          <a:prstGeom prst="rect">
            <a:avLst/>
          </a:prstGeom>
          <a:noFill/>
          <a:ln w="9525">
            <a:noFill/>
            <a:miter lim="800000"/>
            <a:headEnd/>
            <a:tailEnd/>
          </a:ln>
        </p:spPr>
      </p:pic>
      <p:cxnSp>
        <p:nvCxnSpPr>
          <p:cNvPr id="147460" name="Straight Arrow Connector 12"/>
          <p:cNvCxnSpPr>
            <a:cxnSpLocks noChangeShapeType="1"/>
          </p:cNvCxnSpPr>
          <p:nvPr/>
        </p:nvCxnSpPr>
        <p:spPr bwMode="auto">
          <a:xfrm rot="5400000">
            <a:off x="4495800" y="3581400"/>
            <a:ext cx="1676400" cy="1524000"/>
          </a:xfrm>
          <a:prstGeom prst="straightConnector1">
            <a:avLst/>
          </a:prstGeom>
          <a:noFill/>
          <a:ln w="9525" algn="ctr">
            <a:solidFill>
              <a:schemeClr val="tx1"/>
            </a:solidFill>
            <a:round/>
            <a:headEnd/>
            <a:tailEnd type="arrow" w="med" len="med"/>
          </a:ln>
        </p:spPr>
      </p:cxnSp>
      <p:cxnSp>
        <p:nvCxnSpPr>
          <p:cNvPr id="147461" name="Straight Arrow Connector 14"/>
          <p:cNvCxnSpPr>
            <a:cxnSpLocks noChangeShapeType="1"/>
          </p:cNvCxnSpPr>
          <p:nvPr/>
        </p:nvCxnSpPr>
        <p:spPr bwMode="auto">
          <a:xfrm rot="10800000" flipV="1">
            <a:off x="4419600" y="2971800"/>
            <a:ext cx="1676400" cy="533400"/>
          </a:xfrm>
          <a:prstGeom prst="straightConnector1">
            <a:avLst/>
          </a:prstGeom>
          <a:noFill/>
          <a:ln w="9525" algn="ctr">
            <a:solidFill>
              <a:schemeClr val="tx1"/>
            </a:solidFill>
            <a:round/>
            <a:headEnd/>
            <a:tailEnd type="arrow" w="med" len="med"/>
          </a:ln>
        </p:spPr>
      </p:cxnSp>
      <p:sp>
        <p:nvSpPr>
          <p:cNvPr id="147462" name="TextBox 15"/>
          <p:cNvSpPr txBox="1">
            <a:spLocks noChangeArrowheads="1"/>
          </p:cNvSpPr>
          <p:nvPr/>
        </p:nvSpPr>
        <p:spPr bwMode="auto">
          <a:xfrm>
            <a:off x="228600" y="2895600"/>
            <a:ext cx="3733800" cy="584200"/>
          </a:xfrm>
          <a:prstGeom prst="rect">
            <a:avLst/>
          </a:prstGeom>
          <a:noFill/>
          <a:ln w="9525">
            <a:noFill/>
            <a:miter lim="800000"/>
            <a:headEnd/>
            <a:tailEnd/>
          </a:ln>
        </p:spPr>
        <p:txBody>
          <a:bodyPr>
            <a:spAutoFit/>
          </a:bodyPr>
          <a:lstStyle/>
          <a:p>
            <a:r>
              <a:rPr lang="en-US" sz="1600"/>
              <a:t>TEMPERATE  EVERGREEN COASTAL RAINFOREST</a:t>
            </a:r>
          </a:p>
        </p:txBody>
      </p:sp>
      <p:sp>
        <p:nvSpPr>
          <p:cNvPr id="147463" name="TextBox 16"/>
          <p:cNvSpPr txBox="1">
            <a:spLocks noChangeArrowheads="1"/>
          </p:cNvSpPr>
          <p:nvPr/>
        </p:nvSpPr>
        <p:spPr bwMode="auto">
          <a:xfrm>
            <a:off x="304800" y="4800600"/>
            <a:ext cx="3429000" cy="584200"/>
          </a:xfrm>
          <a:prstGeom prst="rect">
            <a:avLst/>
          </a:prstGeom>
          <a:noFill/>
          <a:ln w="9525">
            <a:noFill/>
            <a:miter lim="800000"/>
            <a:headEnd/>
            <a:tailEnd/>
          </a:ln>
        </p:spPr>
        <p:txBody>
          <a:bodyPr>
            <a:spAutoFit/>
          </a:bodyPr>
          <a:lstStyle/>
          <a:p>
            <a:r>
              <a:rPr lang="en-US" sz="1600"/>
              <a:t>TEMPERATE  SCLEROPHYLLOUS WOODLAND AND SHRUBLAND</a:t>
            </a:r>
          </a:p>
        </p:txBody>
      </p:sp>
      <p:cxnSp>
        <p:nvCxnSpPr>
          <p:cNvPr id="147464" name="Straight Connector 19"/>
          <p:cNvCxnSpPr>
            <a:cxnSpLocks noChangeShapeType="1"/>
          </p:cNvCxnSpPr>
          <p:nvPr/>
        </p:nvCxnSpPr>
        <p:spPr bwMode="auto">
          <a:xfrm rot="5400000" flipH="1" flipV="1">
            <a:off x="5446713" y="2857500"/>
            <a:ext cx="1296988" cy="1587"/>
          </a:xfrm>
          <a:prstGeom prst="line">
            <a:avLst/>
          </a:prstGeom>
          <a:noFill/>
          <a:ln w="50800" algn="ctr">
            <a:solidFill>
              <a:srgbClr val="FF0000"/>
            </a:solidFill>
            <a:round/>
            <a:headEnd/>
            <a:tailEnd/>
          </a:ln>
        </p:spPr>
      </p:cxnSp>
      <p:pic>
        <p:nvPicPr>
          <p:cNvPr id="147465" name="Picture 10" descr="http://web.unbc.ca/geography/faculty/debra/images/boreal_landscape.jpg"/>
          <p:cNvPicPr>
            <a:picLocks noChangeAspect="1" noChangeArrowheads="1"/>
          </p:cNvPicPr>
          <p:nvPr/>
        </p:nvPicPr>
        <p:blipFill>
          <a:blip r:embed="rId5" cstate="print"/>
          <a:srcRect/>
          <a:stretch>
            <a:fillRect/>
          </a:stretch>
        </p:blipFill>
        <p:spPr bwMode="auto">
          <a:xfrm>
            <a:off x="1981200" y="1447800"/>
            <a:ext cx="1868488" cy="1401763"/>
          </a:xfrm>
          <a:prstGeom prst="rect">
            <a:avLst/>
          </a:prstGeom>
          <a:noFill/>
          <a:ln w="9525">
            <a:noFill/>
            <a:miter lim="800000"/>
            <a:headEnd/>
            <a:tailEnd/>
          </a:ln>
        </p:spPr>
      </p:pic>
      <p:pic>
        <p:nvPicPr>
          <p:cNvPr id="147466" name="Picture 12" descr="http://www.geography.hunter.cuny.edu/~tbw/wc.notes/15.climates.veg/veg.images/tundra/tundra.colorado.rockies.jpg"/>
          <p:cNvPicPr>
            <a:picLocks noChangeAspect="1" noChangeArrowheads="1"/>
          </p:cNvPicPr>
          <p:nvPr/>
        </p:nvPicPr>
        <p:blipFill>
          <a:blip r:embed="rId6" cstate="print"/>
          <a:srcRect/>
          <a:stretch>
            <a:fillRect/>
          </a:stretch>
        </p:blipFill>
        <p:spPr bwMode="auto">
          <a:xfrm>
            <a:off x="4038600" y="0"/>
            <a:ext cx="1704975" cy="1365250"/>
          </a:xfrm>
          <a:prstGeom prst="rect">
            <a:avLst/>
          </a:prstGeom>
          <a:noFill/>
          <a:ln w="9525">
            <a:noFill/>
            <a:miter lim="800000"/>
            <a:headEnd/>
            <a:tailEnd/>
          </a:ln>
        </p:spPr>
      </p:pic>
      <p:pic>
        <p:nvPicPr>
          <p:cNvPr id="147467" name="Picture 2" descr="http://www.focs.ca/img/support/lenz-sydney.gif"/>
          <p:cNvPicPr>
            <a:picLocks noChangeAspect="1" noChangeArrowheads="1"/>
          </p:cNvPicPr>
          <p:nvPr/>
        </p:nvPicPr>
        <p:blipFill>
          <a:blip r:embed="rId7" cstate="print"/>
          <a:srcRect/>
          <a:stretch>
            <a:fillRect/>
          </a:stretch>
        </p:blipFill>
        <p:spPr bwMode="auto">
          <a:xfrm>
            <a:off x="1981200" y="3276600"/>
            <a:ext cx="2336800" cy="1524000"/>
          </a:xfrm>
          <a:prstGeom prst="rect">
            <a:avLst/>
          </a:prstGeom>
          <a:noFill/>
          <a:ln w="9525">
            <a:noFill/>
            <a:miter lim="800000"/>
            <a:headEnd/>
            <a:tailEnd/>
          </a:ln>
        </p:spPr>
      </p:pic>
      <p:sp>
        <p:nvSpPr>
          <p:cNvPr id="147468" name="TextBox 37"/>
          <p:cNvSpPr txBox="1">
            <a:spLocks noChangeArrowheads="1"/>
          </p:cNvSpPr>
          <p:nvPr/>
        </p:nvSpPr>
        <p:spPr bwMode="auto">
          <a:xfrm>
            <a:off x="381000" y="990600"/>
            <a:ext cx="1828800" cy="338138"/>
          </a:xfrm>
          <a:prstGeom prst="rect">
            <a:avLst/>
          </a:prstGeom>
          <a:noFill/>
          <a:ln w="9525">
            <a:noFill/>
            <a:miter lim="800000"/>
            <a:headEnd/>
            <a:tailEnd/>
          </a:ln>
        </p:spPr>
        <p:txBody>
          <a:bodyPr>
            <a:spAutoFit/>
          </a:bodyPr>
          <a:lstStyle/>
          <a:p>
            <a:r>
              <a:rPr lang="en-US" sz="1600"/>
              <a:t>BOREAL FOREST</a:t>
            </a:r>
          </a:p>
        </p:txBody>
      </p:sp>
      <p:sp>
        <p:nvSpPr>
          <p:cNvPr id="147469" name="TextBox 38"/>
          <p:cNvSpPr txBox="1">
            <a:spLocks noChangeArrowheads="1"/>
          </p:cNvSpPr>
          <p:nvPr/>
        </p:nvSpPr>
        <p:spPr bwMode="auto">
          <a:xfrm>
            <a:off x="1752600" y="381000"/>
            <a:ext cx="1828800" cy="338138"/>
          </a:xfrm>
          <a:prstGeom prst="rect">
            <a:avLst/>
          </a:prstGeom>
          <a:noFill/>
          <a:ln w="9525">
            <a:noFill/>
            <a:miter lim="800000"/>
            <a:headEnd/>
            <a:tailEnd/>
          </a:ln>
        </p:spPr>
        <p:txBody>
          <a:bodyPr>
            <a:spAutoFit/>
          </a:bodyPr>
          <a:lstStyle/>
          <a:p>
            <a:r>
              <a:rPr lang="en-US" sz="1600"/>
              <a:t>ARCTIC TUNDRA</a:t>
            </a:r>
          </a:p>
        </p:txBody>
      </p:sp>
      <p:cxnSp>
        <p:nvCxnSpPr>
          <p:cNvPr id="147470" name="Straight Arrow Connector 40"/>
          <p:cNvCxnSpPr>
            <a:cxnSpLocks noChangeShapeType="1"/>
          </p:cNvCxnSpPr>
          <p:nvPr/>
        </p:nvCxnSpPr>
        <p:spPr bwMode="auto">
          <a:xfrm rot="10800000">
            <a:off x="4114800" y="2362200"/>
            <a:ext cx="1981200" cy="1588"/>
          </a:xfrm>
          <a:prstGeom prst="straightConnector1">
            <a:avLst/>
          </a:prstGeom>
          <a:noFill/>
          <a:ln w="9525" algn="ctr">
            <a:solidFill>
              <a:schemeClr val="tx1"/>
            </a:solidFill>
            <a:round/>
            <a:headEnd/>
            <a:tailEnd type="arrow" w="med" len="med"/>
          </a:ln>
        </p:spPr>
      </p:cxnSp>
      <p:cxnSp>
        <p:nvCxnSpPr>
          <p:cNvPr id="147471" name="Straight Arrow Connector 42"/>
          <p:cNvCxnSpPr>
            <a:cxnSpLocks noChangeShapeType="1"/>
          </p:cNvCxnSpPr>
          <p:nvPr/>
        </p:nvCxnSpPr>
        <p:spPr bwMode="auto">
          <a:xfrm rot="16200000" flipV="1">
            <a:off x="5562600" y="1676400"/>
            <a:ext cx="685800" cy="3810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411760" y="260648"/>
            <a:ext cx="4608511" cy="6336703"/>
          </a:xfrm>
          <a:prstGeom prst="rect">
            <a:avLst/>
          </a:prstGeom>
          <a:noFill/>
          <a:ln w="9525">
            <a:noFill/>
            <a:miter lim="800000"/>
            <a:headEnd/>
            <a:tailEnd/>
          </a:ln>
        </p:spPr>
      </p:pic>
      <p:sp>
        <p:nvSpPr>
          <p:cNvPr id="3" name="Rectangle 2"/>
          <p:cNvSpPr/>
          <p:nvPr/>
        </p:nvSpPr>
        <p:spPr>
          <a:xfrm>
            <a:off x="323528" y="4077072"/>
            <a:ext cx="4572000" cy="1200329"/>
          </a:xfrm>
          <a:prstGeom prst="rect">
            <a:avLst/>
          </a:prstGeom>
        </p:spPr>
        <p:txBody>
          <a:bodyPr>
            <a:spAutoFit/>
          </a:bodyPr>
          <a:lstStyle/>
          <a:p>
            <a:r>
              <a:rPr lang="en-CA" dirty="0" smtClean="0"/>
              <a:t>Bird species richness in the Western Hemisphere (Hawkins et al. 2006)</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TR_bathtubview"/>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sp>
        <p:nvSpPr>
          <p:cNvPr id="140293" name="Text Box 5"/>
          <p:cNvSpPr txBox="1">
            <a:spLocks noChangeArrowheads="1"/>
          </p:cNvSpPr>
          <p:nvPr/>
        </p:nvSpPr>
        <p:spPr bwMode="auto">
          <a:xfrm>
            <a:off x="6011863" y="6461125"/>
            <a:ext cx="2251075" cy="396875"/>
          </a:xfrm>
          <a:prstGeom prst="rect">
            <a:avLst/>
          </a:prstGeom>
          <a:noFill/>
          <a:ln w="9525">
            <a:noFill/>
            <a:miter lim="800000"/>
            <a:headEnd/>
            <a:tailEnd/>
          </a:ln>
          <a:effectLst/>
        </p:spPr>
        <p:txBody>
          <a:bodyPr wrap="none">
            <a:spAutoFit/>
          </a:bodyPr>
          <a:lstStyle/>
          <a:p>
            <a:r>
              <a:rPr lang="en-US" sz="2000">
                <a:solidFill>
                  <a:schemeClr val="bg1"/>
                </a:solidFill>
              </a:rPr>
              <a:t>Table Rock, Oregon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39752" y="-49449"/>
            <a:ext cx="4392488" cy="7072850"/>
          </a:xfrm>
          <a:prstGeom prst="rect">
            <a:avLst/>
          </a:prstGeom>
          <a:noFill/>
          <a:ln w="9525">
            <a:noFill/>
            <a:miter lim="800000"/>
            <a:headEnd/>
            <a:tailEnd/>
          </a:ln>
        </p:spPr>
      </p:pic>
      <p:sp>
        <p:nvSpPr>
          <p:cNvPr id="3" name="TextBox 2"/>
          <p:cNvSpPr txBox="1"/>
          <p:nvPr/>
        </p:nvSpPr>
        <p:spPr>
          <a:xfrm>
            <a:off x="6804248" y="6488668"/>
            <a:ext cx="2071273" cy="369332"/>
          </a:xfrm>
          <a:prstGeom prst="rect">
            <a:avLst/>
          </a:prstGeom>
          <a:noFill/>
        </p:spPr>
        <p:txBody>
          <a:bodyPr wrap="none" rtlCol="0">
            <a:spAutoFit/>
          </a:bodyPr>
          <a:lstStyle/>
          <a:p>
            <a:r>
              <a:rPr lang="en-CA" dirty="0" smtClean="0"/>
              <a:t>www.wildiaries.com</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192" y="6237312"/>
            <a:ext cx="8429808" cy="369332"/>
          </a:xfrm>
          <a:prstGeom prst="rect">
            <a:avLst/>
          </a:prstGeom>
          <a:noFill/>
        </p:spPr>
        <p:txBody>
          <a:bodyPr wrap="none" rtlCol="0">
            <a:spAutoFit/>
          </a:bodyPr>
          <a:lstStyle/>
          <a:p>
            <a:r>
              <a:rPr lang="en-CA" dirty="0" smtClean="0"/>
              <a:t>Food web of Bear Island:  </a:t>
            </a:r>
            <a:r>
              <a:rPr lang="en-CA" dirty="0" err="1" smtClean="0"/>
              <a:t>Summerhayes</a:t>
            </a:r>
            <a:r>
              <a:rPr lang="en-CA" dirty="0" smtClean="0"/>
              <a:t> and Elton 1923, </a:t>
            </a:r>
            <a:r>
              <a:rPr lang="en-CA" i="1" dirty="0" smtClean="0"/>
              <a:t>Journal of Ecology</a:t>
            </a:r>
            <a:r>
              <a:rPr lang="en-CA" dirty="0" smtClean="0"/>
              <a:t>, 11, 214-286</a:t>
            </a:r>
            <a:endParaRPr lang="en-CA" dirty="0"/>
          </a:p>
        </p:txBody>
      </p:sp>
      <p:pic>
        <p:nvPicPr>
          <p:cNvPr id="2" name="Picture 2"/>
          <p:cNvPicPr>
            <a:picLocks noChangeAspect="1" noChangeArrowheads="1"/>
          </p:cNvPicPr>
          <p:nvPr/>
        </p:nvPicPr>
        <p:blipFill>
          <a:blip r:embed="rId3" cstate="print"/>
          <a:srcRect/>
          <a:stretch>
            <a:fillRect/>
          </a:stretch>
        </p:blipFill>
        <p:spPr bwMode="auto">
          <a:xfrm>
            <a:off x="539551" y="260648"/>
            <a:ext cx="8408319"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4260</TotalTime>
  <Words>1386</Words>
  <Application>Microsoft Office PowerPoint</Application>
  <PresentationFormat>On-screen Show (4:3)</PresentationFormat>
  <Paragraphs>149</Paragraphs>
  <Slides>37</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Image</vt:lpstr>
      <vt:lpstr>Community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in Community Ecology</vt:lpstr>
      <vt:lpstr>A cautionary tale:  body size</vt:lpstr>
      <vt:lpstr>PowerPoint Presentation</vt:lpstr>
      <vt:lpstr>PowerPoint Presentation</vt:lpstr>
      <vt:lpstr>PowerPoint Presentation</vt:lpstr>
      <vt:lpstr>PowerPoint Presentation</vt:lpstr>
      <vt:lpstr>Approaches</vt:lpstr>
      <vt:lpstr>PowerPoint Presentation</vt:lpstr>
      <vt:lpstr>Course Topics</vt:lpstr>
      <vt:lpstr>PowerPoint Presentation</vt:lpstr>
      <vt:lpstr>Interaction Strength</vt:lpstr>
      <vt:lpstr>Interaction Strength</vt:lpstr>
      <vt:lpstr>Empirical IS indices (Berlow et al)</vt:lpstr>
      <vt:lpstr>How can interaction strength  be measured?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 and cons of different methods</vt:lpstr>
      <vt:lpstr>Interaction-strength distributions</vt:lpstr>
      <vt:lpstr>Abiotic conditions and interaction strength</vt:lpstr>
      <vt:lpstr>Lawton 1999:  “Community ecology is a mess”</vt:lpstr>
      <vt:lpstr>PowerPoint Presentation</vt:lpstr>
      <vt:lpstr>To Read for next time: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Elle</dc:creator>
  <cp:lastModifiedBy>Elizabeth Elle</cp:lastModifiedBy>
  <cp:revision>15</cp:revision>
  <dcterms:created xsi:type="dcterms:W3CDTF">2011-01-07T18:17:13Z</dcterms:created>
  <dcterms:modified xsi:type="dcterms:W3CDTF">2013-09-12T17:08:48Z</dcterms:modified>
</cp:coreProperties>
</file>