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4" r:id="rId10"/>
    <p:sldId id="263" r:id="rId11"/>
    <p:sldId id="265"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63" autoAdjust="0"/>
  </p:normalViewPr>
  <p:slideViewPr>
    <p:cSldViewPr snapToGrid="0" snapToObjects="1">
      <p:cViewPr varScale="1">
        <p:scale>
          <a:sx n="82" d="100"/>
          <a:sy n="82" d="100"/>
        </p:scale>
        <p:origin x="1392" y="184"/>
      </p:cViewPr>
      <p:guideLst>
        <p:guide orient="horz" pos="3072"/>
        <p:guide pos="4096"/>
      </p:guideLst>
    </p:cSldViewPr>
  </p:slideViewPr>
  <p:outlineViewPr>
    <p:cViewPr>
      <p:scale>
        <a:sx n="33" d="100"/>
        <a:sy n="33" d="100"/>
      </p:scale>
      <p:origin x="0" y="56"/>
    </p:cViewPr>
  </p:outlineViewPr>
  <p:notesTextViewPr>
    <p:cViewPr>
      <p:scale>
        <a:sx n="100" d="100"/>
        <a:sy n="100" d="100"/>
      </p:scale>
      <p:origin x="0" y="0"/>
    </p:cViewPr>
  </p:notesTextViewPr>
  <p:notesViewPr>
    <p:cSldViewPr snapToGrid="0" snapToObjects="1">
      <p:cViewPr varScale="1">
        <p:scale>
          <a:sx n="86" d="100"/>
          <a:sy n="86" d="100"/>
        </p:scale>
        <p:origin x="-31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238756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200" b="0" i="0" u="none" strike="noStrike" dirty="0">
                <a:effectLst/>
                <a:latin typeface="Helvetica Neue"/>
                <a:ea typeface="Helvetica Neue"/>
                <a:cs typeface="Helvetica Neue"/>
                <a:sym typeface="Helvetica Neue"/>
              </a:rPr>
              <a:t>Kieran Egan’s presentation will introduce Imaginative Education (IE) and situate it in current educational theory and practice. The presentation will include a sketch of IE's main features and distinctiveness, and also give examples of how these show themselves in everyday classrooms. One of the prominent features of Imaginative Education is the use of “cognitive tools.” The talk will describe some of these “tools” and exemplify how our imaginations use them to engage with the world from earliest years to maturity.</a:t>
            </a:r>
            <a:endParaRPr lang="en-US" sz="2400" dirty="0">
              <a:effectLst/>
              <a:latin typeface="Times New Roman"/>
              <a:ea typeface="Times New Roman"/>
              <a:cs typeface="Times New Roman"/>
            </a:endParaRPr>
          </a:p>
          <a:p>
            <a:pPr marL="0" marR="0">
              <a:spcBef>
                <a:spcPts val="0"/>
              </a:spcBef>
              <a:spcAft>
                <a:spcPts val="0"/>
              </a:spcAft>
            </a:pPr>
            <a:r>
              <a:rPr lang="en-US" sz="2400" dirty="0">
                <a:effectLst/>
                <a:latin typeface="Calibri"/>
                <a:ea typeface="Calibri"/>
                <a:cs typeface="Times New Roman"/>
              </a:rPr>
              <a:t> </a:t>
            </a:r>
            <a:endParaRPr lang="en-US" dirty="0"/>
          </a:p>
        </p:txBody>
      </p:sp>
    </p:spTree>
    <p:extLst>
      <p:ext uri="{BB962C8B-B14F-4D97-AF65-F5344CB8AC3E}">
        <p14:creationId xmlns:p14="http://schemas.microsoft.com/office/powerpoint/2010/main" val="162398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51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591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distinctions, but what they have in common.</a:t>
            </a:r>
          </a:p>
          <a:p>
            <a:endParaRPr lang="en-US" dirty="0"/>
          </a:p>
          <a:p>
            <a:r>
              <a:rPr lang="en-US" dirty="0"/>
              <a:t>With all educators. Holy Grail of teaching.</a:t>
            </a:r>
          </a:p>
          <a:p>
            <a:endParaRPr lang="en-US" dirty="0"/>
          </a:p>
          <a:p>
            <a:r>
              <a:rPr lang="en-US" dirty="0"/>
              <a:t>Benjamin Zander “shining eyes” </a:t>
            </a:r>
            <a:r>
              <a:rPr lang="mr-IN" dirty="0"/>
              <a:t>–</a:t>
            </a:r>
            <a:r>
              <a:rPr lang="en-US" dirty="0"/>
              <a:t> at least, engaged attention.</a:t>
            </a:r>
          </a:p>
          <a:p>
            <a:endParaRPr lang="en-US" dirty="0"/>
          </a:p>
          <a:p>
            <a:r>
              <a:rPr lang="en-US" dirty="0"/>
              <a:t>But more </a:t>
            </a:r>
            <a:r>
              <a:rPr lang="mr-IN" dirty="0"/>
              <a:t>–</a:t>
            </a:r>
            <a:r>
              <a:rPr lang="en-US" dirty="0"/>
              <a:t> attention that does something with what is learned.</a:t>
            </a:r>
          </a:p>
          <a:p>
            <a:endParaRPr lang="en-US" dirty="0"/>
          </a:p>
          <a:p>
            <a:r>
              <a:rPr lang="en-US" dirty="0"/>
              <a:t>Seems to us </a:t>
            </a:r>
            <a:r>
              <a:rPr lang="mr-IN" dirty="0"/>
              <a:t>–</a:t>
            </a:r>
            <a:r>
              <a:rPr lang="en-US" dirty="0"/>
              <a:t> imaginative engagement best describes what we are after.</a:t>
            </a:r>
          </a:p>
        </p:txBody>
      </p:sp>
    </p:spTree>
    <p:extLst>
      <p:ext uri="{BB962C8B-B14F-4D97-AF65-F5344CB8AC3E}">
        <p14:creationId xmlns:p14="http://schemas.microsoft.com/office/powerpoint/2010/main" val="75031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Imagination—flexibility in thinking of the possible,</a:t>
            </a:r>
          </a:p>
          <a:p>
            <a:endParaRPr lang="en-US" dirty="0"/>
          </a:p>
          <a:p>
            <a:r>
              <a:rPr lang="en-US" dirty="0"/>
              <a:t>Less tightly constrained by what exists.</a:t>
            </a:r>
          </a:p>
          <a:p>
            <a:endParaRPr lang="en-US" dirty="0"/>
          </a:p>
          <a:p>
            <a:r>
              <a:rPr lang="en-US" dirty="0"/>
              <a:t>Unusual and effective – joint criteria—Barrow.</a:t>
            </a:r>
          </a:p>
        </p:txBody>
      </p:sp>
    </p:spTree>
    <p:extLst>
      <p:ext uri="{BB962C8B-B14F-4D97-AF65-F5344CB8AC3E}">
        <p14:creationId xmlns:p14="http://schemas.microsoft.com/office/powerpoint/2010/main" val="374911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things to think with.</a:t>
            </a:r>
          </a:p>
        </p:txBody>
      </p:sp>
    </p:spTree>
    <p:extLst>
      <p:ext uri="{BB962C8B-B14F-4D97-AF65-F5344CB8AC3E}">
        <p14:creationId xmlns:p14="http://schemas.microsoft.com/office/powerpoint/2010/main" val="193297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Bodily sense.</a:t>
            </a:r>
          </a:p>
          <a:p>
            <a:pPr eaLnBrk="1" hangingPunct="1">
              <a:lnSpc>
                <a:spcPct val="90000"/>
              </a:lnSpc>
            </a:pPr>
            <a:r>
              <a:rPr lang="en-US" dirty="0"/>
              <a:t>Emotions: </a:t>
            </a:r>
            <a:r>
              <a:rPr lang="en-US" dirty="0" err="1">
                <a:latin typeface="Arial" charset="0"/>
                <a:ea typeface="ＭＳ Ｐゴシック" charset="0"/>
                <a:cs typeface="ＭＳ Ｐゴシック" charset="0"/>
              </a:rPr>
              <a:t>Orientors</a:t>
            </a:r>
            <a:r>
              <a:rPr lang="en-US" dirty="0">
                <a:latin typeface="Arial" charset="0"/>
                <a:ea typeface="ＭＳ Ｐゴシック" charset="0"/>
                <a:cs typeface="ＭＳ Ｐゴシック" charset="0"/>
              </a:rPr>
              <a:t> to knowledge throughout life;</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Fundamental organizers of our cognition;</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Expectation and frustration, or satisfaction;</a:t>
            </a:r>
            <a:r>
              <a:rPr lang="en-US" baseline="0" dirty="0">
                <a:latin typeface="Arial" charset="0"/>
                <a:ea typeface="ＭＳ Ｐゴシック" charset="0"/>
                <a:cs typeface="ＭＳ Ｐゴシック" charset="0"/>
              </a:rPr>
              <a:t> </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perfinkers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a:t>
            </a:r>
            <a:r>
              <a:rPr lang="en-US" altLang="ja-JP"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Setting us in a network of love &amp; care</a:t>
            </a:r>
            <a:endParaRPr lang="en-US" dirty="0">
              <a:latin typeface="Times New Roman" charset="0"/>
              <a:ea typeface="ＭＳ Ｐゴシック" charset="0"/>
              <a:cs typeface="ＭＳ Ｐゴシック" charset="0"/>
            </a:endParaRPr>
          </a:p>
          <a:p>
            <a:pPr eaLnBrk="1" hangingPunct="1"/>
            <a:r>
              <a:rPr lang="en-US" dirty="0" err="1"/>
              <a:t>Humour</a:t>
            </a:r>
            <a:r>
              <a:rPr lang="en-US" dirty="0"/>
              <a:t>: </a:t>
            </a:r>
            <a:r>
              <a:rPr lang="en-US" dirty="0">
                <a:latin typeface="Arial" charset="0"/>
                <a:ea typeface="ＭＳ Ｐゴシック" charset="0"/>
                <a:cs typeface="ＭＳ Ｐゴシック" charset="0"/>
              </a:rPr>
              <a:t>The smile appears at a uniform time in children everywhere, even deaf/blind;</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Peek-a-boo;</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The unexpected and incongruous;</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Affectionate communication nets</a:t>
            </a:r>
          </a:p>
          <a:p>
            <a:endParaRPr lang="en-US" dirty="0"/>
          </a:p>
        </p:txBody>
      </p:sp>
    </p:spTree>
    <p:extLst>
      <p:ext uri="{BB962C8B-B14F-4D97-AF65-F5344CB8AC3E}">
        <p14:creationId xmlns:p14="http://schemas.microsoft.com/office/powerpoint/2010/main" val="231929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Stories: Narrative—affective. He shot Tom; Children’s </a:t>
            </a:r>
            <a:r>
              <a:rPr lang="mr-IN" dirty="0"/>
              <a:t>–</a:t>
            </a:r>
            <a:r>
              <a:rPr lang="en-US" dirty="0"/>
              <a:t> abstract + emotional + binary </a:t>
            </a:r>
            <a:r>
              <a:rPr lang="mr-IN" dirty="0"/>
              <a:t>–</a:t>
            </a:r>
            <a:r>
              <a:rPr lang="en-US" dirty="0"/>
              <a:t> good/bad, </a:t>
            </a:r>
            <a:r>
              <a:rPr lang="en-US" dirty="0" err="1"/>
              <a:t>tc</a:t>
            </a:r>
            <a:r>
              <a:rPr lang="en-US" dirty="0"/>
              <a:t>. </a:t>
            </a:r>
            <a:r>
              <a:rPr lang="en-US" dirty="0">
                <a:latin typeface="Arial" charset="0"/>
                <a:ea typeface="ＭＳ Ｐゴシック" charset="0"/>
                <a:cs typeface="ＭＳ Ｐゴシック" charset="0"/>
              </a:rPr>
              <a:t>think like the reporter sent out to get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 story 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 to bring out the emotional force of a topic.</a:t>
            </a:r>
          </a:p>
          <a:p>
            <a:pPr eaLnBrk="1" hangingPunct="1"/>
            <a:r>
              <a:rPr lang="en-US" dirty="0">
                <a:latin typeface="Arial" charset="0"/>
                <a:ea typeface="ＭＳ Ｐゴシック" charset="0"/>
                <a:cs typeface="ＭＳ Ｐゴシック" charset="0"/>
              </a:rPr>
              <a:t>Images:</a:t>
            </a:r>
            <a:r>
              <a:rPr lang="en-US" baseline="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Teacher and Japanese garden;</a:t>
            </a:r>
            <a:r>
              <a:rPr lang="en-US" sz="2000" baseline="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Image and concept in teaching;</a:t>
            </a:r>
            <a:r>
              <a:rPr lang="en-US" sz="2000" baseline="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Image and emotion.</a:t>
            </a:r>
            <a:endParaRPr lang="en-US" dirty="0">
              <a:latin typeface="Arial" charset="0"/>
              <a:ea typeface="ＭＳ Ｐゴシック" charset="0"/>
              <a:cs typeface="ＭＳ Ｐゴシック" charset="0"/>
            </a:endParaRPr>
          </a:p>
          <a:p>
            <a:pPr marL="0" marR="0" indent="0" defTabSz="457200" eaLnBrk="1" fontAlgn="auto" latinLnBrk="0" hangingPunct="1">
              <a:lnSpc>
                <a:spcPct val="117999"/>
              </a:lnSpc>
              <a:spcBef>
                <a:spcPts val="0"/>
              </a:spcBef>
              <a:spcAft>
                <a:spcPts val="0"/>
              </a:spcAft>
              <a:buClrTx/>
              <a:buSzTx/>
              <a:buFontTx/>
              <a:buNone/>
              <a:tabLst/>
              <a:defRPr/>
            </a:pPr>
            <a:endParaRPr lang="en-US"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35919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to literate. </a:t>
            </a:r>
            <a:r>
              <a:rPr lang="en-US" dirty="0" err="1"/>
              <a:t>Heoic</a:t>
            </a:r>
            <a:r>
              <a:rPr lang="en-US" dirty="0"/>
              <a:t>:  Cinderella to Superman. Threatened ego, e.g. Lady Gaga; Ronaldo/</a:t>
            </a:r>
            <a:r>
              <a:rPr lang="en-US" dirty="0" err="1"/>
              <a:t>Messi</a:t>
            </a:r>
            <a:r>
              <a:rPr lang="en-US" dirty="0"/>
              <a:t>. Still . . . Your heroes, 5 seconds.</a:t>
            </a:r>
          </a:p>
          <a:p>
            <a:r>
              <a:rPr lang="en-US" dirty="0"/>
              <a:t>Humanizing: No knowledge in library, books, internet. World through others’ emotions, human intentions.</a:t>
            </a:r>
          </a:p>
        </p:txBody>
      </p:sp>
    </p:spTree>
    <p:extLst>
      <p:ext uri="{BB962C8B-B14F-4D97-AF65-F5344CB8AC3E}">
        <p14:creationId xmlns:p14="http://schemas.microsoft.com/office/powerpoint/2010/main" val="41537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Generality: </a:t>
            </a:r>
            <a:r>
              <a:rPr lang="en-US" dirty="0">
                <a:latin typeface="Arial" charset="0"/>
                <a:ea typeface="ＭＳ Ｐゴシック" charset="0"/>
                <a:cs typeface="ＭＳ Ｐゴシック" charset="0"/>
              </a:rPr>
              <a:t>the craving for generality’ (Wittgenstein.;</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general schemes and anomalies (Kuhn);</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transcendent players to [social] agents;</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the lure of certainty;</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The power and flexibility of theory</a:t>
            </a:r>
          </a:p>
          <a:p>
            <a:r>
              <a:rPr lang="en-US" dirty="0"/>
              <a:t>Transcendent: </a:t>
            </a:r>
          </a:p>
        </p:txBody>
      </p:sp>
    </p:spTree>
    <p:extLst>
      <p:ext uri="{BB962C8B-B14F-4D97-AF65-F5344CB8AC3E}">
        <p14:creationId xmlns:p14="http://schemas.microsoft.com/office/powerpoint/2010/main" val="46023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Monty Python </a:t>
            </a:r>
            <a:r>
              <a:rPr lang="mr-IN" dirty="0"/>
              <a:t>–</a:t>
            </a:r>
            <a:r>
              <a:rPr lang="en-US" dirty="0"/>
              <a:t> not everyone’s taste, but good at play with conventions, and self-reflection while extending current ideas. “Argument lessons”, “Dead parrot sketch.”</a:t>
            </a:r>
          </a:p>
        </p:txBody>
      </p:sp>
    </p:spTree>
    <p:extLst>
      <p:ext uri="{BB962C8B-B14F-4D97-AF65-F5344CB8AC3E}">
        <p14:creationId xmlns:p14="http://schemas.microsoft.com/office/powerpoint/2010/main" val="384421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81100" y="1160942"/>
            <a:ext cx="10642600" cy="55118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609600" y="1155700"/>
            <a:ext cx="5994400" cy="3568700"/>
          </a:xfrm>
          <a:prstGeom prst="rect">
            <a:avLst/>
          </a:prstGeom>
        </p:spPr>
        <p:txBody>
          <a:bodyPr anchor="b"/>
          <a:lstStyle>
            <a:lvl1pPr>
              <a:defRPr sz="5800"/>
            </a:lvl1pPr>
          </a:lstStyle>
          <a:p>
            <a:r>
              <a:t>Title Text</a:t>
            </a:r>
          </a:p>
        </p:txBody>
      </p:sp>
      <p:sp>
        <p:nvSpPr>
          <p:cNvPr id="40" name="Body Level One…"/>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7831"/>
            <a:ext cx="409839" cy="45417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1"/>
            <a:ext cx="409839" cy="454170"/>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he distinctiveness of Imaginative Education…"/>
          <p:cNvSpPr txBox="1">
            <a:spLocks noGrp="1"/>
          </p:cNvSpPr>
          <p:nvPr>
            <p:ph type="body" idx="4294967295"/>
          </p:nvPr>
        </p:nvSpPr>
        <p:spPr>
          <a:xfrm>
            <a:off x="1269999" y="671254"/>
            <a:ext cx="10909801" cy="8565736"/>
          </a:xfrm>
          <a:prstGeom prst="rect">
            <a:avLst/>
          </a:prstGeom>
        </p:spPr>
        <p:txBody>
          <a:bodyPr>
            <a:normAutofit/>
          </a:bodyPr>
          <a:lstStyle/>
          <a:p>
            <a:pPr marL="356006" indent="-356006" algn="ctr" defTabSz="333756">
              <a:spcBef>
                <a:spcPts val="900"/>
              </a:spcBef>
              <a:buSzTx/>
              <a:buNone/>
              <a:defRPr sz="4088"/>
            </a:pPr>
            <a:r>
              <a:rPr lang="en-US" sz="4800" dirty="0">
                <a:solidFill>
                  <a:srgbClr val="26FF2D"/>
                </a:solidFill>
              </a:rPr>
              <a:t>An Introduction to</a:t>
            </a:r>
            <a:endParaRPr lang="en-CA" sz="4800" dirty="0">
              <a:solidFill>
                <a:srgbClr val="26FF2D"/>
              </a:solidFill>
            </a:endParaRPr>
          </a:p>
          <a:p>
            <a:pPr marL="356006" indent="-356006" algn="ctr" defTabSz="333756">
              <a:spcBef>
                <a:spcPts val="900"/>
              </a:spcBef>
              <a:buSzTx/>
              <a:buNone/>
              <a:defRPr sz="4088"/>
            </a:pPr>
            <a:r>
              <a:rPr sz="4800" dirty="0">
                <a:solidFill>
                  <a:srgbClr val="26FF2D"/>
                </a:solidFill>
              </a:rPr>
              <a:t>Imaginative Education</a:t>
            </a:r>
            <a:r>
              <a:rPr lang="en-CA" sz="4800" dirty="0">
                <a:solidFill>
                  <a:srgbClr val="26FF2D"/>
                </a:solidFill>
              </a:rPr>
              <a:t> (IE)</a:t>
            </a:r>
            <a:endParaRPr sz="4088" dirty="0"/>
          </a:p>
          <a:p>
            <a:pPr marL="356006" indent="-356006" algn="ctr" defTabSz="333756">
              <a:spcBef>
                <a:spcPts val="2600"/>
              </a:spcBef>
              <a:buSzTx/>
              <a:buNone/>
              <a:defRPr sz="2628"/>
            </a:pPr>
            <a:r>
              <a:rPr lang="en-US" sz="2400" dirty="0"/>
              <a:t>Developing Minds Conference, S.F.U.</a:t>
            </a:r>
          </a:p>
          <a:p>
            <a:pPr marL="356006" indent="-356006" algn="ctr" defTabSz="333756">
              <a:spcBef>
                <a:spcPts val="2600"/>
              </a:spcBef>
              <a:buSzTx/>
              <a:buNone/>
              <a:defRPr sz="2628"/>
            </a:pPr>
            <a:r>
              <a:rPr lang="en-CA" sz="2400" dirty="0"/>
              <a:t>February 14</a:t>
            </a:r>
            <a:r>
              <a:rPr sz="2400" dirty="0"/>
              <a:t>. 20</a:t>
            </a:r>
            <a:r>
              <a:rPr lang="en-US" sz="2400" dirty="0"/>
              <a:t>20</a:t>
            </a:r>
            <a:r>
              <a:rPr lang="en-US" sz="2400" dirty="0">
                <a:latin typeface="Calibri"/>
                <a:ea typeface="Calibri"/>
                <a:cs typeface="Times New Roman"/>
              </a:rPr>
              <a:t> </a:t>
            </a:r>
            <a:endParaRPr lang="en-US" sz="2400" dirty="0"/>
          </a:p>
          <a:p>
            <a:pPr marL="356006" indent="-356006" defTabSz="333756">
              <a:spcBef>
                <a:spcPts val="2600"/>
              </a:spcBef>
              <a:buSzTx/>
              <a:buNone/>
              <a:defRPr sz="2628"/>
            </a:pPr>
            <a:endParaRPr sz="1800" dirty="0"/>
          </a:p>
          <a:p>
            <a:pPr marL="356006" indent="-356006" algn="r" defTabSz="333756">
              <a:spcBef>
                <a:spcPts val="300"/>
              </a:spcBef>
              <a:buSzTx/>
              <a:buNone/>
              <a:defRPr sz="1314"/>
            </a:pPr>
            <a:endParaRPr lang="en-CA" sz="2400" dirty="0"/>
          </a:p>
          <a:p>
            <a:pPr marL="356006" indent="-356006" algn="r" defTabSz="333756">
              <a:spcBef>
                <a:spcPts val="300"/>
              </a:spcBef>
              <a:buSzTx/>
              <a:buNone/>
              <a:defRPr sz="1314"/>
            </a:pPr>
            <a:endParaRPr lang="en-CA" sz="2400" dirty="0"/>
          </a:p>
          <a:p>
            <a:pPr marL="356006" indent="-356006" algn="r" defTabSz="333756">
              <a:spcBef>
                <a:spcPts val="300"/>
              </a:spcBef>
              <a:buSzTx/>
              <a:buNone/>
              <a:defRPr sz="1314"/>
            </a:pPr>
            <a:endParaRPr lang="en-US" sz="2400" dirty="0"/>
          </a:p>
          <a:p>
            <a:pPr marL="356006" indent="-356006" algn="r" defTabSz="333756">
              <a:spcBef>
                <a:spcPts val="300"/>
              </a:spcBef>
              <a:buSzTx/>
              <a:buNone/>
              <a:defRPr sz="1314"/>
            </a:pPr>
            <a:endParaRPr lang="en-US" sz="2400" dirty="0"/>
          </a:p>
          <a:p>
            <a:pPr marL="356006" indent="-356006" algn="r" defTabSz="333756">
              <a:spcBef>
                <a:spcPts val="300"/>
              </a:spcBef>
              <a:buSzTx/>
              <a:buNone/>
              <a:defRPr sz="1314"/>
            </a:pPr>
            <a:endParaRPr lang="en-US" sz="2400"/>
          </a:p>
          <a:p>
            <a:pPr marL="356006" indent="-356006" algn="r" defTabSz="333756">
              <a:spcBef>
                <a:spcPts val="300"/>
              </a:spcBef>
              <a:buSzTx/>
              <a:buNone/>
              <a:defRPr sz="1314"/>
            </a:pPr>
            <a:r>
              <a:rPr sz="2400"/>
              <a:t>Kieran </a:t>
            </a:r>
            <a:r>
              <a:rPr sz="2400" dirty="0"/>
              <a:t>Egan</a:t>
            </a:r>
            <a:endParaRPr lang="en-CA" sz="2400" dirty="0"/>
          </a:p>
          <a:p>
            <a:pPr marL="356006" indent="-356006" algn="r" defTabSz="333756">
              <a:spcBef>
                <a:spcPts val="300"/>
              </a:spcBef>
              <a:buSzTx/>
              <a:buNone/>
              <a:defRPr sz="1314"/>
            </a:pPr>
            <a:r>
              <a:rPr lang="en-CA" sz="2400" dirty="0"/>
              <a:t>Professor Emeritus</a:t>
            </a:r>
          </a:p>
          <a:p>
            <a:pPr marL="356006" indent="-356006" algn="r" defTabSz="333756">
              <a:spcBef>
                <a:spcPts val="300"/>
              </a:spcBef>
              <a:buSzTx/>
              <a:buNone/>
              <a:defRPr sz="1314"/>
            </a:pPr>
            <a:r>
              <a:rPr lang="en-CA" sz="2400" dirty="0"/>
              <a:t>Faculty of Education</a:t>
            </a:r>
            <a:endParaRPr sz="2400" dirty="0"/>
          </a:p>
          <a:p>
            <a:pPr marL="356006" indent="-356006" algn="r" defTabSz="333756">
              <a:spcBef>
                <a:spcPts val="300"/>
              </a:spcBef>
              <a:buSzTx/>
              <a:buNone/>
              <a:defRPr sz="1314"/>
            </a:pPr>
            <a:r>
              <a:rPr sz="2400" dirty="0"/>
              <a:t>Simon Fraser University</a:t>
            </a:r>
            <a:endParaRPr lang="en-CA" sz="2400" dirty="0"/>
          </a:p>
        </p:txBody>
      </p:sp>
      <p:pic>
        <p:nvPicPr>
          <p:cNvPr id="4" name="Picture 3" descr="CIRCE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72" y="5518786"/>
            <a:ext cx="3487338" cy="348733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ayers of Cultural Recapitulation"/>
          <p:cNvSpPr txBox="1">
            <a:spLocks noGrp="1"/>
          </p:cNvSpPr>
          <p:nvPr>
            <p:ph type="title" idx="4294967295"/>
          </p:nvPr>
        </p:nvSpPr>
        <p:spPr>
          <a:xfrm>
            <a:off x="399171" y="406400"/>
            <a:ext cx="12155393" cy="2540000"/>
          </a:xfrm>
          <a:prstGeom prst="rect">
            <a:avLst/>
          </a:prstGeom>
        </p:spPr>
        <p:txBody>
          <a:bodyPr>
            <a:normAutofit/>
          </a:bodyPr>
          <a:lstStyle>
            <a:lvl1pPr>
              <a:defRPr sz="5600"/>
            </a:lvl1pPr>
          </a:lstStyle>
          <a:p>
            <a:r>
              <a:rPr lang="en-CA" sz="5400" dirty="0">
                <a:solidFill>
                  <a:srgbClr val="26FF2D"/>
                </a:solidFill>
              </a:rPr>
              <a:t>Basic Principle of learning And Teaching</a:t>
            </a:r>
            <a:endParaRPr sz="5400" dirty="0">
              <a:solidFill>
                <a:srgbClr val="26FF2D"/>
              </a:solidFill>
            </a:endParaRPr>
          </a:p>
        </p:txBody>
      </p:sp>
      <p:sp>
        <p:nvSpPr>
          <p:cNvPr id="151" name="Somatic - discovery of the body…"/>
          <p:cNvSpPr txBox="1">
            <a:spLocks noGrp="1"/>
          </p:cNvSpPr>
          <p:nvPr>
            <p:ph type="body" idx="4294967295"/>
          </p:nvPr>
        </p:nvSpPr>
        <p:spPr>
          <a:xfrm>
            <a:off x="1270000" y="2946400"/>
            <a:ext cx="11284564" cy="6609422"/>
          </a:xfrm>
          <a:prstGeom prst="rect">
            <a:avLst/>
          </a:prstGeom>
        </p:spPr>
        <p:txBody>
          <a:bodyPr>
            <a:normAutofit/>
          </a:bodyPr>
          <a:lstStyle/>
          <a:p>
            <a:pPr marL="0" indent="0" defTabSz="361188">
              <a:lnSpc>
                <a:spcPct val="90000"/>
              </a:lnSpc>
              <a:spcBef>
                <a:spcPts val="600"/>
              </a:spcBef>
              <a:buNone/>
              <a:defRPr sz="2686" b="1">
                <a:latin typeface="Calibri"/>
                <a:ea typeface="Calibri"/>
                <a:cs typeface="Calibri"/>
                <a:sym typeface="Calibri"/>
              </a:defRPr>
            </a:pPr>
            <a:r>
              <a:rPr lang="en-US" sz="4400" dirty="0">
                <a:solidFill>
                  <a:schemeClr val="accent1">
                    <a:lumMod val="40000"/>
                    <a:lumOff val="60000"/>
                  </a:schemeClr>
                </a:solidFill>
                <a:latin typeface="+mj-lt"/>
                <a:ea typeface="ＭＳ Ｐゴシック" charset="0"/>
                <a:cs typeface="ＭＳ Ｐゴシック" charset="0"/>
              </a:rPr>
              <a:t>All knowledge is human knowledge; it grows out of human hopes, fears, and passions. Imaginative engagement with knowledge comes from learning in the context of the hopes, fears, and passions from which it has grown or in which it finds a living meaning</a:t>
            </a:r>
            <a:r>
              <a:rPr lang="en-US" sz="4400" i="1" dirty="0">
                <a:solidFill>
                  <a:schemeClr val="accent1">
                    <a:lumMod val="40000"/>
                    <a:lumOff val="60000"/>
                  </a:schemeClr>
                </a:solidFill>
                <a:latin typeface="+mj-lt"/>
                <a:ea typeface="ＭＳ Ｐゴシック" charset="0"/>
                <a:cs typeface="ＭＳ Ｐゴシック" charset="0"/>
              </a:rPr>
              <a:t>.</a:t>
            </a:r>
            <a:endParaRPr lang="en-US" sz="4400" dirty="0">
              <a:solidFill>
                <a:schemeClr val="accent1">
                  <a:lumMod val="40000"/>
                  <a:lumOff val="60000"/>
                </a:schemeClr>
              </a:solidFill>
              <a:latin typeface="+mj-lt"/>
              <a:ea typeface="ＭＳ Ｐゴシック" charset="0"/>
              <a:cs typeface="ＭＳ Ｐゴシック" charset="0"/>
            </a:endParaRPr>
          </a:p>
          <a:p>
            <a:pPr marL="383762" indent="-383762" defTabSz="361188">
              <a:lnSpc>
                <a:spcPct val="90000"/>
              </a:lnSpc>
              <a:spcBef>
                <a:spcPts val="600"/>
              </a:spcBef>
              <a:buBlip>
                <a:blip r:embed="rId3"/>
              </a:buBlip>
              <a:defRPr sz="2686" b="1">
                <a:latin typeface="Calibri"/>
                <a:ea typeface="Calibri"/>
                <a:cs typeface="Calibri"/>
                <a:sym typeface="Calibri"/>
              </a:defRPr>
            </a:pPr>
            <a:endParaRPr b="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5140" y="414778"/>
            <a:ext cx="3644885" cy="3644885"/>
          </a:xfrm>
          <a:prstGeom prst="rect">
            <a:avLst/>
          </a:prstGeom>
        </p:spPr>
      </p:pic>
      <p:sp>
        <p:nvSpPr>
          <p:cNvPr id="3" name="TextBox 2"/>
          <p:cNvSpPr txBox="1"/>
          <p:nvPr/>
        </p:nvSpPr>
        <p:spPr>
          <a:xfrm>
            <a:off x="333123" y="4314894"/>
            <a:ext cx="12367181"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FF"/>
                </a:solidFill>
                <a:effectLst/>
                <a:uFillTx/>
                <a:latin typeface="+mn-lt"/>
                <a:ea typeface="+mn-ea"/>
                <a:cs typeface="+mn-cs"/>
                <a:sym typeface="Chalkduster"/>
              </a:rPr>
              <a:t>Contact: Dr. Gillian Judson</a:t>
            </a:r>
            <a:endParaRPr kumimoji="0" lang="en-US" sz="5400" b="0" i="0" u="none" strike="noStrike" cap="none" spc="0" normalizeH="0" baseline="0" dirty="0">
              <a:ln>
                <a:noFill/>
              </a:ln>
              <a:solidFill>
                <a:srgbClr val="FFFFFF"/>
              </a:solidFill>
              <a:effectLst/>
              <a:uFillTx/>
              <a:latin typeface="+mn-lt"/>
              <a:ea typeface="+mn-ea"/>
              <a:cs typeface="+mn-cs"/>
              <a:sym typeface="Chalkduster"/>
            </a:endParaRPr>
          </a:p>
          <a:p>
            <a:pPr marL="0" marR="0" indent="0" algn="ctr" defTabSz="4572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E181"/>
                </a:solidFill>
                <a:effectLst/>
                <a:uFillTx/>
                <a:latin typeface="+mn-lt"/>
                <a:ea typeface="+mn-ea"/>
                <a:cs typeface="+mn-cs"/>
                <a:sym typeface="Chalkduster"/>
              </a:rPr>
              <a:t> </a:t>
            </a:r>
            <a:r>
              <a:rPr kumimoji="0" lang="en-US" sz="5400" b="0" i="0" u="none" strike="noStrike" cap="none" spc="0" normalizeH="0" baseline="0" dirty="0" err="1">
                <a:ln>
                  <a:noFill/>
                </a:ln>
                <a:solidFill>
                  <a:srgbClr val="26FF2D"/>
                </a:solidFill>
                <a:effectLst/>
                <a:uFillTx/>
                <a:latin typeface="+mn-lt"/>
                <a:ea typeface="+mn-ea"/>
                <a:cs typeface="+mn-cs"/>
                <a:sym typeface="Chalkduster"/>
              </a:rPr>
              <a:t>gcj@sfu.ca</a:t>
            </a:r>
            <a:endParaRPr kumimoji="0" lang="en-US" sz="5400" b="0" i="0" u="none" strike="noStrike" cap="none" spc="0" normalizeH="0" baseline="0" dirty="0">
              <a:ln>
                <a:noFill/>
              </a:ln>
              <a:solidFill>
                <a:srgbClr val="26FF2D"/>
              </a:solidFill>
              <a:effectLst/>
              <a:uFillTx/>
              <a:latin typeface="+mn-lt"/>
              <a:ea typeface="+mn-ea"/>
              <a:cs typeface="+mn-cs"/>
              <a:sym typeface="Chalkduster"/>
            </a:endParaRPr>
          </a:p>
          <a:p>
            <a:endParaRPr lang="en-US" sz="5400" dirty="0"/>
          </a:p>
          <a:p>
            <a:r>
              <a:rPr lang="en-US" sz="5400" dirty="0"/>
              <a:t>Visit the </a:t>
            </a:r>
            <a:r>
              <a:rPr lang="en-US" sz="5400" dirty="0" err="1"/>
              <a:t>imaginED</a:t>
            </a:r>
            <a:r>
              <a:rPr lang="en-US" sz="5400" dirty="0"/>
              <a:t> blog:</a:t>
            </a:r>
          </a:p>
          <a:p>
            <a:r>
              <a:rPr lang="en-US" sz="5400" dirty="0" err="1">
                <a:solidFill>
                  <a:srgbClr val="26FF2D"/>
                </a:solidFill>
              </a:rPr>
              <a:t>www.educationthatinspires.ca</a:t>
            </a:r>
            <a:endParaRPr kumimoji="0" lang="en-US" sz="5400" b="0" i="0" u="none" strike="noStrike" cap="none" spc="0" normalizeH="0" baseline="0" dirty="0">
              <a:ln>
                <a:noFill/>
              </a:ln>
              <a:solidFill>
                <a:srgbClr val="26FF2D"/>
              </a:solidFill>
              <a:effectLst/>
              <a:uFillTx/>
              <a:sym typeface="Chalkduster"/>
            </a:endParaRPr>
          </a:p>
        </p:txBody>
      </p:sp>
    </p:spTree>
    <p:extLst>
      <p:ext uri="{BB962C8B-B14F-4D97-AF65-F5344CB8AC3E}">
        <p14:creationId xmlns:p14="http://schemas.microsoft.com/office/powerpoint/2010/main" val="31310576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365"/>
            <a:ext cx="13004800" cy="11172289"/>
          </a:xfrm>
          <a:prstGeom prst="rect">
            <a:avLst/>
          </a:prstGeom>
        </p:spPr>
        <p:txBody>
          <a:bodyPr wrap="square">
            <a:spAutoFit/>
          </a:bodyPr>
          <a:lstStyle/>
          <a:p>
            <a:pPr hangingPunct="1">
              <a:lnSpc>
                <a:spcPct val="90000"/>
              </a:lnSpc>
            </a:pPr>
            <a:endParaRPr lang="en-US" sz="6000" dirty="0">
              <a:ea typeface="ＭＳ Ｐゴシック" charset="0"/>
              <a:cs typeface="ＭＳ Ｐゴシック" charset="0"/>
            </a:endParaRPr>
          </a:p>
          <a:p>
            <a:pPr hangingPunct="1">
              <a:lnSpc>
                <a:spcPct val="90000"/>
              </a:lnSpc>
            </a:pPr>
            <a:r>
              <a:rPr lang="en-US" sz="5400" dirty="0">
                <a:solidFill>
                  <a:srgbClr val="26FF2D"/>
                </a:solidFill>
                <a:ea typeface="ＭＳ Ｐゴシック" charset="0"/>
                <a:cs typeface="ＭＳ Ｐゴシック" charset="0"/>
              </a:rPr>
              <a:t>The Engaged learner</a:t>
            </a:r>
          </a:p>
          <a:p>
            <a:pPr hangingPunct="1">
              <a:lnSpc>
                <a:spcPct val="90000"/>
              </a:lnSpc>
            </a:pPr>
            <a:endParaRPr lang="en-US" dirty="0">
              <a:ea typeface="ＭＳ Ｐゴシック" charset="0"/>
            </a:endParaRPr>
          </a:p>
          <a:p>
            <a:pPr hangingPunct="1">
              <a:lnSpc>
                <a:spcPct val="90000"/>
              </a:lnSpc>
            </a:pPr>
            <a:endParaRPr lang="en-US" dirty="0">
              <a:ea typeface="ＭＳ Ｐゴシック" charset="0"/>
            </a:endParaRPr>
          </a:p>
          <a:p>
            <a:pPr algn="l" hangingPunct="1">
              <a:lnSpc>
                <a:spcPct val="90000"/>
              </a:lnSpc>
            </a:pPr>
            <a:r>
              <a:rPr lang="en-US" dirty="0">
                <a:ea typeface="ＭＳ Ｐゴシック" charset="0"/>
              </a:rPr>
              <a:t>		</a:t>
            </a:r>
          </a:p>
          <a:p>
            <a:pPr algn="l" hangingPunct="1">
              <a:lnSpc>
                <a:spcPct val="90000"/>
              </a:lnSpc>
            </a:pPr>
            <a:endParaRPr lang="en-US" sz="3200" dirty="0">
              <a:ea typeface="ＭＳ Ｐゴシック" charset="0"/>
            </a:endParaRPr>
          </a:p>
          <a:p>
            <a:pPr algn="l" hangingPunct="1">
              <a:lnSpc>
                <a:spcPct val="90000"/>
              </a:lnSpc>
            </a:pPr>
            <a:endParaRPr lang="en-US" sz="3200" dirty="0">
              <a:ea typeface="ＭＳ Ｐゴシック" charset="0"/>
            </a:endParaRPr>
          </a:p>
          <a:p>
            <a:pPr algn="l" hangingPunct="1">
              <a:lnSpc>
                <a:spcPct val="90000"/>
              </a:lnSpc>
            </a:pPr>
            <a:r>
              <a:rPr lang="en-US" sz="3200" dirty="0">
                <a:ea typeface="ＭＳ Ｐゴシック" charset="0"/>
              </a:rPr>
              <a:t>			Critical thinker</a:t>
            </a:r>
          </a:p>
          <a:p>
            <a:pPr algn="l" hangingPunct="1">
              <a:lnSpc>
                <a:spcPct val="90000"/>
              </a:lnSpc>
            </a:pPr>
            <a:endParaRPr lang="en-US" sz="3200" dirty="0">
              <a:ea typeface="ＭＳ Ｐゴシック" charset="0"/>
            </a:endParaRPr>
          </a:p>
          <a:p>
            <a:pPr algn="l" hangingPunct="1">
              <a:lnSpc>
                <a:spcPct val="90000"/>
              </a:lnSpc>
            </a:pPr>
            <a:r>
              <a:rPr lang="en-US" sz="3200" dirty="0">
                <a:ea typeface="ＭＳ Ｐゴシック" charset="0"/>
              </a:rPr>
              <a:t>			Creativity</a:t>
            </a:r>
          </a:p>
          <a:p>
            <a:pPr algn="l" hangingPunct="1">
              <a:lnSpc>
                <a:spcPct val="90000"/>
              </a:lnSpc>
            </a:pPr>
            <a:endParaRPr lang="en-US" sz="3200" dirty="0">
              <a:ea typeface="ＭＳ Ｐゴシック" charset="0"/>
            </a:endParaRPr>
          </a:p>
          <a:p>
            <a:pPr algn="l" hangingPunct="1">
              <a:lnSpc>
                <a:spcPct val="90000"/>
              </a:lnSpc>
            </a:pPr>
            <a:r>
              <a:rPr lang="en-US" sz="3200" dirty="0">
                <a:ea typeface="ＭＳ Ｐゴシック" charset="0"/>
              </a:rPr>
              <a:t>			Imaginative engagement</a:t>
            </a: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a:p>
            <a:pPr lvl="1" eaLnBrk="1" hangingPunct="1">
              <a:lnSpc>
                <a:spcPct val="90000"/>
              </a:lnSpc>
            </a:pPr>
            <a:endParaRPr lang="en-US" dirty="0">
              <a:ea typeface="ＭＳ Ｐゴシック" charset="0"/>
            </a:endParaRPr>
          </a:p>
        </p:txBody>
      </p:sp>
    </p:spTree>
    <p:extLst>
      <p:ext uri="{BB962C8B-B14F-4D97-AF65-F5344CB8AC3E}">
        <p14:creationId xmlns:p14="http://schemas.microsoft.com/office/powerpoint/2010/main" val="6149788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d = only 3 ideas…"/>
          <p:cNvSpPr txBox="1">
            <a:spLocks noGrp="1"/>
          </p:cNvSpPr>
          <p:nvPr>
            <p:ph type="body" idx="4294967295"/>
          </p:nvPr>
        </p:nvSpPr>
        <p:spPr>
          <a:xfrm>
            <a:off x="1269999" y="1669065"/>
            <a:ext cx="11111205" cy="6509758"/>
          </a:xfrm>
          <a:prstGeom prst="rect">
            <a:avLst/>
          </a:prstGeom>
        </p:spPr>
        <p:txBody>
          <a:bodyPr>
            <a:normAutofit fontScale="92500" lnSpcReduction="20000"/>
          </a:bodyPr>
          <a:lstStyle/>
          <a:p>
            <a:pPr marL="0" indent="0" algn="ctr" eaLnBrk="1" hangingPunct="1">
              <a:lnSpc>
                <a:spcPct val="90000"/>
              </a:lnSpc>
              <a:buNone/>
            </a:pPr>
            <a:r>
              <a:rPr lang="en-US" sz="5800" dirty="0">
                <a:solidFill>
                  <a:srgbClr val="26FF2D"/>
                </a:solidFill>
                <a:latin typeface="+mj-lt"/>
                <a:ea typeface="ＭＳ Ｐゴシック" charset="0"/>
                <a:cs typeface="ＭＳ Ｐゴシック" charset="0"/>
              </a:rPr>
              <a:t>What’s New About IE?</a:t>
            </a:r>
          </a:p>
          <a:p>
            <a:pPr marL="0" indent="0" eaLnBrk="1" hangingPunct="1">
              <a:lnSpc>
                <a:spcPct val="90000"/>
              </a:lnSpc>
              <a:buNone/>
            </a:pPr>
            <a:endParaRPr lang="en-US" sz="4400" dirty="0">
              <a:latin typeface="+mj-lt"/>
              <a:ea typeface="ＭＳ Ｐゴシック" charset="0"/>
              <a:cs typeface="ＭＳ Ｐゴシック" charset="0"/>
            </a:endParaRPr>
          </a:p>
          <a:p>
            <a:pPr lvl="1" eaLnBrk="1" hangingPunct="1">
              <a:lnSpc>
                <a:spcPct val="90000"/>
              </a:lnSpc>
              <a:buFont typeface="Wingdings" charset="2"/>
              <a:buChar char="ü"/>
            </a:pPr>
            <a:r>
              <a:rPr lang="en-US" sz="3500" dirty="0">
                <a:solidFill>
                  <a:srgbClr val="FFE181"/>
                </a:solidFill>
                <a:ea typeface="ＭＳ Ｐゴシック" charset="0"/>
              </a:rPr>
              <a:t>how knowledge grows in the mind</a:t>
            </a:r>
            <a:r>
              <a:rPr lang="en-US" sz="3500" dirty="0">
                <a:ea typeface="ＭＳ Ｐゴシック" charset="0"/>
              </a:rPr>
              <a:t>, and how our imaginations work and change during our lives</a:t>
            </a:r>
          </a:p>
          <a:p>
            <a:pPr lvl="1" eaLnBrk="1" hangingPunct="1">
              <a:lnSpc>
                <a:spcPct val="90000"/>
              </a:lnSpc>
              <a:buFont typeface="Wingdings" charset="2"/>
              <a:buChar char="ü"/>
            </a:pPr>
            <a:r>
              <a:rPr lang="en-US" sz="3500" dirty="0">
                <a:ea typeface="ＭＳ Ｐゴシック" charset="0"/>
              </a:rPr>
              <a:t>the ability to </a:t>
            </a:r>
            <a:r>
              <a:rPr lang="en-US" sz="3500" dirty="0">
                <a:solidFill>
                  <a:schemeClr val="accent3"/>
                </a:solidFill>
                <a:ea typeface="ＭＳ Ｐゴシック" charset="0"/>
              </a:rPr>
              <a:t>think of the possible</a:t>
            </a:r>
            <a:r>
              <a:rPr lang="en-US" sz="3500" dirty="0">
                <a:ea typeface="ＭＳ Ｐゴシック" charset="0"/>
              </a:rPr>
              <a:t>, in some richness of detail and with discipline (‘unusual’ and ‘effective’, Robin Barrow.)</a:t>
            </a:r>
          </a:p>
          <a:p>
            <a:pPr lvl="1" eaLnBrk="1" hangingPunct="1">
              <a:lnSpc>
                <a:spcPct val="90000"/>
              </a:lnSpc>
              <a:buFont typeface="Wingdings" charset="2"/>
              <a:buChar char="ü"/>
            </a:pPr>
            <a:r>
              <a:rPr lang="en-US" sz="3500" dirty="0">
                <a:solidFill>
                  <a:srgbClr val="FFE181"/>
                </a:solidFill>
                <a:ea typeface="ＭＳ Ｐゴシック" charset="0"/>
              </a:rPr>
              <a:t>innovative teaching methods</a:t>
            </a:r>
            <a:r>
              <a:rPr lang="en-US" sz="3500" dirty="0">
                <a:ea typeface="ＭＳ Ｐゴシック" charset="0"/>
              </a:rPr>
              <a:t> based on these insights offer new ways of planning and teaching</a:t>
            </a:r>
          </a:p>
          <a:p>
            <a:pPr marL="520065" indent="-520065" defTabSz="416052">
              <a:lnSpc>
                <a:spcPct val="90000"/>
              </a:lnSpc>
              <a:spcBef>
                <a:spcPts val="3200"/>
              </a:spcBef>
              <a:buBlip>
                <a:blip r:embed="rId3"/>
              </a:buBlip>
              <a:defRPr sz="3276"/>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Oral Cultures and Socialization"/>
          <p:cNvSpPr txBox="1">
            <a:spLocks noGrp="1"/>
          </p:cNvSpPr>
          <p:nvPr>
            <p:ph type="title" idx="4294967295"/>
          </p:nvPr>
        </p:nvSpPr>
        <p:spPr>
          <a:xfrm>
            <a:off x="1270000" y="406400"/>
            <a:ext cx="10464800" cy="2540000"/>
          </a:xfrm>
          <a:prstGeom prst="rect">
            <a:avLst/>
          </a:prstGeom>
        </p:spPr>
        <p:txBody>
          <a:bodyPr>
            <a:normAutofit/>
          </a:bodyPr>
          <a:lstStyle/>
          <a:p>
            <a:r>
              <a:rPr lang="en-CA" sz="5400" dirty="0">
                <a:solidFill>
                  <a:srgbClr val="26FF2D"/>
                </a:solidFill>
              </a:rPr>
              <a:t>Cognitive Tools: Toolkits for Thinking</a:t>
            </a:r>
            <a:endParaRPr sz="5400" dirty="0">
              <a:solidFill>
                <a:srgbClr val="26FF2D"/>
              </a:solidFill>
            </a:endParaRPr>
          </a:p>
        </p:txBody>
      </p:sp>
      <p:sp>
        <p:nvSpPr>
          <p:cNvPr id="128" name="Pass on norms, values, and conventions…"/>
          <p:cNvSpPr txBox="1">
            <a:spLocks noGrp="1"/>
          </p:cNvSpPr>
          <p:nvPr>
            <p:ph type="body" idx="4294967295"/>
          </p:nvPr>
        </p:nvSpPr>
        <p:spPr>
          <a:xfrm>
            <a:off x="1270000" y="2946400"/>
            <a:ext cx="10464800" cy="5740400"/>
          </a:xfrm>
          <a:prstGeom prst="rect">
            <a:avLst/>
          </a:prstGeom>
        </p:spPr>
        <p:txBody>
          <a:bodyPr>
            <a:normAutofit fontScale="92500" lnSpcReduction="10000"/>
          </a:bodyPr>
          <a:lstStyle/>
          <a:p>
            <a:pPr marL="410010" indent="-410010" defTabSz="425195">
              <a:spcBef>
                <a:spcPts val="800"/>
              </a:spcBef>
              <a:buBlip>
                <a:blip r:embed="rId3"/>
              </a:buBlip>
              <a:defRPr sz="3348"/>
            </a:pPr>
            <a:endParaRPr lang="en-CA" dirty="0"/>
          </a:p>
          <a:p>
            <a:pPr marL="410010" indent="-410010" defTabSz="425195">
              <a:spcBef>
                <a:spcPts val="800"/>
              </a:spcBef>
              <a:buBlip>
                <a:blip r:embed="rId3"/>
              </a:buBlip>
              <a:defRPr sz="3348"/>
            </a:pPr>
            <a:endParaRPr lang="en-CA" dirty="0"/>
          </a:p>
          <a:p>
            <a:pPr defTabSz="425195">
              <a:spcBef>
                <a:spcPts val="800"/>
              </a:spcBef>
              <a:buFont typeface="Wingdings" charset="2"/>
              <a:buChar char="ü"/>
              <a:defRPr sz="3348"/>
            </a:pPr>
            <a:r>
              <a:rPr lang="en-CA" sz="3500" dirty="0"/>
              <a:t>African grassland, 60,000 years ago</a:t>
            </a:r>
          </a:p>
          <a:p>
            <a:pPr defTabSz="425195">
              <a:spcBef>
                <a:spcPts val="800"/>
              </a:spcBef>
              <a:buFont typeface="Wingdings" charset="2"/>
              <a:buChar char="ü"/>
              <a:defRPr sz="3348"/>
            </a:pPr>
            <a:endParaRPr lang="en-CA" sz="3500" dirty="0"/>
          </a:p>
          <a:p>
            <a:pPr defTabSz="425195">
              <a:spcBef>
                <a:spcPts val="800"/>
              </a:spcBef>
              <a:buFont typeface="Wingdings" charset="2"/>
              <a:buChar char="ü"/>
              <a:defRPr sz="3348"/>
            </a:pPr>
            <a:r>
              <a:rPr lang="en-CA" sz="3500" dirty="0"/>
              <a:t>Since then, massive toolkit</a:t>
            </a:r>
          </a:p>
          <a:p>
            <a:pPr defTabSz="425195">
              <a:spcBef>
                <a:spcPts val="800"/>
              </a:spcBef>
              <a:buFont typeface="Wingdings" charset="2"/>
              <a:buChar char="ü"/>
              <a:defRPr sz="3348"/>
            </a:pPr>
            <a:endParaRPr lang="en-CA" sz="3500" dirty="0"/>
          </a:p>
          <a:p>
            <a:pPr defTabSz="425195">
              <a:spcBef>
                <a:spcPts val="800"/>
              </a:spcBef>
              <a:buFont typeface="Wingdings" charset="2"/>
              <a:buChar char="ü"/>
              <a:defRPr sz="3348"/>
            </a:pPr>
            <a:r>
              <a:rPr lang="en-CA" sz="3500" dirty="0"/>
              <a:t>But they come in chunks —&gt; kinds of understanding</a:t>
            </a:r>
          </a:p>
          <a:p>
            <a:pPr defTabSz="425195">
              <a:spcBef>
                <a:spcPts val="800"/>
              </a:spcBef>
              <a:buFont typeface="Wingdings" charset="2"/>
              <a:buChar char="ü"/>
              <a:defRPr sz="3348"/>
            </a:pPr>
            <a:endParaRPr lang="en-CA" sz="3500" dirty="0"/>
          </a:p>
          <a:p>
            <a:pPr defTabSz="425195">
              <a:spcBef>
                <a:spcPts val="800"/>
              </a:spcBef>
              <a:buFont typeface="Wingdings" charset="2"/>
              <a:buChar char="ü"/>
              <a:defRPr sz="3348"/>
            </a:pPr>
            <a:r>
              <a:rPr lang="en-CA" sz="3500" dirty="0"/>
              <a:t>2 tools from each chunk (somatic, mythic, romantic, philosophic, ironic)</a:t>
            </a:r>
          </a:p>
          <a:p>
            <a:pPr marL="410010" indent="-410010" defTabSz="425195">
              <a:spcBef>
                <a:spcPts val="800"/>
              </a:spcBef>
              <a:buBlip>
                <a:blip r:embed="rId3"/>
              </a:buBlip>
              <a:defRPr sz="3348"/>
            </a:pPr>
            <a:endParaRPr lang="en-CA" dirty="0"/>
          </a:p>
          <a:p>
            <a:pPr marL="410010" indent="-410010" defTabSz="425195">
              <a:spcBef>
                <a:spcPts val="800"/>
              </a:spcBef>
              <a:buBlip>
                <a:blip r:embed="rId3"/>
              </a:buBlip>
              <a:defRPr sz="3348"/>
            </a:pP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to"/>
          <p:cNvSpPr txBox="1">
            <a:spLocks noGrp="1"/>
          </p:cNvSpPr>
          <p:nvPr>
            <p:ph type="title" idx="4294967295"/>
          </p:nvPr>
        </p:nvSpPr>
        <p:spPr>
          <a:prstGeom prst="rect">
            <a:avLst/>
          </a:prstGeom>
        </p:spPr>
        <p:txBody>
          <a:bodyPr>
            <a:normAutofit/>
          </a:bodyPr>
          <a:lstStyle/>
          <a:p>
            <a:r>
              <a:rPr lang="en-CA" sz="5400" dirty="0">
                <a:solidFill>
                  <a:srgbClr val="26FF2D"/>
                </a:solidFill>
              </a:rPr>
              <a:t>Somatic Understanding</a:t>
            </a:r>
            <a:endParaRPr sz="5400" dirty="0">
              <a:solidFill>
                <a:srgbClr val="26FF2D"/>
              </a:solidFill>
            </a:endParaRPr>
          </a:p>
        </p:txBody>
      </p:sp>
      <p:sp>
        <p:nvSpPr>
          <p:cNvPr id="132" name="The curriculum that leads to the truth…"/>
          <p:cNvSpPr txBox="1">
            <a:spLocks noGrp="1"/>
          </p:cNvSpPr>
          <p:nvPr>
            <p:ph type="body" idx="4294967295"/>
          </p:nvPr>
        </p:nvSpPr>
        <p:spPr>
          <a:xfrm>
            <a:off x="1270000" y="2946401"/>
            <a:ext cx="10464800" cy="4833748"/>
          </a:xfrm>
          <a:prstGeom prst="rect">
            <a:avLst/>
          </a:prstGeom>
        </p:spPr>
        <p:txBody>
          <a:bodyPr>
            <a:normAutofit/>
          </a:bodyPr>
          <a:lstStyle/>
          <a:p>
            <a:pPr defTabSz="438911">
              <a:lnSpc>
                <a:spcPct val="90000"/>
              </a:lnSpc>
              <a:spcBef>
                <a:spcPts val="3400"/>
              </a:spcBef>
              <a:buFont typeface="Wingdings" charset="2"/>
              <a:buChar char="ü"/>
              <a:defRPr sz="3455"/>
            </a:pPr>
            <a:r>
              <a:rPr lang="en-CA" sz="3200" dirty="0"/>
              <a:t>Emotions</a:t>
            </a:r>
          </a:p>
          <a:p>
            <a:pPr defTabSz="438911">
              <a:lnSpc>
                <a:spcPct val="90000"/>
              </a:lnSpc>
              <a:spcBef>
                <a:spcPts val="3400"/>
              </a:spcBef>
              <a:buFont typeface="Wingdings" charset="2"/>
              <a:buChar char="ü"/>
              <a:defRPr sz="3455"/>
            </a:pPr>
            <a:r>
              <a:rPr lang="en-CA" sz="3200" dirty="0"/>
              <a:t>Humour</a:t>
            </a:r>
            <a:endParaRPr sz="32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sseau"/>
          <p:cNvSpPr txBox="1">
            <a:spLocks noGrp="1"/>
          </p:cNvSpPr>
          <p:nvPr>
            <p:ph type="title" idx="4294967295"/>
          </p:nvPr>
        </p:nvSpPr>
        <p:spPr>
          <a:prstGeom prst="rect">
            <a:avLst/>
          </a:prstGeom>
        </p:spPr>
        <p:txBody>
          <a:bodyPr>
            <a:normAutofit/>
          </a:bodyPr>
          <a:lstStyle/>
          <a:p>
            <a:r>
              <a:rPr lang="en-CA" sz="5400" dirty="0">
                <a:solidFill>
                  <a:srgbClr val="26FF2D"/>
                </a:solidFill>
              </a:rPr>
              <a:t>Mythic Understanding</a:t>
            </a:r>
            <a:endParaRPr sz="5400" dirty="0">
              <a:solidFill>
                <a:srgbClr val="26FF2D"/>
              </a:solidFill>
            </a:endParaRPr>
          </a:p>
        </p:txBody>
      </p:sp>
      <p:sp>
        <p:nvSpPr>
          <p:cNvPr id="136" name="“Leave childhood to ripen in your children…Fix your eyes on nature, follow the path traced by her.”…"/>
          <p:cNvSpPr txBox="1">
            <a:spLocks noGrp="1"/>
          </p:cNvSpPr>
          <p:nvPr>
            <p:ph type="body" idx="4294967295"/>
          </p:nvPr>
        </p:nvSpPr>
        <p:spPr>
          <a:xfrm>
            <a:off x="1270000" y="2946400"/>
            <a:ext cx="10464800" cy="4165269"/>
          </a:xfrm>
          <a:prstGeom prst="rect">
            <a:avLst/>
          </a:prstGeom>
        </p:spPr>
        <p:txBody>
          <a:bodyPr>
            <a:normAutofit/>
          </a:bodyPr>
          <a:lstStyle/>
          <a:p>
            <a:pPr defTabSz="402336">
              <a:lnSpc>
                <a:spcPct val="90000"/>
              </a:lnSpc>
              <a:spcBef>
                <a:spcPts val="700"/>
              </a:spcBef>
              <a:buFont typeface="Wingdings" charset="2"/>
              <a:buChar char="ü"/>
              <a:defRPr sz="2992"/>
            </a:pPr>
            <a:r>
              <a:rPr lang="en-CA" sz="3200" dirty="0"/>
              <a:t>Stories</a:t>
            </a:r>
          </a:p>
          <a:p>
            <a:pPr defTabSz="402336">
              <a:lnSpc>
                <a:spcPct val="90000"/>
              </a:lnSpc>
              <a:spcBef>
                <a:spcPts val="700"/>
              </a:spcBef>
              <a:buFont typeface="Wingdings" charset="2"/>
              <a:buChar char="ü"/>
              <a:defRPr sz="2992"/>
            </a:pPr>
            <a:endParaRPr lang="en-CA" sz="3200" dirty="0"/>
          </a:p>
          <a:p>
            <a:pPr defTabSz="402336">
              <a:lnSpc>
                <a:spcPct val="90000"/>
              </a:lnSpc>
              <a:spcBef>
                <a:spcPts val="700"/>
              </a:spcBef>
              <a:buFont typeface="Wingdings" charset="2"/>
              <a:buChar char="ü"/>
              <a:defRPr sz="2992"/>
            </a:pPr>
            <a:r>
              <a:rPr lang="en-CA" sz="3200" dirty="0"/>
              <a:t>Images in the mind</a:t>
            </a:r>
          </a:p>
          <a:p>
            <a:pPr marL="0" indent="0" defTabSz="402336">
              <a:lnSpc>
                <a:spcPct val="90000"/>
              </a:lnSpc>
              <a:spcBef>
                <a:spcPts val="700"/>
              </a:spcBef>
              <a:buNone/>
              <a:defRPr sz="2992"/>
            </a:pPr>
            <a:r>
              <a:rPr lang="en-CA" sz="3200" dirty="0"/>
              <a:t>		e.g. Place value, 7 yr. olds</a:t>
            </a:r>
            <a:endParaRPr sz="32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Incompatibilities:"/>
          <p:cNvSpPr txBox="1">
            <a:spLocks noGrp="1"/>
          </p:cNvSpPr>
          <p:nvPr>
            <p:ph type="title" idx="4294967295"/>
          </p:nvPr>
        </p:nvSpPr>
        <p:spPr>
          <a:prstGeom prst="rect">
            <a:avLst/>
          </a:prstGeom>
        </p:spPr>
        <p:txBody>
          <a:bodyPr>
            <a:normAutofit/>
          </a:bodyPr>
          <a:lstStyle/>
          <a:p>
            <a:r>
              <a:rPr lang="en-CA" sz="5400" dirty="0">
                <a:solidFill>
                  <a:srgbClr val="26FF2D"/>
                </a:solidFill>
              </a:rPr>
              <a:t>Romantic Understanding</a:t>
            </a:r>
            <a:endParaRPr sz="5400" dirty="0">
              <a:solidFill>
                <a:srgbClr val="26FF2D"/>
              </a:solidFill>
            </a:endParaRPr>
          </a:p>
        </p:txBody>
      </p:sp>
      <p:sp>
        <p:nvSpPr>
          <p:cNvPr id="140" name="Socialization - initiate into norms, conventions, beliefs…"/>
          <p:cNvSpPr txBox="1">
            <a:spLocks noGrp="1"/>
          </p:cNvSpPr>
          <p:nvPr>
            <p:ph type="body" idx="4294967295"/>
          </p:nvPr>
        </p:nvSpPr>
        <p:spPr>
          <a:xfrm>
            <a:off x="1270000" y="2946400"/>
            <a:ext cx="10464800" cy="5489636"/>
          </a:xfrm>
          <a:prstGeom prst="rect">
            <a:avLst/>
          </a:prstGeom>
        </p:spPr>
        <p:txBody>
          <a:bodyPr>
            <a:normAutofit/>
          </a:bodyPr>
          <a:lstStyle/>
          <a:p>
            <a:pPr defTabSz="288036">
              <a:lnSpc>
                <a:spcPct val="90000"/>
              </a:lnSpc>
              <a:spcBef>
                <a:spcPts val="400"/>
              </a:spcBef>
              <a:buSzTx/>
              <a:buFont typeface="Wingdings" charset="2"/>
              <a:buChar char="ü"/>
              <a:defRPr sz="2268"/>
            </a:pPr>
            <a:r>
              <a:rPr lang="en-US" sz="3200" dirty="0"/>
              <a:t>Associating with the heroic</a:t>
            </a:r>
          </a:p>
          <a:p>
            <a:pPr defTabSz="288036">
              <a:lnSpc>
                <a:spcPct val="90000"/>
              </a:lnSpc>
              <a:spcBef>
                <a:spcPts val="400"/>
              </a:spcBef>
              <a:buSzTx/>
              <a:buFont typeface="Wingdings" charset="2"/>
              <a:buChar char="ü"/>
              <a:defRPr sz="2268"/>
            </a:pPr>
            <a:endParaRPr lang="en-US" sz="3200" dirty="0"/>
          </a:p>
          <a:p>
            <a:pPr defTabSz="288036">
              <a:lnSpc>
                <a:spcPct val="90000"/>
              </a:lnSpc>
              <a:spcBef>
                <a:spcPts val="400"/>
              </a:spcBef>
              <a:buSzTx/>
              <a:buFont typeface="Wingdings" charset="2"/>
              <a:buChar char="ü"/>
              <a:defRPr sz="2268"/>
            </a:pPr>
            <a:r>
              <a:rPr lang="en-US" sz="3200" dirty="0"/>
              <a:t>Humanizing knowledge</a:t>
            </a:r>
          </a:p>
          <a:p>
            <a:pPr marL="0" indent="0" defTabSz="288036">
              <a:lnSpc>
                <a:spcPct val="90000"/>
              </a:lnSpc>
              <a:spcBef>
                <a:spcPts val="400"/>
              </a:spcBef>
              <a:buSzTx/>
              <a:buNone/>
              <a:defRPr sz="2268"/>
            </a:pPr>
            <a:r>
              <a:rPr lang="en-US" sz="3200" dirty="0"/>
              <a:t>		e.g. ‘eels’ to 13 yr. olds</a:t>
            </a:r>
          </a:p>
          <a:p>
            <a:pPr marL="307238" indent="-307238" defTabSz="288036">
              <a:lnSpc>
                <a:spcPct val="90000"/>
              </a:lnSpc>
              <a:spcBef>
                <a:spcPts val="2200"/>
              </a:spcBef>
              <a:buSzTx/>
              <a:buNone/>
              <a:defRPr sz="2268"/>
            </a:pPr>
            <a:endParaRPr dirty="0"/>
          </a:p>
        </p:txBody>
      </p:sp>
      <p:sp>
        <p:nvSpPr>
          <p:cNvPr id="143" name="{"/>
          <p:cNvSpPr txBox="1"/>
          <p:nvPr/>
        </p:nvSpPr>
        <p:spPr>
          <a:xfrm>
            <a:off x="325119" y="5153230"/>
            <a:ext cx="541868" cy="9643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3400"/>
              </a:spcBef>
              <a:defRPr sz="5600" u="sng"/>
            </a:lvl1pPr>
          </a:lstStyle>
          <a:p>
            <a:endParaRPr dirty="0"/>
          </a:p>
        </p:txBody>
      </p:sp>
      <p:sp>
        <p:nvSpPr>
          <p:cNvPr id="144" name="{"/>
          <p:cNvSpPr txBox="1"/>
          <p:nvPr/>
        </p:nvSpPr>
        <p:spPr>
          <a:xfrm>
            <a:off x="325119" y="6721436"/>
            <a:ext cx="541868" cy="9643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3400"/>
              </a:spcBef>
              <a:defRPr sz="5600" u="sng"/>
            </a:lvl1pPr>
          </a:lstStyle>
          <a:p>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onnection between Cultural History and Students Today:"/>
          <p:cNvSpPr txBox="1">
            <a:spLocks noGrp="1"/>
          </p:cNvSpPr>
          <p:nvPr>
            <p:ph type="title" idx="4294967295"/>
          </p:nvPr>
        </p:nvSpPr>
        <p:spPr>
          <a:xfrm>
            <a:off x="780197" y="203200"/>
            <a:ext cx="11612239" cy="2540000"/>
          </a:xfrm>
          <a:prstGeom prst="rect">
            <a:avLst/>
          </a:prstGeom>
        </p:spPr>
        <p:txBody>
          <a:bodyPr>
            <a:normAutofit/>
          </a:bodyPr>
          <a:lstStyle>
            <a:lvl1pPr>
              <a:defRPr sz="5000"/>
            </a:lvl1pPr>
          </a:lstStyle>
          <a:p>
            <a:r>
              <a:rPr lang="en-CA" sz="5400" dirty="0">
                <a:solidFill>
                  <a:srgbClr val="26FF2D"/>
                </a:solidFill>
              </a:rPr>
              <a:t>Philosophic Understanding</a:t>
            </a:r>
            <a:endParaRPr sz="5400" dirty="0">
              <a:solidFill>
                <a:srgbClr val="26FF2D"/>
              </a:solidFill>
            </a:endParaRPr>
          </a:p>
        </p:txBody>
      </p:sp>
      <p:sp>
        <p:nvSpPr>
          <p:cNvPr id="147" name="3.5 ideas.…"/>
          <p:cNvSpPr txBox="1">
            <a:spLocks noGrp="1"/>
          </p:cNvSpPr>
          <p:nvPr>
            <p:ph type="body" idx="4294967295"/>
          </p:nvPr>
        </p:nvSpPr>
        <p:spPr>
          <a:xfrm>
            <a:off x="1270000" y="2946400"/>
            <a:ext cx="10464800" cy="4636962"/>
          </a:xfrm>
          <a:prstGeom prst="rect">
            <a:avLst/>
          </a:prstGeom>
        </p:spPr>
        <p:txBody>
          <a:bodyPr>
            <a:normAutofit/>
          </a:bodyPr>
          <a:lstStyle/>
          <a:p>
            <a:pPr defTabSz="388620">
              <a:lnSpc>
                <a:spcPct val="90000"/>
              </a:lnSpc>
              <a:spcBef>
                <a:spcPts val="800"/>
              </a:spcBef>
              <a:buSzTx/>
              <a:buFont typeface="Wingdings" charset="2"/>
              <a:buChar char="ü"/>
              <a:defRPr sz="3060"/>
            </a:pPr>
            <a:r>
              <a:rPr lang="en-CA" sz="3200" dirty="0"/>
              <a:t>Craving for generality</a:t>
            </a:r>
            <a:endParaRPr sz="3200" dirty="0"/>
          </a:p>
          <a:p>
            <a:pPr defTabSz="388620">
              <a:lnSpc>
                <a:spcPct val="90000"/>
              </a:lnSpc>
              <a:spcBef>
                <a:spcPts val="3000"/>
              </a:spcBef>
              <a:buSzTx/>
              <a:buFont typeface="Wingdings" charset="2"/>
              <a:buChar char="ü"/>
              <a:defRPr sz="2380"/>
            </a:pPr>
            <a:r>
              <a:rPr lang="en-CA" sz="3200" dirty="0"/>
              <a:t>Transcendent players to agents within processes</a:t>
            </a:r>
          </a:p>
          <a:p>
            <a:pPr marL="0" indent="0" defTabSz="388620">
              <a:lnSpc>
                <a:spcPct val="90000"/>
              </a:lnSpc>
              <a:spcBef>
                <a:spcPts val="3000"/>
              </a:spcBef>
              <a:buSzTx/>
              <a:buNone/>
              <a:defRPr sz="2380"/>
            </a:pPr>
            <a:r>
              <a:rPr lang="en-CA" sz="3200" dirty="0"/>
              <a:t>	e.g. Revolution to 17 yr. olds</a:t>
            </a:r>
            <a:endParaRPr sz="3200" dirty="0"/>
          </a:p>
        </p:txBody>
      </p:sp>
      <p:sp>
        <p:nvSpPr>
          <p:cNvPr id="148" name="☑"/>
          <p:cNvSpPr txBox="1"/>
          <p:nvPr/>
        </p:nvSpPr>
        <p:spPr>
          <a:xfrm>
            <a:off x="325119" y="6778831"/>
            <a:ext cx="866988" cy="9643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3400"/>
              </a:spcBef>
              <a:defRPr sz="5600" u="sng">
                <a:latin typeface="Wingdings"/>
                <a:ea typeface="Wingdings"/>
                <a:cs typeface="Wingdings"/>
                <a:sym typeface="Wingdings"/>
              </a:defRPr>
            </a:lvl1pPr>
          </a:lstStyle>
          <a:p>
            <a:pPr>
              <a:defRPr>
                <a:latin typeface="+mn-lt"/>
                <a:ea typeface="+mn-ea"/>
                <a:cs typeface="+mn-cs"/>
                <a:sym typeface="Chalkduster"/>
              </a:defRPr>
            </a:pPr>
            <a:endParaRPr dirty="0">
              <a:latin typeface="Wingdings"/>
              <a:ea typeface="Wingdings"/>
              <a:cs typeface="Wingdings"/>
              <a:sym typeface="Wingdings"/>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4960" y="-437743"/>
            <a:ext cx="11430662"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lang="en-US" dirty="0"/>
          </a:p>
          <a:p>
            <a:pPr marL="0" marR="0" indent="0" algn="ctr" defTabSz="457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FFFFFF"/>
              </a:solidFill>
              <a:effectLst/>
              <a:uFillTx/>
              <a:latin typeface="+mn-lt"/>
              <a:ea typeface="+mn-ea"/>
              <a:cs typeface="+mn-cs"/>
              <a:sym typeface="Chalkduster"/>
            </a:endParaRPr>
          </a:p>
          <a:p>
            <a:pPr marL="0" marR="0" indent="0" algn="ctr" defTabSz="4572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26FF2D"/>
                </a:solidFill>
                <a:effectLst/>
                <a:uFillTx/>
                <a:latin typeface="+mn-lt"/>
                <a:ea typeface="+mn-ea"/>
                <a:cs typeface="+mn-cs"/>
                <a:sym typeface="Chalkduster"/>
              </a:rPr>
              <a:t>Ironic Understanding</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571500" marR="0" indent="-571500" algn="ctr" defTabSz="457200" rtl="0" fontAlgn="auto" latinLnBrk="0" hangingPunct="0">
              <a:lnSpc>
                <a:spcPct val="100000"/>
              </a:lnSpc>
              <a:spcBef>
                <a:spcPts val="0"/>
              </a:spcBef>
              <a:spcAft>
                <a:spcPts val="0"/>
              </a:spcAft>
              <a:buClrTx/>
              <a:buSzTx/>
              <a:buFont typeface="Wingdings" charset="2"/>
              <a:buChar char="ü"/>
              <a:tabLst/>
            </a:pPr>
            <a:endParaRPr kumimoji="0" lang="en-US" sz="3200" b="0" i="0" u="none" strike="noStrike" cap="none" spc="0" normalizeH="0" baseline="0" dirty="0">
              <a:ln>
                <a:noFill/>
              </a:ln>
              <a:solidFill>
                <a:srgbClr val="FFFFFF"/>
              </a:solidFill>
              <a:effectLst/>
              <a:uFillTx/>
              <a:sym typeface="Chalkduster"/>
            </a:endParaRPr>
          </a:p>
          <a:p>
            <a:pPr marL="571500" marR="0" indent="-571500" algn="ctr" defTabSz="457200" rtl="0" fontAlgn="auto" latinLnBrk="0" hangingPunct="0">
              <a:lnSpc>
                <a:spcPct val="100000"/>
              </a:lnSpc>
              <a:spcBef>
                <a:spcPts val="0"/>
              </a:spcBef>
              <a:spcAft>
                <a:spcPts val="0"/>
              </a:spcAft>
              <a:buClrTx/>
              <a:buSzTx/>
              <a:buFont typeface="Wingdings" charset="2"/>
              <a:buChar char="ü"/>
              <a:tabLst/>
            </a:pPr>
            <a:endParaRPr lang="en-US" sz="3200" dirty="0"/>
          </a:p>
          <a:p>
            <a:pPr marL="571500" marR="0" indent="-571500" algn="ctr" defTabSz="457200" rtl="0" fontAlgn="auto" latinLnBrk="0" hangingPunct="0">
              <a:lnSpc>
                <a:spcPct val="100000"/>
              </a:lnSpc>
              <a:spcBef>
                <a:spcPts val="0"/>
              </a:spcBef>
              <a:spcAft>
                <a:spcPts val="0"/>
              </a:spcAft>
              <a:buClrTx/>
              <a:buSzTx/>
              <a:buFont typeface="Wingdings" charset="2"/>
              <a:buChar char="ü"/>
              <a:tabLst/>
            </a:pPr>
            <a:endParaRPr kumimoji="0" lang="en-US" sz="3200" b="0" i="0" u="none" strike="noStrike" cap="none" spc="0" normalizeH="0" baseline="0" dirty="0">
              <a:ln>
                <a:noFill/>
              </a:ln>
              <a:solidFill>
                <a:srgbClr val="FFFFFF"/>
              </a:solidFill>
              <a:effectLst/>
              <a:uFillTx/>
              <a:sym typeface="Chalkduster"/>
            </a:endParaRPr>
          </a:p>
          <a:p>
            <a:pPr marL="571500" marR="0" indent="-571500" algn="ctr" defTabSz="457200" rtl="0" fontAlgn="auto" latinLnBrk="0" hangingPunct="0">
              <a:lnSpc>
                <a:spcPct val="100000"/>
              </a:lnSpc>
              <a:spcBef>
                <a:spcPts val="0"/>
              </a:spcBef>
              <a:spcAft>
                <a:spcPts val="0"/>
              </a:spcAft>
              <a:buClrTx/>
              <a:buSzTx/>
              <a:buFont typeface="Wingdings" charset="2"/>
              <a:buChar char="ü"/>
              <a:tabLst/>
            </a:pPr>
            <a:endParaRPr lang="en-US" sz="3200" dirty="0"/>
          </a:p>
          <a:p>
            <a:pPr marL="571500" marR="0" indent="-571500" algn="ctr" defTabSz="457200" rtl="0" fontAlgn="auto" latinLnBrk="0" hangingPunct="0">
              <a:lnSpc>
                <a:spcPct val="100000"/>
              </a:lnSpc>
              <a:spcBef>
                <a:spcPts val="0"/>
              </a:spcBef>
              <a:spcAft>
                <a:spcPts val="0"/>
              </a:spcAft>
              <a:buClrTx/>
              <a:buSzTx/>
              <a:buFont typeface="Wingdings" charset="2"/>
              <a:buChar char="ü"/>
              <a:tabLst/>
            </a:pPr>
            <a:endParaRPr kumimoji="0" lang="en-US" sz="3200" b="0" i="0" u="none" strike="noStrike" cap="none" spc="0" normalizeH="0" baseline="0" dirty="0">
              <a:ln>
                <a:noFill/>
              </a:ln>
              <a:solidFill>
                <a:srgbClr val="FFFFFF"/>
              </a:solidFill>
              <a:effectLst/>
              <a:uFillTx/>
              <a:sym typeface="Chalkduster"/>
            </a:endParaRPr>
          </a:p>
          <a:p>
            <a:pPr marL="571500" lvl="1" indent="-571500" algn="l">
              <a:buFont typeface="Wingdings" charset="2"/>
              <a:buChar char="ü"/>
            </a:pPr>
            <a:r>
              <a:rPr lang="en-US" sz="3200" dirty="0">
                <a:ea typeface="ＭＳ Ｐゴシック" charset="0"/>
              </a:rPr>
              <a:t>Irony and Socrates</a:t>
            </a:r>
          </a:p>
          <a:p>
            <a:pPr marL="571500" lvl="1" indent="-571500" algn="l">
              <a:buFont typeface="Wingdings" charset="2"/>
              <a:buChar char="ü"/>
            </a:pPr>
            <a:endParaRPr lang="en-US" sz="3200" dirty="0">
              <a:ea typeface="ＭＳ Ｐゴシック" charset="0"/>
            </a:endParaRPr>
          </a:p>
          <a:p>
            <a:pPr marL="571500" lvl="1" indent="-571500" algn="l">
              <a:buFont typeface="Wingdings" charset="2"/>
              <a:buChar char="ü"/>
            </a:pPr>
            <a:r>
              <a:rPr lang="en-US" sz="3200" dirty="0">
                <a:ea typeface="ＭＳ Ｐゴシック" charset="0"/>
              </a:rPr>
              <a:t>Modulator of other kinds of understanding and cognitive toolkits</a:t>
            </a:r>
          </a:p>
          <a:p>
            <a:pPr marL="0" marR="0" indent="0" algn="l" defTabSz="4572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FFFFFF"/>
              </a:solidFill>
              <a:effectLst/>
              <a:uFillTx/>
              <a:sym typeface="Chalkduster"/>
            </a:endParaRPr>
          </a:p>
        </p:txBody>
      </p:sp>
    </p:spTree>
    <p:extLst>
      <p:ext uri="{BB962C8B-B14F-4D97-AF65-F5344CB8AC3E}">
        <p14:creationId xmlns:p14="http://schemas.microsoft.com/office/powerpoint/2010/main" val="307943397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ustom 1">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1665</TotalTime>
  <Words>748</Words>
  <Application>Microsoft Macintosh PowerPoint</Application>
  <PresentationFormat>Custom</PresentationFormat>
  <Paragraphs>110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Chalkduster</vt:lpstr>
      <vt:lpstr>Helvetica Neue</vt:lpstr>
      <vt:lpstr>Times New Roman</vt:lpstr>
      <vt:lpstr>Wingdings</vt:lpstr>
      <vt:lpstr>Chalkboard</vt:lpstr>
      <vt:lpstr>PowerPoint Presentation</vt:lpstr>
      <vt:lpstr>PowerPoint Presentation</vt:lpstr>
      <vt:lpstr>PowerPoint Presentation</vt:lpstr>
      <vt:lpstr>Cognitive Tools: Toolkits for Thinking</vt:lpstr>
      <vt:lpstr>Somatic Understanding</vt:lpstr>
      <vt:lpstr>Mythic Understanding</vt:lpstr>
      <vt:lpstr>Romantic Understanding</vt:lpstr>
      <vt:lpstr>Philosophic Understanding</vt:lpstr>
      <vt:lpstr>PowerPoint Presentation</vt:lpstr>
      <vt:lpstr>Basic Principle of learning And Teaching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egan@sfu.ca</cp:lastModifiedBy>
  <cp:revision>48</cp:revision>
  <dcterms:modified xsi:type="dcterms:W3CDTF">2020-01-14T20:00:36Z</dcterms:modified>
</cp:coreProperties>
</file>