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0" r:id="rId6"/>
    <p:sldId id="346" r:id="rId7"/>
    <p:sldId id="351" r:id="rId8"/>
    <p:sldId id="352" r:id="rId9"/>
    <p:sldId id="353" r:id="rId10"/>
    <p:sldId id="355" r:id="rId11"/>
    <p:sldId id="356" r:id="rId12"/>
    <p:sldId id="340" r:id="rId13"/>
    <p:sldId id="347" r:id="rId14"/>
    <p:sldId id="348" r:id="rId15"/>
    <p:sldId id="349" r:id="rId16"/>
    <p:sldId id="350" r:id="rId17"/>
    <p:sldId id="345" r:id="rId18"/>
    <p:sldId id="328" r:id="rId19"/>
    <p:sldId id="333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99FF33"/>
    <a:srgbClr val="33CCFF"/>
    <a:srgbClr val="D1F5A1"/>
    <a:srgbClr val="71DAFF"/>
    <a:srgbClr val="00FFFF"/>
    <a:srgbClr val="DAF7B3"/>
    <a:srgbClr val="CCF499"/>
    <a:srgbClr val="CCFF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027" autoAdjust="0"/>
  </p:normalViewPr>
  <p:slideViewPr>
    <p:cSldViewPr snapToGrid="0" snapToObjects="1">
      <p:cViewPr>
        <p:scale>
          <a:sx n="80" d="100"/>
          <a:sy n="80" d="100"/>
        </p:scale>
        <p:origin x="-1722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301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Finance and Community Stakeholder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Jan 26,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2F6A97-045C-B749-8BB9-486332F65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9238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Finance and Community Stakeholder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Jan 26, 2015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AE9FC7-4410-394E-B342-394E35966F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2832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E9FC7-4410-394E-B342-394E35966F4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Jan 26, 2015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Finance and Community Stakeholder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4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u="sng" dirty="0" smtClean="0">
                <a:latin typeface="Arial" pitchFamily="34" charset="0"/>
                <a:ea typeface="ＭＳ Ｐゴシック" pitchFamily="34" charset="-128"/>
              </a:rPr>
              <a:t>Alison Blair opens session</a:t>
            </a:r>
          </a:p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Welcome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 Group. </a:t>
            </a:r>
            <a:b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</a:br>
            <a:endParaRPr lang="en-US" alt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Review Agenda.</a:t>
            </a:r>
          </a:p>
          <a:p>
            <a:endParaRPr lang="en-US" alt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&gt;Turn over to Janet</a:t>
            </a: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0D220CA-5299-4E27-BE27-F5849E7E824C}" type="slidenum">
              <a:rPr lang="en-US" altLang="en-US" sz="1200" smtClean="0"/>
              <a:pPr/>
              <a:t>2</a:t>
            </a:fld>
            <a:endParaRPr lang="en-US" altLang="en-US" sz="12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z="1100" dirty="0" smtClean="0">
                <a:latin typeface="+mj-lt"/>
              </a:rPr>
              <a:t>Jan 26, 2016</a:t>
            </a:r>
            <a:endParaRPr lang="en-US" sz="11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1"/>
          </p:nvPr>
        </p:nvSpPr>
        <p:spPr>
          <a:xfrm>
            <a:off x="-1" y="0"/>
            <a:ext cx="4166755" cy="46482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Finance and Community Stakeholder Meeting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539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E9FC7-4410-394E-B342-394E35966F4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Jan 26, 2016</a:t>
            </a:r>
            <a:endParaRPr lang="en-US" dirty="0">
              <a:latin typeface="+mj-lt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Finance and Community Stakeholder Meeting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022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E9FC7-4410-394E-B342-394E35966F4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Jan 26, 2016</a:t>
            </a:r>
            <a:endParaRPr lang="en-US" dirty="0">
              <a:latin typeface="+mj-lt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Finance and Community Stakeholder Meeting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92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Sandra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 Questions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prepare for implementing the new chart of accounts what do we need to change in our areas: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Procedures or documentation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Departmental training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Job aids, cheat sheets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Departmental Forms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Departmental Spreadsheets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Filing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Other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Who needs to be involved in this prep work? What do they need to know before</a:t>
            </a:r>
            <a:r>
              <a:rPr lang="en-US" baseline="0" dirty="0" smtClean="0"/>
              <a:t> starting?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E9FC7-4410-394E-B342-394E35966F47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Jan 26, 2016</a:t>
            </a:r>
            <a:endParaRPr lang="en-US" dirty="0">
              <a:latin typeface="+mj-lt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Finance and Community Stakeholder Meeting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637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Janet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Thank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E9FC7-4410-394E-B342-394E35966F47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Jan 26, 2016</a:t>
            </a:r>
            <a:endParaRPr lang="en-US" dirty="0">
              <a:latin typeface="+mj-lt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Finance and Community Stakeholder Meeting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948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6" name="Picture 9" descr="SFU_StdTag-Horz_Pos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03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62000" y="5361384"/>
            <a:ext cx="8077200" cy="533400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924128"/>
            <a:ext cx="8077200" cy="457200"/>
          </a:xfr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+mn-lt"/>
                <a:cs typeface="DIN Next LT Pro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0" y="6356350"/>
            <a:ext cx="259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pc="0" dirty="0" smtClean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188640"/>
            <a:ext cx="7776864" cy="685800"/>
          </a:xfrm>
        </p:spPr>
        <p:txBody>
          <a:bodyPr/>
          <a:lstStyle>
            <a:lvl1pPr>
              <a:defRPr sz="2600" b="1" i="0">
                <a:solidFill>
                  <a:srgbClr val="A6192E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552950"/>
          </a:xfrm>
        </p:spPr>
        <p:txBody>
          <a:bodyPr/>
          <a:lstStyle>
            <a:lvl1pPr marL="0" indent="0">
              <a:buNone/>
              <a:defRPr sz="16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4509-2FCB-9348-BF0B-37B4300077C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9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400800"/>
            <a:ext cx="6934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information will be repeated on every slide. Go to View &gt; Header and Footer to edit or remove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DE7B-6DAE-4C22-BBC7-1569B1ADB657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6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88913"/>
            <a:ext cx="7775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397000"/>
            <a:ext cx="77724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822" y="6471383"/>
            <a:ext cx="558886" cy="3620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1600"/>
            <a:ext cx="21193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8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A6192E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6192E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6192E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6192E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6192E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10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8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pinfo@sfu.c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Finance Program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Finance and Community Stakeholder Group</a:t>
            </a:r>
            <a:br>
              <a:rPr lang="en-US" dirty="0" smtClean="0"/>
            </a:br>
            <a:r>
              <a:rPr lang="en-US" dirty="0" smtClean="0"/>
              <a:t>May 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AFDE7B-6DAE-4C22-BBC7-1569B1ADB657}" type="slidenum">
              <a:rPr lang="en-US" altLang="en-US" smtClean="0"/>
              <a:pPr>
                <a:defRPr/>
              </a:pPr>
              <a:t>10</a:t>
            </a:fld>
            <a:endParaRPr lang="en-US" alt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72567" y="299336"/>
            <a:ext cx="621555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A6192E"/>
                </a:solidFill>
                <a:latin typeface="Trebuchet MS"/>
                <a:ea typeface="+mj-ea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kern="0" dirty="0" smtClean="0"/>
              <a:t>Chart of Accounts/FINS 9.2 Upgrade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5" y="59437"/>
            <a:ext cx="1751582" cy="11655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1792" y="1651347"/>
            <a:ext cx="790003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 live date change from July 11, 2016 to </a:t>
            </a:r>
            <a:r>
              <a:rPr 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October 3, 2016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Chart of Accounts design is 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complete; values 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 continue to be refined until 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go-live with input from Community stakeholders 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 to align HAP, SIMS and 3rd 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party 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systems and forms to the new Chart of Accounts has begun.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Training development has begun. Training for community based users is the first priority. It will be online training ready in July.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 online presentation, narrated by Jimmy Wong, is published on the Finance Program website to educate SFU about the new chart of accounts. Q&amp;A sessions are scheduled through May.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>
              <a:latin typeface="DINPro-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6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 and SIMS Changes to Align with COA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AFDE7B-6DAE-4C22-BBC7-1569B1ADB657}" type="slidenum">
              <a:rPr lang="en-US" altLang="en-US" smtClean="0"/>
              <a:pPr>
                <a:defRPr/>
              </a:pPr>
              <a:t>11</a:t>
            </a:fld>
            <a:endParaRPr lang="en-US" alt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11054"/>
              </p:ext>
            </p:extLst>
          </p:nvPr>
        </p:nvGraphicFramePr>
        <p:xfrm>
          <a:off x="738833" y="1397000"/>
          <a:ext cx="7593179" cy="3754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892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03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New department/account/fund values</a:t>
                      </a:r>
                      <a:r>
                        <a:rPr lang="en-US" sz="1800" b="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as of July 10, 2016</a:t>
                      </a:r>
                      <a:endParaRPr lang="en-US" sz="1800" b="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New department/account/fund values</a:t>
                      </a:r>
                      <a:r>
                        <a:rPr lang="en-US" sz="1800" b="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as of July 10, 2016</a:t>
                      </a:r>
                      <a:endParaRPr lang="en-US" sz="1800" b="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lang="en-US" sz="18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and project fields to be added</a:t>
                      </a:r>
                      <a:endParaRPr lang="en-US" sz="1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lang="en-US" sz="18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and project fields to be added</a:t>
                      </a:r>
                      <a:endParaRPr lang="en-US" sz="1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Programs</a:t>
                      </a:r>
                      <a:r>
                        <a:rPr lang="en-US" sz="18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updated to accommodate new values and fields (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GL Interface, reporting)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Programs</a:t>
                      </a:r>
                      <a:r>
                        <a:rPr lang="en-US" sz="18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updated to accommodate new values and fields (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GL Item Type interface, configuration as of 1990/01/01</a:t>
                      </a:r>
                      <a:r>
                        <a:rPr lang="en-US" sz="18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8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Past five years of historical</a:t>
                      </a:r>
                      <a:r>
                        <a:rPr lang="en-US" sz="18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data being updated only for reporting purposes</a:t>
                      </a:r>
                      <a:endParaRPr lang="en-US" sz="1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 historical</a:t>
                      </a:r>
                      <a:r>
                        <a:rPr lang="en-US" sz="18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data conversion in SIMS 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(can still access historical Chartfield 1 &amp; 2 in FINS)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13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95" y="137718"/>
            <a:ext cx="7775575" cy="6858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system changes to align with COA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AFDE7B-6DAE-4C22-BBC7-1569B1ADB657}" type="slidenum">
              <a:rPr lang="en-US" altLang="en-US" smtClean="0"/>
              <a:pPr>
                <a:defRPr/>
              </a:pPr>
              <a:t>12</a:t>
            </a:fld>
            <a:endParaRPr lang="en-US" alt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66304"/>
              </p:ext>
            </p:extLst>
          </p:nvPr>
        </p:nvGraphicFramePr>
        <p:xfrm>
          <a:off x="358543" y="1829434"/>
          <a:ext cx="8288120" cy="416146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144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4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971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Systems impacted*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175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Amaint - ITS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APS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– Academic Personnel System – Academic Relations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BlackBaud CRM – University Advancement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Call Data Billing System - ITS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Class – Recreation &amp; Athletics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Corporate Express – Procurement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Crystal Reports – ITS/Applications Services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CV – Academic Relations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EBMS – Event Booking Management – MECS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FacSIMS – Faculty of Science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FAST – Financial Services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Telephone Work Order System – ITS/Network Services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FSS - Facilities Services 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Grant Track – Research Accounting/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Research Operations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KCS – Keys Management System – Security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Pension – Human Resources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SERA – Lifelong Learning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Scotia C-Card – Procurement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Sequoia - Bookstore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StarRez - Residence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Stores/Technical Centre – Faculty of Science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Time Tickets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– Facilities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TMA - Facilities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Web CRD – Document Solution</a:t>
                      </a:r>
                      <a:endParaRPr lang="en-US" sz="14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543" y="6076146"/>
            <a:ext cx="8288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List as of April 1, 2016 and subject to change </a:t>
            </a:r>
            <a:endParaRPr lang="en-US" sz="18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543" y="722839"/>
            <a:ext cx="8288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Changes to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party systems may involve: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Updating department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Updating chartfield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Modifying general ledger feeds to FINS (Financial System)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5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system changes to align with COA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AFDE7B-6DAE-4C22-BBC7-1569B1ADB657}" type="slidenum">
              <a:rPr lang="en-US" altLang="en-US" smtClean="0"/>
              <a:pPr>
                <a:defRPr/>
              </a:pPr>
              <a:t>13</a:t>
            </a:fld>
            <a:endParaRPr lang="en-US" alt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505760"/>
              </p:ext>
            </p:extLst>
          </p:nvPr>
        </p:nvGraphicFramePr>
        <p:xfrm>
          <a:off x="482804" y="889140"/>
          <a:ext cx="8288120" cy="50850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144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4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Systems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not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impacted*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 Group Viewer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AdAstra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AES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AutoCad/Archibus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Awards Database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Banking software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BC Campus Transcripts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BioPermit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BluePrints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Clockwork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TN -3270</a:t>
                      </a: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Terminal Emulator for BC Ministry of Education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Connect Daily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Drivemapper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EHS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Financial Aid Management System</a:t>
                      </a:r>
                      <a:endParaRPr lang="en-US" sz="12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Grad Awards Adjudication System for DGS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HazmatWaste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Management system</a:t>
                      </a: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for International  Services</a:t>
                      </a:r>
                      <a:endParaRPr lang="en-US" sz="12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Mobicontrol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Orbis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OSIS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Pacific Blue Cross</a:t>
                      </a: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file</a:t>
                      </a:r>
                      <a:endParaRPr lang="en-US" sz="12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PDF Fund Architect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Professional Development Fund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Photo Extracts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QlikView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Residence (utility software</a:t>
                      </a: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for Starrez)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Security Access System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SCLIntra Shipping and Package Tracking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SFU ID Cards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Student Orientation Registration System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Student Success Registration System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Student Tours Registration System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T2Flex Parking System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TRS (Time Recording System)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UPASS/Compass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WebFocus</a:t>
                      </a:r>
                    </a:p>
                    <a:p>
                      <a:pPr marL="171450" indent="-1714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12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543" y="6076146"/>
            <a:ext cx="8288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List as of April 1, 2016 and subject to change </a:t>
            </a:r>
            <a:endParaRPr lang="en-US" sz="1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0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AFDE7B-6DAE-4C22-BBC7-1569B1ADB657}" type="slidenum">
              <a:rPr lang="en-US" altLang="en-US" smtClean="0"/>
              <a:pPr>
                <a:defRPr/>
              </a:pPr>
              <a:t>14</a:t>
            </a:fld>
            <a:endParaRPr lang="en-US" alt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0" y="525475"/>
            <a:ext cx="2000250" cy="149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722607" y="789127"/>
            <a:ext cx="72110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A6192E"/>
                </a:solidFill>
                <a:latin typeface="Trebuchet MS"/>
                <a:ea typeface="+mj-ea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kern="0" dirty="0" smtClean="0"/>
              <a:t>Requisitions in FINS 9.2</a:t>
            </a:r>
          </a:p>
          <a:p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382574" y="2018995"/>
            <a:ext cx="72928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Demo built using UPK (Oracle’s User Productivity Kit). You will see how: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enter a basic requisition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training can be accessed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the demo will cover: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Overview of requisitions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End User WorkCentre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Business Rule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Create a basic requisition demo (Show 1)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Create a basic requisition simulation (Try 1)</a:t>
            </a:r>
          </a:p>
          <a:p>
            <a:pPr lvl="1"/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5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13004"/>
            <a:ext cx="7776864" cy="685800"/>
          </a:xfrm>
        </p:spPr>
        <p:txBody>
          <a:bodyPr/>
          <a:lstStyle/>
          <a:p>
            <a:r>
              <a:rPr lang="en-US" spc="30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idea</a:t>
            </a:r>
            <a:r>
              <a:rPr lang="en-US" b="0" spc="30" dirty="0" smtClean="0">
                <a:solidFill>
                  <a:srgbClr val="92D050"/>
                </a:solidFill>
                <a:latin typeface="Segoe UI Semibold" panose="020B0702040204020203" pitchFamily="34" charset="0"/>
              </a:rPr>
              <a:t>exchange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tx1"/>
                </a:solidFill>
              </a:rPr>
              <a:t>Group Activity and Debriefing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73059" y="1132162"/>
            <a:ext cx="185352" cy="164584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850" y="1707067"/>
            <a:ext cx="7776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Exchange Instructions</a:t>
            </a:r>
          </a:p>
          <a:p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Move the corners of the room and join others from your area (Faculties, Administration, and Finance).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 someone who can record responses on the flip charts and someone to present your findings at the 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Answer the questions on the flip chart in your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Once you have completed your responses, return to your chairs.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 have </a:t>
            </a:r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minutes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complete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Each area summarize their responses.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have </a:t>
            </a:r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minutes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the debriefings.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4509-2FCB-9348-BF0B-37B4300077C9}" type="slidenum">
              <a:rPr lang="en-US" smtClean="0"/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9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and Wrap Up  - Janet Backe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750" y="976170"/>
            <a:ext cx="6403217" cy="4552950"/>
          </a:xfrm>
        </p:spPr>
        <p:txBody>
          <a:bodyPr/>
          <a:lstStyle/>
          <a:p>
            <a:endParaRPr lang="en-US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08308" y="1646973"/>
            <a:ext cx="77724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 sz="16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8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kern="0" dirty="0" smtClean="0"/>
          </a:p>
          <a:p>
            <a:endParaRPr lang="en-US" kern="0" dirty="0" smtClean="0"/>
          </a:p>
          <a:p>
            <a:pPr marL="1371600" lvl="3" indent="0">
              <a:buFontTx/>
              <a:buNone/>
            </a:pPr>
            <a:r>
              <a:rPr lang="en-US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do you need from us? Let us know at </a:t>
            </a:r>
            <a:r>
              <a:rPr lang="en-US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fpinfo@sfu.ca</a:t>
            </a:r>
            <a:r>
              <a:rPr lang="en-US" sz="1800" kern="0" dirty="0" smtClean="0"/>
              <a:t>   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>
              <a:cs typeface="Arial Unicode MS" panose="020B0604020202020204" pitchFamily="34" charset="-128"/>
            </a:endParaRPr>
          </a:p>
          <a:p>
            <a:r>
              <a:rPr lang="en-US" sz="14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</a:t>
            </a:r>
            <a:r>
              <a:rPr lang="en-US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Where can you find information? </a:t>
            </a:r>
            <a:br>
              <a:rPr lang="en-US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   </a:t>
            </a:r>
            <a:r>
              <a:rPr lang="en-US" sz="20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</a:t>
            </a:r>
            <a:r>
              <a:rPr lang="en-US" sz="20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://www.sfu.ca/finance/financeprogram.html </a:t>
            </a:r>
            <a:endParaRPr lang="en-US" sz="1400" kern="0" dirty="0" smtClean="0">
              <a:solidFill>
                <a:schemeClr val="accent6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845" y="1539354"/>
            <a:ext cx="1350150" cy="1350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71" y="3662385"/>
            <a:ext cx="1137697" cy="11376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4509-2FCB-9348-BF0B-37B4300077C9}" type="slidenum">
              <a:rPr lang="en-US" smtClean="0"/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SFU Finance Program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8A7587-F5AD-4A75-8D84-4850DF281C2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3835" y="6385120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18105"/>
              </p:ext>
            </p:extLst>
          </p:nvPr>
        </p:nvGraphicFramePr>
        <p:xfrm>
          <a:off x="684213" y="1076045"/>
          <a:ext cx="7825946" cy="402843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2453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8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1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81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Topic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19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Welcome  </a:t>
                      </a:r>
                      <a:endParaRPr lang="en-US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 Blair, AVP</a:t>
                      </a:r>
                      <a:r>
                        <a:rPr lang="en-US" sz="105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Finance </a:t>
                      </a:r>
                      <a:endParaRPr lang="en-US" sz="105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5 minutes</a:t>
                      </a:r>
                      <a:endParaRPr lang="en-US" sz="105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Program Update</a:t>
                      </a:r>
                    </a:p>
                    <a:p>
                      <a:pPr marL="0" lvl="0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000" strike="noStrike" kern="120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Janet Backe, </a:t>
                      </a:r>
                      <a:b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Finance</a:t>
                      </a:r>
                      <a:r>
                        <a:rPr lang="en-US" sz="105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lang="en-US" sz="105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Manager</a:t>
                      </a:r>
                      <a:endParaRPr lang="en-US" sz="105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5  minutes</a:t>
                      </a:r>
                    </a:p>
                    <a:p>
                      <a:pPr algn="l"/>
                      <a:endParaRPr lang="en-US" sz="105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886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Budget</a:t>
                      </a:r>
                      <a:r>
                        <a:rPr lang="en-US" sz="1200" kern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System Project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Janis  Kennedy,</a:t>
                      </a:r>
                      <a:r>
                        <a:rPr lang="en-US" sz="105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Director</a:t>
                      </a:r>
                      <a:br>
                        <a:rPr lang="en-US" sz="105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05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Budget Office</a:t>
                      </a:r>
                      <a:endParaRPr lang="en-US" sz="105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7  minutes</a:t>
                      </a:r>
                      <a:endParaRPr lang="en-US" sz="105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0934001"/>
                  </a:ext>
                </a:extLst>
              </a:tr>
              <a:tr h="428886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COA/FINS</a:t>
                      </a:r>
                      <a:r>
                        <a:rPr lang="en-US" sz="1200" kern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9.2 Upgrade Update</a:t>
                      </a:r>
                    </a:p>
                    <a:p>
                      <a:pPr marL="171450" lvl="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Project Status Update</a:t>
                      </a:r>
                    </a:p>
                    <a:p>
                      <a:pPr marL="171450" lvl="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What’s happening with the 3</a:t>
                      </a:r>
                      <a:r>
                        <a:rPr lang="en-US" sz="1000" kern="1200" baseline="3000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rd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Party systems?</a:t>
                      </a:r>
                    </a:p>
                    <a:p>
                      <a:pPr marL="171450" lvl="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What’s happening with HAP/SIMS?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Karla</a:t>
                      </a:r>
                      <a:r>
                        <a:rPr lang="en-US" sz="105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Claros, Project Manager</a:t>
                      </a:r>
                      <a:br>
                        <a:rPr lang="en-US" sz="105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05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en-US" sz="105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05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Cal Smith</a:t>
                      </a:r>
                      <a:br>
                        <a:rPr lang="en-US" sz="105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05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Cal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5 minutes</a:t>
                      </a:r>
                    </a:p>
                    <a:p>
                      <a:endParaRPr lang="en-US" sz="105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 minutes</a:t>
                      </a:r>
                      <a:endParaRPr lang="en-US" sz="105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Requisitions</a:t>
                      </a:r>
                      <a:r>
                        <a:rPr lang="en-US" sz="1200" kern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- a FINS sneak peek (in UPK)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Work centre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Enter a requisition (Show 1)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Enter a requisition (Try 1)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500" kern="1200" baseline="0" dirty="0" smtClean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10 minutes</a:t>
                      </a:r>
                      <a:endParaRPr lang="en-US" sz="105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Idea Exchange – Getting</a:t>
                      </a:r>
                      <a:r>
                        <a:rPr lang="en-US" sz="1200" kern="12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Our Department Ready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Three groups (Faculty/Admin/Finance)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05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US" sz="105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40 minutes</a:t>
                      </a:r>
                      <a:endParaRPr lang="en-US" sz="105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Closing - Wrap Up</a:t>
                      </a:r>
                      <a:endParaRPr lang="en-US" sz="8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endParaRPr lang="en-US" sz="10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Janet </a:t>
                      </a:r>
                      <a:r>
                        <a:rPr lang="en-US" sz="105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Backe</a:t>
                      </a:r>
                    </a:p>
                    <a:p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Finance Program Manager</a:t>
                      </a:r>
                      <a:endParaRPr lang="en-US" sz="105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5 minutes</a:t>
                      </a:r>
                      <a:endParaRPr lang="en-US" sz="105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4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5" y="1319218"/>
            <a:ext cx="8012688" cy="20660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AFDE7B-6DAE-4C22-BBC7-1569B1ADB657}" type="slidenum">
              <a:rPr lang="en-US" altLang="en-US" smtClean="0"/>
              <a:pPr>
                <a:defRPr/>
              </a:pPr>
              <a:t>3</a:t>
            </a:fld>
            <a:endParaRPr lang="en-US" alt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58061" y="299336"/>
            <a:ext cx="777686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A6192E"/>
                </a:solidFill>
                <a:latin typeface="Trebuchet MS"/>
                <a:ea typeface="+mj-ea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kern="0" dirty="0" smtClean="0"/>
              <a:t>Finance Program  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7" y="153620"/>
            <a:ext cx="1351134" cy="89911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38375"/>
              </p:ext>
            </p:extLst>
          </p:nvPr>
        </p:nvGraphicFramePr>
        <p:xfrm>
          <a:off x="506925" y="4149620"/>
          <a:ext cx="7933738" cy="2156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1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925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1453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Chart of Accounts</a:t>
                      </a:r>
                      <a:r>
                        <a:rPr lang="en-US" sz="1800" b="0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endParaRPr lang="en-US" b="0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data conversion validation by the Community in progress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453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n-US" sz="1400" b="0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FINS 9.2 </a:t>
                      </a:r>
                      <a:endParaRPr lang="en-US" sz="1400" b="0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completed 2</a:t>
                      </a:r>
                      <a:r>
                        <a:rPr lang="en-US" sz="1600" baseline="30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nd</a:t>
                      </a:r>
                      <a:r>
                        <a:rPr lang="en-US" sz="16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round of testing (will have 4 cycles)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754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tabLst/>
                      </a:pPr>
                      <a:r>
                        <a:rPr lang="en-US" sz="1400" b="0" kern="1200" dirty="0" smtClean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Budget System </a:t>
                      </a:r>
                      <a:endParaRPr lang="en-US" sz="1400" b="0" kern="1200" dirty="0">
                        <a:solidFill>
                          <a:srgbClr val="00B05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Oracle’s Hyperion Planning tool selected and requirement sessions with the Community complete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142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tabLst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FINS Phase 2 Planning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begins</a:t>
                      </a:r>
                      <a:r>
                        <a:rPr lang="en-US" sz="16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in </a:t>
                      </a:r>
                      <a:r>
                        <a:rPr lang="en-US" sz="16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May with focus on improving workflows between the community and central Finance and some additional functionality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17406" y="3518611"/>
            <a:ext cx="1265530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Live:  Oct 3</a:t>
            </a:r>
            <a:endParaRPr lang="en-US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005322" y="2521602"/>
            <a:ext cx="0" cy="997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747552" y="3577133"/>
            <a:ext cx="1875654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Live: mid September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349837" y="3003186"/>
            <a:ext cx="0" cy="5739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Elbow Connector 18"/>
          <p:cNvCxnSpPr/>
          <p:nvPr/>
        </p:nvCxnSpPr>
        <p:spPr bwMode="auto">
          <a:xfrm>
            <a:off x="1302106" y="1871805"/>
            <a:ext cx="424281" cy="417853"/>
          </a:xfrm>
          <a:prstGeom prst="bentConnector3">
            <a:avLst>
              <a:gd name="adj1" fmla="val 70690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28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521705"/>
            <a:ext cx="7776864" cy="685800"/>
          </a:xfrm>
        </p:spPr>
        <p:txBody>
          <a:bodyPr/>
          <a:lstStyle/>
          <a:p>
            <a:r>
              <a:rPr lang="en-US" dirty="0" smtClean="0"/>
              <a:t>Budget System Project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59" y="3055003"/>
            <a:ext cx="2619375" cy="17430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4509-2FCB-9348-BF0B-37B4300077C9}" type="slidenum">
              <a:rPr lang="en-US" smtClean="0"/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5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AFDE7B-6DAE-4C22-BBC7-1569B1ADB657}" type="slidenum">
              <a:rPr lang="en-US" altLang="en-US" smtClean="0"/>
              <a:pPr>
                <a:defRPr/>
              </a:pPr>
              <a:t>5</a:t>
            </a:fld>
            <a:endParaRPr lang="en-US" alt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30712" y="299336"/>
            <a:ext cx="817889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A6192E"/>
                </a:solidFill>
                <a:latin typeface="Trebuchet MS"/>
                <a:ea typeface="+mj-ea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6192E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kern="0" dirty="0" smtClean="0"/>
              <a:t>Hyperion Planning System (Budget &amp; Forecasting)</a:t>
            </a:r>
            <a:endParaRPr lang="en-US" kern="0" dirty="0"/>
          </a:p>
        </p:txBody>
      </p:sp>
      <p:sp>
        <p:nvSpPr>
          <p:cNvPr id="6" name="Rectangle 5"/>
          <p:cNvSpPr/>
          <p:nvPr/>
        </p:nvSpPr>
        <p:spPr>
          <a:xfrm>
            <a:off x="430713" y="1582567"/>
            <a:ext cx="790003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Hyperion project with our implementation partner, The Hackett Group, kicked off Feb 22.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system will be configured using the new Chart of Accounts.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have held 6 working sessions with stakeholders in preparation for configuring the new system.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series of ‘conference room pilots’ will be held with the Community to validate that the design meets SFU’s needs.  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communication plan is in development.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Stay connected with the project via the Finance Program website.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>
              <a:latin typeface="DINPro-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0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AFDE7B-6DAE-4C22-BBC7-1569B1ADB657}" type="slidenum">
              <a:rPr lang="en-US" altLang="en-US" smtClean="0"/>
              <a:pPr>
                <a:defRPr/>
              </a:pPr>
              <a:t>6</a:t>
            </a:fld>
            <a:endParaRPr lang="en-US" alt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94410" y="1971286"/>
            <a:ext cx="4678870" cy="308759"/>
          </a:xfrm>
          <a:prstGeom prst="roundRect">
            <a:avLst/>
          </a:prstGeom>
          <a:solidFill>
            <a:srgbClr val="D1F5A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106" y="1601954"/>
            <a:ext cx="305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Fit/Gaps, Design and Build</a:t>
            </a:r>
            <a:endParaRPr lang="en-US" sz="1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712796" y="2822744"/>
            <a:ext cx="1404513" cy="308759"/>
          </a:xfrm>
          <a:prstGeom prst="roundRect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3639" y="2831036"/>
            <a:ext cx="962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Testing</a:t>
            </a:r>
            <a:endParaRPr lang="en-US" sz="1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982690" y="4176139"/>
            <a:ext cx="938151" cy="308759"/>
          </a:xfrm>
          <a:prstGeom prst="roundRect">
            <a:avLst/>
          </a:prstGeom>
          <a:solidFill>
            <a:srgbClr val="00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7365" y="4182843"/>
            <a:ext cx="208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End User Training</a:t>
            </a:r>
            <a:endParaRPr lang="en-US" sz="1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671460" y="5371769"/>
            <a:ext cx="1282535" cy="308759"/>
          </a:xfrm>
          <a:prstGeom prst="roundRect">
            <a:avLst/>
          </a:prstGeom>
          <a:solidFill>
            <a:srgbClr val="71DA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6845" y="5341483"/>
            <a:ext cx="300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2017/2018 Planning Cycle</a:t>
            </a:r>
            <a:endParaRPr lang="en-US" sz="1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Elbow Connector 13"/>
          <p:cNvCxnSpPr>
            <a:stCxn id="5" idx="3"/>
            <a:endCxn id="7" idx="1"/>
          </p:cNvCxnSpPr>
          <p:nvPr/>
        </p:nvCxnSpPr>
        <p:spPr bwMode="auto">
          <a:xfrm flipH="1">
            <a:off x="5712796" y="2125666"/>
            <a:ext cx="260484" cy="851458"/>
          </a:xfrm>
          <a:prstGeom prst="bentConnector5">
            <a:avLst>
              <a:gd name="adj1" fmla="val -87760"/>
              <a:gd name="adj2" fmla="val 50000"/>
              <a:gd name="adj3" fmla="val 187760"/>
            </a:avLst>
          </a:prstGeom>
          <a:solidFill>
            <a:schemeClr val="accent1"/>
          </a:solidFill>
          <a:ln w="9525" cap="flat" cmpd="sng" algn="ctr">
            <a:solidFill>
              <a:srgbClr val="99FF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Elbow Connector 16"/>
          <p:cNvCxnSpPr>
            <a:stCxn id="7" idx="3"/>
            <a:endCxn id="9" idx="1"/>
          </p:cNvCxnSpPr>
          <p:nvPr/>
        </p:nvCxnSpPr>
        <p:spPr bwMode="auto">
          <a:xfrm flipH="1">
            <a:off x="6982690" y="2977124"/>
            <a:ext cx="134619" cy="1353395"/>
          </a:xfrm>
          <a:prstGeom prst="bentConnector5">
            <a:avLst>
              <a:gd name="adj1" fmla="val -169813"/>
              <a:gd name="adj2" fmla="val 50000"/>
              <a:gd name="adj3" fmla="val 269813"/>
            </a:avLst>
          </a:prstGeom>
          <a:solidFill>
            <a:schemeClr val="accent1"/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Elbow Connector 18"/>
          <p:cNvCxnSpPr>
            <a:stCxn id="9" idx="3"/>
            <a:endCxn id="11" idx="1"/>
          </p:cNvCxnSpPr>
          <p:nvPr/>
        </p:nvCxnSpPr>
        <p:spPr bwMode="auto">
          <a:xfrm flipH="1">
            <a:off x="7671460" y="4330519"/>
            <a:ext cx="249381" cy="1195630"/>
          </a:xfrm>
          <a:prstGeom prst="bentConnector5">
            <a:avLst>
              <a:gd name="adj1" fmla="val -91667"/>
              <a:gd name="adj2" fmla="val 50000"/>
              <a:gd name="adj3" fmla="val 191667"/>
            </a:avLst>
          </a:prstGeom>
          <a:solidFill>
            <a:schemeClr val="accent1"/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Isosceles Triangle 19"/>
          <p:cNvSpPr/>
          <p:nvPr/>
        </p:nvSpPr>
        <p:spPr bwMode="auto">
          <a:xfrm rot="5400000">
            <a:off x="-1084893" y="3096139"/>
            <a:ext cx="4115997" cy="1306956"/>
          </a:xfrm>
          <a:prstGeom prst="triangle">
            <a:avLst/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807035"/>
              </p:ext>
            </p:extLst>
          </p:nvPr>
        </p:nvGraphicFramePr>
        <p:xfrm>
          <a:off x="1121839" y="1026160"/>
          <a:ext cx="7665900" cy="3708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766590"/>
                <a:gridCol w="766590"/>
                <a:gridCol w="766590"/>
                <a:gridCol w="766590"/>
                <a:gridCol w="766590"/>
                <a:gridCol w="766590"/>
                <a:gridCol w="766590"/>
                <a:gridCol w="766590"/>
                <a:gridCol w="766590"/>
                <a:gridCol w="7665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Feb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April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June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July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Aug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Sept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Oct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….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658735" y="2280045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 – Aug 2016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97008" y="3191337"/>
            <a:ext cx="2589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Late Aug – mid September</a:t>
            </a:r>
            <a:endParaRPr lang="en-US" sz="16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7820" y="4552175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September - October</a:t>
            </a:r>
            <a:endParaRPr lang="en-US" sz="16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61221" y="5680528"/>
            <a:ext cx="2414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October – early Jan 2017</a:t>
            </a:r>
            <a:endParaRPr lang="en-US" sz="16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2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– Scope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AFDE7B-6DAE-4C22-BBC7-1569B1ADB657}" type="slidenum">
              <a:rPr lang="en-US" altLang="en-US" smtClean="0"/>
              <a:pPr>
                <a:defRPr/>
              </a:pPr>
              <a:t>7</a:t>
            </a:fld>
            <a:endParaRPr lang="en-US" alt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10520"/>
              </p:ext>
            </p:extLst>
          </p:nvPr>
        </p:nvGraphicFramePr>
        <p:xfrm>
          <a:off x="380011" y="961902"/>
          <a:ext cx="8407730" cy="4793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7730"/>
              </a:tblGrid>
              <a:tr h="297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High-Level Enhancements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29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Capture Planned Use of Carry Forward detailed submissions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29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Create multiple versions (e.g. what-if scenarios)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29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Provide the users with a Task List and guidance for users to follow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93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Allow users to create new “To Be Hired” continuing positions (including select temporary positions)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845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Add comments, supporting attachments, and capture summary-level explanations in justification columns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2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Capture subtotaled supporting details of an object/account code (e.g. travel expenses per trip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0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Budget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and Forecasting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23035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Budget at the Program and at the Project level for:</a:t>
                      </a:r>
                    </a:p>
                    <a:p>
                      <a:pPr marL="742950" marR="0" lvl="1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ourier New"/>
                        <a:buChar char="o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Fund 11 (Operating). With the new Chart of Accounts implementation, Funds 11 and 12 will be collapsed into a single operating fund</a:t>
                      </a:r>
                    </a:p>
                    <a:p>
                      <a:pPr marL="742950" marR="0" lvl="1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ourier New"/>
                        <a:buChar char="o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Fund 40 (Ancillary Services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029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Provide monthly budget amounts which users may opt to easily adjust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6029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Update the current year forecast on a monthly basis (optional)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6029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Adjust salaries by month to reflect corresponding forecast and/or budget dollars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65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Scope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AFDE7B-6DAE-4C22-BBC7-1569B1ADB657}" type="slidenum">
              <a:rPr lang="en-US" altLang="en-US" smtClean="0"/>
              <a:pPr>
                <a:defRPr/>
              </a:pPr>
              <a:t>8</a:t>
            </a:fld>
            <a:endParaRPr lang="en-US" alt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12010"/>
              </p:ext>
            </p:extLst>
          </p:nvPr>
        </p:nvGraphicFramePr>
        <p:xfrm>
          <a:off x="483400" y="1075674"/>
          <a:ext cx="7976388" cy="513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7638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Reporting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42900" marR="0" lvl="0" indent="-3429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Create ad hoc analysis and reports using Smart View, an Excel add-in tool (initial rollout to the AVP/Faculty level Departmental Administrators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b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42900" marR="0" lvl="0" indent="-3429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Provide Preliminary and Final Enrolment Plan student AFTE data at the Faculty-level for reporting purposes (provided by IRP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b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42900" marR="0" lvl="0" indent="-3429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Capture Ministry quarterly forecast reporting submissions (Central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Capture variance reporting submissions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Symbol"/>
                        <a:buNone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Foundational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42900" marR="0" lvl="0" indent="-3429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Build foundation structures and hierarchies using the new Chart of Account structure (including programs)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42900" marR="0" lvl="0" indent="-3429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Provide 5 years of historical Actuals and Budget for the prior years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42900" marR="0" lvl="0" indent="-3429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Pre-populate or pre-seed budget data (e.g. using 3 year average actuals on a monthly trending basis)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42900" marR="0" lvl="0" indent="-3429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Support both Financial and Labour components for forecast and budget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42900" marR="0" lvl="0" indent="-3429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Capture both salary and non-salary encumbrances for forecasts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74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521705"/>
            <a:ext cx="7776864" cy="685800"/>
          </a:xfrm>
        </p:spPr>
        <p:txBody>
          <a:bodyPr/>
          <a:lstStyle/>
          <a:p>
            <a:r>
              <a:rPr lang="en-US" dirty="0" smtClean="0"/>
              <a:t>COA/FINS 9.2 Upgrade Project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59" y="3055003"/>
            <a:ext cx="2619375" cy="17430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4509-2FCB-9348-BF0B-37B4300077C9}" type="slidenum">
              <a:rPr lang="en-US" smtClean="0"/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1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U_presentation_2015">
  <a:themeElements>
    <a:clrScheme name="SFU Colours">
      <a:dk1>
        <a:srgbClr val="000000"/>
      </a:dk1>
      <a:lt1>
        <a:srgbClr val="FFFFFF"/>
      </a:lt1>
      <a:dk2>
        <a:srgbClr val="FFFFFF"/>
      </a:dk2>
      <a:lt2>
        <a:srgbClr val="464847"/>
      </a:lt2>
      <a:accent1>
        <a:srgbClr val="A6192E"/>
      </a:accent1>
      <a:accent2>
        <a:srgbClr val="004397"/>
      </a:accent2>
      <a:accent3>
        <a:srgbClr val="FFFFFF"/>
      </a:accent3>
      <a:accent4>
        <a:srgbClr val="000000"/>
      </a:accent4>
      <a:accent5>
        <a:srgbClr val="CCAAAC"/>
      </a:accent5>
      <a:accent6>
        <a:srgbClr val="003268"/>
      </a:accent6>
      <a:hlink>
        <a:srgbClr val="006AA8"/>
      </a:hlink>
      <a:folHlink>
        <a:srgbClr val="BA2B48"/>
      </a:folHlink>
    </a:clrScheme>
    <a:fontScheme name="SFU_Template_Beta_0.2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FU_Template_Beta_0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3">
        <a:dk1>
          <a:srgbClr val="000000"/>
        </a:dk1>
        <a:lt1>
          <a:srgbClr val="FFFFFF"/>
        </a:lt1>
        <a:dk2>
          <a:srgbClr val="FFFFFF"/>
        </a:dk2>
        <a:lt2>
          <a:srgbClr val="464847"/>
        </a:lt2>
        <a:accent1>
          <a:srgbClr val="9E0927"/>
        </a:accent1>
        <a:accent2>
          <a:srgbClr val="003874"/>
        </a:accent2>
        <a:accent3>
          <a:srgbClr val="FFFFFF"/>
        </a:accent3>
        <a:accent4>
          <a:srgbClr val="000000"/>
        </a:accent4>
        <a:accent5>
          <a:srgbClr val="CCAAAC"/>
        </a:accent5>
        <a:accent6>
          <a:srgbClr val="003268"/>
        </a:accent6>
        <a:hlink>
          <a:srgbClr val="006AA8"/>
        </a:hlink>
        <a:folHlink>
          <a:srgbClr val="BA2B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961C479874B443BB1C4D0A6EB63727" ma:contentTypeVersion="6" ma:contentTypeDescription="Create a new document." ma:contentTypeScope="" ma:versionID="b0f0e03d98d75ecab53240bd23af75b5">
  <xsd:schema xmlns:xsd="http://www.w3.org/2001/XMLSchema" xmlns:xs="http://www.w3.org/2001/XMLSchema" xmlns:p="http://schemas.microsoft.com/office/2006/metadata/properties" xmlns:ns2="f108e615-336e-4b9f-8b35-880b8454bf1a" targetNamespace="http://schemas.microsoft.com/office/2006/metadata/properties" ma:root="true" ma:fieldsID="fa707edbd52f4573c7a497c16bbfb98b" ns2:_="">
    <xsd:import namespace="f108e615-336e-4b9f-8b35-880b8454bf1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Change_x0020_Status"/>
                <xsd:element ref="ns2:Assigned_x0020_to0" minOccurs="0"/>
                <xsd:element ref="ns2:Due_x0020_date" minOccurs="0"/>
                <xsd:element ref="ns2:Project_x0020_Phase"/>
                <xsd:element ref="ns2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8e615-336e-4b9f-8b35-880b8454bf1a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Change_x0020_Status" ma:index="9" ma:displayName="Change Status" ma:default="Open" ma:format="Dropdown" ma:internalName="Change_x0020_Status">
      <xsd:simpleType>
        <xsd:restriction base="dms:Choice">
          <xsd:enumeration value="Open"/>
          <xsd:enumeration value="In Process"/>
          <xsd:enumeration value="Under Review"/>
          <xsd:enumeration value="Closed"/>
        </xsd:restriction>
      </xsd:simpleType>
    </xsd:element>
    <xsd:element name="Assigned_x0020_to0" ma:index="10" nillable="true" ma:displayName="Assigned to" ma:internalName="Assigned_x0020_to0">
      <xsd:simpleType>
        <xsd:restriction base="dms:Text">
          <xsd:maxLength value="255"/>
        </xsd:restriction>
      </xsd:simpleType>
    </xsd:element>
    <xsd:element name="Due_x0020_date" ma:index="11" nillable="true" ma:displayName="Due date" ma:format="DateOnly" ma:internalName="Due_x0020_date">
      <xsd:simpleType>
        <xsd:restriction base="dms:DateTime"/>
      </xsd:simpleType>
    </xsd:element>
    <xsd:element name="Project_x0020_Phase" ma:index="12" ma:displayName="Project Phase" ma:default="Initiation" ma:format="Dropdown" ma:internalName="Project_x0020_Phase">
      <xsd:simpleType>
        <xsd:restriction base="dms:Choice">
          <xsd:enumeration value="Initiation"/>
          <xsd:enumeration value="Planning"/>
          <xsd:enumeration value="Executing and Monitoring"/>
          <xsd:enumeration value="Closing"/>
          <xsd:enumeration value="Application"/>
        </xsd:restriction>
      </xsd:simpleType>
    </xsd:element>
    <xsd:element name="Category" ma:index="13" ma:displayName="Category" ma:default="Engaging" ma:format="Dropdown" ma:internalName="Category">
      <xsd:simpleType>
        <xsd:restriction base="dms:Choice">
          <xsd:enumeration value="Engaging"/>
          <xsd:enumeration value="Communication"/>
          <xsd:enumeration value="Education and Training"/>
          <xsd:enumeration value="Coaching"/>
          <xsd:enumeration value="Adoption"/>
          <xsd:enumeration value="Deliverabl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108e615-336e-4b9f-8b35-880b8454bf1a">Communication</Category>
    <Assigned_x0020_to0 xmlns="f108e615-336e-4b9f-8b35-880b8454bf1a">sandra price</Assigned_x0020_to0>
    <Due_x0020_date xmlns="f108e615-336e-4b9f-8b35-880b8454bf1a">2016-05-05T07:00:00+00:00</Due_x0020_date>
    <Project_x0020_Phase xmlns="f108e615-336e-4b9f-8b35-880b8454bf1a">Executing and Monitoring</Project_x0020_Phase>
    <Change_x0020_Status xmlns="f108e615-336e-4b9f-8b35-880b8454bf1a">Under Review</Change_x0020_Status>
    <Description0 xmlns="f108e615-336e-4b9f-8b35-880b8454bf1a">status update, idea exchange and upk requistion demo</Description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03EAEF-41B8-4C47-B2C4-2192CEAE9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08e615-336e-4b9f-8b35-880b8454bf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DD2D0E-F994-4C63-A507-500B85B8CF34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108e615-336e-4b9f-8b35-880b8454bf1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F140D34-4131-41F9-912A-4ADED5C332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SFU_presentation_2015</Template>
  <TotalTime>5087</TotalTime>
  <Words>1453</Words>
  <Application>Microsoft Office PowerPoint</Application>
  <PresentationFormat>On-screen Show (4:3)</PresentationFormat>
  <Paragraphs>299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SFU_presentation_2015</vt:lpstr>
      <vt:lpstr>Finance Program Update</vt:lpstr>
      <vt:lpstr>SFU Finance Program</vt:lpstr>
      <vt:lpstr>PowerPoint Presentation</vt:lpstr>
      <vt:lpstr>Budget System Project</vt:lpstr>
      <vt:lpstr>PowerPoint Presentation</vt:lpstr>
      <vt:lpstr>Timeline</vt:lpstr>
      <vt:lpstr>Phase 1 – Scope</vt:lpstr>
      <vt:lpstr>Phase 1 Scope</vt:lpstr>
      <vt:lpstr>COA/FINS 9.2 Upgrade Project</vt:lpstr>
      <vt:lpstr>PowerPoint Presentation</vt:lpstr>
      <vt:lpstr>HAP and SIMS Changes to Align with COA</vt:lpstr>
      <vt:lpstr>3rd party system changes to align with COA</vt:lpstr>
      <vt:lpstr>3rd party system changes to align with COA</vt:lpstr>
      <vt:lpstr>PowerPoint Presentation</vt:lpstr>
      <vt:lpstr>ideaexchange – Group Activity and Debriefing</vt:lpstr>
      <vt:lpstr>Closing and Wrap Up  - Janet Backe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5 presentation w UPK demo</dc:title>
  <dc:creator>Cal Smith</dc:creator>
  <cp:lastModifiedBy>Sandra Price</cp:lastModifiedBy>
  <cp:revision>286</cp:revision>
  <cp:lastPrinted>2016-04-04T20:45:05Z</cp:lastPrinted>
  <dcterms:created xsi:type="dcterms:W3CDTF">2015-03-16T17:35:29Z</dcterms:created>
  <dcterms:modified xsi:type="dcterms:W3CDTF">2016-05-05T19:23:22Z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0x010100D1961C479874B443BB1C4D0A6EB63727</vt:lpwstr>
  </property>
</Properties>
</file>