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7"/>
  </p:notesMasterIdLst>
  <p:handoutMasterIdLst>
    <p:handoutMasterId r:id="rId28"/>
  </p:handoutMasterIdLst>
  <p:sldIdLst>
    <p:sldId id="256" r:id="rId5"/>
    <p:sldId id="270" r:id="rId6"/>
    <p:sldId id="346" r:id="rId7"/>
    <p:sldId id="377" r:id="rId8"/>
    <p:sldId id="362" r:id="rId9"/>
    <p:sldId id="357" r:id="rId10"/>
    <p:sldId id="374" r:id="rId11"/>
    <p:sldId id="372" r:id="rId12"/>
    <p:sldId id="373" r:id="rId13"/>
    <p:sldId id="371" r:id="rId14"/>
    <p:sldId id="380" r:id="rId15"/>
    <p:sldId id="381" r:id="rId16"/>
    <p:sldId id="383" r:id="rId17"/>
    <p:sldId id="384" r:id="rId18"/>
    <p:sldId id="382" r:id="rId19"/>
    <p:sldId id="364" r:id="rId20"/>
    <p:sldId id="363" r:id="rId21"/>
    <p:sldId id="365" r:id="rId22"/>
    <p:sldId id="366" r:id="rId23"/>
    <p:sldId id="368" r:id="rId24"/>
    <p:sldId id="367" r:id="rId25"/>
    <p:sldId id="369"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FF99"/>
    <a:srgbClr val="DAF7B3"/>
    <a:srgbClr val="00CCFF"/>
    <a:srgbClr val="0099FF"/>
    <a:srgbClr val="99FF33"/>
    <a:srgbClr val="33CCFF"/>
    <a:srgbClr val="D1F5A1"/>
    <a:srgbClr val="71DAFF"/>
    <a:srgbClr val="CCF4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63326" autoAdjust="0"/>
  </p:normalViewPr>
  <p:slideViewPr>
    <p:cSldViewPr snapToGrid="0" snapToObjects="1">
      <p:cViewPr varScale="1">
        <p:scale>
          <a:sx n="53" d="100"/>
          <a:sy n="53" d="100"/>
        </p:scale>
        <p:origin x="2004" y="78"/>
      </p:cViewPr>
      <p:guideLst>
        <p:guide orient="horz" pos="2160"/>
        <p:guide pos="2880"/>
      </p:guideLst>
    </p:cSldViewPr>
  </p:slideViewPr>
  <p:outlineViewPr>
    <p:cViewPr>
      <p:scale>
        <a:sx n="33" d="100"/>
        <a:sy n="33" d="100"/>
      </p:scale>
      <p:origin x="0" y="0"/>
    </p:cViewPr>
  </p:outlineViewPr>
  <p:notesTextViewPr>
    <p:cViewPr>
      <p:scale>
        <a:sx n="3" d="2"/>
        <a:sy n="3" d="2"/>
      </p:scale>
      <p:origin x="0" y="-774"/>
    </p:cViewPr>
  </p:notesTextViewPr>
  <p:sorterViewPr>
    <p:cViewPr>
      <p:scale>
        <a:sx n="100" d="100"/>
        <a:sy n="100" d="100"/>
      </p:scale>
      <p:origin x="0" y="0"/>
    </p:cViewPr>
  </p:sorterViewPr>
  <p:notesViewPr>
    <p:cSldViewPr snapToGrid="0" snapToObjects="1">
      <p:cViewPr varScale="1">
        <p:scale>
          <a:sx n="88" d="100"/>
          <a:sy n="88" d="100"/>
        </p:scale>
        <p:origin x="306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A4CFE-E7F0-4920-800A-C23E023FF668}" type="doc">
      <dgm:prSet loTypeId="urn:microsoft.com/office/officeart/2005/8/layout/hProcess6" loCatId="process" qsTypeId="urn:microsoft.com/office/officeart/2005/8/quickstyle/simple4" qsCatId="simple" csTypeId="urn:microsoft.com/office/officeart/2005/8/colors/accent2_2" csCatId="accent2" phldr="1"/>
      <dgm:spPr>
        <a:scene3d>
          <a:camera prst="orthographicFront">
            <a:rot lat="0" lon="0" rev="0"/>
          </a:camera>
          <a:lightRig rig="balanced" dir="t">
            <a:rot lat="0" lon="0" rev="8700000"/>
          </a:lightRig>
        </a:scene3d>
      </dgm:spPr>
      <dgm:t>
        <a:bodyPr/>
        <a:lstStyle/>
        <a:p>
          <a:endParaRPr lang="en-US"/>
        </a:p>
      </dgm:t>
    </dgm:pt>
    <dgm:pt modelId="{1F49ABC8-941E-4DFB-99FA-F643AF4D40C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solidFill>
                <a:schemeClr val="bg1"/>
              </a:solidFill>
            </a:rPr>
            <a:t>Phase 1</a:t>
          </a:r>
        </a:p>
      </dgm:t>
    </dgm:pt>
    <dgm:pt modelId="{C267D8B4-40E6-4004-8570-82D2074E7BEF}" type="parTrans" cxnId="{A83A6AE3-C8E4-472F-88DB-A47AA5315C7F}">
      <dgm:prSet/>
      <dgm:spPr/>
      <dgm:t>
        <a:bodyPr/>
        <a:lstStyle/>
        <a:p>
          <a:endParaRPr lang="en-US"/>
        </a:p>
      </dgm:t>
    </dgm:pt>
    <dgm:pt modelId="{6DD7EEFC-803E-462B-A76F-9D2CEDA0B795}" type="sibTrans" cxnId="{A83A6AE3-C8E4-472F-88DB-A47AA5315C7F}">
      <dgm:prSet/>
      <dgm:spPr/>
      <dgm:t>
        <a:bodyPr/>
        <a:lstStyle/>
        <a:p>
          <a:endParaRPr lang="en-US"/>
        </a:p>
      </dgm:t>
    </dgm:pt>
    <dgm:pt modelId="{EE514029-07FD-449C-8D64-B20E2448788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a:latin typeface="Segoe UI" panose="020B0502040204020203" pitchFamily="34" charset="0"/>
              <a:ea typeface="Segoe UI" panose="020B0502040204020203" pitchFamily="34" charset="0"/>
              <a:cs typeface="Segoe UI" panose="020B0502040204020203" pitchFamily="34" charset="0"/>
            </a:rPr>
            <a:t>New Chart of Accounts</a:t>
          </a:r>
        </a:p>
      </dgm:t>
    </dgm:pt>
    <dgm:pt modelId="{6D981AE7-3205-4B38-BCB7-0A07AE3F289C}" type="parTrans" cxnId="{621300D5-FF1B-4314-8F40-311AE485F02C}">
      <dgm:prSet/>
      <dgm:spPr/>
      <dgm:t>
        <a:bodyPr/>
        <a:lstStyle/>
        <a:p>
          <a:endParaRPr lang="en-US"/>
        </a:p>
      </dgm:t>
    </dgm:pt>
    <dgm:pt modelId="{A61A566D-579F-480C-A175-BE631B2B85FC}" type="sibTrans" cxnId="{621300D5-FF1B-4314-8F40-311AE485F02C}">
      <dgm:prSet/>
      <dgm:spPr/>
      <dgm:t>
        <a:bodyPr/>
        <a:lstStyle/>
        <a:p>
          <a:endParaRPr lang="en-US"/>
        </a:p>
      </dgm:t>
    </dgm:pt>
    <dgm:pt modelId="{59AED6E1-2B03-4BF7-8581-10D4378E7B07}">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a:latin typeface="Segoe UI" panose="020B0502040204020203" pitchFamily="34" charset="0"/>
              <a:ea typeface="Segoe UI" panose="020B0502040204020203" pitchFamily="34" charset="0"/>
              <a:cs typeface="Segoe UI" panose="020B0502040204020203" pitchFamily="34" charset="0"/>
            </a:rPr>
            <a:t>Upgrade to </a:t>
          </a:r>
        </a:p>
        <a:p>
          <a:r>
            <a:rPr lang="en-US" sz="1400" dirty="0">
              <a:latin typeface="Segoe UI" panose="020B0502040204020203" pitchFamily="34" charset="0"/>
              <a:ea typeface="Segoe UI" panose="020B0502040204020203" pitchFamily="34" charset="0"/>
              <a:cs typeface="Segoe UI" panose="020B0502040204020203" pitchFamily="34" charset="0"/>
            </a:rPr>
            <a:t>FINS 9.2</a:t>
          </a:r>
        </a:p>
      </dgm:t>
    </dgm:pt>
    <dgm:pt modelId="{27596939-7466-4CA6-BB32-CF4CABD1987B}" type="parTrans" cxnId="{C4495B35-95D1-4288-9E55-1313EDD21A6E}">
      <dgm:prSet/>
      <dgm:spPr/>
      <dgm:t>
        <a:bodyPr/>
        <a:lstStyle/>
        <a:p>
          <a:endParaRPr lang="en-US"/>
        </a:p>
      </dgm:t>
    </dgm:pt>
    <dgm:pt modelId="{B9538DC1-EEC9-42B5-B3A9-DF4ACF572183}" type="sibTrans" cxnId="{C4495B35-95D1-4288-9E55-1313EDD21A6E}">
      <dgm:prSet/>
      <dgm:spPr/>
      <dgm:t>
        <a:bodyPr/>
        <a:lstStyle/>
        <a:p>
          <a:endParaRPr lang="en-US"/>
        </a:p>
      </dgm:t>
    </dgm:pt>
    <dgm:pt modelId="{E1EB4E1C-3663-416A-976F-9C4D0C95407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solidFill>
                <a:schemeClr val="bg1"/>
              </a:solidFill>
            </a:rPr>
            <a:t>Phase 2</a:t>
          </a:r>
        </a:p>
      </dgm:t>
    </dgm:pt>
    <dgm:pt modelId="{AD120ABF-7507-44DF-A12F-7C3CCBDE447A}" type="parTrans" cxnId="{49AB7842-DDAB-4692-A075-E9F5DAC5FCAC}">
      <dgm:prSet/>
      <dgm:spPr/>
      <dgm:t>
        <a:bodyPr/>
        <a:lstStyle/>
        <a:p>
          <a:endParaRPr lang="en-US"/>
        </a:p>
      </dgm:t>
    </dgm:pt>
    <dgm:pt modelId="{2D3C65A9-58FA-4860-A18F-3EB31403FBD4}" type="sibTrans" cxnId="{49AB7842-DDAB-4692-A075-E9F5DAC5FCAC}">
      <dgm:prSet/>
      <dgm:spPr/>
      <dgm:t>
        <a:bodyPr/>
        <a:lstStyle/>
        <a:p>
          <a:endParaRPr lang="en-US"/>
        </a:p>
      </dgm:t>
    </dgm:pt>
    <dgm:pt modelId="{DA8A9DA1-EEC2-4FF2-BC0D-85EA36309C59}">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a:latin typeface="Segoe UI" panose="020B0502040204020203" pitchFamily="34" charset="0"/>
              <a:ea typeface="Segoe UI" panose="020B0502040204020203" pitchFamily="34" charset="0"/>
              <a:cs typeface="Segoe UI" panose="020B0502040204020203" pitchFamily="34" charset="0"/>
            </a:rPr>
            <a:t>Planning in </a:t>
          </a:r>
          <a:r>
            <a:rPr lang="en-US" sz="1400" dirty="0" smtClean="0">
              <a:latin typeface="Segoe UI" panose="020B0502040204020203" pitchFamily="34" charset="0"/>
              <a:ea typeface="Segoe UI" panose="020B0502040204020203" pitchFamily="34" charset="0"/>
              <a:cs typeface="Segoe UI" panose="020B0502040204020203" pitchFamily="34" charset="0"/>
            </a:rPr>
            <a:t>progress</a:t>
          </a:r>
          <a:br>
            <a:rPr lang="en-US" sz="1400" dirty="0" smtClean="0">
              <a:latin typeface="Segoe UI" panose="020B0502040204020203" pitchFamily="34" charset="0"/>
              <a:ea typeface="Segoe UI" panose="020B0502040204020203" pitchFamily="34" charset="0"/>
              <a:cs typeface="Segoe UI" panose="020B0502040204020203" pitchFamily="34" charset="0"/>
            </a:rPr>
          </a:br>
          <a:endParaRPr lang="en-US" sz="1400" dirty="0">
            <a:latin typeface="Segoe UI" panose="020B0502040204020203" pitchFamily="34" charset="0"/>
            <a:ea typeface="Segoe UI" panose="020B0502040204020203" pitchFamily="34" charset="0"/>
            <a:cs typeface="Segoe UI" panose="020B0502040204020203" pitchFamily="34" charset="0"/>
          </a:endParaRPr>
        </a:p>
      </dgm:t>
    </dgm:pt>
    <dgm:pt modelId="{302B4D59-538D-476C-949A-C001C4E80412}" type="parTrans" cxnId="{90CB308C-B76D-4D53-AD9A-47702C65447F}">
      <dgm:prSet/>
      <dgm:spPr/>
      <dgm:t>
        <a:bodyPr/>
        <a:lstStyle/>
        <a:p>
          <a:endParaRPr lang="en-US"/>
        </a:p>
      </dgm:t>
    </dgm:pt>
    <dgm:pt modelId="{EA6A0188-9C34-43D2-A250-82BA49771DD0}" type="sibTrans" cxnId="{90CB308C-B76D-4D53-AD9A-47702C65447F}">
      <dgm:prSet/>
      <dgm:spPr/>
      <dgm:t>
        <a:bodyPr/>
        <a:lstStyle/>
        <a:p>
          <a:endParaRPr lang="en-US"/>
        </a:p>
      </dgm:t>
    </dgm:pt>
    <dgm:pt modelId="{4A7E8802-160D-4A29-BE16-6318D7D80688}">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a:latin typeface="Segoe UI" panose="020B0502040204020203" pitchFamily="34" charset="0"/>
              <a:ea typeface="Segoe UI" panose="020B0502040204020203" pitchFamily="34" charset="0"/>
              <a:cs typeface="Segoe UI" panose="020B0502040204020203" pitchFamily="34" charset="0"/>
            </a:rPr>
            <a:t>New Budget System (Hyperion Planning</a:t>
          </a:r>
          <a:r>
            <a:rPr lang="en-US" sz="1500" dirty="0">
              <a:latin typeface="Segoe UI" panose="020B0502040204020203" pitchFamily="34" charset="0"/>
              <a:ea typeface="Segoe UI" panose="020B0502040204020203" pitchFamily="34" charset="0"/>
              <a:cs typeface="Segoe UI" panose="020B0502040204020203" pitchFamily="34" charset="0"/>
            </a:rPr>
            <a:t>)</a:t>
          </a:r>
        </a:p>
      </dgm:t>
    </dgm:pt>
    <dgm:pt modelId="{96C6C48A-7E39-4974-9546-161284971E54}" type="parTrans" cxnId="{251498F5-6A84-41AA-8F3D-9C43365BB04F}">
      <dgm:prSet/>
      <dgm:spPr/>
      <dgm:t>
        <a:bodyPr/>
        <a:lstStyle/>
        <a:p>
          <a:endParaRPr lang="en-US"/>
        </a:p>
      </dgm:t>
    </dgm:pt>
    <dgm:pt modelId="{3541E5B9-536A-4CC6-8B64-84DA58B05AEC}" type="sibTrans" cxnId="{251498F5-6A84-41AA-8F3D-9C43365BB04F}">
      <dgm:prSet/>
      <dgm:spPr/>
      <dgm:t>
        <a:bodyPr/>
        <a:lstStyle/>
        <a:p>
          <a:endParaRPr lang="en-US"/>
        </a:p>
      </dgm:t>
    </dgm:pt>
    <dgm:pt modelId="{4D0349C2-2AAC-4DB4-BA08-FBD554FC32E6}">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a:latin typeface="Segoe UI" panose="020B0502040204020203" pitchFamily="34" charset="0"/>
              <a:ea typeface="Segoe UI" panose="020B0502040204020203" pitchFamily="34" charset="0"/>
              <a:cs typeface="Segoe UI" panose="020B0502040204020203" pitchFamily="34" charset="0"/>
            </a:rPr>
            <a:t>Initial scope </a:t>
          </a:r>
          <a:r>
            <a:rPr lang="en-US" sz="1400" dirty="0" smtClean="0">
              <a:latin typeface="Segoe UI" panose="020B0502040204020203" pitchFamily="34" charset="0"/>
              <a:ea typeface="Segoe UI" panose="020B0502040204020203" pitchFamily="34" charset="0"/>
              <a:cs typeface="Segoe UI" panose="020B0502040204020203" pitchFamily="34" charset="0"/>
            </a:rPr>
            <a:t>identified</a:t>
          </a:r>
          <a:endParaRPr lang="en-US" sz="1400" dirty="0">
            <a:latin typeface="Segoe UI" panose="020B0502040204020203" pitchFamily="34" charset="0"/>
            <a:ea typeface="Segoe UI" panose="020B0502040204020203" pitchFamily="34" charset="0"/>
            <a:cs typeface="Segoe UI" panose="020B0502040204020203" pitchFamily="34" charset="0"/>
          </a:endParaRPr>
        </a:p>
      </dgm:t>
    </dgm:pt>
    <dgm:pt modelId="{AD4015D3-D691-4723-BE1F-EE2E9F8A789D}" type="parTrans" cxnId="{43070282-1954-4B9A-A607-72054E71D803}">
      <dgm:prSet/>
      <dgm:spPr/>
      <dgm:t>
        <a:bodyPr/>
        <a:lstStyle/>
        <a:p>
          <a:endParaRPr lang="en-US"/>
        </a:p>
      </dgm:t>
    </dgm:pt>
    <dgm:pt modelId="{EC0DA235-526A-448B-8D17-F786BBB3E386}" type="sibTrans" cxnId="{43070282-1954-4B9A-A607-72054E71D803}">
      <dgm:prSet/>
      <dgm:spPr/>
      <dgm:t>
        <a:bodyPr/>
        <a:lstStyle/>
        <a:p>
          <a:endParaRPr lang="en-US"/>
        </a:p>
      </dgm:t>
    </dgm:pt>
    <dgm:pt modelId="{DCFFFFB5-0AED-4BF2-9498-114432B2E232}">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Will begin in November 2016 </a:t>
          </a:r>
          <a:endParaRPr lang="en-US" sz="1400" dirty="0">
            <a:latin typeface="Segoe UI" panose="020B0502040204020203" pitchFamily="34" charset="0"/>
            <a:ea typeface="Segoe UI" panose="020B0502040204020203" pitchFamily="34" charset="0"/>
            <a:cs typeface="Segoe UI" panose="020B0502040204020203" pitchFamily="34" charset="0"/>
          </a:endParaRPr>
        </a:p>
      </dgm:t>
    </dgm:pt>
    <dgm:pt modelId="{57FE1271-BB5F-45A9-AAE0-33550A3BA1A1}" type="parTrans" cxnId="{8685792E-066B-418A-BB13-78E7068174DD}">
      <dgm:prSet/>
      <dgm:spPr/>
      <dgm:t>
        <a:bodyPr/>
        <a:lstStyle/>
        <a:p>
          <a:endParaRPr lang="en-US"/>
        </a:p>
      </dgm:t>
    </dgm:pt>
    <dgm:pt modelId="{BB7733A3-E7FC-4DC1-A98E-586987315619}" type="sibTrans" cxnId="{8685792E-066B-418A-BB13-78E7068174DD}">
      <dgm:prSet/>
      <dgm:spPr/>
      <dgm:t>
        <a:bodyPr/>
        <a:lstStyle/>
        <a:p>
          <a:endParaRPr lang="en-US"/>
        </a:p>
      </dgm:t>
    </dgm:pt>
    <dgm:pt modelId="{F1A7FF0F-7C99-4701-ACAA-81A691B4746B}" type="pres">
      <dgm:prSet presAssocID="{99FA4CFE-E7F0-4920-800A-C23E023FF668}" presName="theList" presStyleCnt="0">
        <dgm:presLayoutVars>
          <dgm:dir/>
          <dgm:animLvl val="lvl"/>
          <dgm:resizeHandles val="exact"/>
        </dgm:presLayoutVars>
      </dgm:prSet>
      <dgm:spPr/>
      <dgm:t>
        <a:bodyPr/>
        <a:lstStyle/>
        <a:p>
          <a:endParaRPr lang="en-US"/>
        </a:p>
      </dgm:t>
    </dgm:pt>
    <dgm:pt modelId="{EE80BABD-2E37-43A3-83DC-E5B3667D0672}" type="pres">
      <dgm:prSet presAssocID="{1F49ABC8-941E-4DFB-99FA-F643AF4D40C9}" presName="comp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E12BE62-57CD-4C9F-B56A-C06958BF3E30}" type="pres">
      <dgm:prSet presAssocID="{1F49ABC8-941E-4DFB-99FA-F643AF4D40C9}" presName="noGeometry"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41F0F1F-44A2-4865-9260-0BA8DD59C680}" type="pres">
      <dgm:prSet presAssocID="{1F49ABC8-941E-4DFB-99FA-F643AF4D40C9}" presName="childTextVisible" presStyleLbl="bgAccFollowNode1" presStyleIdx="0" presStyleCnt="2" custScaleX="97287" custLinFactNeighborX="7123" custLinFactNeighborY="-19722">
        <dgm:presLayoutVars>
          <dgm:bulletEnabled val="1"/>
        </dgm:presLayoutVars>
      </dgm:prSet>
      <dgm:spPr/>
      <dgm:t>
        <a:bodyPr/>
        <a:lstStyle/>
        <a:p>
          <a:endParaRPr lang="en-US"/>
        </a:p>
      </dgm:t>
    </dgm:pt>
    <dgm:pt modelId="{A798327B-C75F-43EB-859D-8A7F975CB72C}" type="pres">
      <dgm:prSet presAssocID="{1F49ABC8-941E-4DFB-99FA-F643AF4D40C9}" presName="childTextHidden" presStyleLbl="bgAccFollowNode1" presStyleIdx="0" presStyleCnt="2"/>
      <dgm:spPr/>
      <dgm:t>
        <a:bodyPr/>
        <a:lstStyle/>
        <a:p>
          <a:endParaRPr lang="en-US"/>
        </a:p>
      </dgm:t>
    </dgm:pt>
    <dgm:pt modelId="{FB1669BF-85FD-4C3D-B8AB-7F309235B5EC}" type="pres">
      <dgm:prSet presAssocID="{1F49ABC8-941E-4DFB-99FA-F643AF4D40C9}" presName="parentText" presStyleLbl="node1" presStyleIdx="0" presStyleCnt="2" custLinFactNeighborX="-15797" custLinFactNeighborY="2350">
        <dgm:presLayoutVars>
          <dgm:chMax val="1"/>
          <dgm:bulletEnabled val="1"/>
        </dgm:presLayoutVars>
      </dgm:prSet>
      <dgm:spPr/>
      <dgm:t>
        <a:bodyPr/>
        <a:lstStyle/>
        <a:p>
          <a:endParaRPr lang="en-US"/>
        </a:p>
      </dgm:t>
    </dgm:pt>
    <dgm:pt modelId="{89E02C16-7231-4742-852E-6218CA8852BB}" type="pres">
      <dgm:prSet presAssocID="{1F49ABC8-941E-4DFB-99FA-F643AF4D40C9}" presName="a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911B56D-8EB9-40C5-BAA4-DC933BA3ADE3}" type="pres">
      <dgm:prSet presAssocID="{E1EB4E1C-3663-416A-976F-9C4D0C95407C}" presName="comp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12A66D0-55D5-44CB-846F-F0E04F09FD2A}" type="pres">
      <dgm:prSet presAssocID="{E1EB4E1C-3663-416A-976F-9C4D0C95407C}" presName="noGeometry"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299A158-2F6A-4FBB-BBB9-22B623136F97}" type="pres">
      <dgm:prSet presAssocID="{E1EB4E1C-3663-416A-976F-9C4D0C95407C}" presName="childTextVisible" presStyleLbl="bgAccFollowNode1" presStyleIdx="1" presStyleCnt="2" custLinFactNeighborX="63" custLinFactNeighborY="-19722">
        <dgm:presLayoutVars>
          <dgm:bulletEnabled val="1"/>
        </dgm:presLayoutVars>
      </dgm:prSet>
      <dgm:spPr/>
      <dgm:t>
        <a:bodyPr/>
        <a:lstStyle/>
        <a:p>
          <a:endParaRPr lang="en-US"/>
        </a:p>
      </dgm:t>
    </dgm:pt>
    <dgm:pt modelId="{D7C2D7F6-D232-45A9-A8A6-A6F0B50A4159}" type="pres">
      <dgm:prSet presAssocID="{E1EB4E1C-3663-416A-976F-9C4D0C95407C}" presName="childTextHidden" presStyleLbl="bgAccFollowNode1" presStyleIdx="1" presStyleCnt="2"/>
      <dgm:spPr/>
      <dgm:t>
        <a:bodyPr/>
        <a:lstStyle/>
        <a:p>
          <a:endParaRPr lang="en-US"/>
        </a:p>
      </dgm:t>
    </dgm:pt>
    <dgm:pt modelId="{C7AC73FA-C296-4A75-91F8-2500F1EF6E3E}" type="pres">
      <dgm:prSet presAssocID="{E1EB4E1C-3663-416A-976F-9C4D0C95407C}" presName="parentText" presStyleLbl="node1" presStyleIdx="1" presStyleCnt="2">
        <dgm:presLayoutVars>
          <dgm:chMax val="1"/>
          <dgm:bulletEnabled val="1"/>
        </dgm:presLayoutVars>
      </dgm:prSet>
      <dgm:spPr/>
      <dgm:t>
        <a:bodyPr/>
        <a:lstStyle/>
        <a:p>
          <a:endParaRPr lang="en-US"/>
        </a:p>
      </dgm:t>
    </dgm:pt>
  </dgm:ptLst>
  <dgm:cxnLst>
    <dgm:cxn modelId="{481658EB-E16D-4A4C-A14D-3BBCDB8AD776}" type="presOf" srcId="{4D0349C2-2AAC-4DB4-BA08-FBD554FC32E6}" destId="{D7C2D7F6-D232-45A9-A8A6-A6F0B50A4159}" srcOrd="1" destOrd="1" presId="urn:microsoft.com/office/officeart/2005/8/layout/hProcess6"/>
    <dgm:cxn modelId="{D9C4FCA8-7C1E-4650-8D72-6DC7AFAE736B}" type="presOf" srcId="{59AED6E1-2B03-4BF7-8581-10D4378E7B07}" destId="{A798327B-C75F-43EB-859D-8A7F975CB72C}" srcOrd="1" destOrd="1" presId="urn:microsoft.com/office/officeart/2005/8/layout/hProcess6"/>
    <dgm:cxn modelId="{43070282-1954-4B9A-A607-72054E71D803}" srcId="{E1EB4E1C-3663-416A-976F-9C4D0C95407C}" destId="{4D0349C2-2AAC-4DB4-BA08-FBD554FC32E6}" srcOrd="1" destOrd="0" parTransId="{AD4015D3-D691-4723-BE1F-EE2E9F8A789D}" sibTransId="{EC0DA235-526A-448B-8D17-F786BBB3E386}"/>
    <dgm:cxn modelId="{90CB308C-B76D-4D53-AD9A-47702C65447F}" srcId="{E1EB4E1C-3663-416A-976F-9C4D0C95407C}" destId="{DA8A9DA1-EEC2-4FF2-BC0D-85EA36309C59}" srcOrd="0" destOrd="0" parTransId="{302B4D59-538D-476C-949A-C001C4E80412}" sibTransId="{EA6A0188-9C34-43D2-A250-82BA49771DD0}"/>
    <dgm:cxn modelId="{012A446F-7EA2-4E63-929E-0C72D58CDA51}" type="presOf" srcId="{1F49ABC8-941E-4DFB-99FA-F643AF4D40C9}" destId="{FB1669BF-85FD-4C3D-B8AB-7F309235B5EC}" srcOrd="0" destOrd="0" presId="urn:microsoft.com/office/officeart/2005/8/layout/hProcess6"/>
    <dgm:cxn modelId="{BA5837B2-5D29-4C49-B4A1-F7985E3EFE44}" type="presOf" srcId="{59AED6E1-2B03-4BF7-8581-10D4378E7B07}" destId="{641F0F1F-44A2-4865-9260-0BA8DD59C680}" srcOrd="0" destOrd="1" presId="urn:microsoft.com/office/officeart/2005/8/layout/hProcess6"/>
    <dgm:cxn modelId="{49AB7842-DDAB-4692-A075-E9F5DAC5FCAC}" srcId="{99FA4CFE-E7F0-4920-800A-C23E023FF668}" destId="{E1EB4E1C-3663-416A-976F-9C4D0C95407C}" srcOrd="1" destOrd="0" parTransId="{AD120ABF-7507-44DF-A12F-7C3CCBDE447A}" sibTransId="{2D3C65A9-58FA-4860-A18F-3EB31403FBD4}"/>
    <dgm:cxn modelId="{93BE4F72-C48F-41D6-87EA-8ADBEAB83E28}" type="presOf" srcId="{DCFFFFB5-0AED-4BF2-9498-114432B2E232}" destId="{D7C2D7F6-D232-45A9-A8A6-A6F0B50A4159}" srcOrd="1" destOrd="2" presId="urn:microsoft.com/office/officeart/2005/8/layout/hProcess6"/>
    <dgm:cxn modelId="{EE9C5603-168F-4F0B-8759-B5A6B32997F2}" type="presOf" srcId="{DA8A9DA1-EEC2-4FF2-BC0D-85EA36309C59}" destId="{6299A158-2F6A-4FBB-BBB9-22B623136F97}" srcOrd="0" destOrd="0" presId="urn:microsoft.com/office/officeart/2005/8/layout/hProcess6"/>
    <dgm:cxn modelId="{C4495B35-95D1-4288-9E55-1313EDD21A6E}" srcId="{1F49ABC8-941E-4DFB-99FA-F643AF4D40C9}" destId="{59AED6E1-2B03-4BF7-8581-10D4378E7B07}" srcOrd="1" destOrd="0" parTransId="{27596939-7466-4CA6-BB32-CF4CABD1987B}" sibTransId="{B9538DC1-EEC9-42B5-B3A9-DF4ACF572183}"/>
    <dgm:cxn modelId="{B72B0E01-D212-4ED2-A7FE-69CFD5CD8FBD}" type="presOf" srcId="{4A7E8802-160D-4A29-BE16-6318D7D80688}" destId="{A798327B-C75F-43EB-859D-8A7F975CB72C}" srcOrd="1" destOrd="2" presId="urn:microsoft.com/office/officeart/2005/8/layout/hProcess6"/>
    <dgm:cxn modelId="{2E4717EA-1F35-4213-93E7-2F10651FEDB5}" type="presOf" srcId="{E1EB4E1C-3663-416A-976F-9C4D0C95407C}" destId="{C7AC73FA-C296-4A75-91F8-2500F1EF6E3E}" srcOrd="0" destOrd="0" presId="urn:microsoft.com/office/officeart/2005/8/layout/hProcess6"/>
    <dgm:cxn modelId="{42DD1E42-4A20-417F-A7F3-5E5E0231407C}" type="presOf" srcId="{4D0349C2-2AAC-4DB4-BA08-FBD554FC32E6}" destId="{6299A158-2F6A-4FBB-BBB9-22B623136F97}" srcOrd="0" destOrd="1" presId="urn:microsoft.com/office/officeart/2005/8/layout/hProcess6"/>
    <dgm:cxn modelId="{621300D5-FF1B-4314-8F40-311AE485F02C}" srcId="{1F49ABC8-941E-4DFB-99FA-F643AF4D40C9}" destId="{EE514029-07FD-449C-8D64-B20E2448788C}" srcOrd="0" destOrd="0" parTransId="{6D981AE7-3205-4B38-BCB7-0A07AE3F289C}" sibTransId="{A61A566D-579F-480C-A175-BE631B2B85FC}"/>
    <dgm:cxn modelId="{A83A6AE3-C8E4-472F-88DB-A47AA5315C7F}" srcId="{99FA4CFE-E7F0-4920-800A-C23E023FF668}" destId="{1F49ABC8-941E-4DFB-99FA-F643AF4D40C9}" srcOrd="0" destOrd="0" parTransId="{C267D8B4-40E6-4004-8570-82D2074E7BEF}" sibTransId="{6DD7EEFC-803E-462B-A76F-9D2CEDA0B795}"/>
    <dgm:cxn modelId="{FB1E5C4A-9A93-4FD7-8A86-A8EFB3783648}" type="presOf" srcId="{99FA4CFE-E7F0-4920-800A-C23E023FF668}" destId="{F1A7FF0F-7C99-4701-ACAA-81A691B4746B}" srcOrd="0" destOrd="0" presId="urn:microsoft.com/office/officeart/2005/8/layout/hProcess6"/>
    <dgm:cxn modelId="{251498F5-6A84-41AA-8F3D-9C43365BB04F}" srcId="{1F49ABC8-941E-4DFB-99FA-F643AF4D40C9}" destId="{4A7E8802-160D-4A29-BE16-6318D7D80688}" srcOrd="2" destOrd="0" parTransId="{96C6C48A-7E39-4974-9546-161284971E54}" sibTransId="{3541E5B9-536A-4CC6-8B64-84DA58B05AEC}"/>
    <dgm:cxn modelId="{915354D1-62D4-4CE3-BD87-8B105C18D073}" type="presOf" srcId="{DCFFFFB5-0AED-4BF2-9498-114432B2E232}" destId="{6299A158-2F6A-4FBB-BBB9-22B623136F97}" srcOrd="0" destOrd="2" presId="urn:microsoft.com/office/officeart/2005/8/layout/hProcess6"/>
    <dgm:cxn modelId="{8B560A86-74A3-42E1-A8E7-62A0CEB2E734}" type="presOf" srcId="{DA8A9DA1-EEC2-4FF2-BC0D-85EA36309C59}" destId="{D7C2D7F6-D232-45A9-A8A6-A6F0B50A4159}" srcOrd="1" destOrd="0" presId="urn:microsoft.com/office/officeart/2005/8/layout/hProcess6"/>
    <dgm:cxn modelId="{384CCF7A-ABEB-4563-8029-0F586B5AB45D}" type="presOf" srcId="{EE514029-07FD-449C-8D64-B20E2448788C}" destId="{A798327B-C75F-43EB-859D-8A7F975CB72C}" srcOrd="1" destOrd="0" presId="urn:microsoft.com/office/officeart/2005/8/layout/hProcess6"/>
    <dgm:cxn modelId="{ACE80210-E461-41B2-A1DA-C07ADE9CCCF5}" type="presOf" srcId="{EE514029-07FD-449C-8D64-B20E2448788C}" destId="{641F0F1F-44A2-4865-9260-0BA8DD59C680}" srcOrd="0" destOrd="0" presId="urn:microsoft.com/office/officeart/2005/8/layout/hProcess6"/>
    <dgm:cxn modelId="{8685792E-066B-418A-BB13-78E7068174DD}" srcId="{E1EB4E1C-3663-416A-976F-9C4D0C95407C}" destId="{DCFFFFB5-0AED-4BF2-9498-114432B2E232}" srcOrd="2" destOrd="0" parTransId="{57FE1271-BB5F-45A9-AAE0-33550A3BA1A1}" sibTransId="{BB7733A3-E7FC-4DC1-A98E-586987315619}"/>
    <dgm:cxn modelId="{EF385BEB-D61D-40E5-B5FF-D434E1A3295E}" type="presOf" srcId="{4A7E8802-160D-4A29-BE16-6318D7D80688}" destId="{641F0F1F-44A2-4865-9260-0BA8DD59C680}" srcOrd="0" destOrd="2" presId="urn:microsoft.com/office/officeart/2005/8/layout/hProcess6"/>
    <dgm:cxn modelId="{BD780850-BA9B-4A84-92F6-AB376D4F7E32}" type="presParOf" srcId="{F1A7FF0F-7C99-4701-ACAA-81A691B4746B}" destId="{EE80BABD-2E37-43A3-83DC-E5B3667D0672}" srcOrd="0" destOrd="0" presId="urn:microsoft.com/office/officeart/2005/8/layout/hProcess6"/>
    <dgm:cxn modelId="{F5E6D957-17EA-46B1-A308-3A81B9A065F4}" type="presParOf" srcId="{EE80BABD-2E37-43A3-83DC-E5B3667D0672}" destId="{7E12BE62-57CD-4C9F-B56A-C06958BF3E30}" srcOrd="0" destOrd="0" presId="urn:microsoft.com/office/officeart/2005/8/layout/hProcess6"/>
    <dgm:cxn modelId="{59A2E1D8-01F8-4AB3-9552-7E3AB50B229E}" type="presParOf" srcId="{EE80BABD-2E37-43A3-83DC-E5B3667D0672}" destId="{641F0F1F-44A2-4865-9260-0BA8DD59C680}" srcOrd="1" destOrd="0" presId="urn:microsoft.com/office/officeart/2005/8/layout/hProcess6"/>
    <dgm:cxn modelId="{F8ED2CCA-5D42-4031-81DB-14E6937364E4}" type="presParOf" srcId="{EE80BABD-2E37-43A3-83DC-E5B3667D0672}" destId="{A798327B-C75F-43EB-859D-8A7F975CB72C}" srcOrd="2" destOrd="0" presId="urn:microsoft.com/office/officeart/2005/8/layout/hProcess6"/>
    <dgm:cxn modelId="{0AA31171-503E-4FF5-B2ED-9DA8B42C5761}" type="presParOf" srcId="{EE80BABD-2E37-43A3-83DC-E5B3667D0672}" destId="{FB1669BF-85FD-4C3D-B8AB-7F309235B5EC}" srcOrd="3" destOrd="0" presId="urn:microsoft.com/office/officeart/2005/8/layout/hProcess6"/>
    <dgm:cxn modelId="{DD13928E-0499-4120-8308-A7A3DAD9C27A}" type="presParOf" srcId="{F1A7FF0F-7C99-4701-ACAA-81A691B4746B}" destId="{89E02C16-7231-4742-852E-6218CA8852BB}" srcOrd="1" destOrd="0" presId="urn:microsoft.com/office/officeart/2005/8/layout/hProcess6"/>
    <dgm:cxn modelId="{4BB061D1-C8D8-4A8C-95F8-FB5501A3FB24}" type="presParOf" srcId="{F1A7FF0F-7C99-4701-ACAA-81A691B4746B}" destId="{7911B56D-8EB9-40C5-BAA4-DC933BA3ADE3}" srcOrd="2" destOrd="0" presId="urn:microsoft.com/office/officeart/2005/8/layout/hProcess6"/>
    <dgm:cxn modelId="{5EF8F56A-1FAC-44CE-8B6E-CC392C82EFC3}" type="presParOf" srcId="{7911B56D-8EB9-40C5-BAA4-DC933BA3ADE3}" destId="{B12A66D0-55D5-44CB-846F-F0E04F09FD2A}" srcOrd="0" destOrd="0" presId="urn:microsoft.com/office/officeart/2005/8/layout/hProcess6"/>
    <dgm:cxn modelId="{95281FF6-D47B-46E3-8062-F8B916602D0E}" type="presParOf" srcId="{7911B56D-8EB9-40C5-BAA4-DC933BA3ADE3}" destId="{6299A158-2F6A-4FBB-BBB9-22B623136F97}" srcOrd="1" destOrd="0" presId="urn:microsoft.com/office/officeart/2005/8/layout/hProcess6"/>
    <dgm:cxn modelId="{5407C29B-54B2-4C81-B564-7BF0EC00B3AC}" type="presParOf" srcId="{7911B56D-8EB9-40C5-BAA4-DC933BA3ADE3}" destId="{D7C2D7F6-D232-45A9-A8A6-A6F0B50A4159}" srcOrd="2" destOrd="0" presId="urn:microsoft.com/office/officeart/2005/8/layout/hProcess6"/>
    <dgm:cxn modelId="{0A1B400A-260E-431C-ACDD-B0B4FBBAA48B}" type="presParOf" srcId="{7911B56D-8EB9-40C5-BAA4-DC933BA3ADE3}" destId="{C7AC73FA-C296-4A75-91F8-2500F1EF6E3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Finance and Community Stakeholder Meeting</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a:t>Jan 26, 2015</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2F6A97-045C-B749-8BB9-486332F65B8C}" type="slidenum">
              <a:rPr lang="en-US" smtClean="0"/>
              <a:t>‹#›</a:t>
            </a:fld>
            <a:endParaRPr lang="en-US" dirty="0"/>
          </a:p>
        </p:txBody>
      </p:sp>
    </p:spTree>
    <p:extLst>
      <p:ext uri="{BB962C8B-B14F-4D97-AF65-F5344CB8AC3E}">
        <p14:creationId xmlns:p14="http://schemas.microsoft.com/office/powerpoint/2010/main" val="318099238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9AE9FC7-4410-394E-B342-394E35966F47}" type="slidenum">
              <a:rPr lang="en-US" smtClean="0"/>
              <a:t>‹#›</a:t>
            </a:fld>
            <a:endParaRPr lang="en-US" dirty="0"/>
          </a:p>
        </p:txBody>
      </p:sp>
    </p:spTree>
    <p:extLst>
      <p:ext uri="{BB962C8B-B14F-4D97-AF65-F5344CB8AC3E}">
        <p14:creationId xmlns:p14="http://schemas.microsoft.com/office/powerpoint/2010/main" val="238482832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FPInfo@sfu.c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1</a:t>
            </a:fld>
            <a:endParaRPr lang="en-US" dirty="0"/>
          </a:p>
        </p:txBody>
      </p:sp>
    </p:spTree>
    <p:extLst>
      <p:ext uri="{BB962C8B-B14F-4D97-AF65-F5344CB8AC3E}">
        <p14:creationId xmlns:p14="http://schemas.microsoft.com/office/powerpoint/2010/main" val="284744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pPr marL="171450" indent="-171450">
              <a:buFont typeface="Arial" panose="020B0604020202020204" pitchFamily="34" charset="0"/>
              <a:buChar char="•"/>
            </a:pPr>
            <a:r>
              <a:rPr lang="en-US" dirty="0" smtClean="0">
                <a:sym typeface="Webdings" panose="05030102010509060703" pitchFamily="18" charset="2"/>
              </a:rPr>
              <a:t>One of the most significant COA change is to department id’s (names and numbers).</a:t>
            </a:r>
          </a:p>
          <a:p>
            <a:pPr marL="171450" indent="-171450">
              <a:buFont typeface="Arial" panose="020B0604020202020204" pitchFamily="34" charset="0"/>
              <a:buChar char="•"/>
            </a:pPr>
            <a:r>
              <a:rPr lang="en-US" dirty="0" smtClean="0">
                <a:sym typeface="Webdings" panose="05030102010509060703" pitchFamily="18" charset="2"/>
              </a:rPr>
              <a:t>Departments will only be four digits when they used to five.</a:t>
            </a:r>
          </a:p>
          <a:p>
            <a:endParaRPr lang="en-US" dirty="0" smtClean="0">
              <a:sym typeface="Webdings" panose="05030102010509060703" pitchFamily="18" charset="2"/>
            </a:endParaRPr>
          </a:p>
          <a:p>
            <a:pPr marL="171450" indent="-171450">
              <a:buFont typeface="Arial" panose="020B0604020202020204" pitchFamily="34" charset="0"/>
              <a:buChar char="•"/>
            </a:pPr>
            <a:r>
              <a:rPr lang="en-US" dirty="0" smtClean="0">
                <a:sym typeface="Webdings" panose="05030102010509060703" pitchFamily="18" charset="2"/>
              </a:rPr>
              <a:t>Department ID’s and names have been significantly reduced and renamed and are meant to represent organizational units. Departments in HAP and SIMS and many other systems will also change. </a:t>
            </a:r>
            <a:br>
              <a:rPr lang="en-US" dirty="0" smtClean="0">
                <a:sym typeface="Webdings" panose="05030102010509060703" pitchFamily="18" charset="2"/>
              </a:rPr>
            </a:br>
            <a:endParaRPr lang="en-US" dirty="0" smtClean="0">
              <a:sym typeface="Webdings" panose="05030102010509060703" pitchFamily="18" charset="2"/>
            </a:endParaRPr>
          </a:p>
          <a:p>
            <a:pPr marL="171450" indent="-171450">
              <a:buFont typeface="Arial" panose="020B0604020202020204" pitchFamily="34" charset="0"/>
              <a:buChar char="•"/>
            </a:pPr>
            <a:r>
              <a:rPr lang="en-US" dirty="0" smtClean="0">
                <a:sym typeface="Webdings" panose="05030102010509060703" pitchFamily="18" charset="2"/>
              </a:rPr>
              <a:t>However, because some Departments may want to further breakdown costs, a new chartfield has been created called Program.</a:t>
            </a:r>
          </a:p>
          <a:p>
            <a:pPr marL="171450" indent="-171450">
              <a:buFont typeface="Arial" panose="020B0604020202020204" pitchFamily="34" charset="0"/>
              <a:buChar char="•"/>
            </a:pPr>
            <a:endParaRPr lang="en-US" dirty="0">
              <a:sym typeface="Webdings" panose="05030102010509060703" pitchFamily="18" charset="2"/>
            </a:endParaRPr>
          </a:p>
          <a:p>
            <a:pPr marL="171450" indent="-171450">
              <a:buFont typeface="Arial" panose="020B0604020202020204" pitchFamily="34" charset="0"/>
              <a:buChar char="•"/>
            </a:pPr>
            <a:endParaRPr lang="en-US" dirty="0" smtClean="0">
              <a:sym typeface="Webdings" panose="05030102010509060703" pitchFamily="18" charset="2"/>
            </a:endParaRPr>
          </a:p>
          <a:p>
            <a:pPr marL="171450" indent="-171450">
              <a:buFont typeface="Arial" panose="020B0604020202020204" pitchFamily="34" charset="0"/>
              <a:buChar char="•"/>
            </a:pPr>
            <a:r>
              <a:rPr lang="en-US" dirty="0" smtClean="0">
                <a:sym typeface="Webdings" panose="05030102010509060703" pitchFamily="18" charset="2"/>
              </a:rPr>
              <a:t>Let’s look at our new department structure.</a:t>
            </a:r>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10</a:t>
            </a:fld>
            <a:endParaRPr lang="en-US" dirty="0"/>
          </a:p>
        </p:txBody>
      </p:sp>
    </p:spTree>
    <p:extLst>
      <p:ext uri="{BB962C8B-B14F-4D97-AF65-F5344CB8AC3E}">
        <p14:creationId xmlns:p14="http://schemas.microsoft.com/office/powerpoint/2010/main" val="165346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amp;"/>
            </a:pPr>
            <a:r>
              <a:rPr lang="en-US" dirty="0" smtClean="0">
                <a:sym typeface="Wingdings" panose="05000000000000000000" pitchFamily="2" charset="2"/>
              </a:rPr>
              <a:t>Read the new department codes and descriptions.</a:t>
            </a:r>
          </a:p>
          <a:p>
            <a:pPr marL="171450" indent="-171450">
              <a:buFont typeface="Wingdings" panose="05000000000000000000" pitchFamily="2" charset="2"/>
              <a:buChar char="&amp;"/>
            </a:pPr>
            <a:endParaRPr lang="en-US" dirty="0">
              <a:sym typeface="Wingdings" panose="05000000000000000000" pitchFamily="2" charset="2"/>
            </a:endParaRPr>
          </a:p>
          <a:p>
            <a:pPr marL="171450" indent="-171450">
              <a:buFont typeface="Wingdings" panose="05000000000000000000" pitchFamily="2" charset="2"/>
              <a:buChar char="&amp;"/>
            </a:pPr>
            <a:endParaRPr lang="en-US" dirty="0" smtClean="0">
              <a:sym typeface="Wingdings" panose="05000000000000000000" pitchFamily="2" charset="2"/>
            </a:endParaRPr>
          </a:p>
          <a:p>
            <a:pPr marL="171450" indent="-171450">
              <a:buFont typeface="Wingdings" panose="05000000000000000000" pitchFamily="2" charset="2"/>
              <a:buChar char="&amp;"/>
            </a:pPr>
            <a:endParaRPr lang="en-US" dirty="0">
              <a:sym typeface="Wingdings" panose="05000000000000000000" pitchFamily="2" charset="2"/>
            </a:endParaRPr>
          </a:p>
          <a:p>
            <a:pPr marL="171450" indent="-171450">
              <a:buFont typeface="Webdings" panose="05030102010509060703" pitchFamily="18" charset="2"/>
              <a:buChar char="_"/>
            </a:pPr>
            <a:r>
              <a:rPr lang="en-US" dirty="0" smtClean="0">
                <a:sym typeface="Webdings" panose="05030102010509060703" pitchFamily="18" charset="2"/>
              </a:rPr>
              <a:t>Say…</a:t>
            </a:r>
          </a:p>
          <a:p>
            <a:pPr marL="171450" indent="-171450">
              <a:buFont typeface="Webdings" panose="05030102010509060703" pitchFamily="18" charset="2"/>
              <a:buChar char="_"/>
            </a:pPr>
            <a:endParaRPr lang="en-US" dirty="0">
              <a:sym typeface="Webdings" panose="05030102010509060703" pitchFamily="18" charset="2"/>
            </a:endParaRPr>
          </a:p>
          <a:p>
            <a:r>
              <a:rPr lang="en-US" dirty="0" smtClean="0">
                <a:sym typeface="Webdings" panose="05030102010509060703" pitchFamily="18" charset="2"/>
              </a:rPr>
              <a:t>Some departments also use program codes (either specific to our department) or university-wide shared programs to help us break down costs. </a:t>
            </a:r>
          </a:p>
          <a:p>
            <a:endParaRPr lang="en-US" dirty="0">
              <a:sym typeface="Webdings" panose="05030102010509060703" pitchFamily="18" charset="2"/>
            </a:endParaRPr>
          </a:p>
          <a:p>
            <a:endParaRPr lang="en-US" dirty="0" smtClean="0">
              <a:sym typeface="Wingdings" panose="05000000000000000000" pitchFamily="2" charset="2"/>
            </a:endParaRPr>
          </a:p>
          <a:p>
            <a:pPr marL="171450" indent="-171450">
              <a:buFont typeface="Wingdings" panose="05000000000000000000" pitchFamily="2" charset="2"/>
              <a:buChar char="&amp;"/>
            </a:pPr>
            <a:endParaRPr lang="en-US" dirty="0">
              <a:sym typeface="Wingdings" panose="05000000000000000000" pitchFamily="2" charset="2"/>
            </a:endParaRPr>
          </a:p>
          <a:p>
            <a:pPr marL="171450" indent="-171450">
              <a:buFont typeface="Wingdings" panose="05000000000000000000" pitchFamily="2" charset="2"/>
              <a:buChar char="&amp;"/>
            </a:pPr>
            <a:endParaRPr lang="en-US" dirty="0" smtClean="0">
              <a:sym typeface="Wingdings" panose="05000000000000000000" pitchFamily="2" charset="2"/>
            </a:endParaRPr>
          </a:p>
          <a:p>
            <a:pPr marL="171450" indent="-171450">
              <a:buFont typeface="Wingdings" panose="05000000000000000000" pitchFamily="2" charset="2"/>
              <a:buChar char="&amp;"/>
            </a:pP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11</a:t>
            </a:fld>
            <a:endParaRPr lang="en-US" dirty="0"/>
          </a:p>
        </p:txBody>
      </p:sp>
    </p:spTree>
    <p:extLst>
      <p:ext uri="{BB962C8B-B14F-4D97-AF65-F5344CB8AC3E}">
        <p14:creationId xmlns:p14="http://schemas.microsoft.com/office/powerpoint/2010/main" val="380947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amp;"/>
            </a:pPr>
            <a:r>
              <a:rPr lang="en-US" dirty="0" smtClean="0">
                <a:sym typeface="Wingdings" panose="05000000000000000000" pitchFamily="2" charset="2"/>
              </a:rPr>
              <a:t>Read the bullets aloud</a:t>
            </a:r>
          </a:p>
          <a:p>
            <a:pPr marL="171450" indent="-171450">
              <a:buFont typeface="Wingdings" panose="05000000000000000000" pitchFamily="2" charset="2"/>
              <a:buChar char="&amp;"/>
            </a:pPr>
            <a:endParaRPr lang="en-US" dirty="0">
              <a:sym typeface="Wingdings" panose="05000000000000000000" pitchFamily="2" charset="2"/>
            </a:endParaRPr>
          </a:p>
          <a:p>
            <a:pPr marL="171450" indent="-171450">
              <a:buFont typeface="Wingdings" panose="05000000000000000000" pitchFamily="2" charset="2"/>
              <a:buChar char="&amp;"/>
            </a:pPr>
            <a:endParaRPr lang="en-US" dirty="0" smtClean="0">
              <a:sym typeface="Wingdings" panose="05000000000000000000" pitchFamily="2" charset="2"/>
            </a:endParaRPr>
          </a:p>
          <a:p>
            <a:r>
              <a:rPr lang="en-US" dirty="0" smtClean="0">
                <a:solidFill>
                  <a:srgbClr val="FF0000"/>
                </a:solidFill>
                <a:sym typeface="Wingdings" panose="05000000000000000000" pitchFamily="2" charset="2"/>
              </a:rPr>
              <a:t>NOTE</a:t>
            </a:r>
            <a:r>
              <a:rPr lang="en-US" dirty="0" smtClean="0">
                <a:sym typeface="Wingdings" panose="05000000000000000000" pitchFamily="2" charset="2"/>
              </a:rPr>
              <a:t>: If your department does not use programs – skip the next slide.</a:t>
            </a:r>
            <a:r>
              <a:rPr lang="en-US" dirty="0" smtClean="0">
                <a:sym typeface="Webdings" panose="05030102010509060703" pitchFamily="18" charset="2"/>
              </a:rPr>
              <a:t> </a:t>
            </a:r>
            <a:endParaRPr lang="en-US" dirty="0">
              <a:sym typeface="Webdings" panose="05030102010509060703" pitchFamily="18" charset="2"/>
            </a:endParaRPr>
          </a:p>
          <a:p>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12</a:t>
            </a:fld>
            <a:endParaRPr lang="en-US" dirty="0"/>
          </a:p>
        </p:txBody>
      </p:sp>
    </p:spTree>
    <p:extLst>
      <p:ext uri="{BB962C8B-B14F-4D97-AF65-F5344CB8AC3E}">
        <p14:creationId xmlns:p14="http://schemas.microsoft.com/office/powerpoint/2010/main" val="306326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endParaRPr lang="en-US" dirty="0">
              <a:sym typeface="Webdings" panose="05030102010509060703" pitchFamily="18" charset="2"/>
            </a:endParaRPr>
          </a:p>
          <a:p>
            <a:r>
              <a:rPr lang="en-US" dirty="0" smtClean="0">
                <a:sym typeface="Webdings" panose="05030102010509060703" pitchFamily="18" charset="2"/>
              </a:rPr>
              <a:t>These are our department specific program codes.</a:t>
            </a:r>
          </a:p>
          <a:p>
            <a:endParaRPr lang="en-US" dirty="0">
              <a:sym typeface="Webdings" panose="05030102010509060703" pitchFamily="18" charset="2"/>
            </a:endParaRPr>
          </a:p>
          <a:p>
            <a:endParaRPr lang="en-US" dirty="0" smtClean="0">
              <a:sym typeface="Webdings" panose="05030102010509060703" pitchFamily="18" charset="2"/>
            </a:endParaRPr>
          </a:p>
          <a:p>
            <a:endParaRPr lang="en-US" dirty="0">
              <a:sym typeface="Webdings" panose="05030102010509060703" pitchFamily="18" charset="2"/>
            </a:endParaRPr>
          </a:p>
          <a:p>
            <a:pPr marL="171450" indent="-171450">
              <a:buFont typeface="Wingdings" panose="05000000000000000000" pitchFamily="2" charset="2"/>
              <a:buChar char="&amp;"/>
            </a:pPr>
            <a:r>
              <a:rPr lang="en-US" dirty="0" smtClean="0">
                <a:sym typeface="Wingdings" panose="05000000000000000000" pitchFamily="2" charset="2"/>
              </a:rPr>
              <a:t>Read the program codes and descriptions aloud.</a:t>
            </a:r>
            <a:r>
              <a:rPr lang="en-US" dirty="0" smtClean="0">
                <a:sym typeface="Webdings" panose="05030102010509060703" pitchFamily="18" charset="2"/>
              </a:rPr>
              <a:t> </a:t>
            </a:r>
          </a:p>
          <a:p>
            <a:pPr marL="171450" indent="-171450">
              <a:buFont typeface="Wingdings" panose="05000000000000000000" pitchFamily="2" charset="2"/>
              <a:buChar char="&amp;"/>
            </a:pPr>
            <a:endParaRPr lang="en-US" dirty="0">
              <a:sym typeface="Webdings" panose="05030102010509060703" pitchFamily="18" charset="2"/>
            </a:endParaRPr>
          </a:p>
          <a:p>
            <a:pPr marL="171450" indent="-171450">
              <a:buFont typeface="Wingdings" panose="05000000000000000000" pitchFamily="2" charset="2"/>
              <a:buChar char="&amp;"/>
            </a:pPr>
            <a:endParaRPr lang="en-US" dirty="0" smtClean="0">
              <a:sym typeface="Webdings" panose="05030102010509060703" pitchFamily="18" charset="2"/>
            </a:endParaRPr>
          </a:p>
          <a:p>
            <a:pPr marL="171450" indent="-171450">
              <a:buFont typeface="Wingdings" panose="05000000000000000000" pitchFamily="2" charset="2"/>
              <a:buChar char="&amp;"/>
            </a:pPr>
            <a:endParaRPr lang="en-US" dirty="0">
              <a:sym typeface="Webdings" panose="05030102010509060703" pitchFamily="18" charset="2"/>
            </a:endParaRPr>
          </a:p>
          <a:p>
            <a:pPr marL="171450" indent="-171450">
              <a:buFont typeface="Webdings" panose="05030102010509060703" pitchFamily="18" charset="2"/>
              <a:buChar char="_"/>
            </a:pPr>
            <a:r>
              <a:rPr lang="en-US" dirty="0">
                <a:sym typeface="Webdings" panose="05030102010509060703" pitchFamily="18" charset="2"/>
              </a:rPr>
              <a:t>Say…</a:t>
            </a:r>
          </a:p>
          <a:p>
            <a:endParaRPr lang="en-US" dirty="0">
              <a:sym typeface="Webdings" panose="05030102010509060703" pitchFamily="18" charset="2"/>
            </a:endParaRPr>
          </a:p>
          <a:p>
            <a:r>
              <a:rPr lang="en-US" dirty="0" smtClean="0">
                <a:sym typeface="Webdings" panose="05030102010509060703" pitchFamily="18" charset="2"/>
              </a:rPr>
              <a:t>The chart of accounts also includes a number of University wide or global programs we can use. Let’s look at those.</a:t>
            </a:r>
            <a:endParaRPr lang="en-US" dirty="0">
              <a:sym typeface="Webdings" panose="05030102010509060703" pitchFamily="18" charset="2"/>
            </a:endParaRPr>
          </a:p>
          <a:p>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13</a:t>
            </a:fld>
            <a:endParaRPr lang="en-US" dirty="0"/>
          </a:p>
        </p:txBody>
      </p:sp>
    </p:spTree>
    <p:extLst>
      <p:ext uri="{BB962C8B-B14F-4D97-AF65-F5344CB8AC3E}">
        <p14:creationId xmlns:p14="http://schemas.microsoft.com/office/powerpoint/2010/main" val="387546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a:sym typeface="Webdings" panose="05030102010509060703" pitchFamily="18" charset="2"/>
              </a:rPr>
              <a:t>Say…</a:t>
            </a:r>
          </a:p>
          <a:p>
            <a:endParaRPr lang="en-US" dirty="0">
              <a:sym typeface="Webdings" panose="05030102010509060703" pitchFamily="18" charset="2"/>
            </a:endParaRPr>
          </a:p>
          <a:p>
            <a:r>
              <a:rPr lang="en-US" dirty="0" smtClean="0">
                <a:sym typeface="Webdings" panose="05030102010509060703" pitchFamily="18" charset="2"/>
              </a:rPr>
              <a:t>The slide is a little crowded but as you can see there are some of the programs that apply to many departments at SFU so rather than us each having our own – we will code transactions to our department and one of these generic programs.</a:t>
            </a:r>
          </a:p>
          <a:p>
            <a:endParaRPr lang="en-US" dirty="0">
              <a:sym typeface="Webdings" panose="05030102010509060703" pitchFamily="18" charset="2"/>
            </a:endParaRPr>
          </a:p>
          <a:p>
            <a:r>
              <a:rPr lang="en-US" dirty="0" smtClean="0">
                <a:solidFill>
                  <a:srgbClr val="FF0000"/>
                </a:solidFill>
                <a:sym typeface="Webdings" panose="05030102010509060703" pitchFamily="18" charset="2"/>
              </a:rPr>
              <a:t>An example is: select one appropriate to your department.</a:t>
            </a:r>
          </a:p>
          <a:p>
            <a:endParaRPr lang="en-US" dirty="0">
              <a:solidFill>
                <a:srgbClr val="FF0000"/>
              </a:solidFill>
              <a:sym typeface="Webdings" panose="05030102010509060703" pitchFamily="18" charset="2"/>
            </a:endParaRPr>
          </a:p>
          <a:p>
            <a:r>
              <a:rPr lang="en-US" dirty="0" smtClean="0">
                <a:sym typeface="Webdings" panose="05030102010509060703" pitchFamily="18" charset="2"/>
              </a:rPr>
              <a:t>Note: that there is a code 00000 which is a default program. When filling out forms, or completing authorization stamps or entering a transaction online, and no other program is applicable, we will use 00000.</a:t>
            </a:r>
            <a:endParaRPr lang="en-US" dirty="0">
              <a:sym typeface="Webdings" panose="05030102010509060703" pitchFamily="18" charset="2"/>
            </a:endParaRPr>
          </a:p>
          <a:p>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14</a:t>
            </a:fld>
            <a:endParaRPr lang="en-US" dirty="0"/>
          </a:p>
        </p:txBody>
      </p:sp>
    </p:spTree>
    <p:extLst>
      <p:ext uri="{BB962C8B-B14F-4D97-AF65-F5344CB8AC3E}">
        <p14:creationId xmlns:p14="http://schemas.microsoft.com/office/powerpoint/2010/main" val="326950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pPr marL="171450" indent="-171450">
              <a:buFont typeface="Webdings" panose="05030102010509060703" pitchFamily="18" charset="2"/>
              <a:buChar char="_"/>
            </a:pPr>
            <a:endParaRPr lang="en-US" dirty="0">
              <a:sym typeface="Webdings" panose="05030102010509060703" pitchFamily="18" charset="2"/>
            </a:endParaRPr>
          </a:p>
          <a:p>
            <a:r>
              <a:rPr lang="en-US" dirty="0" smtClean="0">
                <a:sym typeface="Webdings" panose="05030102010509060703" pitchFamily="18" charset="2"/>
              </a:rPr>
              <a:t>There are also changes to project ID’s. SFU is implementing a new PeopleSoft module called Project Costing which will help us better manage project costing in future but we will take advantage of some of the basic features with phase 1.</a:t>
            </a:r>
          </a:p>
          <a:p>
            <a:endParaRPr lang="en-US" dirty="0">
              <a:sym typeface="Webdings" panose="05030102010509060703" pitchFamily="18" charset="2"/>
            </a:endParaRPr>
          </a:p>
          <a:p>
            <a:r>
              <a:rPr lang="en-US" dirty="0" smtClean="0">
                <a:sym typeface="Webdings" panose="05030102010509060703" pitchFamily="18" charset="2"/>
              </a:rPr>
              <a:t> </a:t>
            </a:r>
            <a:r>
              <a:rPr lang="en-US" dirty="0" smtClean="0">
                <a:sym typeface="Wingdings" panose="05000000000000000000" pitchFamily="2" charset="2"/>
              </a:rPr>
              <a:t> Read the remaining bullets aloud.</a:t>
            </a:r>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15</a:t>
            </a:fld>
            <a:endParaRPr lang="en-US" dirty="0"/>
          </a:p>
        </p:txBody>
      </p:sp>
    </p:spTree>
    <p:extLst>
      <p:ext uri="{BB962C8B-B14F-4D97-AF65-F5344CB8AC3E}">
        <p14:creationId xmlns:p14="http://schemas.microsoft.com/office/powerpoint/2010/main" val="2218422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endParaRPr lang="en-US" dirty="0">
              <a:sym typeface="Webdings" panose="05030102010509060703" pitchFamily="18" charset="2"/>
            </a:endParaRPr>
          </a:p>
          <a:p>
            <a:r>
              <a:rPr lang="en-US" dirty="0" smtClean="0">
                <a:sym typeface="Webdings" panose="05030102010509060703" pitchFamily="18" charset="2"/>
              </a:rPr>
              <a:t>The Chart of Accounts impacts every SFU system that uses or references accounting information. This slide shows the approach to the majority of systems,</a:t>
            </a:r>
          </a:p>
          <a:p>
            <a:endParaRPr lang="en-US" dirty="0">
              <a:sym typeface="Webdings" panose="05030102010509060703" pitchFamily="18" charset="2"/>
            </a:endParaRPr>
          </a:p>
          <a:p>
            <a:r>
              <a:rPr lang="en-US" dirty="0" smtClean="0">
                <a:sym typeface="Wingdings" panose="05000000000000000000" pitchFamily="2" charset="2"/>
              </a:rPr>
              <a:t> Read the bullets aloud</a:t>
            </a:r>
            <a:r>
              <a:rPr lang="en-US" dirty="0" smtClean="0">
                <a:sym typeface="Webdings" panose="05030102010509060703" pitchFamily="18" charset="2"/>
              </a:rPr>
              <a:t> </a:t>
            </a:r>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16</a:t>
            </a:fld>
            <a:endParaRPr lang="en-US" dirty="0"/>
          </a:p>
        </p:txBody>
      </p:sp>
    </p:spTree>
    <p:extLst>
      <p:ext uri="{BB962C8B-B14F-4D97-AF65-F5344CB8AC3E}">
        <p14:creationId xmlns:p14="http://schemas.microsoft.com/office/powerpoint/2010/main" val="312548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endParaRPr lang="en-US" dirty="0">
              <a:sym typeface="Webdings" panose="05030102010509060703" pitchFamily="18" charset="2"/>
            </a:endParaRPr>
          </a:p>
          <a:p>
            <a:r>
              <a:rPr lang="en-US" dirty="0" smtClean="0">
                <a:sym typeface="Webdings" panose="05030102010509060703" pitchFamily="18" charset="2"/>
              </a:rPr>
              <a:t>A number of tools have been put in place to help us transition to using the new chart of accounts.</a:t>
            </a:r>
          </a:p>
          <a:p>
            <a:endParaRPr lang="en-US" dirty="0">
              <a:sym typeface="Webdings" panose="05030102010509060703" pitchFamily="18" charset="2"/>
            </a:endParaRPr>
          </a:p>
          <a:p>
            <a:pPr marL="171450" indent="-171450">
              <a:buFont typeface="Wingdings" panose="05000000000000000000" pitchFamily="2" charset="2"/>
              <a:buChar char="&amp;"/>
            </a:pPr>
            <a:r>
              <a:rPr lang="en-US" dirty="0" smtClean="0">
                <a:sym typeface="Wingdings" panose="05000000000000000000" pitchFamily="2" charset="2"/>
              </a:rPr>
              <a:t>Read the bullets aloud</a:t>
            </a:r>
          </a:p>
          <a:p>
            <a:pPr marL="171450" indent="-171450">
              <a:buFont typeface="Wingdings" panose="05000000000000000000" pitchFamily="2" charset="2"/>
              <a:buChar char="&amp;"/>
            </a:pPr>
            <a:endParaRPr lang="en-US" dirty="0">
              <a:sym typeface="Wingdings" panose="05000000000000000000" pitchFamily="2" charset="2"/>
            </a:endParaRPr>
          </a:p>
          <a:p>
            <a:pPr marL="171450" indent="-171450">
              <a:buFont typeface="Wingdings" panose="05000000000000000000" pitchFamily="2" charset="2"/>
              <a:buChar char="&amp;"/>
            </a:pPr>
            <a:endParaRPr lang="en-US" dirty="0" smtClean="0">
              <a:sym typeface="Wingdings" panose="05000000000000000000" pitchFamily="2" charset="2"/>
            </a:endParaRPr>
          </a:p>
          <a:p>
            <a:pPr marL="171450" indent="-171450">
              <a:buFont typeface="Wingdings" panose="05000000000000000000" pitchFamily="2" charset="2"/>
              <a:buChar char="&amp;"/>
            </a:pPr>
            <a:endParaRPr lang="en-US" dirty="0">
              <a:sym typeface="Wingdings" panose="05000000000000000000" pitchFamily="2" charset="2"/>
            </a:endParaRPr>
          </a:p>
          <a:p>
            <a:r>
              <a:rPr lang="en-US" dirty="0" smtClean="0">
                <a:solidFill>
                  <a:srgbClr val="FF0000"/>
                </a:solidFill>
                <a:sym typeface="Wingdings" panose="05000000000000000000" pitchFamily="2" charset="2"/>
              </a:rPr>
              <a:t>Note: if you have any internal processes you are providing – add them to the slide.</a:t>
            </a:r>
          </a:p>
          <a:p>
            <a:pPr marL="171450" indent="-171450">
              <a:buFont typeface="Wingdings" panose="05000000000000000000" pitchFamily="2" charset="2"/>
              <a:buChar char="&amp;"/>
            </a:pPr>
            <a:endParaRPr lang="en-US" dirty="0">
              <a:sym typeface="Wingdings" panose="05000000000000000000" pitchFamily="2" charset="2"/>
            </a:endParaRPr>
          </a:p>
          <a:p>
            <a:endParaRPr lang="en-US"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B9AE9FC7-4410-394E-B342-394E35966F47}" type="slidenum">
              <a:rPr lang="en-US" smtClean="0"/>
              <a:t>17</a:t>
            </a:fld>
            <a:endParaRPr lang="en-US" dirty="0"/>
          </a:p>
        </p:txBody>
      </p:sp>
    </p:spTree>
    <p:extLst>
      <p:ext uri="{BB962C8B-B14F-4D97-AF65-F5344CB8AC3E}">
        <p14:creationId xmlns:p14="http://schemas.microsoft.com/office/powerpoint/2010/main" val="218073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 ….</a:t>
            </a:r>
          </a:p>
          <a:p>
            <a:endParaRPr lang="en-US" dirty="0">
              <a:sym typeface="Webdings" panose="05030102010509060703" pitchFamily="18" charset="2"/>
            </a:endParaRPr>
          </a:p>
          <a:p>
            <a:r>
              <a:rPr lang="en-US" dirty="0" smtClean="0">
                <a:sym typeface="Webdings" panose="05030102010509060703" pitchFamily="18" charset="2"/>
              </a:rPr>
              <a:t>The first tool is the program website that contains all the communication the projects have issued (see the Stakeholder Communication Library) and provides a gateway to the Online Knowledge Centre where you can find online training.</a:t>
            </a:r>
          </a:p>
          <a:p>
            <a:endParaRPr lang="en-US" dirty="0">
              <a:sym typeface="Webdings" panose="05030102010509060703" pitchFamily="18" charset="2"/>
            </a:endParaRPr>
          </a:p>
          <a:p>
            <a:endParaRPr lang="en-US" dirty="0" smtClean="0">
              <a:sym typeface="Webdings" panose="05030102010509060703" pitchFamily="18" charset="2"/>
            </a:endParaRPr>
          </a:p>
          <a:p>
            <a:r>
              <a:rPr lang="en-US" dirty="0" smtClean="0">
                <a:sym typeface="Webdings" panose="05030102010509060703" pitchFamily="18" charset="2"/>
              </a:rPr>
              <a:t> Demo the site.</a:t>
            </a:r>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18</a:t>
            </a:fld>
            <a:endParaRPr lang="en-US" dirty="0"/>
          </a:p>
        </p:txBody>
      </p:sp>
    </p:spTree>
    <p:extLst>
      <p:ext uri="{BB962C8B-B14F-4D97-AF65-F5344CB8AC3E}">
        <p14:creationId xmlns:p14="http://schemas.microsoft.com/office/powerpoint/2010/main" val="194216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endParaRPr lang="en-US" dirty="0">
              <a:sym typeface="Webdings" panose="05030102010509060703" pitchFamily="18" charset="2"/>
            </a:endParaRPr>
          </a:p>
          <a:p>
            <a:r>
              <a:rPr lang="en-US" dirty="0" smtClean="0">
                <a:sym typeface="Webdings" panose="05030102010509060703" pitchFamily="18" charset="2"/>
              </a:rPr>
              <a:t>Another tool is the Chart of Accounts website.</a:t>
            </a:r>
          </a:p>
          <a:p>
            <a:r>
              <a:rPr lang="en-US" dirty="0" smtClean="0">
                <a:sym typeface="Webdings" panose="05030102010509060703" pitchFamily="18" charset="2"/>
              </a:rPr>
              <a:t>This allows you to view all the code listings online or you can download excel spreadsheets that you can edit to see only your most commonly used codes.</a:t>
            </a:r>
          </a:p>
          <a:p>
            <a:endParaRPr lang="en-US" dirty="0">
              <a:sym typeface="Webdings" panose="05030102010509060703" pitchFamily="18" charset="2"/>
            </a:endParaRPr>
          </a:p>
          <a:p>
            <a:r>
              <a:rPr lang="en-US" dirty="0" smtClean="0">
                <a:sym typeface="Webdings" panose="05030102010509060703" pitchFamily="18" charset="2"/>
              </a:rPr>
              <a:t>It also provides a link to the Chart of Accounts Translation tool. This tool can be downloaded and used to convert old codes to new codes.</a:t>
            </a:r>
          </a:p>
          <a:p>
            <a:endParaRPr lang="en-US" dirty="0">
              <a:sym typeface="Webdings" panose="05030102010509060703" pitchFamily="18" charset="2"/>
            </a:endParaRPr>
          </a:p>
          <a:p>
            <a:endParaRPr lang="en-US" dirty="0" smtClean="0">
              <a:sym typeface="Webdings" panose="05030102010509060703" pitchFamily="18" charset="2"/>
            </a:endParaRPr>
          </a:p>
          <a:p>
            <a:r>
              <a:rPr lang="en-US" dirty="0" smtClean="0">
                <a:sym typeface="Webdings" panose="05030102010509060703" pitchFamily="18" charset="2"/>
              </a:rPr>
              <a:t> Demo the website and translation tool.</a:t>
            </a:r>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19</a:t>
            </a:fld>
            <a:endParaRPr lang="en-US" dirty="0"/>
          </a:p>
        </p:txBody>
      </p:sp>
    </p:spTree>
    <p:extLst>
      <p:ext uri="{BB962C8B-B14F-4D97-AF65-F5344CB8AC3E}">
        <p14:creationId xmlns:p14="http://schemas.microsoft.com/office/powerpoint/2010/main" val="110011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7" name="Notes Placeholder 2"/>
          <p:cNvSpPr>
            <a:spLocks noGrp="1"/>
          </p:cNvSpPr>
          <p:nvPr>
            <p:ph type="body" idx="1"/>
          </p:nvPr>
        </p:nvSpPr>
        <p:spPr>
          <a:noFill/>
        </p:spPr>
        <p:txBody>
          <a:bodyPr/>
          <a:lstStyle/>
          <a:p>
            <a:r>
              <a:rPr lang="en-US" altLang="en-US" dirty="0" smtClean="0">
                <a:latin typeface="Arial" pitchFamily="34" charset="0"/>
                <a:ea typeface="ＭＳ Ｐゴシック" pitchFamily="34" charset="-128"/>
              </a:rPr>
              <a:t> </a:t>
            </a:r>
            <a:r>
              <a:rPr lang="en-US" altLang="en-US" dirty="0" smtClean="0">
                <a:latin typeface="Arial" pitchFamily="34" charset="0"/>
                <a:ea typeface="ＭＳ Ｐゴシック" pitchFamily="34" charset="-128"/>
                <a:sym typeface="Webdings" panose="05030102010509060703" pitchFamily="18" charset="2"/>
              </a:rPr>
              <a:t> say…</a:t>
            </a:r>
          </a:p>
          <a:p>
            <a:endParaRPr lang="en-US" altLang="en-US" dirty="0" smtClean="0">
              <a:latin typeface="Arial" pitchFamily="34" charset="0"/>
              <a:ea typeface="ＭＳ Ｐゴシック" pitchFamily="34" charset="-128"/>
              <a:sym typeface="Webdings" panose="05030102010509060703" pitchFamily="18" charset="2"/>
            </a:endParaRPr>
          </a:p>
          <a:p>
            <a:pPr marL="171450" indent="-171450">
              <a:buFont typeface="Arial" panose="020B0604020202020204" pitchFamily="34" charset="0"/>
              <a:buChar char="•"/>
            </a:pPr>
            <a:r>
              <a:rPr lang="en-US" altLang="en-US" dirty="0" smtClean="0">
                <a:latin typeface="Arial" pitchFamily="34" charset="0"/>
                <a:ea typeface="ＭＳ Ｐゴシック" pitchFamily="34" charset="-128"/>
                <a:sym typeface="Webdings" panose="05030102010509060703" pitchFamily="18" charset="2"/>
              </a:rPr>
              <a:t>Read the Agenda aloud and indicate the estimated time for each topic</a:t>
            </a:r>
          </a:p>
          <a:p>
            <a:pPr marL="171450" indent="-171450">
              <a:buFont typeface="Arial" panose="020B0604020202020204" pitchFamily="34" charset="0"/>
              <a:buChar char="•"/>
            </a:pPr>
            <a:r>
              <a:rPr lang="en-US" altLang="en-US" dirty="0" smtClean="0">
                <a:latin typeface="Arial" pitchFamily="34" charset="0"/>
                <a:ea typeface="ＭＳ Ｐゴシック" pitchFamily="34" charset="-128"/>
                <a:sym typeface="Webdings" panose="05030102010509060703" pitchFamily="18" charset="2"/>
              </a:rPr>
              <a:t>Inform the attendees whether they are to ask questions as you go or if they should save them until you call for questions..</a:t>
            </a:r>
          </a:p>
          <a:p>
            <a:pPr marL="171450" indent="-171450">
              <a:buFont typeface="Arial" panose="020B0604020202020204" pitchFamily="34" charset="0"/>
              <a:buChar char="•"/>
            </a:pPr>
            <a:endParaRPr lang="en-US" altLang="en-US" dirty="0">
              <a:latin typeface="Arial" pitchFamily="34" charset="0"/>
              <a:ea typeface="ＭＳ Ｐゴシック" pitchFamily="34" charset="-128"/>
              <a:sym typeface="Webdings" panose="05030102010509060703" pitchFamily="18" charset="2"/>
            </a:endParaRPr>
          </a:p>
          <a:p>
            <a:endParaRPr lang="en-US" altLang="en-US" dirty="0" smtClean="0">
              <a:latin typeface="Arial" pitchFamily="34" charset="0"/>
              <a:ea typeface="ＭＳ Ｐゴシック" pitchFamily="34" charset="-128"/>
              <a:sym typeface="Webdings" panose="05030102010509060703" pitchFamily="18" charset="2"/>
            </a:endParaRPr>
          </a:p>
          <a:p>
            <a:endParaRPr lang="en-US" altLang="en-US" dirty="0">
              <a:latin typeface="Arial" pitchFamily="34" charset="0"/>
              <a:ea typeface="ＭＳ Ｐゴシック" pitchFamily="34" charset="-128"/>
            </a:endParaRPr>
          </a:p>
        </p:txBody>
      </p:sp>
      <p:sp>
        <p:nvSpPr>
          <p:cNvPr id="26628"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55650" indent="-290513">
              <a:defRPr sz="2400">
                <a:solidFill>
                  <a:schemeClr val="tx1"/>
                </a:solidFill>
                <a:latin typeface="Arial" pitchFamily="34" charset="0"/>
                <a:ea typeface="ＭＳ Ｐゴシック" pitchFamily="34" charset="-128"/>
              </a:defRPr>
            </a:lvl2pPr>
            <a:lvl3pPr marL="1163638" indent="-231775">
              <a:defRPr sz="2400">
                <a:solidFill>
                  <a:schemeClr val="tx1"/>
                </a:solidFill>
                <a:latin typeface="Arial" pitchFamily="34" charset="0"/>
                <a:ea typeface="ＭＳ Ｐゴシック" pitchFamily="34" charset="-128"/>
              </a:defRPr>
            </a:lvl3pPr>
            <a:lvl4pPr marL="1630363" indent="-231775">
              <a:defRPr sz="2400">
                <a:solidFill>
                  <a:schemeClr val="tx1"/>
                </a:solidFill>
                <a:latin typeface="Arial" pitchFamily="34" charset="0"/>
                <a:ea typeface="ＭＳ Ｐゴシック" pitchFamily="34" charset="-128"/>
              </a:defRPr>
            </a:lvl4pPr>
            <a:lvl5pPr marL="2095500" indent="-231775">
              <a:defRPr sz="2400">
                <a:solidFill>
                  <a:schemeClr val="tx1"/>
                </a:solidFill>
                <a:latin typeface="Arial" pitchFamily="34" charset="0"/>
                <a:ea typeface="ＭＳ Ｐゴシック" pitchFamily="34"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0D220CA-5299-4E27-BE27-F5849E7E824C}" type="slidenum">
              <a:rPr lang="en-US" altLang="en-US" sz="1200" smtClean="0"/>
              <a:pPr/>
              <a:t>2</a:t>
            </a:fld>
            <a:endParaRPr lang="en-US" altLang="en-US" sz="1200" dirty="0"/>
          </a:p>
        </p:txBody>
      </p:sp>
    </p:spTree>
    <p:extLst>
      <p:ext uri="{BB962C8B-B14F-4D97-AF65-F5344CB8AC3E}">
        <p14:creationId xmlns:p14="http://schemas.microsoft.com/office/powerpoint/2010/main" val="3075396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endParaRPr lang="en-US" dirty="0">
              <a:sym typeface="Webdings" panose="05030102010509060703" pitchFamily="18" charset="2"/>
            </a:endParaRPr>
          </a:p>
          <a:p>
            <a:pPr marL="171450" indent="-171450">
              <a:buFont typeface="Arial" panose="020B0604020202020204" pitchFamily="34" charset="0"/>
              <a:buChar char="•"/>
            </a:pPr>
            <a:r>
              <a:rPr lang="en-US" dirty="0" smtClean="0">
                <a:sym typeface="Webdings" panose="05030102010509060703" pitchFamily="18" charset="2"/>
              </a:rPr>
              <a:t>Training has been built online is accessed through the online knowledge centre. The courses are organized into Knowledge Paths and the one labelled All SFU employees offers courses for requisitions, travel and expense/cash advance claims using FAST and many more.</a:t>
            </a:r>
          </a:p>
          <a:p>
            <a:pPr marL="171450" indent="-171450">
              <a:buFont typeface="Arial" panose="020B0604020202020204" pitchFamily="34" charset="0"/>
              <a:buChar char="•"/>
            </a:pPr>
            <a:endParaRPr lang="en-US" dirty="0">
              <a:sym typeface="Webdings" panose="05030102010509060703" pitchFamily="18" charset="2"/>
            </a:endParaRPr>
          </a:p>
          <a:p>
            <a:pPr marL="171450" indent="-171450">
              <a:buFont typeface="Arial" panose="020B0604020202020204" pitchFamily="34" charset="0"/>
              <a:buChar char="•"/>
            </a:pPr>
            <a:r>
              <a:rPr lang="en-US" dirty="0" smtClean="0">
                <a:sym typeface="Webdings" panose="05030102010509060703" pitchFamily="18" charset="2"/>
              </a:rPr>
              <a:t>The training has been designed so that you can start at the first course and work your way through all the topics or if you need a quick refresher after go live, the topics all short and quick providing you with a demo (called See It) or allow you to simulate a function (called Try It).</a:t>
            </a:r>
          </a:p>
          <a:p>
            <a:pPr marL="171450" indent="-171450">
              <a:buFont typeface="Arial" panose="020B0604020202020204" pitchFamily="34" charset="0"/>
              <a:buChar char="•"/>
            </a:pPr>
            <a:endParaRPr lang="en-US" dirty="0">
              <a:sym typeface="Webdings" panose="05030102010509060703" pitchFamily="18" charset="2"/>
            </a:endParaRPr>
          </a:p>
          <a:p>
            <a:pPr marL="171450" indent="-171450">
              <a:buFont typeface="Arial" panose="020B0604020202020204" pitchFamily="34" charset="0"/>
              <a:buChar char="•"/>
            </a:pPr>
            <a:r>
              <a:rPr lang="en-US" dirty="0" smtClean="0">
                <a:sym typeface="Webdings" panose="05030102010509060703" pitchFamily="18" charset="2"/>
              </a:rPr>
              <a:t>Take a few moments to familiarize yourself with the viewing controls at the bottom of the window to fast forward or repeat topics.</a:t>
            </a:r>
          </a:p>
          <a:p>
            <a:pPr marL="171450" indent="-171450">
              <a:buFont typeface="Arial" panose="020B0604020202020204" pitchFamily="34" charset="0"/>
              <a:buChar char="•"/>
            </a:pPr>
            <a:endParaRPr lang="en-US" dirty="0">
              <a:sym typeface="Webdings" panose="05030102010509060703" pitchFamily="18" charset="2"/>
            </a:endParaRPr>
          </a:p>
          <a:p>
            <a:r>
              <a:rPr lang="en-US" dirty="0" smtClean="0">
                <a:sym typeface="Webdings" panose="05030102010509060703" pitchFamily="18" charset="2"/>
              </a:rPr>
              <a:t> Demo accessing the online knowledge centre and how to navigate to the All SFU Employees Knowledge path.</a:t>
            </a:r>
          </a:p>
          <a:p>
            <a:endParaRPr lang="en-US" dirty="0">
              <a:sym typeface="Webdings" panose="05030102010509060703" pitchFamily="18" charset="2"/>
            </a:endParaRPr>
          </a:p>
          <a:p>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20</a:t>
            </a:fld>
            <a:endParaRPr lang="en-US" dirty="0"/>
          </a:p>
        </p:txBody>
      </p:sp>
    </p:spTree>
    <p:extLst>
      <p:ext uri="{BB962C8B-B14F-4D97-AF65-F5344CB8AC3E}">
        <p14:creationId xmlns:p14="http://schemas.microsoft.com/office/powerpoint/2010/main" val="1021697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endParaRPr lang="en-US" dirty="0">
              <a:sym typeface="Webdings" panose="05030102010509060703" pitchFamily="18" charset="2"/>
            </a:endParaRPr>
          </a:p>
          <a:p>
            <a:r>
              <a:rPr lang="en-US" dirty="0" smtClean="0">
                <a:sym typeface="Webdings" panose="05030102010509060703" pitchFamily="18" charset="2"/>
              </a:rPr>
              <a:t>FAST will also be updated to reflect the new chartfields. You can see that the new landing page has been changed to show Fund, Department, Program and Project. </a:t>
            </a:r>
            <a:r>
              <a:rPr lang="en-US" dirty="0" smtClean="0"/>
              <a:t>User 1 and 2 fields have been removed.</a:t>
            </a:r>
            <a:endParaRPr lang="en-US" dirty="0"/>
          </a:p>
          <a:p>
            <a:endParaRPr lang="en-US" dirty="0" smtClean="0"/>
          </a:p>
          <a:p>
            <a:r>
              <a:rPr lang="en-US" dirty="0" smtClean="0"/>
              <a:t>When drilling </a:t>
            </a:r>
            <a:r>
              <a:rPr lang="en-US" dirty="0"/>
              <a:t>down on a Fund 11 or Fund 40, FAST will display a department report. </a:t>
            </a:r>
            <a:endParaRPr lang="en-US" dirty="0" smtClean="0"/>
          </a:p>
          <a:p>
            <a:r>
              <a:rPr lang="en-US" dirty="0" smtClean="0"/>
              <a:t>For all </a:t>
            </a:r>
            <a:r>
              <a:rPr lang="en-US" dirty="0"/>
              <a:t>other funds, FAST will display a project </a:t>
            </a:r>
            <a:r>
              <a:rPr lang="en-US" dirty="0" smtClean="0"/>
              <a:t>report.</a:t>
            </a:r>
          </a:p>
          <a:p>
            <a:endParaRPr lang="en-US" dirty="0"/>
          </a:p>
          <a:p>
            <a:pPr marL="171450" indent="-171450">
              <a:buFont typeface="Webdings" panose="05030102010509060703" pitchFamily="18" charset="2"/>
              <a:buChar char="8"/>
            </a:pPr>
            <a:r>
              <a:rPr lang="en-US" dirty="0" smtClean="0">
                <a:sym typeface="Wingdings" panose="05000000000000000000" pitchFamily="2" charset="2"/>
              </a:rPr>
              <a:t>If you have access to BETA FAST you can demo the system but warn people this is a beta site and not all functionality is working as expected but it does give viewers an opportunity to see how the new chart of accounts impacts our financial data</a:t>
            </a:r>
            <a:r>
              <a:rPr lang="en-US" dirty="0" smtClean="0">
                <a:sym typeface="Wingdings" panose="05000000000000000000" pitchFamily="2" charset="2"/>
              </a:rPr>
              <a:t>.</a:t>
            </a:r>
            <a:br>
              <a:rPr lang="en-US" dirty="0" smtClean="0">
                <a:sym typeface="Wingdings" panose="05000000000000000000" pitchFamily="2" charset="2"/>
              </a:rPr>
            </a:br>
            <a:endParaRPr lang="en-US" dirty="0" smtClean="0">
              <a:sym typeface="Wingdings" panose="05000000000000000000" pitchFamily="2" charset="2"/>
            </a:endParaRPr>
          </a:p>
          <a:p>
            <a:pPr marL="171450" indent="-171450">
              <a:buFont typeface="Webdings" panose="05030102010509060703" pitchFamily="18" charset="2"/>
              <a:buChar char="8"/>
            </a:pPr>
            <a:r>
              <a:rPr lang="en-US" dirty="0" smtClean="0">
                <a:sym typeface="Wingdings" panose="05000000000000000000" pitchFamily="2" charset="2"/>
              </a:rPr>
              <a:t>Note that after go live on Oct 3</a:t>
            </a:r>
            <a:r>
              <a:rPr lang="en-US" baseline="30000" dirty="0" smtClean="0">
                <a:sym typeface="Wingdings" panose="05000000000000000000" pitchFamily="2" charset="2"/>
              </a:rPr>
              <a:t>rd</a:t>
            </a:r>
            <a:r>
              <a:rPr lang="en-US" baseline="0" dirty="0" smtClean="0">
                <a:sym typeface="Wingdings" panose="05000000000000000000" pitchFamily="2" charset="2"/>
              </a:rPr>
              <a:t>, this site will be irrelevant </a:t>
            </a:r>
            <a:r>
              <a:rPr lang="en-US" baseline="0" dirty="0" smtClean="0">
                <a:sym typeface="Wingdings" panose="05000000000000000000" pitchFamily="2" charset="2"/>
              </a:rPr>
              <a:t>and our regular FAST system will be updated to show the new chart </a:t>
            </a:r>
            <a:r>
              <a:rPr lang="en-US" baseline="0" smtClean="0">
                <a:sym typeface="Wingdings" panose="05000000000000000000" pitchFamily="2" charset="2"/>
              </a:rPr>
              <a:t>of accounts.</a:t>
            </a:r>
            <a:endParaRPr lang="en-US" dirty="0"/>
          </a:p>
        </p:txBody>
      </p:sp>
      <p:sp>
        <p:nvSpPr>
          <p:cNvPr id="6" name="Slide Number Placeholder 5"/>
          <p:cNvSpPr>
            <a:spLocks noGrp="1"/>
          </p:cNvSpPr>
          <p:nvPr>
            <p:ph type="sldNum" sz="quarter" idx="12"/>
          </p:nvPr>
        </p:nvSpPr>
        <p:spPr/>
        <p:txBody>
          <a:bodyPr/>
          <a:lstStyle/>
          <a:p>
            <a:fld id="{B9AE9FC7-4410-394E-B342-394E35966F47}" type="slidenum">
              <a:rPr lang="en-US" smtClean="0"/>
              <a:t>21</a:t>
            </a:fld>
            <a:endParaRPr lang="en-US" dirty="0"/>
          </a:p>
        </p:txBody>
      </p:sp>
    </p:spTree>
    <p:extLst>
      <p:ext uri="{BB962C8B-B14F-4D97-AF65-F5344CB8AC3E}">
        <p14:creationId xmlns:p14="http://schemas.microsoft.com/office/powerpoint/2010/main" val="2557652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pPr marL="171450" indent="-171450">
              <a:buFont typeface="Webdings" panose="05030102010509060703" pitchFamily="18" charset="2"/>
              <a:buChar char="_"/>
            </a:pPr>
            <a:endParaRPr lang="en-US" dirty="0">
              <a:sym typeface="Webdings" panose="05030102010509060703" pitchFamily="18" charset="2"/>
            </a:endParaRPr>
          </a:p>
          <a:p>
            <a:r>
              <a:rPr lang="en-US" dirty="0" smtClean="0">
                <a:sym typeface="Webdings" panose="05030102010509060703" pitchFamily="18" charset="2"/>
              </a:rPr>
              <a:t>Ask if there are questions. If you are unable to answer questions let everyone know about </a:t>
            </a:r>
            <a:r>
              <a:rPr lang="en-US" dirty="0" smtClean="0">
                <a:sym typeface="Webdings" panose="05030102010509060703" pitchFamily="18" charset="2"/>
                <a:hlinkClick r:id="rId3"/>
              </a:rPr>
              <a:t>FPInfo@sfu.ca</a:t>
            </a:r>
            <a:endParaRPr lang="en-US" dirty="0" smtClean="0">
              <a:sym typeface="Webdings" panose="05030102010509060703" pitchFamily="18" charset="2"/>
            </a:endParaRPr>
          </a:p>
          <a:p>
            <a:endParaRPr lang="en-US" dirty="0">
              <a:sym typeface="Webdings" panose="05030102010509060703" pitchFamily="18" charset="2"/>
            </a:endParaRPr>
          </a:p>
          <a:p>
            <a:r>
              <a:rPr lang="en-US" dirty="0" smtClean="0">
                <a:sym typeface="Webdings" panose="05030102010509060703" pitchFamily="18" charset="2"/>
              </a:rPr>
              <a:t>or if you will find the answers and get back to them.</a:t>
            </a:r>
          </a:p>
        </p:txBody>
      </p:sp>
      <p:sp>
        <p:nvSpPr>
          <p:cNvPr id="4" name="Slide Number Placeholder 3"/>
          <p:cNvSpPr>
            <a:spLocks noGrp="1"/>
          </p:cNvSpPr>
          <p:nvPr>
            <p:ph type="sldNum" sz="quarter" idx="10"/>
          </p:nvPr>
        </p:nvSpPr>
        <p:spPr/>
        <p:txBody>
          <a:bodyPr/>
          <a:lstStyle/>
          <a:p>
            <a:fld id="{B9AE9FC7-4410-394E-B342-394E35966F47}" type="slidenum">
              <a:rPr lang="en-US" smtClean="0"/>
              <a:t>22</a:t>
            </a:fld>
            <a:endParaRPr lang="en-US" dirty="0"/>
          </a:p>
        </p:txBody>
      </p:sp>
    </p:spTree>
    <p:extLst>
      <p:ext uri="{BB962C8B-B14F-4D97-AF65-F5344CB8AC3E}">
        <p14:creationId xmlns:p14="http://schemas.microsoft.com/office/powerpoint/2010/main" val="185228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Webdings" panose="05030102010509060703" pitchFamily="18" charset="2"/>
              </a:rPr>
              <a:t> </a:t>
            </a:r>
            <a:r>
              <a:rPr lang="en-US" dirty="0" smtClean="0">
                <a:sym typeface="Wingdings" panose="05000000000000000000" pitchFamily="2" charset="2"/>
              </a:rPr>
              <a:t> Read the program goal</a:t>
            </a:r>
            <a:r>
              <a:rPr lang="en-US" dirty="0" smtClean="0">
                <a:sym typeface="Webdings" panose="05030102010509060703" pitchFamily="18" charset="2"/>
              </a:rPr>
              <a:t> aloud.</a:t>
            </a:r>
          </a:p>
          <a:p>
            <a:endParaRPr lang="en-US" dirty="0">
              <a:sym typeface="Webdings" panose="05030102010509060703" pitchFamily="18" charset="2"/>
            </a:endParaRPr>
          </a:p>
          <a:p>
            <a:pPr marL="171450" indent="-171450">
              <a:buFont typeface="Webdings" panose="05030102010509060703" pitchFamily="18" charset="2"/>
              <a:buChar char="_"/>
            </a:pPr>
            <a:r>
              <a:rPr lang="en-US" dirty="0" smtClean="0">
                <a:sym typeface="Webdings" panose="05030102010509060703" pitchFamily="18" charset="2"/>
              </a:rPr>
              <a:t>Say:</a:t>
            </a:r>
          </a:p>
          <a:p>
            <a:pPr marL="171450" indent="-171450">
              <a:buFont typeface="Arial" panose="020B0604020202020204" pitchFamily="34" charset="0"/>
              <a:buChar char="•"/>
            </a:pPr>
            <a:r>
              <a:rPr lang="en-US" dirty="0">
                <a:sym typeface="Webdings" panose="05030102010509060703" pitchFamily="18" charset="2"/>
              </a:rPr>
              <a:t> </a:t>
            </a:r>
            <a:r>
              <a:rPr lang="en-US" dirty="0" smtClean="0">
                <a:sym typeface="Webdings" panose="05030102010509060703" pitchFamily="18" charset="2"/>
              </a:rPr>
              <a:t>The program will occur over 18 – 24 months and we are just finishing the first year.</a:t>
            </a:r>
            <a:br>
              <a:rPr lang="en-US" dirty="0" smtClean="0">
                <a:sym typeface="Webdings" panose="05030102010509060703" pitchFamily="18" charset="2"/>
              </a:rPr>
            </a:br>
            <a:endParaRPr lang="en-US" dirty="0" smtClean="0">
              <a:sym typeface="Webdings" panose="05030102010509060703" pitchFamily="18" charset="2"/>
            </a:endParaRPr>
          </a:p>
          <a:p>
            <a:pPr marL="171450" indent="-171450">
              <a:buFont typeface="Arial" panose="020B0604020202020204" pitchFamily="34" charset="0"/>
              <a:buChar char="•"/>
            </a:pPr>
            <a:r>
              <a:rPr lang="en-US" dirty="0">
                <a:sym typeface="Webdings" panose="05030102010509060703" pitchFamily="18" charset="2"/>
              </a:rPr>
              <a:t> </a:t>
            </a:r>
            <a:r>
              <a:rPr lang="en-US" dirty="0" smtClean="0">
                <a:sym typeface="Webdings" panose="05030102010509060703" pitchFamily="18" charset="2"/>
              </a:rPr>
              <a:t>This first year was to lay a foundation on which we can build. This included upgrading FINS to the latest version of PeopleSoft software and redesigning our chart of accounts so our financial data is structured in a way that we can move towards better reporting and analytics and implementing a more robust budget system.  </a:t>
            </a:r>
            <a:endParaRPr lang="en-US" dirty="0"/>
          </a:p>
        </p:txBody>
      </p:sp>
      <p:sp>
        <p:nvSpPr>
          <p:cNvPr id="6" name="Slide Number Placeholder 5"/>
          <p:cNvSpPr>
            <a:spLocks noGrp="1"/>
          </p:cNvSpPr>
          <p:nvPr>
            <p:ph type="sldNum" sz="quarter" idx="12"/>
          </p:nvPr>
        </p:nvSpPr>
        <p:spPr/>
        <p:txBody>
          <a:bodyPr/>
          <a:lstStyle/>
          <a:p>
            <a:fld id="{B9AE9FC7-4410-394E-B342-394E35966F47}" type="slidenum">
              <a:rPr lang="en-US" smtClean="0"/>
              <a:t>3</a:t>
            </a:fld>
            <a:endParaRPr lang="en-US" dirty="0"/>
          </a:p>
        </p:txBody>
      </p:sp>
    </p:spTree>
    <p:extLst>
      <p:ext uri="{BB962C8B-B14F-4D97-AF65-F5344CB8AC3E}">
        <p14:creationId xmlns:p14="http://schemas.microsoft.com/office/powerpoint/2010/main" val="378242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94860"/>
          </a:xfrm>
        </p:spPr>
        <p:txBody>
          <a:bodyPr/>
          <a:lstStyle/>
          <a:p>
            <a:pPr marL="171450" indent="-171450">
              <a:buFont typeface="Wingdings" panose="05000000000000000000" pitchFamily="2" charset="2"/>
              <a:buChar char="&amp;"/>
            </a:pPr>
            <a:r>
              <a:rPr lang="en-US" dirty="0" smtClean="0">
                <a:sym typeface="Wingdings" panose="05000000000000000000" pitchFamily="2" charset="2"/>
              </a:rPr>
              <a:t>Read Phase 1 bullets aloud. </a:t>
            </a:r>
          </a:p>
          <a:p>
            <a:pPr marL="171450" indent="-171450">
              <a:buFont typeface="Wingdings" panose="05000000000000000000" pitchFamily="2" charset="2"/>
              <a:buChar char="&amp;"/>
            </a:pPr>
            <a:endParaRPr lang="en-US" dirty="0">
              <a:sym typeface="Wingdings" panose="05000000000000000000" pitchFamily="2" charset="2"/>
            </a:endParaRPr>
          </a:p>
          <a:p>
            <a:pPr marL="171450" indent="-171450">
              <a:buFont typeface="Webdings" panose="05030102010509060703" pitchFamily="18" charset="2"/>
              <a:buChar char="_"/>
            </a:pPr>
            <a:r>
              <a:rPr lang="en-US" dirty="0" smtClean="0">
                <a:sym typeface="Webdings" panose="05030102010509060703" pitchFamily="18" charset="2"/>
              </a:rPr>
              <a:t>Say…</a:t>
            </a:r>
          </a:p>
          <a:p>
            <a:pPr marL="171450" indent="-171450">
              <a:buFont typeface="Arial" panose="020B0604020202020204" pitchFamily="34" charset="0"/>
              <a:buChar char="•"/>
            </a:pPr>
            <a:r>
              <a:rPr lang="en-US" dirty="0" smtClean="0">
                <a:sym typeface="Webdings" panose="05030102010509060703" pitchFamily="18" charset="2"/>
              </a:rPr>
              <a:t>Phase 1 is laying the foundation and as just mentioned focuses on 3 projects:</a:t>
            </a:r>
          </a:p>
          <a:p>
            <a:pPr marL="628650" lvl="1" indent="-171450">
              <a:buFont typeface="Arial" panose="020B0604020202020204" pitchFamily="34" charset="0"/>
              <a:buChar char="•"/>
            </a:pPr>
            <a:r>
              <a:rPr lang="en-US" dirty="0" smtClean="0">
                <a:sym typeface="Webdings" panose="05030102010509060703" pitchFamily="18" charset="2"/>
              </a:rPr>
              <a:t>Implementing a new chart of accounts. A chart of accounts is the way an organization structures its financial information (assets, liabilities, expenses and so on). Our current COA (chart of accounts) is more than 25 year old and no longer meets SFU’s financial reporting needs and work began 2 years ago to redesign ours.</a:t>
            </a:r>
            <a:br>
              <a:rPr lang="en-US" dirty="0" smtClean="0">
                <a:sym typeface="Webdings" panose="05030102010509060703" pitchFamily="18" charset="2"/>
              </a:rPr>
            </a:br>
            <a:r>
              <a:rPr lang="en-US" dirty="0" smtClean="0">
                <a:sym typeface="Webdings" panose="05030102010509060703" pitchFamily="18" charset="2"/>
              </a:rPr>
              <a:t> BPS</a:t>
            </a:r>
          </a:p>
          <a:p>
            <a:pPr marL="628650" lvl="1" indent="-171450">
              <a:buFont typeface="Arial" panose="020B0604020202020204" pitchFamily="34" charset="0"/>
              <a:buChar char="•"/>
            </a:pPr>
            <a:r>
              <a:rPr lang="en-US" dirty="0" smtClean="0">
                <a:sym typeface="Wingdings" panose="05000000000000000000" pitchFamily="2" charset="2"/>
              </a:rPr>
              <a:t>Upgrading FINS to the newest version of software. FINS screens will look slightly different going forward using something called WorkCentres but gives us enhanced functionality for implementing automated workflows in the next phase.</a:t>
            </a:r>
          </a:p>
          <a:p>
            <a:pPr marL="628650" lvl="1" indent="-171450">
              <a:buFont typeface="Arial" panose="020B0604020202020204" pitchFamily="34" charset="0"/>
              <a:buChar char="•"/>
            </a:pPr>
            <a:r>
              <a:rPr lang="en-US" dirty="0" smtClean="0">
                <a:sym typeface="Wingdings" panose="05000000000000000000" pitchFamily="2" charset="2"/>
              </a:rPr>
              <a:t>Implementing Oracle’s Hyperion Planning software to replace IFPBS. Hyperion Planning is a web based budget planning system configured specifically for SFU.</a:t>
            </a:r>
          </a:p>
          <a:p>
            <a:pPr marL="628650" lvl="1" indent="-171450">
              <a:buFont typeface="Arial" panose="020B0604020202020204" pitchFamily="34" charset="0"/>
              <a:buChar char="•"/>
            </a:pPr>
            <a:endParaRPr lang="en-US" dirty="0">
              <a:sym typeface="Wingdings" panose="05000000000000000000" pitchFamily="2" charset="2"/>
            </a:endParaRPr>
          </a:p>
          <a:p>
            <a:pPr marL="171450" indent="-171450">
              <a:buFont typeface="Wingdings" panose="05000000000000000000" pitchFamily="2" charset="2"/>
              <a:buChar char="&amp;"/>
            </a:pPr>
            <a:r>
              <a:rPr lang="en-US" dirty="0" smtClean="0">
                <a:sym typeface="Wingdings" panose="05000000000000000000" pitchFamily="2" charset="2"/>
              </a:rPr>
              <a:t>Read </a:t>
            </a:r>
            <a:r>
              <a:rPr lang="en-US" dirty="0">
                <a:sym typeface="Wingdings" panose="05000000000000000000" pitchFamily="2" charset="2"/>
              </a:rPr>
              <a:t>Phase </a:t>
            </a:r>
            <a:r>
              <a:rPr lang="en-US" dirty="0" smtClean="0">
                <a:sym typeface="Wingdings" panose="05000000000000000000" pitchFamily="2" charset="2"/>
              </a:rPr>
              <a:t>2 </a:t>
            </a:r>
            <a:r>
              <a:rPr lang="en-US" dirty="0">
                <a:sym typeface="Wingdings" panose="05000000000000000000" pitchFamily="2" charset="2"/>
              </a:rPr>
              <a:t>bullets aloud. </a:t>
            </a:r>
            <a:endParaRPr lang="en-US" dirty="0" smtClean="0">
              <a:sym typeface="Wingdings" panose="05000000000000000000" pitchFamily="2" charset="2"/>
            </a:endParaRPr>
          </a:p>
          <a:p>
            <a:pPr marL="171450" indent="-171450">
              <a:buFont typeface="Webdings" panose="05030102010509060703" pitchFamily="18" charset="2"/>
              <a:buChar char="_"/>
            </a:pPr>
            <a:r>
              <a:rPr lang="en-US" dirty="0" smtClean="0">
                <a:sym typeface="Webdings" panose="05030102010509060703" pitchFamily="18" charset="2"/>
              </a:rPr>
              <a:t>Say…</a:t>
            </a:r>
            <a:br>
              <a:rPr lang="en-US" dirty="0" smtClean="0">
                <a:sym typeface="Webdings" panose="05030102010509060703" pitchFamily="18" charset="2"/>
              </a:rPr>
            </a:br>
            <a:endParaRPr lang="en-US" dirty="0" smtClean="0">
              <a:sym typeface="Webdings" panose="05030102010509060703" pitchFamily="18" charset="2"/>
            </a:endParaRPr>
          </a:p>
          <a:p>
            <a:pPr marL="171450" indent="-171450">
              <a:buFont typeface="Arial" panose="020B0604020202020204" pitchFamily="34" charset="0"/>
              <a:buChar char="•"/>
            </a:pPr>
            <a:r>
              <a:rPr lang="en-US" dirty="0" smtClean="0">
                <a:sym typeface="Wingdings" panose="05000000000000000000" pitchFamily="2" charset="2"/>
              </a:rPr>
              <a:t>Some of the highlights of phase 2 include replacing FAST with a better tool for reporting and analytics, automating workflows to streamline work between the Faculties and Admins areas with Finance and improve our procurement practices.</a:t>
            </a:r>
            <a:endParaRPr lang="en-US" dirty="0">
              <a:sym typeface="Wingdings" panose="05000000000000000000" pitchFamily="2" charset="2"/>
            </a:endParaRPr>
          </a:p>
        </p:txBody>
      </p:sp>
      <p:sp>
        <p:nvSpPr>
          <p:cNvPr id="6" name="Slide Number Placeholder 5"/>
          <p:cNvSpPr>
            <a:spLocks noGrp="1"/>
          </p:cNvSpPr>
          <p:nvPr>
            <p:ph type="sldNum" sz="quarter" idx="12"/>
          </p:nvPr>
        </p:nvSpPr>
        <p:spPr/>
        <p:txBody>
          <a:bodyPr/>
          <a:lstStyle/>
          <a:p>
            <a:fld id="{B9AE9FC7-4410-394E-B342-394E35966F47}" type="slidenum">
              <a:rPr lang="en-US" smtClean="0"/>
              <a:t>4</a:t>
            </a:fld>
            <a:endParaRPr lang="en-US" dirty="0"/>
          </a:p>
        </p:txBody>
      </p:sp>
    </p:spTree>
    <p:extLst>
      <p:ext uri="{BB962C8B-B14F-4D97-AF65-F5344CB8AC3E}">
        <p14:creationId xmlns:p14="http://schemas.microsoft.com/office/powerpoint/2010/main" val="3567326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pPr marL="171450" indent="-171450">
              <a:buFont typeface="Webdings" panose="05030102010509060703" pitchFamily="18" charset="2"/>
              <a:buChar char="_"/>
            </a:pPr>
            <a:endParaRPr lang="en-US" dirty="0">
              <a:sym typeface="Webdings" panose="05030102010509060703" pitchFamily="18" charset="2"/>
            </a:endParaRPr>
          </a:p>
          <a:p>
            <a:r>
              <a:rPr lang="en-US" dirty="0" smtClean="0">
                <a:sym typeface="Webdings" panose="05030102010509060703" pitchFamily="18" charset="2"/>
              </a:rPr>
              <a:t>Let’s focus on the new chart of accounts and who is going to impacted by this change on Oct 3, 2016.</a:t>
            </a:r>
            <a:endParaRPr lang="en-US" dirty="0" smtClean="0">
              <a:sym typeface="Wingdings" panose="05000000000000000000" pitchFamily="2" charset="2"/>
            </a:endParaRPr>
          </a:p>
          <a:p>
            <a:endParaRPr lang="en-US" dirty="0">
              <a:sym typeface="Wingdings" panose="05000000000000000000" pitchFamily="2" charset="2"/>
            </a:endParaRPr>
          </a:p>
          <a:p>
            <a:r>
              <a:rPr lang="en-US" dirty="0" smtClean="0">
                <a:sym typeface="Wingdings" panose="05000000000000000000" pitchFamily="2" charset="2"/>
              </a:rPr>
              <a:t> Read the contents of each bubble aloud</a:t>
            </a:r>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5</a:t>
            </a:fld>
            <a:endParaRPr lang="en-US" dirty="0"/>
          </a:p>
        </p:txBody>
      </p:sp>
    </p:spTree>
    <p:extLst>
      <p:ext uri="{BB962C8B-B14F-4D97-AF65-F5344CB8AC3E}">
        <p14:creationId xmlns:p14="http://schemas.microsoft.com/office/powerpoint/2010/main" val="350192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endParaRPr lang="en-US" dirty="0">
              <a:sym typeface="Webdings" panose="05030102010509060703" pitchFamily="18" charset="2"/>
            </a:endParaRPr>
          </a:p>
          <a:p>
            <a:pPr marL="171450" indent="-171450">
              <a:buFont typeface="Webdings" panose="05030102010509060703" pitchFamily="18" charset="2"/>
              <a:buChar char="_"/>
            </a:pPr>
            <a:endParaRPr lang="en-US" dirty="0">
              <a:sym typeface="Webdings" panose="05030102010509060703" pitchFamily="18" charset="2"/>
            </a:endParaRPr>
          </a:p>
          <a:p>
            <a:pPr marL="171450" indent="-171450">
              <a:buFont typeface="Arial" panose="020B0604020202020204" pitchFamily="34" charset="0"/>
              <a:buChar char="•"/>
            </a:pPr>
            <a:r>
              <a:rPr lang="en-US" dirty="0" smtClean="0">
                <a:sym typeface="Webdings" panose="05030102010509060703" pitchFamily="18" charset="2"/>
              </a:rPr>
              <a:t>There are three dates to be aware of in Phase 1.</a:t>
            </a:r>
          </a:p>
          <a:p>
            <a:pPr marL="171450" indent="-171450">
              <a:buFont typeface="Arial" panose="020B0604020202020204" pitchFamily="34" charset="0"/>
              <a:buChar char="•"/>
            </a:pPr>
            <a:endParaRPr lang="en-US" dirty="0">
              <a:sym typeface="Webdings" panose="05030102010509060703" pitchFamily="18" charset="2"/>
            </a:endParaRPr>
          </a:p>
          <a:p>
            <a:r>
              <a:rPr lang="en-US" dirty="0" smtClean="0">
                <a:sym typeface="Wingdings" panose="05000000000000000000" pitchFamily="2" charset="2"/>
              </a:rPr>
              <a:t> Read the slide aloud.</a:t>
            </a:r>
            <a:r>
              <a:rPr lang="en-US" dirty="0" smtClean="0">
                <a:sym typeface="Webdings" panose="05030102010509060703" pitchFamily="18" charset="2"/>
              </a:rPr>
              <a:t> </a:t>
            </a:r>
          </a:p>
        </p:txBody>
      </p:sp>
      <p:sp>
        <p:nvSpPr>
          <p:cNvPr id="4" name="Slide Number Placeholder 3"/>
          <p:cNvSpPr>
            <a:spLocks noGrp="1"/>
          </p:cNvSpPr>
          <p:nvPr>
            <p:ph type="sldNum" sz="quarter" idx="10"/>
          </p:nvPr>
        </p:nvSpPr>
        <p:spPr/>
        <p:txBody>
          <a:bodyPr/>
          <a:lstStyle/>
          <a:p>
            <a:fld id="{B9AE9FC7-4410-394E-B342-394E35966F47}" type="slidenum">
              <a:rPr lang="en-US" smtClean="0"/>
              <a:t>6</a:t>
            </a:fld>
            <a:endParaRPr lang="en-US" dirty="0"/>
          </a:p>
        </p:txBody>
      </p:sp>
    </p:spTree>
    <p:extLst>
      <p:ext uri="{BB962C8B-B14F-4D97-AF65-F5344CB8AC3E}">
        <p14:creationId xmlns:p14="http://schemas.microsoft.com/office/powerpoint/2010/main" val="186336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pPr marL="171450" indent="-171450">
              <a:buFont typeface="Arial" panose="020B0604020202020204" pitchFamily="34" charset="0"/>
              <a:buChar char="•"/>
            </a:pPr>
            <a:r>
              <a:rPr lang="en-US" dirty="0" smtClean="0">
                <a:sym typeface="Webdings" panose="05030102010509060703" pitchFamily="18" charset="2"/>
              </a:rPr>
              <a:t>For the rest of the presentation we are going to focus on how the new chart of accounts impacts us.</a:t>
            </a:r>
          </a:p>
          <a:p>
            <a:pPr marL="171450" indent="-171450">
              <a:buFont typeface="Arial" panose="020B0604020202020204" pitchFamily="34" charset="0"/>
              <a:buChar char="•"/>
            </a:pPr>
            <a:r>
              <a:rPr lang="en-US" dirty="0" smtClean="0">
                <a:sym typeface="Webdings" panose="05030102010509060703" pitchFamily="18" charset="2"/>
              </a:rPr>
              <a:t>There is a new structure for the COA seen here. And the values within each of the chartfields are also changing.</a:t>
            </a:r>
          </a:p>
          <a:p>
            <a:pPr marL="171450" indent="-171450">
              <a:buFont typeface="Arial" panose="020B0604020202020204" pitchFamily="34" charset="0"/>
              <a:buChar char="•"/>
            </a:pPr>
            <a:r>
              <a:rPr lang="en-US" dirty="0" smtClean="0">
                <a:sym typeface="Webdings" panose="05030102010509060703" pitchFamily="18" charset="2"/>
              </a:rPr>
              <a:t>This means how we code transactions using stamps, complete forms, and/or enter info into systems will also change.</a:t>
            </a:r>
          </a:p>
        </p:txBody>
      </p:sp>
      <p:sp>
        <p:nvSpPr>
          <p:cNvPr id="4" name="Slide Number Placeholder 3"/>
          <p:cNvSpPr>
            <a:spLocks noGrp="1"/>
          </p:cNvSpPr>
          <p:nvPr>
            <p:ph type="sldNum" sz="quarter" idx="10"/>
          </p:nvPr>
        </p:nvSpPr>
        <p:spPr/>
        <p:txBody>
          <a:bodyPr/>
          <a:lstStyle/>
          <a:p>
            <a:fld id="{B9AE9FC7-4410-394E-B342-394E35966F47}" type="slidenum">
              <a:rPr lang="en-US" smtClean="0"/>
              <a:t>7</a:t>
            </a:fld>
            <a:endParaRPr lang="en-US" dirty="0"/>
          </a:p>
        </p:txBody>
      </p:sp>
    </p:spTree>
    <p:extLst>
      <p:ext uri="{BB962C8B-B14F-4D97-AF65-F5344CB8AC3E}">
        <p14:creationId xmlns:p14="http://schemas.microsoft.com/office/powerpoint/2010/main" val="150772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_"/>
            </a:pPr>
            <a:r>
              <a:rPr lang="en-US" dirty="0" smtClean="0">
                <a:sym typeface="Webdings" panose="05030102010509060703" pitchFamily="18" charset="2"/>
              </a:rPr>
              <a:t>Say…</a:t>
            </a:r>
          </a:p>
          <a:p>
            <a:pPr marL="171450" indent="-171450">
              <a:buFont typeface="Arial" panose="020B0604020202020204" pitchFamily="34" charset="0"/>
              <a:buChar char="•"/>
            </a:pPr>
            <a:r>
              <a:rPr lang="en-US" dirty="0" smtClean="0">
                <a:sym typeface="Webdings" panose="05030102010509060703" pitchFamily="18" charset="2"/>
              </a:rPr>
              <a:t>Lets look at the new values in each of the chartfields. We’ll start with Object codes. These used to be called “account codes” but it was confusing. Some people call the entire chartfield string (object, fund and department) the account code while others only mean what will call objects.</a:t>
            </a:r>
            <a:br>
              <a:rPr lang="en-US" dirty="0" smtClean="0">
                <a:sym typeface="Webdings" panose="05030102010509060703" pitchFamily="18" charset="2"/>
              </a:rPr>
            </a:br>
            <a:endParaRPr lang="en-US" dirty="0" smtClean="0">
              <a:sym typeface="Webdings" panose="05030102010509060703" pitchFamily="18" charset="2"/>
            </a:endParaRPr>
          </a:p>
          <a:p>
            <a:pPr marL="171450" indent="-171450">
              <a:buFont typeface="Arial" panose="020B0604020202020204" pitchFamily="34" charset="0"/>
              <a:buChar char="•"/>
            </a:pPr>
            <a:r>
              <a:rPr lang="en-US" dirty="0" smtClean="0">
                <a:sym typeface="Webdings" panose="05030102010509060703" pitchFamily="18" charset="2"/>
              </a:rPr>
              <a:t>Over time, our object codes have become very “bloated” so the project has worked with us to rationalize and reduce the number of codes.</a:t>
            </a:r>
          </a:p>
          <a:p>
            <a:pPr marL="171450" indent="-171450">
              <a:buFont typeface="Arial" panose="020B0604020202020204" pitchFamily="34" charset="0"/>
              <a:buChar char="•"/>
            </a:pPr>
            <a:endParaRPr lang="en-US" dirty="0">
              <a:sym typeface="Webdings" panose="05030102010509060703" pitchFamily="18" charset="2"/>
            </a:endParaRPr>
          </a:p>
          <a:p>
            <a:pPr marL="171450" indent="-171450">
              <a:buFont typeface="Arial" panose="020B0604020202020204" pitchFamily="34" charset="0"/>
              <a:buChar char="•"/>
            </a:pPr>
            <a:r>
              <a:rPr lang="en-US" dirty="0" smtClean="0">
                <a:sym typeface="Webdings" panose="05030102010509060703" pitchFamily="18" charset="2"/>
              </a:rPr>
              <a:t>The object codes have been renumbered and they have been more clearly defined. The definitions can be found on the Chart of Accounts website that we will look at later in this session.</a:t>
            </a:r>
          </a:p>
          <a:p>
            <a:pPr marL="171450" indent="-171450">
              <a:buFont typeface="Arial" panose="020B0604020202020204" pitchFamily="34" charset="0"/>
              <a:buChar char="•"/>
            </a:pPr>
            <a:endParaRPr lang="en-US" dirty="0">
              <a:sym typeface="Webdings" panose="05030102010509060703" pitchFamily="18" charset="2"/>
            </a:endParaRPr>
          </a:p>
          <a:p>
            <a:r>
              <a:rPr lang="en-US" dirty="0" smtClean="0">
                <a:sym typeface="Webdings" panose="05030102010509060703" pitchFamily="18" charset="2"/>
              </a:rPr>
              <a:t>Handout the Top 50 Translated Account Codes Quick Reference</a:t>
            </a:r>
          </a:p>
          <a:p>
            <a:endParaRPr lang="en-US" dirty="0" smtClean="0">
              <a:sym typeface="Webdings" panose="05030102010509060703" pitchFamily="18" charset="2"/>
            </a:endParaRPr>
          </a:p>
          <a:p>
            <a:pPr marL="171450" indent="-171450">
              <a:buFont typeface="Webdings" panose="05030102010509060703" pitchFamily="18" charset="2"/>
              <a:buChar char="_"/>
            </a:pPr>
            <a:r>
              <a:rPr lang="en-US" dirty="0" smtClean="0">
                <a:sym typeface="Webdings" panose="05030102010509060703" pitchFamily="18" charset="2"/>
              </a:rPr>
              <a:t>Say…</a:t>
            </a:r>
          </a:p>
          <a:p>
            <a:r>
              <a:rPr lang="en-US" dirty="0" smtClean="0">
                <a:sym typeface="Webdings" panose="05030102010509060703" pitchFamily="18" charset="2"/>
              </a:rPr>
              <a:t>This is a Quick reference of the top 50 most commonly used object codes (old to new) for you to refer to.</a:t>
            </a:r>
            <a:endParaRPr lang="en-US" dirty="0">
              <a:sym typeface="Webdings" panose="05030102010509060703" pitchFamily="18" charset="2"/>
            </a:endParaRPr>
          </a:p>
          <a:p>
            <a:endParaRPr lang="en-US" dirty="0" smtClean="0">
              <a:sym typeface="Webdings" panose="05030102010509060703" pitchFamily="18" charset="2"/>
            </a:endParaRPr>
          </a:p>
          <a:p>
            <a:pPr marL="171450" indent="-171450">
              <a:buFont typeface="Arial" panose="020B0604020202020204" pitchFamily="34" charset="0"/>
              <a:buChar char="•"/>
            </a:pPr>
            <a:endParaRPr lang="en-US" dirty="0">
              <a:sym typeface="Webdings" panose="05030102010509060703" pitchFamily="18" charset="2"/>
            </a:endParaRPr>
          </a:p>
          <a:p>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8</a:t>
            </a:fld>
            <a:endParaRPr lang="en-US" dirty="0"/>
          </a:p>
        </p:txBody>
      </p:sp>
    </p:spTree>
    <p:extLst>
      <p:ext uri="{BB962C8B-B14F-4D97-AF65-F5344CB8AC3E}">
        <p14:creationId xmlns:p14="http://schemas.microsoft.com/office/powerpoint/2010/main" val="3269126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amp;"/>
            </a:pPr>
            <a:r>
              <a:rPr lang="en-US" dirty="0" smtClean="0">
                <a:sym typeface="Wingdings" panose="05000000000000000000" pitchFamily="2" charset="2"/>
              </a:rPr>
              <a:t> Read the slide aloud</a:t>
            </a:r>
          </a:p>
          <a:p>
            <a:pPr marL="171450" indent="-171450">
              <a:buFont typeface="Wingdings" panose="05000000000000000000" pitchFamily="2" charset="2"/>
              <a:buChar char="&amp;"/>
            </a:pPr>
            <a:r>
              <a:rPr lang="en-US" dirty="0">
                <a:sym typeface="Wingdings" panose="05000000000000000000" pitchFamily="2" charset="2"/>
              </a:rPr>
              <a:t> </a:t>
            </a:r>
            <a:r>
              <a:rPr lang="en-US" dirty="0" smtClean="0">
                <a:sym typeface="Wingdings" panose="05000000000000000000" pitchFamily="2" charset="2"/>
              </a:rPr>
              <a:t>Clarify any changes that impact your audience</a:t>
            </a:r>
            <a:endParaRPr lang="en-US" dirty="0"/>
          </a:p>
        </p:txBody>
      </p:sp>
      <p:sp>
        <p:nvSpPr>
          <p:cNvPr id="4" name="Slide Number Placeholder 3"/>
          <p:cNvSpPr>
            <a:spLocks noGrp="1"/>
          </p:cNvSpPr>
          <p:nvPr>
            <p:ph type="sldNum" sz="quarter" idx="10"/>
          </p:nvPr>
        </p:nvSpPr>
        <p:spPr/>
        <p:txBody>
          <a:bodyPr/>
          <a:lstStyle/>
          <a:p>
            <a:fld id="{B9AE9FC7-4410-394E-B342-394E35966F47}" type="slidenum">
              <a:rPr lang="en-US" smtClean="0"/>
              <a:t>9</a:t>
            </a:fld>
            <a:endParaRPr lang="en-US" dirty="0"/>
          </a:p>
        </p:txBody>
      </p:sp>
    </p:spTree>
    <p:extLst>
      <p:ext uri="{BB962C8B-B14F-4D97-AF65-F5344CB8AC3E}">
        <p14:creationId xmlns:p14="http://schemas.microsoft.com/office/powerpoint/2010/main" val="3279798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0" y="5257800"/>
            <a:ext cx="9144000" cy="1600200"/>
          </a:xfrm>
          <a:prstGeom prst="rect">
            <a:avLst/>
          </a:prstGeom>
          <a:solidFill>
            <a:srgbClr val="5957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p>
        </p:txBody>
      </p:sp>
      <p:pic>
        <p:nvPicPr>
          <p:cNvPr id="6" name="Picture 9" descr="SFU_StdTag-Horz_Pos_RGB.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9275"/>
            <a:ext cx="42037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hasCustomPrompt="1"/>
          </p:nvPr>
        </p:nvSpPr>
        <p:spPr>
          <a:xfrm>
            <a:off x="762000" y="5361384"/>
            <a:ext cx="8077200" cy="533400"/>
          </a:xfrm>
        </p:spPr>
        <p:txBody>
          <a:bodyPr/>
          <a:lstStyle>
            <a:lvl1pPr>
              <a:defRPr sz="2600" b="1" i="0">
                <a:solidFill>
                  <a:schemeClr val="bg1"/>
                </a:solidFill>
                <a:latin typeface="Trebuchet MS"/>
                <a:cs typeface="Trebuchet MS"/>
              </a:defRPr>
            </a:lvl1pPr>
          </a:lstStyle>
          <a:p>
            <a:pPr lvl="0"/>
            <a:r>
              <a:rPr lang="en-US" noProof="0" dirty="0"/>
              <a:t>CLICK TO EDIT MASTER TITLE STYLE</a:t>
            </a:r>
          </a:p>
        </p:txBody>
      </p:sp>
      <p:sp>
        <p:nvSpPr>
          <p:cNvPr id="3075" name="Rectangle 3"/>
          <p:cNvSpPr>
            <a:spLocks noGrp="1" noChangeArrowheads="1"/>
          </p:cNvSpPr>
          <p:nvPr>
            <p:ph type="subTitle" idx="1"/>
          </p:nvPr>
        </p:nvSpPr>
        <p:spPr>
          <a:xfrm>
            <a:off x="762000" y="5924128"/>
            <a:ext cx="8077200" cy="457200"/>
          </a:xfrm>
        </p:spPr>
        <p:txBody>
          <a:bodyPr/>
          <a:lstStyle>
            <a:lvl1pPr marL="0" indent="0">
              <a:buFontTx/>
              <a:buNone/>
              <a:defRPr sz="1600" b="0" i="0">
                <a:solidFill>
                  <a:schemeClr val="tx2"/>
                </a:solidFill>
                <a:latin typeface="+mn-lt"/>
                <a:cs typeface="DIN Next LT Pro"/>
              </a:defRPr>
            </a:lvl1pPr>
          </a:lstStyle>
          <a:p>
            <a:pPr lvl="0"/>
            <a:r>
              <a:rPr lang="en-US" noProof="0"/>
              <a:t>Click to edit Master subtitle style</a:t>
            </a:r>
            <a:endParaRPr lang="en-US" noProof="0" dirty="0"/>
          </a:p>
        </p:txBody>
      </p:sp>
      <p:sp>
        <p:nvSpPr>
          <p:cNvPr id="7" name="Rectangle 4"/>
          <p:cNvSpPr>
            <a:spLocks noGrp="1" noChangeArrowheads="1"/>
          </p:cNvSpPr>
          <p:nvPr>
            <p:ph type="dt" sz="half" idx="10"/>
          </p:nvPr>
        </p:nvSpPr>
        <p:spPr bwMode="auto">
          <a:xfrm>
            <a:off x="762000" y="6356350"/>
            <a:ext cx="259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i="0" spc="0" dirty="0" smtClean="0">
                <a:solidFill>
                  <a:schemeClr val="bg1"/>
                </a:solidFill>
                <a:latin typeface="Trebuchet MS"/>
                <a:cs typeface="Trebuchet MS"/>
              </a:defRPr>
            </a:lvl1pPr>
          </a:lstStyle>
          <a:p>
            <a:pPr>
              <a:defRPr/>
            </a:pPr>
            <a:endParaRPr lang="en-US" dirty="0"/>
          </a:p>
        </p:txBody>
      </p:sp>
    </p:spTree>
    <p:extLst>
      <p:ext uri="{BB962C8B-B14F-4D97-AF65-F5344CB8AC3E}">
        <p14:creationId xmlns:p14="http://schemas.microsoft.com/office/powerpoint/2010/main" val="254613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88640"/>
            <a:ext cx="7776864" cy="685800"/>
          </a:xfrm>
        </p:spPr>
        <p:txBody>
          <a:bodyPr/>
          <a:lstStyle>
            <a:lvl1pPr>
              <a:defRPr sz="2600" b="1" i="0">
                <a:solidFill>
                  <a:srgbClr val="A6192E"/>
                </a:solidFill>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683568" y="1412776"/>
            <a:ext cx="7772400" cy="4552950"/>
          </a:xfrm>
        </p:spPr>
        <p:txBody>
          <a:bodyPr/>
          <a:lstStyle>
            <a:lvl1pPr marL="0" indent="0">
              <a:buNone/>
              <a:defRPr sz="1600" baseline="0"/>
            </a:lvl1pPr>
            <a:lvl2pPr>
              <a:defRPr sz="1800"/>
            </a:lvl2pPr>
            <a:lvl3pPr>
              <a:defRPr sz="1600"/>
            </a:lvl3pPr>
            <a:lvl4pPr>
              <a:defRPr sz="1400"/>
            </a:lvl4pPr>
            <a:lvl5pPr>
              <a:defRPr sz="1200"/>
            </a:lvl5pPr>
          </a:lstStyle>
          <a:p>
            <a:pPr lvl="0"/>
            <a:r>
              <a:rPr lang="en-US"/>
              <a:t>Click to edit Master text styles</a:t>
            </a:r>
          </a:p>
        </p:txBody>
      </p:sp>
      <p:sp>
        <p:nvSpPr>
          <p:cNvPr id="5" name="Rectangle 6"/>
          <p:cNvSpPr>
            <a:spLocks noGrp="1" noChangeArrowheads="1"/>
          </p:cNvSpPr>
          <p:nvPr>
            <p:ph type="sldNum" sz="quarter" idx="11"/>
          </p:nvPr>
        </p:nvSpPr>
        <p:spPr/>
        <p:txBody>
          <a:bodyPr/>
          <a:lstStyle>
            <a:lvl1pPr>
              <a:defRPr/>
            </a:lvl1pPr>
          </a:lstStyle>
          <a:p>
            <a:pPr>
              <a:defRPr/>
            </a:pPr>
            <a:fld id="{8BE64509-2FCB-9348-BF0B-37B4300077C9}" type="slidenum">
              <a:rPr lang="en-US"/>
              <a:pPr>
                <a:defRPr/>
              </a:pPr>
              <a:t>‹#›</a:t>
            </a:fld>
            <a:endParaRPr lang="en-US" dirty="0">
              <a:solidFill>
                <a:schemeClr val="tx1"/>
              </a:solidFill>
              <a:latin typeface="Arial" charset="0"/>
            </a:endParaRPr>
          </a:p>
        </p:txBody>
      </p:sp>
    </p:spTree>
    <p:extLst>
      <p:ext uri="{BB962C8B-B14F-4D97-AF65-F5344CB8AC3E}">
        <p14:creationId xmlns:p14="http://schemas.microsoft.com/office/powerpoint/2010/main" val="313799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xfrm>
            <a:off x="685800" y="6400800"/>
            <a:ext cx="6934200" cy="304800"/>
          </a:xfrm>
          <a:prstGeom prst="rect">
            <a:avLst/>
          </a:prstGeom>
          <a:ln/>
        </p:spPr>
        <p:txBody>
          <a:bodyPr/>
          <a:lstStyle>
            <a:lvl1pPr>
              <a:defRPr/>
            </a:lvl1pPr>
          </a:lstStyle>
          <a:p>
            <a:pPr>
              <a:defRPr/>
            </a:pPr>
            <a:r>
              <a:rPr lang="en-US" dirty="0"/>
              <a:t>This information will be repeated on every slide. Go to View &gt; Header and Footer to edit or remove</a:t>
            </a:r>
          </a:p>
        </p:txBody>
      </p:sp>
      <p:sp>
        <p:nvSpPr>
          <p:cNvPr id="4" name="Rectangle 6"/>
          <p:cNvSpPr>
            <a:spLocks noGrp="1" noChangeArrowheads="1"/>
          </p:cNvSpPr>
          <p:nvPr>
            <p:ph type="sldNum" sz="quarter" idx="11"/>
          </p:nvPr>
        </p:nvSpPr>
        <p:spPr>
          <a:ln/>
        </p:spPr>
        <p:txBody>
          <a:bodyPr/>
          <a:lstStyle>
            <a:lvl1pPr>
              <a:defRPr/>
            </a:lvl1pPr>
          </a:lstStyle>
          <a:p>
            <a:pPr>
              <a:defRPr/>
            </a:pPr>
            <a:fld id="{0DAFDE7B-6DAE-4C22-BBC7-1569B1ADB657}" type="slidenum">
              <a:rPr lang="en-US" altLang="en-US"/>
              <a:pPr>
                <a:defRPr/>
              </a:pPr>
              <a:t>‹#›</a:t>
            </a:fld>
            <a:endParaRPr lang="en-US" altLang="en-US" dirty="0">
              <a:solidFill>
                <a:schemeClr val="tx1"/>
              </a:solidFill>
              <a:latin typeface="Arial" pitchFamily="34" charset="0"/>
            </a:endParaRPr>
          </a:p>
        </p:txBody>
      </p:sp>
    </p:spTree>
    <p:extLst>
      <p:ext uri="{BB962C8B-B14F-4D97-AF65-F5344CB8AC3E}">
        <p14:creationId xmlns:p14="http://schemas.microsoft.com/office/powerpoint/2010/main" val="1670067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381750"/>
            <a:ext cx="9144000" cy="476250"/>
          </a:xfrm>
          <a:prstGeom prst="rect">
            <a:avLst/>
          </a:prstGeom>
          <a:solidFill>
            <a:srgbClr val="5957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7" name="Rectangle 2"/>
          <p:cNvSpPr>
            <a:spLocks noGrp="1" noChangeArrowheads="1"/>
          </p:cNvSpPr>
          <p:nvPr>
            <p:ph type="title"/>
          </p:nvPr>
        </p:nvSpPr>
        <p:spPr bwMode="auto">
          <a:xfrm>
            <a:off x="684213" y="188913"/>
            <a:ext cx="7775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684213" y="1397000"/>
            <a:ext cx="77724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8521822" y="6471383"/>
            <a:ext cx="558886" cy="362030"/>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i="0">
                <a:solidFill>
                  <a:schemeClr val="bg1">
                    <a:lumMod val="95000"/>
                  </a:schemeClr>
                </a:solidFill>
                <a:latin typeface="Trebuchet MS"/>
                <a:cs typeface="Trebuchet MS"/>
              </a:defRPr>
            </a:lvl1pPr>
          </a:lstStyle>
          <a:p>
            <a:pPr>
              <a:defRPr/>
            </a:pPr>
            <a:fld id="{2192307C-A43C-7A44-BF62-4A76A9A55587}" type="slidenum">
              <a:rPr lang="en-US" smtClean="0"/>
              <a:pPr>
                <a:defRPr/>
              </a:pPr>
              <a:t>‹#›</a:t>
            </a:fld>
            <a:endParaRPr lang="en-US" dirty="0"/>
          </a:p>
        </p:txBody>
      </p:sp>
      <p:pic>
        <p:nvPicPr>
          <p:cNvPr id="103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451600"/>
            <a:ext cx="21193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8" r:id="rId3"/>
  </p:sldLayoutIdLst>
  <p:hf hdr="0" ftr="0" dt="0"/>
  <p:txStyles>
    <p:titleStyle>
      <a:lvl1pPr algn="l" rtl="0" eaLnBrk="1" fontAlgn="base" hangingPunct="1">
        <a:spcBef>
          <a:spcPct val="0"/>
        </a:spcBef>
        <a:spcAft>
          <a:spcPct val="0"/>
        </a:spcAft>
        <a:defRPr sz="2600" b="1">
          <a:solidFill>
            <a:srgbClr val="A6192E"/>
          </a:solidFill>
          <a:latin typeface="Trebuchet MS"/>
          <a:ea typeface="+mj-ea"/>
          <a:cs typeface="Trebuchet MS"/>
        </a:defRPr>
      </a:lvl1pPr>
      <a:lvl2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2pPr>
      <a:lvl3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3pPr>
      <a:lvl4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4pPr>
      <a:lvl5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chemeClr val="accent1"/>
        </a:buClr>
        <a:buChar char="•"/>
        <a:defRPr sz="1600">
          <a:solidFill>
            <a:schemeClr val="tx1"/>
          </a:solidFill>
          <a:latin typeface="Trebuchet MS"/>
          <a:ea typeface="+mn-ea"/>
          <a:cs typeface="Trebuchet MS"/>
        </a:defRPr>
      </a:lvl1pPr>
      <a:lvl2pPr marL="742950" indent="-285750" algn="l" rtl="0" eaLnBrk="1" fontAlgn="base" hangingPunct="1">
        <a:spcBef>
          <a:spcPct val="20000"/>
        </a:spcBef>
        <a:spcAft>
          <a:spcPct val="0"/>
        </a:spcAft>
        <a:buClr>
          <a:schemeClr val="accent2"/>
        </a:buClr>
        <a:buChar char="–"/>
        <a:defRPr sz="1400">
          <a:solidFill>
            <a:schemeClr val="tx1"/>
          </a:solidFill>
          <a:latin typeface="Trebuchet MS"/>
          <a:ea typeface="+mn-ea"/>
          <a:cs typeface="Trebuchet MS"/>
        </a:defRPr>
      </a:lvl2pPr>
      <a:lvl3pPr marL="1143000" indent="-228600" algn="l" rtl="0" eaLnBrk="1" fontAlgn="base" hangingPunct="1">
        <a:spcBef>
          <a:spcPct val="20000"/>
        </a:spcBef>
        <a:spcAft>
          <a:spcPct val="0"/>
        </a:spcAft>
        <a:buClr>
          <a:schemeClr val="accent1"/>
        </a:buClr>
        <a:buChar char="•"/>
        <a:defRPr sz="1200">
          <a:solidFill>
            <a:schemeClr val="tx1"/>
          </a:solidFill>
          <a:latin typeface="Trebuchet MS"/>
          <a:ea typeface="+mn-ea"/>
          <a:cs typeface="Trebuchet MS"/>
        </a:defRPr>
      </a:lvl3pPr>
      <a:lvl4pPr marL="1600200" indent="-228600" algn="l" rtl="0" eaLnBrk="1" fontAlgn="base" hangingPunct="1">
        <a:spcBef>
          <a:spcPct val="20000"/>
        </a:spcBef>
        <a:spcAft>
          <a:spcPct val="0"/>
        </a:spcAft>
        <a:buClr>
          <a:schemeClr val="accent2"/>
        </a:buClr>
        <a:buChar char="–"/>
        <a:defRPr sz="1000">
          <a:solidFill>
            <a:schemeClr val="tx1"/>
          </a:solidFill>
          <a:latin typeface="Trebuchet MS"/>
          <a:ea typeface="+mn-ea"/>
          <a:cs typeface="Trebuchet MS"/>
        </a:defRPr>
      </a:lvl4pPr>
      <a:lvl5pPr marL="2057400" indent="-228600" algn="l" rtl="0" eaLnBrk="1" fontAlgn="base" hangingPunct="1">
        <a:spcBef>
          <a:spcPct val="20000"/>
        </a:spcBef>
        <a:spcAft>
          <a:spcPct val="0"/>
        </a:spcAft>
        <a:buClr>
          <a:schemeClr val="accent1"/>
        </a:buClr>
        <a:buChar char="»"/>
        <a:defRPr sz="800">
          <a:solidFill>
            <a:schemeClr val="tx1"/>
          </a:solidFill>
          <a:latin typeface="Trebuchet MS"/>
          <a:ea typeface="+mn-ea"/>
          <a:cs typeface="Trebuchet MS"/>
        </a:defRPr>
      </a:lvl5pPr>
      <a:lvl6pPr marL="2514600" indent="-228600" algn="l" rtl="0" eaLnBrk="1" fontAlgn="base" hangingPunct="1">
        <a:spcBef>
          <a:spcPct val="20000"/>
        </a:spcBef>
        <a:spcAft>
          <a:spcPct val="0"/>
        </a:spcAft>
        <a:buClr>
          <a:schemeClr val="accent1"/>
        </a:buClr>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sfu.ca/finance/COA-Landing-pg.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sfu.ca/finance/COA-Landing-pg.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sfu.ca/finance/financeprogram.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sfu.ca/finance/COA-Landing-pg.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www.sfu.ca/UPKtrain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ast-tst.its.sfu.ca/"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mailto:FPINFO@sfu.ca"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Finance Program </a:t>
            </a:r>
            <a:br>
              <a:rPr lang="en-US" sz="2400" dirty="0"/>
            </a:br>
            <a:r>
              <a:rPr lang="en-US" sz="2400" dirty="0"/>
              <a:t>Chart of Accounts/FINS 9.2 Project</a:t>
            </a:r>
          </a:p>
        </p:txBody>
      </p:sp>
      <p:sp>
        <p:nvSpPr>
          <p:cNvPr id="3" name="Subtitle 2"/>
          <p:cNvSpPr>
            <a:spLocks noGrp="1"/>
          </p:cNvSpPr>
          <p:nvPr>
            <p:ph type="subTitle" idx="1"/>
          </p:nvPr>
        </p:nvSpPr>
        <p:spPr>
          <a:xfrm>
            <a:off x="762000" y="6031006"/>
            <a:ext cx="8077200" cy="826994"/>
          </a:xfrm>
        </p:spPr>
        <p:txBody>
          <a:bodyPr/>
          <a:lstStyle/>
          <a:p>
            <a:r>
              <a:rPr lang="en-US" dirty="0" smtClean="0"/>
              <a:t> </a:t>
            </a:r>
            <a:endParaRPr lang="en-US" dirty="0"/>
          </a:p>
          <a:p>
            <a:r>
              <a:rPr lang="en-US" dirty="0" smtClean="0"/>
              <a:t>September, </a:t>
            </a:r>
            <a:r>
              <a:rPr lang="en-US" dirty="0"/>
              <a:t>2016</a:t>
            </a:r>
          </a:p>
        </p:txBody>
      </p:sp>
    </p:spTree>
    <p:extLst>
      <p:ext uri="{BB962C8B-B14F-4D97-AF65-F5344CB8AC3E}">
        <p14:creationId xmlns:p14="http://schemas.microsoft.com/office/powerpoint/2010/main" val="2185674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10</a:t>
            </a:fld>
            <a:endParaRPr lang="en-US" altLang="en-US" dirty="0">
              <a:solidFill>
                <a:schemeClr val="tx1"/>
              </a:solidFill>
              <a:latin typeface="Arial" pitchFamily="34" charset="0"/>
            </a:endParaRPr>
          </a:p>
        </p:txBody>
      </p:sp>
      <p:sp>
        <p:nvSpPr>
          <p:cNvPr id="10" name="TextBox 9"/>
          <p:cNvSpPr txBox="1"/>
          <p:nvPr/>
        </p:nvSpPr>
        <p:spPr>
          <a:xfrm>
            <a:off x="2395781" y="315083"/>
            <a:ext cx="6391956" cy="461665"/>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Departments</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93787" cy="1454576"/>
          </a:xfrm>
          <a:prstGeom prst="ellipse">
            <a:avLst/>
          </a:prstGeom>
          <a:ln>
            <a:noFill/>
          </a:ln>
          <a:effectLst>
            <a:softEdge rad="112500"/>
          </a:effectLst>
        </p:spPr>
      </p:pic>
      <p:sp>
        <p:nvSpPr>
          <p:cNvPr id="15" name="TextBox 14"/>
          <p:cNvSpPr txBox="1"/>
          <p:nvPr/>
        </p:nvSpPr>
        <p:spPr>
          <a:xfrm>
            <a:off x="976184" y="1513703"/>
            <a:ext cx="6499654" cy="3785652"/>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What’s Changing?</a:t>
            </a:r>
            <a:br>
              <a:rPr lang="en-US" b="1" dirty="0" smtClean="0">
                <a:latin typeface="Segoe UI" panose="020B0502040204020203" pitchFamily="34" charset="0"/>
                <a:ea typeface="Segoe UI" panose="020B0502040204020203" pitchFamily="34" charset="0"/>
                <a:cs typeface="Segoe UI" panose="020B0502040204020203" pitchFamily="34" charset="0"/>
              </a:rPr>
            </a:br>
            <a:endParaRPr lang="en-US"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Department codes now 4 digits</a:t>
            </a:r>
            <a:br>
              <a:rPr lang="en-US" dirty="0" smtClean="0">
                <a:latin typeface="Segoe UI" panose="020B0502040204020203" pitchFamily="34" charset="0"/>
                <a:ea typeface="Segoe UI" panose="020B0502040204020203" pitchFamily="34" charset="0"/>
                <a:cs typeface="Segoe UI" panose="020B0502040204020203" pitchFamily="34" charset="0"/>
              </a:rPr>
            </a:b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Departments are true organizational units</a:t>
            </a:r>
            <a:br>
              <a:rPr lang="en-US" dirty="0" smtClean="0">
                <a:latin typeface="Segoe UI" panose="020B0502040204020203" pitchFamily="34" charset="0"/>
                <a:ea typeface="Segoe UI" panose="020B0502040204020203" pitchFamily="34" charset="0"/>
                <a:cs typeface="Segoe UI" panose="020B0502040204020203" pitchFamily="34" charset="0"/>
              </a:rPr>
            </a:b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Some departments are being converted into Programs	</a:t>
            </a:r>
          </a:p>
          <a:p>
            <a:endParaRPr lang="en-US" dirty="0" smtClean="0"/>
          </a:p>
          <a:p>
            <a:endParaRPr lang="en-US" dirty="0"/>
          </a:p>
        </p:txBody>
      </p:sp>
    </p:spTree>
    <p:extLst>
      <p:ext uri="{BB962C8B-B14F-4D97-AF65-F5344CB8AC3E}">
        <p14:creationId xmlns:p14="http://schemas.microsoft.com/office/powerpoint/2010/main" val="1454449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11</a:t>
            </a:fld>
            <a:endParaRPr lang="en-US" altLang="en-US" dirty="0">
              <a:solidFill>
                <a:schemeClr val="tx1"/>
              </a:solidFill>
              <a:latin typeface="Arial" pitchFamily="34" charset="0"/>
            </a:endParaRPr>
          </a:p>
        </p:txBody>
      </p:sp>
      <p:sp>
        <p:nvSpPr>
          <p:cNvPr id="9" name="TextBox 8"/>
          <p:cNvSpPr txBox="1"/>
          <p:nvPr/>
        </p:nvSpPr>
        <p:spPr>
          <a:xfrm>
            <a:off x="2193787" y="399491"/>
            <a:ext cx="5527715" cy="461665"/>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Our new Department </a:t>
            </a:r>
            <a:r>
              <a:rPr lang="en-US" dirty="0">
                <a:latin typeface="Segoe UI" panose="020B0502040204020203" pitchFamily="34" charset="0"/>
                <a:ea typeface="Segoe UI" panose="020B0502040204020203" pitchFamily="34" charset="0"/>
                <a:cs typeface="Segoe UI" panose="020B0502040204020203" pitchFamily="34" charset="0"/>
              </a:rPr>
              <a:t>C</a:t>
            </a:r>
            <a:r>
              <a:rPr lang="en-US" dirty="0" smtClean="0">
                <a:latin typeface="Segoe UI" panose="020B0502040204020203" pitchFamily="34" charset="0"/>
                <a:ea typeface="Segoe UI" panose="020B0502040204020203" pitchFamily="34" charset="0"/>
                <a:cs typeface="Segoe UI" panose="020B0502040204020203" pitchFamily="34" charset="0"/>
              </a:rPr>
              <a:t>odes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853"/>
            <a:ext cx="2193787" cy="1454576"/>
          </a:xfrm>
          <a:prstGeom prst="ellipse">
            <a:avLst/>
          </a:prstGeom>
          <a:ln>
            <a:noFill/>
          </a:ln>
          <a:effectLst>
            <a:softEdge rad="112500"/>
          </a:effectLst>
        </p:spPr>
      </p:pic>
      <p:graphicFrame>
        <p:nvGraphicFramePr>
          <p:cNvPr id="4" name="Table 3"/>
          <p:cNvGraphicFramePr>
            <a:graphicFrameLocks noGrp="1"/>
          </p:cNvGraphicFramePr>
          <p:nvPr>
            <p:extLst>
              <p:ext uri="{D42A27DB-BD31-4B8C-83A1-F6EECF244321}">
                <p14:modId xmlns:p14="http://schemas.microsoft.com/office/powerpoint/2010/main" val="1448540807"/>
              </p:ext>
            </p:extLst>
          </p:nvPr>
        </p:nvGraphicFramePr>
        <p:xfrm>
          <a:off x="2408237" y="989238"/>
          <a:ext cx="3902755" cy="4962525"/>
        </p:xfrm>
        <a:graphic>
          <a:graphicData uri="http://schemas.openxmlformats.org/drawingml/2006/table">
            <a:tbl>
              <a:tblPr>
                <a:tableStyleId>{5C22544A-7EE6-4342-B048-85BDC9FD1C3A}</a:tableStyleId>
              </a:tblPr>
              <a:tblGrid>
                <a:gridCol w="716407"/>
                <a:gridCol w="3186348"/>
              </a:tblGrid>
              <a:tr h="198501">
                <a:tc>
                  <a:txBody>
                    <a:bodyPr/>
                    <a:lstStyle/>
                    <a:p>
                      <a:pPr algn="l" fontAlgn="b"/>
                      <a:r>
                        <a:rPr lang="en-US" sz="1200" b="1" u="none" strike="noStrike" dirty="0">
                          <a:effectLst/>
                        </a:rPr>
                        <a:t>Code</a:t>
                      </a:r>
                      <a:endParaRPr lang="en-US" sz="1200" b="1" i="0" u="none" strike="noStrike" dirty="0">
                        <a:solidFill>
                          <a:srgbClr val="FFFFFF"/>
                        </a:solidFill>
                        <a:effectLst/>
                        <a:latin typeface="Calibri"/>
                      </a:endParaRPr>
                    </a:p>
                  </a:txBody>
                  <a:tcPr marL="9106" marR="9106" marT="9106" marB="0" anchor="b"/>
                </a:tc>
                <a:tc>
                  <a:txBody>
                    <a:bodyPr/>
                    <a:lstStyle/>
                    <a:p>
                      <a:pPr algn="l" fontAlgn="b"/>
                      <a:r>
                        <a:rPr lang="en-US" sz="1200" b="1" u="none" strike="noStrike" dirty="0">
                          <a:effectLst/>
                        </a:rPr>
                        <a:t>Description</a:t>
                      </a:r>
                      <a:endParaRPr lang="en-US" sz="1200" b="1" i="0" u="none" strike="noStrike" dirty="0">
                        <a:solidFill>
                          <a:srgbClr val="FFFFFF"/>
                        </a:solidFill>
                        <a:effectLst/>
                        <a:latin typeface="Calibri"/>
                      </a:endParaRPr>
                    </a:p>
                  </a:txBody>
                  <a:tcPr marL="9106" marR="9106" marT="9106" marB="0" anchor="b"/>
                </a:tc>
              </a:tr>
              <a:tr h="198501">
                <a:tc>
                  <a:txBody>
                    <a:bodyPr/>
                    <a:lstStyle/>
                    <a:p>
                      <a:pPr algn="l" fontAlgn="b"/>
                      <a:r>
                        <a:rPr lang="en-US" sz="1100" u="none" strike="noStrike" dirty="0">
                          <a:effectLst/>
                        </a:rPr>
                        <a:t>6010</a:t>
                      </a:r>
                      <a:endParaRPr lang="en-US" sz="1100" b="0" i="0" u="none" strike="noStrike" dirty="0">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a:effectLst/>
                        </a:rPr>
                        <a:t>VPR Administration</a:t>
                      </a:r>
                      <a:endParaRPr lang="en-US" sz="1100" b="0" i="0" u="none" strike="noStrike">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dirty="0">
                          <a:effectLst/>
                        </a:rPr>
                        <a:t>6020</a:t>
                      </a:r>
                      <a:endParaRPr lang="en-US" sz="1100" b="0" i="0" u="none" strike="noStrike" dirty="0">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VPR Major Projects Office</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6030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VP Research Centre/Facilities</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6050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VPR Research Services Office</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6060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Ethics Policy Admin</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6070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VPR Innovation Office</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6110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VPR Animal Care</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6210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SFU International</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6610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a:effectLst/>
                        </a:rPr>
                        <a:t>Library Administration</a:t>
                      </a:r>
                      <a:endParaRPr lang="en-US" sz="1100" b="0" i="0" u="none" strike="noStrike">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6660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Systems</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6670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Equipment Operations</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6675</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Acquisitions Serials</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6680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Cataloguing</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6700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Access Services</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6705</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ILL and Media</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6710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Learning Instruction</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6715</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Research Commons</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6720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Student Learn Commons</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6725</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Special Collections</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6760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Collections 100 Rebate</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6770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Library Collections </a:t>
                      </a:r>
                      <a:r>
                        <a:rPr lang="en-US" sz="1100" u="none" strike="noStrike" dirty="0" err="1">
                          <a:effectLst/>
                        </a:rPr>
                        <a:t>Reg</a:t>
                      </a:r>
                      <a:r>
                        <a:rPr lang="en-US" sz="1100" u="none" strike="noStrike" dirty="0">
                          <a:effectLst/>
                        </a:rPr>
                        <a:t> Rebate</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6785</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BC ELN Operation</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6790</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a:effectLst/>
                        </a:rPr>
                        <a:t>BC ELN Cost Recovery</a:t>
                      </a:r>
                      <a:endParaRPr lang="en-US" sz="1100" b="0" i="0" u="none" strike="noStrike" dirty="0">
                        <a:solidFill>
                          <a:srgbClr val="000000"/>
                        </a:solidFill>
                        <a:effectLst/>
                        <a:latin typeface="Calibri"/>
                      </a:endParaRPr>
                    </a:p>
                  </a:txBody>
                  <a:tcPr marL="9106" marR="9106" marT="9106" marB="0" anchor="b">
                    <a:solidFill>
                      <a:schemeClr val="bg1"/>
                    </a:solidFill>
                  </a:tcPr>
                </a:tc>
              </a:tr>
              <a:tr h="198501">
                <a:tc>
                  <a:txBody>
                    <a:bodyPr/>
                    <a:lstStyle/>
                    <a:p>
                      <a:pPr algn="l" fontAlgn="b"/>
                      <a:r>
                        <a:rPr lang="en-US" sz="1100" u="none" strike="noStrike">
                          <a:effectLst/>
                        </a:rPr>
                        <a:t>6795</a:t>
                      </a:r>
                      <a:endParaRPr lang="en-US" sz="1100" b="0" i="0" u="none" strike="noStrike">
                        <a:solidFill>
                          <a:srgbClr val="000000"/>
                        </a:solidFill>
                        <a:effectLst/>
                        <a:latin typeface="Calibri"/>
                      </a:endParaRPr>
                    </a:p>
                  </a:txBody>
                  <a:tcPr marL="9106" marR="9106" marT="9106" marB="0" anchor="b">
                    <a:solidFill>
                      <a:schemeClr val="bg1"/>
                    </a:solidFill>
                  </a:tcPr>
                </a:tc>
                <a:tc>
                  <a:txBody>
                    <a:bodyPr/>
                    <a:lstStyle/>
                    <a:p>
                      <a:pPr algn="l" fontAlgn="b"/>
                      <a:r>
                        <a:rPr lang="en-US" sz="1100" u="none" strike="noStrike" dirty="0" err="1">
                          <a:effectLst/>
                        </a:rPr>
                        <a:t>eHLbc</a:t>
                      </a:r>
                      <a:r>
                        <a:rPr lang="en-US" sz="1100" u="none" strike="noStrike" dirty="0">
                          <a:effectLst/>
                        </a:rPr>
                        <a:t> Cost Recovery</a:t>
                      </a:r>
                      <a:endParaRPr lang="en-US" sz="1100" b="0" i="0" u="none" strike="noStrike" dirty="0">
                        <a:solidFill>
                          <a:srgbClr val="000000"/>
                        </a:solidFill>
                        <a:effectLst/>
                        <a:latin typeface="Calibri"/>
                      </a:endParaRPr>
                    </a:p>
                  </a:txBody>
                  <a:tcPr marL="9106" marR="9106" marT="9106" marB="0" anchor="b">
                    <a:solidFill>
                      <a:schemeClr val="bg1"/>
                    </a:solidFill>
                  </a:tcPr>
                </a:tc>
              </a:tr>
            </a:tbl>
          </a:graphicData>
        </a:graphic>
      </p:graphicFrame>
      <p:sp>
        <p:nvSpPr>
          <p:cNvPr id="2" name="TextBox 1"/>
          <p:cNvSpPr txBox="1"/>
          <p:nvPr/>
        </p:nvSpPr>
        <p:spPr>
          <a:xfrm rot="20225441">
            <a:off x="2979966" y="3167743"/>
            <a:ext cx="140425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solidFill>
                  <a:srgbClr val="C00000"/>
                </a:solidFill>
              </a:rPr>
              <a:t>example</a:t>
            </a:r>
            <a:endParaRPr lang="en-US" dirty="0">
              <a:solidFill>
                <a:srgbClr val="C00000"/>
              </a:solidFill>
            </a:endParaRPr>
          </a:p>
        </p:txBody>
      </p:sp>
      <p:sp>
        <p:nvSpPr>
          <p:cNvPr id="7" name="TextBox 6"/>
          <p:cNvSpPr txBox="1"/>
          <p:nvPr/>
        </p:nvSpPr>
        <p:spPr>
          <a:xfrm>
            <a:off x="5426530" y="2111488"/>
            <a:ext cx="3654177" cy="22621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4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Insert your codes</a:t>
            </a:r>
          </a:p>
          <a:p>
            <a:endParaRPr lang="en-US" sz="14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  Go to the COA website:</a:t>
            </a:r>
          </a:p>
          <a:p>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hlinkClick r:id="rId4"/>
              </a:rPr>
              <a:t>http://www.sfu.ca/finance/COA-Landing-pg.html</a:t>
            </a:r>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p>
          <a:p>
            <a:endParaRPr 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  Go to Department Listing:</a:t>
            </a:r>
          </a:p>
          <a:p>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Locate your department and copy and paste the department codes to this slide</a:t>
            </a:r>
          </a:p>
          <a:p>
            <a:endParaRPr 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  Delete the ‘example’ and ‘Insert your codes’ text boxes.</a:t>
            </a:r>
          </a:p>
          <a:p>
            <a:endParaRPr lang="en-US" sz="14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87739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12</a:t>
            </a:fld>
            <a:endParaRPr lang="en-US" altLang="en-US" dirty="0">
              <a:solidFill>
                <a:schemeClr val="tx1"/>
              </a:solidFill>
              <a:latin typeface="Arial" pitchFamily="34" charset="0"/>
            </a:endParaRPr>
          </a:p>
        </p:txBody>
      </p:sp>
      <p:sp>
        <p:nvSpPr>
          <p:cNvPr id="10" name="TextBox 9"/>
          <p:cNvSpPr txBox="1"/>
          <p:nvPr/>
        </p:nvSpPr>
        <p:spPr>
          <a:xfrm>
            <a:off x="2395781" y="315083"/>
            <a:ext cx="6391956" cy="461665"/>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Programs</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93787" cy="1454576"/>
          </a:xfrm>
          <a:prstGeom prst="ellipse">
            <a:avLst/>
          </a:prstGeom>
          <a:ln>
            <a:noFill/>
          </a:ln>
          <a:effectLst>
            <a:softEdge rad="112500"/>
          </a:effectLst>
        </p:spPr>
      </p:pic>
      <p:sp>
        <p:nvSpPr>
          <p:cNvPr id="15" name="TextBox 14"/>
          <p:cNvSpPr txBox="1"/>
          <p:nvPr/>
        </p:nvSpPr>
        <p:spPr>
          <a:xfrm>
            <a:off x="976184" y="1513703"/>
            <a:ext cx="7261580" cy="3046988"/>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What’s Changing?</a:t>
            </a:r>
            <a:br>
              <a:rPr lang="en-US" b="1" dirty="0" smtClean="0">
                <a:latin typeface="Segoe UI" panose="020B0502040204020203" pitchFamily="34" charset="0"/>
                <a:ea typeface="Segoe UI" panose="020B0502040204020203" pitchFamily="34" charset="0"/>
                <a:cs typeface="Segoe UI" panose="020B0502040204020203" pitchFamily="34" charset="0"/>
              </a:rPr>
            </a:br>
            <a:endParaRPr lang="en-US"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New chartfield to further segment information.  </a:t>
            </a:r>
            <a:br>
              <a:rPr lang="en-US" dirty="0" smtClean="0">
                <a:latin typeface="Segoe UI" panose="020B0502040204020203" pitchFamily="34" charset="0"/>
                <a:ea typeface="Segoe UI" panose="020B0502040204020203" pitchFamily="34" charset="0"/>
                <a:cs typeface="Segoe UI" panose="020B0502040204020203" pitchFamily="34" charset="0"/>
              </a:rPr>
            </a:b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Used where departments are the organizational units, programs are the services that they deliver</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183134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13</a:t>
            </a:fld>
            <a:endParaRPr lang="en-US" altLang="en-US" dirty="0">
              <a:solidFill>
                <a:schemeClr val="tx1"/>
              </a:solidFill>
              <a:latin typeface="Arial" pitchFamily="34" charset="0"/>
            </a:endParaRPr>
          </a:p>
        </p:txBody>
      </p:sp>
      <p:sp>
        <p:nvSpPr>
          <p:cNvPr id="10" name="TextBox 9"/>
          <p:cNvSpPr txBox="1"/>
          <p:nvPr/>
        </p:nvSpPr>
        <p:spPr>
          <a:xfrm>
            <a:off x="2395781" y="315083"/>
            <a:ext cx="6391956" cy="461665"/>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Our Department Specific Programs  </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93787" cy="1454576"/>
          </a:xfrm>
          <a:prstGeom prst="ellipse">
            <a:avLst/>
          </a:prstGeom>
          <a:ln>
            <a:noFill/>
          </a:ln>
          <a:effectLst>
            <a:softEdge rad="112500"/>
          </a:effectLst>
        </p:spPr>
      </p:pic>
      <p:graphicFrame>
        <p:nvGraphicFramePr>
          <p:cNvPr id="5" name="Table 4"/>
          <p:cNvGraphicFramePr>
            <a:graphicFrameLocks noGrp="1"/>
          </p:cNvGraphicFramePr>
          <p:nvPr>
            <p:extLst>
              <p:ext uri="{D42A27DB-BD31-4B8C-83A1-F6EECF244321}">
                <p14:modId xmlns:p14="http://schemas.microsoft.com/office/powerpoint/2010/main" val="3467598790"/>
              </p:ext>
            </p:extLst>
          </p:nvPr>
        </p:nvGraphicFramePr>
        <p:xfrm>
          <a:off x="683985" y="2324553"/>
          <a:ext cx="3798207" cy="2214788"/>
        </p:xfrm>
        <a:graphic>
          <a:graphicData uri="http://schemas.openxmlformats.org/drawingml/2006/table">
            <a:tbl>
              <a:tblPr>
                <a:tableStyleId>{5C22544A-7EE6-4342-B048-85BDC9FD1C3A}</a:tableStyleId>
              </a:tblPr>
              <a:tblGrid>
                <a:gridCol w="256993"/>
                <a:gridCol w="650042"/>
                <a:gridCol w="2891172"/>
              </a:tblGrid>
              <a:tr h="279536">
                <a:tc gridSpan="3">
                  <a:txBody>
                    <a:bodyPr/>
                    <a:lstStyle/>
                    <a:p>
                      <a:pPr algn="l" rtl="0" fontAlgn="b"/>
                      <a:r>
                        <a:rPr lang="en-US" sz="1400" b="1" u="none" strike="noStrike" kern="1200" dirty="0">
                          <a:solidFill>
                            <a:schemeClr val="dk1"/>
                          </a:solidFill>
                          <a:effectLst/>
                          <a:latin typeface="+mn-lt"/>
                          <a:ea typeface="+mn-ea"/>
                          <a:cs typeface="+mn-cs"/>
                        </a:rPr>
                        <a:t>VPR </a:t>
                      </a:r>
                      <a:r>
                        <a:rPr lang="en-US" sz="1400" b="1" u="none" strike="noStrike" kern="1200" dirty="0" smtClean="0">
                          <a:solidFill>
                            <a:schemeClr val="dk1"/>
                          </a:solidFill>
                          <a:effectLst/>
                          <a:latin typeface="+mn-lt"/>
                          <a:ea typeface="+mn-ea"/>
                          <a:cs typeface="+mn-cs"/>
                        </a:rPr>
                        <a:t>Admin</a:t>
                      </a:r>
                      <a:r>
                        <a:rPr lang="en-US" sz="1400" b="1" u="none" strike="noStrike" kern="1200" dirty="0">
                          <a:solidFill>
                            <a:schemeClr val="dk1"/>
                          </a:solidFill>
                          <a:effectLst/>
                          <a:latin typeface="+mn-lt"/>
                          <a:ea typeface="+mn-ea"/>
                          <a:cs typeface="+mn-cs"/>
                        </a:rPr>
                        <a:t> </a:t>
                      </a:r>
                    </a:p>
                  </a:txBody>
                  <a:tcPr marL="9525" marR="9525" marT="9525" marB="0" anchor="b">
                    <a:solidFill>
                      <a:schemeClr val="bg1"/>
                    </a:solidFill>
                  </a:tcPr>
                </a:tc>
                <a:tc hMerge="1">
                  <a:txBody>
                    <a:bodyPr/>
                    <a:lstStyle/>
                    <a:p>
                      <a:pPr algn="l" rtl="0" fontAlgn="ctr"/>
                      <a:endParaRPr lang="en-US" sz="1200" b="0" i="0" u="none" strike="noStrike">
                        <a:solidFill>
                          <a:srgbClr val="000000"/>
                        </a:solidFill>
                        <a:effectLst/>
                        <a:latin typeface="Cambria"/>
                      </a:endParaRPr>
                    </a:p>
                  </a:txBody>
                  <a:tcPr marL="9525" marR="9525" marT="9525" marB="0" anchor="ctr"/>
                </a:tc>
                <a:tc hMerge="1">
                  <a:txBody>
                    <a:bodyPr/>
                    <a:lstStyle/>
                    <a:p>
                      <a:pPr algn="l" rtl="0" fontAlgn="ctr"/>
                      <a:endParaRPr lang="en-US" sz="1200" b="0" i="0" u="none" strike="noStrike" dirty="0">
                        <a:solidFill>
                          <a:srgbClr val="000000"/>
                        </a:solidFill>
                        <a:effectLst/>
                        <a:latin typeface="Cambria"/>
                      </a:endParaRPr>
                    </a:p>
                  </a:txBody>
                  <a:tcPr marL="9525" marR="9525" marT="9525" marB="0" anchor="ctr"/>
                </a:tc>
              </a:tr>
              <a:tr h="250866">
                <a:tc>
                  <a:txBody>
                    <a:bodyPr/>
                    <a:lstStyle/>
                    <a:p>
                      <a:pPr algn="l" rtl="0" fontAlgn="b"/>
                      <a:endParaRPr lang="en-US"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rtl="0" fontAlgn="ctr"/>
                      <a:r>
                        <a:rPr lang="en-US" sz="1200" u="none" strike="noStrike" dirty="0">
                          <a:effectLst/>
                        </a:rPr>
                        <a:t>60012</a:t>
                      </a:r>
                      <a:endParaRPr lang="en-US" sz="1200" b="0" i="0" u="none" strike="noStrike" dirty="0">
                        <a:solidFill>
                          <a:srgbClr val="000000"/>
                        </a:solidFill>
                        <a:effectLst/>
                        <a:latin typeface="Cambria"/>
                      </a:endParaRPr>
                    </a:p>
                  </a:txBody>
                  <a:tcPr marL="9525" marR="9525" marT="9525" marB="0" anchor="ctr">
                    <a:solidFill>
                      <a:schemeClr val="bg1"/>
                    </a:solidFill>
                  </a:tcPr>
                </a:tc>
                <a:tc>
                  <a:txBody>
                    <a:bodyPr/>
                    <a:lstStyle/>
                    <a:p>
                      <a:pPr algn="l" rtl="0" fontAlgn="ctr"/>
                      <a:r>
                        <a:rPr lang="en-US" sz="1200" u="none" strike="noStrike">
                          <a:effectLst/>
                        </a:rPr>
                        <a:t>VP Research - Special Projects</a:t>
                      </a:r>
                      <a:endParaRPr lang="en-US" sz="1200" b="0" i="0" u="none" strike="noStrike">
                        <a:solidFill>
                          <a:srgbClr val="000000"/>
                        </a:solidFill>
                        <a:effectLst/>
                        <a:latin typeface="Cambria"/>
                      </a:endParaRPr>
                    </a:p>
                  </a:txBody>
                  <a:tcPr marL="9525" marR="9525" marT="9525" marB="0" anchor="ctr">
                    <a:solidFill>
                      <a:schemeClr val="bg1"/>
                    </a:solidFill>
                  </a:tcPr>
                </a:tc>
              </a:tr>
              <a:tr h="250866">
                <a:tc>
                  <a:txBody>
                    <a:bodyPr/>
                    <a:lstStyle/>
                    <a:p>
                      <a:pPr algn="l" rtl="0" fontAlgn="b"/>
                      <a:endParaRPr lang="en-US" sz="1100" b="0" i="0" u="none" strike="noStrike">
                        <a:solidFill>
                          <a:srgbClr val="000000"/>
                        </a:solidFill>
                        <a:effectLst/>
                        <a:latin typeface="Calibri"/>
                      </a:endParaRPr>
                    </a:p>
                  </a:txBody>
                  <a:tcPr marL="9525" marR="9525" marT="9525" marB="0" anchor="b">
                    <a:solidFill>
                      <a:schemeClr val="bg1"/>
                    </a:solidFill>
                  </a:tcPr>
                </a:tc>
                <a:tc>
                  <a:txBody>
                    <a:bodyPr/>
                    <a:lstStyle/>
                    <a:p>
                      <a:pPr algn="l" rtl="0" fontAlgn="ctr"/>
                      <a:r>
                        <a:rPr lang="en-US" sz="1200" u="none" strike="noStrike" dirty="0">
                          <a:effectLst/>
                        </a:rPr>
                        <a:t>60014</a:t>
                      </a:r>
                      <a:endParaRPr lang="en-US" sz="1200" b="0" i="0" u="none" strike="noStrike" dirty="0">
                        <a:solidFill>
                          <a:srgbClr val="000000"/>
                        </a:solidFill>
                        <a:effectLst/>
                        <a:latin typeface="Cambria"/>
                      </a:endParaRPr>
                    </a:p>
                  </a:txBody>
                  <a:tcPr marL="9525" marR="9525" marT="9525" marB="0" anchor="ctr">
                    <a:solidFill>
                      <a:schemeClr val="bg1"/>
                    </a:solidFill>
                  </a:tcPr>
                </a:tc>
                <a:tc>
                  <a:txBody>
                    <a:bodyPr/>
                    <a:lstStyle/>
                    <a:p>
                      <a:pPr algn="l" rtl="0" fontAlgn="ctr"/>
                      <a:r>
                        <a:rPr lang="en-US" sz="1200" u="none" strike="noStrike" dirty="0">
                          <a:effectLst/>
                        </a:rPr>
                        <a:t>VP Research - Contingency</a:t>
                      </a:r>
                      <a:endParaRPr lang="en-US" sz="1200" b="0" i="0" u="none" strike="noStrike" dirty="0">
                        <a:solidFill>
                          <a:srgbClr val="000000"/>
                        </a:solidFill>
                        <a:effectLst/>
                        <a:latin typeface="Cambria"/>
                      </a:endParaRPr>
                    </a:p>
                  </a:txBody>
                  <a:tcPr marL="9525" marR="9525" marT="9525" marB="0" anchor="ctr">
                    <a:solidFill>
                      <a:schemeClr val="bg1"/>
                    </a:solidFill>
                  </a:tcPr>
                </a:tc>
              </a:tr>
              <a:tr h="430056">
                <a:tc gridSpan="3">
                  <a:txBody>
                    <a:bodyPr/>
                    <a:lstStyle/>
                    <a:p>
                      <a:pPr algn="l" rtl="0" fontAlgn="b"/>
                      <a:r>
                        <a:rPr lang="en-US" sz="1400" b="1" u="none" strike="noStrike" dirty="0">
                          <a:effectLst/>
                        </a:rPr>
                        <a:t>VP Research </a:t>
                      </a:r>
                      <a:r>
                        <a:rPr lang="en-US" sz="1400" b="1" u="none" strike="noStrike" dirty="0" smtClean="0">
                          <a:effectLst/>
                        </a:rPr>
                        <a:t>Centre/Facilities</a:t>
                      </a:r>
                      <a:endParaRPr lang="en-US" sz="1400" b="1" i="0" u="none" strike="noStrike" dirty="0">
                        <a:solidFill>
                          <a:srgbClr val="000000"/>
                        </a:solidFill>
                        <a:effectLst/>
                        <a:latin typeface="Helvetica"/>
                      </a:endParaRPr>
                    </a:p>
                  </a:txBody>
                  <a:tcPr marL="9525" marR="9525" marT="9525" marB="0" anchor="b">
                    <a:solidFill>
                      <a:schemeClr val="bg1"/>
                    </a:solidFill>
                  </a:tcPr>
                </a:tc>
                <a:tc hMerge="1">
                  <a:txBody>
                    <a:bodyPr/>
                    <a:lstStyle/>
                    <a:p>
                      <a:pPr algn="l" rtl="0" fontAlgn="ctr"/>
                      <a:endParaRPr lang="en-US" sz="1200" b="0" i="0" u="none" strike="noStrike">
                        <a:solidFill>
                          <a:srgbClr val="000000"/>
                        </a:solidFill>
                        <a:effectLst/>
                        <a:latin typeface="Cambria"/>
                      </a:endParaRPr>
                    </a:p>
                  </a:txBody>
                  <a:tcPr marL="9525" marR="9525" marT="9525" marB="0" anchor="ctr"/>
                </a:tc>
                <a:tc hMerge="1">
                  <a:txBody>
                    <a:bodyPr/>
                    <a:lstStyle/>
                    <a:p>
                      <a:pPr algn="l" rtl="0" fontAlgn="ctr"/>
                      <a:endParaRPr lang="en-US" sz="1200" b="0" i="0" u="none" strike="noStrike" dirty="0">
                        <a:solidFill>
                          <a:srgbClr val="000000"/>
                        </a:solidFill>
                        <a:effectLst/>
                        <a:latin typeface="Cambria"/>
                      </a:endParaRPr>
                    </a:p>
                  </a:txBody>
                  <a:tcPr marL="9525" marR="9525" marT="9525" marB="0" anchor="ctr"/>
                </a:tc>
              </a:tr>
              <a:tr h="250866">
                <a:tc>
                  <a:txBody>
                    <a:bodyPr/>
                    <a:lstStyle/>
                    <a:p>
                      <a:pPr algn="l" rtl="0" fontAlgn="b"/>
                      <a:endParaRPr lang="en-US" sz="1100" b="0" i="0" u="none" strike="noStrike">
                        <a:solidFill>
                          <a:srgbClr val="000000"/>
                        </a:solidFill>
                        <a:effectLst/>
                        <a:latin typeface="Calibri"/>
                      </a:endParaRPr>
                    </a:p>
                  </a:txBody>
                  <a:tcPr marL="9525" marR="9525" marT="9525" marB="0" anchor="b">
                    <a:solidFill>
                      <a:schemeClr val="bg1"/>
                    </a:solidFill>
                  </a:tcPr>
                </a:tc>
                <a:tc>
                  <a:txBody>
                    <a:bodyPr/>
                    <a:lstStyle/>
                    <a:p>
                      <a:pPr algn="l" rtl="0" fontAlgn="ctr"/>
                      <a:r>
                        <a:rPr lang="en-US" sz="1200" u="none" strike="noStrike" dirty="0">
                          <a:effectLst/>
                        </a:rPr>
                        <a:t>60302</a:t>
                      </a:r>
                      <a:endParaRPr lang="en-US" sz="1200" b="0" i="0" u="none" strike="noStrike" dirty="0">
                        <a:solidFill>
                          <a:srgbClr val="000000"/>
                        </a:solidFill>
                        <a:effectLst/>
                        <a:latin typeface="Cambria"/>
                      </a:endParaRPr>
                    </a:p>
                  </a:txBody>
                  <a:tcPr marL="9525" marR="9525" marT="9525" marB="0" anchor="ctr">
                    <a:solidFill>
                      <a:schemeClr val="bg1"/>
                    </a:solidFill>
                  </a:tcPr>
                </a:tc>
                <a:tc>
                  <a:txBody>
                    <a:bodyPr/>
                    <a:lstStyle/>
                    <a:p>
                      <a:pPr algn="l" rtl="0" fontAlgn="ctr"/>
                      <a:r>
                        <a:rPr lang="en-US" sz="1200" u="none" strike="noStrike" dirty="0">
                          <a:effectLst/>
                        </a:rPr>
                        <a:t>VP Research </a:t>
                      </a:r>
                      <a:r>
                        <a:rPr lang="en-US" sz="1200" u="none" strike="noStrike" dirty="0" err="1">
                          <a:effectLst/>
                        </a:rPr>
                        <a:t>Centres</a:t>
                      </a:r>
                      <a:endParaRPr lang="en-US" sz="1200" b="0" i="0" u="none" strike="noStrike" dirty="0">
                        <a:solidFill>
                          <a:srgbClr val="000000"/>
                        </a:solidFill>
                        <a:effectLst/>
                        <a:latin typeface="Cambria"/>
                      </a:endParaRPr>
                    </a:p>
                  </a:txBody>
                  <a:tcPr marL="9525" marR="9525" marT="9525" marB="0" anchor="ctr">
                    <a:solidFill>
                      <a:schemeClr val="bg1"/>
                    </a:solidFill>
                  </a:tcPr>
                </a:tc>
              </a:tr>
              <a:tr h="250866">
                <a:tc>
                  <a:txBody>
                    <a:bodyPr/>
                    <a:lstStyle/>
                    <a:p>
                      <a:pPr algn="l" rtl="0" fontAlgn="b"/>
                      <a:endParaRPr lang="en-US" sz="1100" b="0" i="0" u="none" strike="noStrike">
                        <a:solidFill>
                          <a:srgbClr val="000000"/>
                        </a:solidFill>
                        <a:effectLst/>
                        <a:latin typeface="Calibri"/>
                      </a:endParaRPr>
                    </a:p>
                  </a:txBody>
                  <a:tcPr marL="9525" marR="9525" marT="9525" marB="0" anchor="b">
                    <a:solidFill>
                      <a:schemeClr val="bg1"/>
                    </a:solidFill>
                  </a:tcPr>
                </a:tc>
                <a:tc>
                  <a:txBody>
                    <a:bodyPr/>
                    <a:lstStyle/>
                    <a:p>
                      <a:pPr algn="l" rtl="0" fontAlgn="ctr"/>
                      <a:r>
                        <a:rPr lang="en-US" sz="1200" u="none" strike="noStrike" dirty="0">
                          <a:effectLst/>
                        </a:rPr>
                        <a:t>60304</a:t>
                      </a:r>
                      <a:endParaRPr lang="en-US" sz="1200" b="0" i="0" u="none" strike="noStrike" dirty="0">
                        <a:solidFill>
                          <a:srgbClr val="000000"/>
                        </a:solidFill>
                        <a:effectLst/>
                        <a:latin typeface="Cambria"/>
                      </a:endParaRPr>
                    </a:p>
                  </a:txBody>
                  <a:tcPr marL="9525" marR="9525" marT="9525" marB="0" anchor="ctr">
                    <a:solidFill>
                      <a:schemeClr val="bg1"/>
                    </a:solidFill>
                  </a:tcPr>
                </a:tc>
                <a:tc>
                  <a:txBody>
                    <a:bodyPr/>
                    <a:lstStyle/>
                    <a:p>
                      <a:pPr algn="l" rtl="0" fontAlgn="ctr"/>
                      <a:r>
                        <a:rPr lang="en-US" sz="1200" u="none" strike="noStrike" dirty="0">
                          <a:effectLst/>
                        </a:rPr>
                        <a:t>IRMACS</a:t>
                      </a:r>
                      <a:endParaRPr lang="en-US" sz="1200" b="0" i="0" u="none" strike="noStrike" dirty="0">
                        <a:solidFill>
                          <a:srgbClr val="000000"/>
                        </a:solidFill>
                        <a:effectLst/>
                        <a:latin typeface="Cambria"/>
                      </a:endParaRPr>
                    </a:p>
                  </a:txBody>
                  <a:tcPr marL="9525" marR="9525" marT="9525" marB="0" anchor="ctr">
                    <a:solidFill>
                      <a:schemeClr val="bg1"/>
                    </a:solidFill>
                  </a:tcPr>
                </a:tc>
              </a:tr>
              <a:tr h="250866">
                <a:tc>
                  <a:txBody>
                    <a:bodyPr/>
                    <a:lstStyle/>
                    <a:p>
                      <a:pPr algn="l" rtl="0" fontAlgn="b"/>
                      <a:endParaRPr lang="en-US" sz="1100" b="0" i="0" u="none" strike="noStrike">
                        <a:solidFill>
                          <a:srgbClr val="000000"/>
                        </a:solidFill>
                        <a:effectLst/>
                        <a:latin typeface="Calibri"/>
                      </a:endParaRPr>
                    </a:p>
                  </a:txBody>
                  <a:tcPr marL="9525" marR="9525" marT="9525" marB="0" anchor="b">
                    <a:solidFill>
                      <a:schemeClr val="bg1"/>
                    </a:solidFill>
                  </a:tcPr>
                </a:tc>
                <a:tc>
                  <a:txBody>
                    <a:bodyPr/>
                    <a:lstStyle/>
                    <a:p>
                      <a:pPr algn="l" rtl="0" fontAlgn="ctr"/>
                      <a:r>
                        <a:rPr lang="en-US" sz="1200" u="none" strike="noStrike" dirty="0">
                          <a:effectLst/>
                        </a:rPr>
                        <a:t>60306</a:t>
                      </a:r>
                      <a:endParaRPr lang="en-US" sz="1200" b="0" i="0" u="none" strike="noStrike" dirty="0">
                        <a:solidFill>
                          <a:srgbClr val="000000"/>
                        </a:solidFill>
                        <a:effectLst/>
                        <a:latin typeface="Cambria"/>
                      </a:endParaRPr>
                    </a:p>
                  </a:txBody>
                  <a:tcPr marL="9525" marR="9525" marT="9525" marB="0" anchor="ctr">
                    <a:solidFill>
                      <a:schemeClr val="bg1"/>
                    </a:solidFill>
                  </a:tcPr>
                </a:tc>
                <a:tc>
                  <a:txBody>
                    <a:bodyPr/>
                    <a:lstStyle/>
                    <a:p>
                      <a:pPr algn="l" rtl="0" fontAlgn="ctr"/>
                      <a:r>
                        <a:rPr lang="en-US" sz="1200" u="none" strike="noStrike" dirty="0">
                          <a:effectLst/>
                        </a:rPr>
                        <a:t>MITACS</a:t>
                      </a:r>
                      <a:endParaRPr lang="en-US" sz="1200" b="0" i="0" u="none" strike="noStrike" dirty="0">
                        <a:solidFill>
                          <a:srgbClr val="000000"/>
                        </a:solidFill>
                        <a:effectLst/>
                        <a:latin typeface="Cambria"/>
                      </a:endParaRPr>
                    </a:p>
                  </a:txBody>
                  <a:tcPr marL="9525" marR="9525" marT="9525" marB="0" anchor="ctr">
                    <a:solidFill>
                      <a:schemeClr val="bg1"/>
                    </a:solidFill>
                  </a:tcPr>
                </a:tc>
              </a:tr>
              <a:tr h="250866">
                <a:tc>
                  <a:txBody>
                    <a:bodyPr/>
                    <a:lstStyle/>
                    <a:p>
                      <a:pPr algn="l" rtl="0" fontAlgn="b"/>
                      <a:endParaRPr lang="en-US" sz="1100" b="0" i="0" u="none" strike="noStrike">
                        <a:solidFill>
                          <a:srgbClr val="000000"/>
                        </a:solidFill>
                        <a:effectLst/>
                        <a:latin typeface="Calibri"/>
                      </a:endParaRPr>
                    </a:p>
                  </a:txBody>
                  <a:tcPr marL="9525" marR="9525" marT="9525" marB="0" anchor="b">
                    <a:solidFill>
                      <a:schemeClr val="bg1"/>
                    </a:solidFill>
                  </a:tcPr>
                </a:tc>
                <a:tc>
                  <a:txBody>
                    <a:bodyPr/>
                    <a:lstStyle/>
                    <a:p>
                      <a:pPr algn="l" rtl="0" fontAlgn="ctr"/>
                      <a:r>
                        <a:rPr lang="en-US" sz="1200" u="none" strike="noStrike" dirty="0">
                          <a:effectLst/>
                        </a:rPr>
                        <a:t>60308</a:t>
                      </a:r>
                      <a:endParaRPr lang="en-US" sz="1200" b="0" i="0" u="none" strike="noStrike" dirty="0">
                        <a:solidFill>
                          <a:srgbClr val="000000"/>
                        </a:solidFill>
                        <a:effectLst/>
                        <a:latin typeface="Cambria"/>
                      </a:endParaRPr>
                    </a:p>
                  </a:txBody>
                  <a:tcPr marL="9525" marR="9525" marT="9525" marB="0" anchor="ctr">
                    <a:solidFill>
                      <a:schemeClr val="bg1"/>
                    </a:solidFill>
                  </a:tcPr>
                </a:tc>
                <a:tc>
                  <a:txBody>
                    <a:bodyPr/>
                    <a:lstStyle/>
                    <a:p>
                      <a:pPr algn="l" rtl="0" fontAlgn="ctr"/>
                      <a:r>
                        <a:rPr lang="en-US" sz="1200" u="none" strike="noStrike" dirty="0">
                          <a:effectLst/>
                        </a:rPr>
                        <a:t>VP Research - CL3 Labs</a:t>
                      </a:r>
                      <a:endParaRPr lang="en-US" sz="1200" b="0" i="0" u="none" strike="noStrike" dirty="0">
                        <a:solidFill>
                          <a:srgbClr val="000000"/>
                        </a:solidFill>
                        <a:effectLst/>
                        <a:latin typeface="Cambria"/>
                      </a:endParaRPr>
                    </a:p>
                  </a:txBody>
                  <a:tcPr marL="9525" marR="9525" marT="9525" marB="0" anchor="ctr">
                    <a:solidFill>
                      <a:schemeClr val="bg1"/>
                    </a:solidFill>
                  </a:tcPr>
                </a:tc>
              </a:tr>
            </a:tbl>
          </a:graphicData>
        </a:graphic>
      </p:graphicFrame>
      <p:sp>
        <p:nvSpPr>
          <p:cNvPr id="6" name="TextBox 5"/>
          <p:cNvSpPr txBox="1"/>
          <p:nvPr/>
        </p:nvSpPr>
        <p:spPr>
          <a:xfrm rot="20225441">
            <a:off x="1843312" y="3177429"/>
            <a:ext cx="140425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solidFill>
                  <a:srgbClr val="C00000"/>
                </a:solidFill>
              </a:rPr>
              <a:t>example</a:t>
            </a:r>
            <a:endParaRPr lang="en-US" dirty="0">
              <a:solidFill>
                <a:srgbClr val="C00000"/>
              </a:solidFill>
            </a:endParaRPr>
          </a:p>
        </p:txBody>
      </p:sp>
      <p:sp>
        <p:nvSpPr>
          <p:cNvPr id="7" name="TextBox 6"/>
          <p:cNvSpPr txBox="1"/>
          <p:nvPr/>
        </p:nvSpPr>
        <p:spPr>
          <a:xfrm>
            <a:off x="4867645" y="2277183"/>
            <a:ext cx="3654177" cy="22621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4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Insert your codes</a:t>
            </a:r>
          </a:p>
          <a:p>
            <a:endParaRPr lang="en-US" sz="14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  Go to the COA website:</a:t>
            </a:r>
          </a:p>
          <a:p>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hlinkClick r:id="rId4"/>
              </a:rPr>
              <a:t>http://www.sfu.ca/finance/COA-Landing-pg.html</a:t>
            </a:r>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p>
          <a:p>
            <a:endParaRPr 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  Go to Program Listing:</a:t>
            </a:r>
          </a:p>
          <a:p>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Locate your department and copy and paste the department codes to this slide</a:t>
            </a:r>
          </a:p>
          <a:p>
            <a:endParaRPr 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  Delete the ‘example’ and ‘Insert your codes’ text boxes.</a:t>
            </a:r>
          </a:p>
          <a:p>
            <a:endParaRPr lang="en-US" sz="14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80990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14</a:t>
            </a:fld>
            <a:endParaRPr lang="en-US" altLang="en-US" dirty="0">
              <a:solidFill>
                <a:schemeClr val="tx1"/>
              </a:solidFill>
              <a:latin typeface="Arial" pitchFamily="34" charset="0"/>
            </a:endParaRPr>
          </a:p>
        </p:txBody>
      </p:sp>
      <p:sp>
        <p:nvSpPr>
          <p:cNvPr id="10" name="TextBox 9"/>
          <p:cNvSpPr txBox="1"/>
          <p:nvPr/>
        </p:nvSpPr>
        <p:spPr>
          <a:xfrm>
            <a:off x="2395781" y="315083"/>
            <a:ext cx="6391956" cy="461665"/>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Global Programs  </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93787" cy="1454576"/>
          </a:xfrm>
          <a:prstGeom prst="ellipse">
            <a:avLst/>
          </a:prstGeom>
          <a:ln>
            <a:noFill/>
          </a:ln>
          <a:effectLst>
            <a:softEdge rad="112500"/>
          </a:effectLst>
        </p:spPr>
      </p:pic>
      <p:graphicFrame>
        <p:nvGraphicFramePr>
          <p:cNvPr id="2" name="Table 1"/>
          <p:cNvGraphicFramePr>
            <a:graphicFrameLocks noGrp="1"/>
          </p:cNvGraphicFramePr>
          <p:nvPr>
            <p:extLst>
              <p:ext uri="{D42A27DB-BD31-4B8C-83A1-F6EECF244321}">
                <p14:modId xmlns:p14="http://schemas.microsoft.com/office/powerpoint/2010/main" val="68279138"/>
              </p:ext>
            </p:extLst>
          </p:nvPr>
        </p:nvGraphicFramePr>
        <p:xfrm>
          <a:off x="1064236" y="954583"/>
          <a:ext cx="7723502" cy="5412869"/>
        </p:xfrm>
        <a:graphic>
          <a:graphicData uri="http://schemas.openxmlformats.org/drawingml/2006/table">
            <a:tbl>
              <a:tblPr/>
              <a:tblGrid>
                <a:gridCol w="610582"/>
                <a:gridCol w="1538396"/>
                <a:gridCol w="5574524"/>
              </a:tblGrid>
              <a:tr h="80166">
                <a:tc>
                  <a:txBody>
                    <a:bodyPr/>
                    <a:lstStyle/>
                    <a:p>
                      <a:pPr lvl="0" algn="ctr"/>
                      <a:r>
                        <a:rPr lang="en-US" sz="1000" b="1" dirty="0">
                          <a:latin typeface="Segoe UI" panose="020B0502040204020203" pitchFamily="34" charset="0"/>
                          <a:ea typeface="Segoe UI" panose="020B0502040204020203" pitchFamily="34" charset="0"/>
                          <a:cs typeface="Segoe UI" panose="020B0502040204020203" pitchFamily="34" charset="0"/>
                        </a:rPr>
                        <a:t>Code</a:t>
                      </a:r>
                      <a:endParaRPr lang="en-US" sz="10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1000" b="1" dirty="0">
                          <a:latin typeface="Segoe UI" panose="020B0502040204020203" pitchFamily="34" charset="0"/>
                          <a:ea typeface="Segoe UI" panose="020B0502040204020203" pitchFamily="34" charset="0"/>
                          <a:cs typeface="Segoe UI" panose="020B0502040204020203" pitchFamily="34" charset="0"/>
                        </a:rPr>
                        <a:t>Description</a:t>
                      </a:r>
                      <a:endParaRPr lang="en-US" sz="10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1000" b="1" dirty="0">
                          <a:latin typeface="Segoe UI" panose="020B0502040204020203" pitchFamily="34" charset="0"/>
                          <a:ea typeface="Segoe UI" panose="020B0502040204020203" pitchFamily="34" charset="0"/>
                          <a:cs typeface="Segoe UI" panose="020B0502040204020203" pitchFamily="34" charset="0"/>
                        </a:rPr>
                        <a:t>Definition</a:t>
                      </a:r>
                      <a:endParaRPr lang="en-US" sz="10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r>
              <a:tr h="200417">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00000</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endParaRPr lang="en-US" sz="8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dirty="0" smtClean="0">
                          <a:latin typeface="Segoe UI" panose="020B0502040204020203" pitchFamily="34" charset="0"/>
                          <a:ea typeface="Segoe UI" panose="020B0502040204020203" pitchFamily="34" charset="0"/>
                          <a:cs typeface="Segoe UI" panose="020B0502040204020203" pitchFamily="34" charset="0"/>
                        </a:rPr>
                        <a:t>Default program when no other program is applicable.</a:t>
                      </a:r>
                      <a:endParaRPr lang="en-US" sz="8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r>
              <a:tr h="200417">
                <a:tc>
                  <a:txBody>
                    <a:bodyPr/>
                    <a:lstStyle/>
                    <a:p>
                      <a:pPr lvl="0" algn="ctr"/>
                      <a:r>
                        <a:rPr lang="en-US" sz="900" dirty="0">
                          <a:latin typeface="Segoe UI" panose="020B0502040204020203" pitchFamily="34" charset="0"/>
                          <a:ea typeface="Segoe UI" panose="020B0502040204020203" pitchFamily="34" charset="0"/>
                          <a:cs typeface="Segoe UI" panose="020B0502040204020203" pitchFamily="34" charset="0"/>
                        </a:rPr>
                        <a:t>90010</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Communications &amp; Marketing</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Communications activity, except where a more specific Global Program is more appropriate to use</a:t>
                      </a:r>
                    </a:p>
                  </a:txBody>
                  <a:tcPr marL="0" marR="0" marT="0" marB="0" anchor="ctr">
                    <a:lnL>
                      <a:noFill/>
                    </a:lnL>
                    <a:lnR>
                      <a:noFill/>
                    </a:lnR>
                    <a:lnT>
                      <a:noFill/>
                    </a:lnT>
                    <a:lnB>
                      <a:noFill/>
                    </a:lnB>
                  </a:tcPr>
                </a:tc>
              </a:tr>
              <a:tr h="521086">
                <a:tc>
                  <a:txBody>
                    <a:bodyPr/>
                    <a:lstStyle/>
                    <a:p>
                      <a:pPr lvl="0" algn="ctr"/>
                      <a:r>
                        <a:rPr lang="en-US" sz="900" dirty="0">
                          <a:latin typeface="Segoe UI" panose="020B0502040204020203" pitchFamily="34" charset="0"/>
                          <a:ea typeface="Segoe UI" panose="020B0502040204020203" pitchFamily="34" charset="0"/>
                          <a:cs typeface="Segoe UI" panose="020B0502040204020203" pitchFamily="34" charset="0"/>
                        </a:rPr>
                        <a:t>90020</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Departmental Initiatives</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Specific projects or programs undertaken to achieve specific objectives in the near-term.  This Global program can be used as a value to aggregate a set of initiatives that fall below the bar for creation of a Project ID, or can be used in combination with Project IDs.</a:t>
                      </a:r>
                    </a:p>
                  </a:txBody>
                  <a:tcPr marL="0" marR="0" marT="0" marB="0" anchor="ctr">
                    <a:lnL>
                      <a:noFill/>
                    </a:lnL>
                    <a:lnR>
                      <a:noFill/>
                    </a:lnR>
                    <a:lnT>
                      <a:noFill/>
                    </a:lnT>
                    <a:lnB>
                      <a:noFill/>
                    </a:lnB>
                  </a:tcPr>
                </a:tc>
              </a:tr>
              <a:tr h="160334">
                <a:tc>
                  <a:txBody>
                    <a:bodyPr/>
                    <a:lstStyle/>
                    <a:p>
                      <a:pPr lvl="0" algn="ctr"/>
                      <a:r>
                        <a:rPr lang="en-US" sz="900" dirty="0">
                          <a:latin typeface="Segoe UI" panose="020B0502040204020203" pitchFamily="34" charset="0"/>
                          <a:ea typeface="Segoe UI" panose="020B0502040204020203" pitchFamily="34" charset="0"/>
                          <a:cs typeface="Segoe UI" panose="020B0502040204020203" pitchFamily="34" charset="0"/>
                        </a:rPr>
                        <a:t>90110</a:t>
                      </a:r>
                    </a:p>
                  </a:txBody>
                  <a:tcPr marL="0" marR="0" marT="0" marB="0" anchor="ctr">
                    <a:lnL>
                      <a:noFill/>
                    </a:lnL>
                    <a:lnR>
                      <a:noFill/>
                    </a:lnR>
                    <a:lnT>
                      <a:noFill/>
                    </a:lnT>
                    <a:lnB>
                      <a:noFill/>
                    </a:lnB>
                  </a:tcPr>
                </a:tc>
                <a:tc>
                  <a:txBody>
                    <a:bodyPr/>
                    <a:lstStyle/>
                    <a:p>
                      <a:r>
                        <a:rPr lang="en-US" sz="800">
                          <a:latin typeface="Segoe UI" panose="020B0502040204020203" pitchFamily="34" charset="0"/>
                          <a:ea typeface="Segoe UI" panose="020B0502040204020203" pitchFamily="34" charset="0"/>
                          <a:cs typeface="Segoe UI" panose="020B0502040204020203" pitchFamily="34" charset="0"/>
                        </a:rPr>
                        <a:t>Recruiting - Faculty</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All costs associate with recruitment of faculty (advertising, meals, travel, </a:t>
                      </a:r>
                      <a:r>
                        <a:rPr lang="en-US" sz="800" dirty="0" smtClean="0">
                          <a:latin typeface="Segoe UI" panose="020B0502040204020203" pitchFamily="34" charset="0"/>
                          <a:ea typeface="Segoe UI" panose="020B0502040204020203" pitchFamily="34" charset="0"/>
                          <a:cs typeface="Segoe UI" panose="020B0502040204020203" pitchFamily="34" charset="0"/>
                        </a:rPr>
                        <a:t>etc.)</a:t>
                      </a:r>
                      <a:endParaRPr lang="en-US" sz="8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r>
              <a:tr h="481003">
                <a:tc>
                  <a:txBody>
                    <a:bodyPr/>
                    <a:lstStyle/>
                    <a:p>
                      <a:pPr lvl="0" algn="ctr"/>
                      <a:r>
                        <a:rPr lang="en-US" sz="900" dirty="0">
                          <a:latin typeface="Segoe UI" panose="020B0502040204020203" pitchFamily="34" charset="0"/>
                          <a:ea typeface="Segoe UI" panose="020B0502040204020203" pitchFamily="34" charset="0"/>
                          <a:cs typeface="Segoe UI" panose="020B0502040204020203" pitchFamily="34" charset="0"/>
                        </a:rPr>
                        <a:t>90112</a:t>
                      </a:r>
                    </a:p>
                  </a:txBody>
                  <a:tcPr marL="0" marR="0" marT="0" marB="0" anchor="ctr">
                    <a:lnL>
                      <a:noFill/>
                    </a:lnL>
                    <a:lnR>
                      <a:noFill/>
                    </a:lnR>
                    <a:lnT>
                      <a:noFill/>
                    </a:lnT>
                    <a:lnB>
                      <a:noFill/>
                    </a:lnB>
                  </a:tcPr>
                </a:tc>
                <a:tc>
                  <a:txBody>
                    <a:bodyPr/>
                    <a:lstStyle/>
                    <a:p>
                      <a:r>
                        <a:rPr lang="en-US" sz="800">
                          <a:latin typeface="Segoe UI" panose="020B0502040204020203" pitchFamily="34" charset="0"/>
                          <a:ea typeface="Segoe UI" panose="020B0502040204020203" pitchFamily="34" charset="0"/>
                          <a:cs typeface="Segoe UI" panose="020B0502040204020203" pitchFamily="34" charset="0"/>
                        </a:rPr>
                        <a:t>Recruiting - Students</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Expenditures related to identification of potential students, informing them of the opportunities available at SFU and provision of materials and activities to assist them in making a decision as to whether to enroll at SFU (aka "Getting students in the door")</a:t>
                      </a:r>
                    </a:p>
                  </a:txBody>
                  <a:tcPr marL="0" marR="0" marT="0" marB="0" anchor="ctr">
                    <a:lnL>
                      <a:noFill/>
                    </a:lnL>
                    <a:lnR>
                      <a:noFill/>
                    </a:lnR>
                    <a:lnT>
                      <a:noFill/>
                    </a:lnT>
                    <a:lnB>
                      <a:noFill/>
                    </a:lnB>
                  </a:tcPr>
                </a:tc>
              </a:tr>
              <a:tr h="400835">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90120</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Program Development</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(a) Activities around the creation of planned curriculum, pedagogy, instruction, and delivery methods for guiding student learning; (b) Activities related to development of academic and administrative programs</a:t>
                      </a:r>
                    </a:p>
                  </a:txBody>
                  <a:tcPr marL="0" marR="0" marT="0" marB="0" anchor="ctr">
                    <a:lnL>
                      <a:noFill/>
                    </a:lnL>
                    <a:lnR>
                      <a:noFill/>
                    </a:lnR>
                    <a:lnT>
                      <a:noFill/>
                    </a:lnT>
                    <a:lnB>
                      <a:noFill/>
                    </a:lnB>
                  </a:tcPr>
                </a:tc>
              </a:tr>
              <a:tr h="160334">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90130</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Technology Support</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IT support, equipment purchased for general IT support plus all salaries</a:t>
                      </a:r>
                    </a:p>
                  </a:txBody>
                  <a:tcPr marL="0" marR="0" marT="0" marB="0" anchor="ctr">
                    <a:lnL>
                      <a:noFill/>
                    </a:lnL>
                    <a:lnR>
                      <a:noFill/>
                    </a:lnR>
                    <a:lnT>
                      <a:noFill/>
                    </a:lnT>
                    <a:lnB>
                      <a:noFill/>
                    </a:lnB>
                  </a:tcPr>
                </a:tc>
              </a:tr>
              <a:tr h="240501">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90140</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Research Support</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Equipment purchase and maintenance, renovations, start up grants, annual research grants, staff hired to work in research labs</a:t>
                      </a:r>
                    </a:p>
                  </a:txBody>
                  <a:tcPr marL="0" marR="0" marT="0" marB="0" anchor="ctr">
                    <a:lnL>
                      <a:noFill/>
                    </a:lnL>
                    <a:lnR>
                      <a:noFill/>
                    </a:lnR>
                    <a:lnT>
                      <a:noFill/>
                    </a:lnT>
                    <a:lnB>
                      <a:noFill/>
                    </a:lnB>
                  </a:tcPr>
                </a:tc>
              </a:tr>
              <a:tr h="280585">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90150</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Instructional Delivery</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Anything related to teaching - materials and supplies, TAs, Sessional Instructors, equipment maintenance and renovations in teaching space</a:t>
                      </a:r>
                    </a:p>
                  </a:txBody>
                  <a:tcPr marL="0" marR="0" marT="0" marB="0" anchor="ctr">
                    <a:lnL>
                      <a:noFill/>
                    </a:lnL>
                    <a:lnR>
                      <a:noFill/>
                    </a:lnR>
                    <a:lnT>
                      <a:noFill/>
                    </a:lnT>
                    <a:lnB>
                      <a:noFill/>
                    </a:lnB>
                  </a:tcPr>
                </a:tc>
              </a:tr>
              <a:tr h="240501">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90152</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External Examiner</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Expenditures/Activity associated with the provision of External Examiners for Graduate and Postdoctoral Studies</a:t>
                      </a:r>
                    </a:p>
                  </a:txBody>
                  <a:tcPr marL="0" marR="0" marT="0" marB="0" anchor="ctr">
                    <a:lnL>
                      <a:noFill/>
                    </a:lnL>
                    <a:lnR>
                      <a:noFill/>
                    </a:lnR>
                    <a:lnT>
                      <a:noFill/>
                    </a:lnT>
                    <a:lnB>
                      <a:noFill/>
                    </a:lnB>
                  </a:tcPr>
                </a:tc>
              </a:tr>
              <a:tr h="561169">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90160</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a:latin typeface="Segoe UI" panose="020B0502040204020203" pitchFamily="34" charset="0"/>
                          <a:ea typeface="Segoe UI" panose="020B0502040204020203" pitchFamily="34" charset="0"/>
                          <a:cs typeface="Segoe UI" panose="020B0502040204020203" pitchFamily="34" charset="0"/>
                        </a:rPr>
                        <a:t>Student Affairs</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Expenditures/Activity associated with supporting students once they are enrolled.  The objective for these activities is to promote student growth and success both inside and outside of the classroom.  This includes the  provision of financial support for students, clubs and events.</a:t>
                      </a:r>
                    </a:p>
                  </a:txBody>
                  <a:tcPr marL="0" marR="0" marT="0" marB="0" anchor="ctr">
                    <a:lnL>
                      <a:noFill/>
                    </a:lnL>
                    <a:lnR>
                      <a:noFill/>
                    </a:lnR>
                    <a:lnT>
                      <a:noFill/>
                    </a:lnT>
                    <a:lnB>
                      <a:noFill/>
                    </a:lnB>
                  </a:tcPr>
                </a:tc>
              </a:tr>
              <a:tr h="120251">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90170</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a:latin typeface="Segoe UI" panose="020B0502040204020203" pitchFamily="34" charset="0"/>
                          <a:ea typeface="Segoe UI" panose="020B0502040204020203" pitchFamily="34" charset="0"/>
                          <a:cs typeface="Segoe UI" panose="020B0502040204020203" pitchFamily="34" charset="0"/>
                        </a:rPr>
                        <a:t>Conference Funding</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Support for academic conferences (internal and external)</a:t>
                      </a:r>
                    </a:p>
                  </a:txBody>
                  <a:tcPr marL="0" marR="0" marT="0" marB="0" anchor="ctr">
                    <a:lnL>
                      <a:noFill/>
                    </a:lnL>
                    <a:lnR>
                      <a:noFill/>
                    </a:lnR>
                    <a:lnT>
                      <a:noFill/>
                    </a:lnT>
                    <a:lnB>
                      <a:noFill/>
                    </a:lnB>
                  </a:tcPr>
                </a:tc>
              </a:tr>
              <a:tr h="240501">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90172</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a:latin typeface="Segoe UI" panose="020B0502040204020203" pitchFamily="34" charset="0"/>
                          <a:ea typeface="Segoe UI" panose="020B0502040204020203" pitchFamily="34" charset="0"/>
                          <a:cs typeface="Segoe UI" panose="020B0502040204020203" pitchFamily="34" charset="0"/>
                        </a:rPr>
                        <a:t>Seminar Series</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Ongoing lectures, seminars and colloquia. Includes travel, hosting expenses, honoraria, room rental, AV and catering expenses</a:t>
                      </a:r>
                    </a:p>
                  </a:txBody>
                  <a:tcPr marL="0" marR="0" marT="0" marB="0" anchor="ctr">
                    <a:lnL>
                      <a:noFill/>
                    </a:lnL>
                    <a:lnR>
                      <a:noFill/>
                    </a:lnR>
                    <a:lnT>
                      <a:noFill/>
                    </a:lnT>
                    <a:lnB>
                      <a:noFill/>
                    </a:lnB>
                  </a:tcPr>
                </a:tc>
              </a:tr>
              <a:tr h="160334">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90180</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a:latin typeface="Segoe UI" panose="020B0502040204020203" pitchFamily="34" charset="0"/>
                          <a:ea typeface="Segoe UI" panose="020B0502040204020203" pitchFamily="34" charset="0"/>
                          <a:cs typeface="Segoe UI" panose="020B0502040204020203" pitchFamily="34" charset="0"/>
                        </a:rPr>
                        <a:t>External Review</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All costs associated with cyclical departmental external reviews</a:t>
                      </a:r>
                    </a:p>
                  </a:txBody>
                  <a:tcPr marL="0" marR="0" marT="0" marB="0" anchor="ctr">
                    <a:lnL>
                      <a:noFill/>
                    </a:lnL>
                    <a:lnR>
                      <a:noFill/>
                    </a:lnR>
                    <a:lnT>
                      <a:noFill/>
                    </a:lnT>
                    <a:lnB>
                      <a:noFill/>
                    </a:lnB>
                  </a:tcPr>
                </a:tc>
              </a:tr>
              <a:tr h="280585">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90182</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a:latin typeface="Segoe UI" panose="020B0502040204020203" pitchFamily="34" charset="0"/>
                          <a:ea typeface="Segoe UI" panose="020B0502040204020203" pitchFamily="34" charset="0"/>
                          <a:cs typeface="Segoe UI" panose="020B0502040204020203" pitchFamily="34" charset="0"/>
                        </a:rPr>
                        <a:t>Accreditation</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Any costs associated with the accreditation process (but not expenses to bring the area up to code to meet accreditation requirements)</a:t>
                      </a:r>
                    </a:p>
                  </a:txBody>
                  <a:tcPr marL="0" marR="0" marT="0" marB="0" anchor="ctr">
                    <a:lnL>
                      <a:noFill/>
                    </a:lnL>
                    <a:lnR>
                      <a:noFill/>
                    </a:lnR>
                    <a:lnT>
                      <a:noFill/>
                    </a:lnT>
                    <a:lnB>
                      <a:noFill/>
                    </a:lnB>
                  </a:tcPr>
                </a:tc>
              </a:tr>
              <a:tr h="120251">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90210</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a:latin typeface="Segoe UI" panose="020B0502040204020203" pitchFamily="34" charset="0"/>
                          <a:ea typeface="Segoe UI" panose="020B0502040204020203" pitchFamily="34" charset="0"/>
                          <a:cs typeface="Segoe UI" panose="020B0502040204020203" pitchFamily="34" charset="0"/>
                        </a:rPr>
                        <a:t>Advancement</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Expenses for materials, supplies and time related to fundraising</a:t>
                      </a:r>
                    </a:p>
                  </a:txBody>
                  <a:tcPr marL="0" marR="0" marT="0" marB="0" anchor="ctr">
                    <a:lnL>
                      <a:noFill/>
                    </a:lnL>
                    <a:lnR>
                      <a:noFill/>
                    </a:lnR>
                    <a:lnT>
                      <a:noFill/>
                    </a:lnT>
                    <a:lnB>
                      <a:noFill/>
                    </a:lnB>
                  </a:tcPr>
                </a:tc>
              </a:tr>
              <a:tr h="200417">
                <a:tc>
                  <a:txBody>
                    <a:bodyPr/>
                    <a:lstStyle/>
                    <a:p>
                      <a:pPr lvl="0" algn="ctr"/>
                      <a:r>
                        <a:rPr lang="en-US" sz="900" dirty="0" smtClean="0">
                          <a:latin typeface="Segoe UI" panose="020B0502040204020203" pitchFamily="34" charset="0"/>
                          <a:ea typeface="Segoe UI" panose="020B0502040204020203" pitchFamily="34" charset="0"/>
                          <a:cs typeface="Segoe UI" panose="020B0502040204020203" pitchFamily="34" charset="0"/>
                        </a:rPr>
                        <a:t>90220</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Alumni Services</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Initiatives, events and support for alumni that are not specifically for the purpose of fundraising</a:t>
                      </a:r>
                    </a:p>
                  </a:txBody>
                  <a:tcPr marL="0" marR="0" marT="0" marB="0" anchor="ctr">
                    <a:lnL>
                      <a:noFill/>
                    </a:lnL>
                    <a:lnR>
                      <a:noFill/>
                    </a:lnR>
                    <a:lnT>
                      <a:noFill/>
                    </a:lnT>
                    <a:lnB>
                      <a:noFill/>
                    </a:lnB>
                  </a:tcPr>
                </a:tc>
              </a:tr>
              <a:tr h="369867">
                <a:tc>
                  <a:txBody>
                    <a:bodyPr/>
                    <a:lstStyle/>
                    <a:p>
                      <a:pPr marL="0" lvl="0" algn="ctr" defTabSz="457200" rtl="0" eaLnBrk="1" latinLnBrk="0" hangingPunct="1"/>
                      <a:r>
                        <a:rPr lang="en-US" sz="9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90230</a:t>
                      </a:r>
                      <a:endParaRPr lang="en-US" sz="9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Community Engagement</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All outreach events, regardless of the nature of the target audience (children, families, adults, schools, etc.).  Transactions would include expenditures for staff, materials, room, food and specialized equipment; These events may include SFU community celebrations, outreach events and government relations activities.</a:t>
                      </a:r>
                    </a:p>
                  </a:txBody>
                  <a:tcPr marL="0" marR="0" marT="0" marB="0" anchor="ctr">
                    <a:lnL>
                      <a:noFill/>
                    </a:lnL>
                    <a:lnR>
                      <a:noFill/>
                    </a:lnR>
                    <a:lnT>
                      <a:noFill/>
                    </a:lnT>
                    <a:lnB>
                      <a:noFill/>
                    </a:lnB>
                  </a:tcPr>
                </a:tc>
              </a:tr>
              <a:tr h="280585">
                <a:tc>
                  <a:txBody>
                    <a:bodyPr/>
                    <a:lstStyle/>
                    <a:p>
                      <a:pPr marL="0" lvl="0" algn="ctr" defTabSz="457200" rtl="0" eaLnBrk="1" latinLnBrk="0" hangingPunct="1"/>
                      <a:r>
                        <a:rPr lang="en-US" sz="9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90240</a:t>
                      </a:r>
                      <a:endParaRPr lang="en-US" sz="9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Employer Relations</a:t>
                      </a:r>
                    </a:p>
                  </a:txBody>
                  <a:tcPr marL="0" marR="0" marT="0" marB="0" anchor="ctr">
                    <a:lnL>
                      <a:noFill/>
                    </a:lnL>
                    <a:lnR>
                      <a:noFill/>
                    </a:lnR>
                    <a:lnT>
                      <a:noFill/>
                    </a:lnT>
                    <a:lnB>
                      <a:noFill/>
                    </a:lnB>
                  </a:tcPr>
                </a:tc>
                <a:tc>
                  <a:txBody>
                    <a:bodyPr/>
                    <a:lstStyle/>
                    <a:p>
                      <a:r>
                        <a:rPr lang="en-US" sz="800" dirty="0">
                          <a:latin typeface="Segoe UI" panose="020B0502040204020203" pitchFamily="34" charset="0"/>
                          <a:ea typeface="Segoe UI" panose="020B0502040204020203" pitchFamily="34" charset="0"/>
                          <a:cs typeface="Segoe UI" panose="020B0502040204020203" pitchFamily="34" charset="0"/>
                        </a:rPr>
                        <a:t>Activities and programs related specifically to engaging with Employers for the purpose of organizing and enabling access to students</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291161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15</a:t>
            </a:fld>
            <a:endParaRPr lang="en-US" altLang="en-US" dirty="0">
              <a:solidFill>
                <a:schemeClr val="tx1"/>
              </a:solidFill>
              <a:latin typeface="Arial" pitchFamily="34" charset="0"/>
            </a:endParaRPr>
          </a:p>
        </p:txBody>
      </p:sp>
      <p:sp>
        <p:nvSpPr>
          <p:cNvPr id="10" name="TextBox 9"/>
          <p:cNvSpPr txBox="1"/>
          <p:nvPr/>
        </p:nvSpPr>
        <p:spPr>
          <a:xfrm>
            <a:off x="2395781" y="315083"/>
            <a:ext cx="6391956" cy="461665"/>
          </a:xfrm>
          <a:prstGeom prst="rect">
            <a:avLst/>
          </a:prstGeom>
          <a:noFill/>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Projects</a:t>
            </a: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93787" cy="1454576"/>
          </a:xfrm>
          <a:prstGeom prst="ellipse">
            <a:avLst/>
          </a:prstGeom>
          <a:ln>
            <a:noFill/>
          </a:ln>
          <a:effectLst>
            <a:softEdge rad="112500"/>
          </a:effectLst>
        </p:spPr>
      </p:pic>
      <p:sp>
        <p:nvSpPr>
          <p:cNvPr id="15" name="TextBox 14"/>
          <p:cNvSpPr txBox="1"/>
          <p:nvPr/>
        </p:nvSpPr>
        <p:spPr>
          <a:xfrm>
            <a:off x="976184" y="1513703"/>
            <a:ext cx="7482016" cy="4770537"/>
          </a:xfrm>
          <a:prstGeom prst="rect">
            <a:avLst/>
          </a:prstGeom>
          <a:noFill/>
        </p:spPr>
        <p:txBody>
          <a:bodyPr wrap="square" rtlCol="0">
            <a:spAutoFit/>
          </a:bodyPr>
          <a:lstStyle/>
          <a:p>
            <a:r>
              <a:rPr lang="en-US" dirty="0" smtClean="0"/>
              <a:t>What’s Changing?</a:t>
            </a:r>
            <a:br>
              <a:rPr lang="en-US" dirty="0" smtClean="0"/>
            </a:br>
            <a:endParaRPr lang="en-US" dirty="0" smtClean="0"/>
          </a:p>
          <a:p>
            <a:pPr marL="342900" indent="-342900">
              <a:spcAft>
                <a:spcPts val="12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Project costing module will be implemented</a:t>
            </a:r>
            <a:endParaRPr lang="en-US" dirty="0">
              <a:latin typeface="Segoe UI" panose="020B0502040204020203" pitchFamily="34" charset="0"/>
              <a:ea typeface="Segoe UI" panose="020B0502040204020203" pitchFamily="34" charset="0"/>
              <a:cs typeface="Segoe UI" panose="020B0502040204020203" pitchFamily="34" charset="0"/>
            </a:endParaRPr>
          </a:p>
          <a:p>
            <a:pPr marL="342900" indent="-342900">
              <a:spcAft>
                <a:spcPts val="12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Projects will have an leading alpha character to identify the type.</a:t>
            </a:r>
            <a:endParaRPr lang="en-US" dirty="0">
              <a:latin typeface="Segoe UI" panose="020B0502040204020203" pitchFamily="34" charset="0"/>
              <a:ea typeface="Segoe UI" panose="020B0502040204020203" pitchFamily="34" charset="0"/>
              <a:cs typeface="Segoe UI" panose="020B0502040204020203" pitchFamily="34" charset="0"/>
            </a:endParaRPr>
          </a:p>
          <a:p>
            <a:pPr marL="342900" indent="-342900">
              <a:spcAft>
                <a:spcPts val="12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Legacy project IDs will remain the same except with a leading alpha character.</a:t>
            </a:r>
          </a:p>
          <a:p>
            <a:pPr marL="342900" indent="-342900">
              <a:spcAft>
                <a:spcPts val="12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Projects are now allowed in Fund 11</a:t>
            </a:r>
            <a:br>
              <a:rPr lang="en-US" dirty="0" smtClean="0">
                <a:latin typeface="Segoe UI" panose="020B0502040204020203" pitchFamily="34" charset="0"/>
                <a:ea typeface="Segoe UI" panose="020B0502040204020203" pitchFamily="34" charset="0"/>
                <a:cs typeface="Segoe UI" panose="020B0502040204020203" pitchFamily="34" charset="0"/>
              </a:rPr>
            </a:br>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smtClean="0"/>
          </a:p>
          <a:p>
            <a:endParaRPr lang="en-US" dirty="0"/>
          </a:p>
        </p:txBody>
      </p:sp>
    </p:spTree>
    <p:extLst>
      <p:ext uri="{BB962C8B-B14F-4D97-AF65-F5344CB8AC3E}">
        <p14:creationId xmlns:p14="http://schemas.microsoft.com/office/powerpoint/2010/main" val="2851566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we making the change happen?  </a:t>
            </a:r>
            <a:endParaRPr lang="en-US" dirty="0">
              <a:solidFill>
                <a:srgbClr val="FF0000"/>
              </a:solidFill>
            </a:endParaRPr>
          </a:p>
        </p:txBody>
      </p:sp>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16</a:t>
            </a:fld>
            <a:endParaRPr lang="en-US" altLang="en-US" dirty="0">
              <a:solidFill>
                <a:schemeClr val="tx1"/>
              </a:solidFill>
              <a:latin typeface="Arial" pitchFamily="34" charset="0"/>
            </a:endParaRPr>
          </a:p>
        </p:txBody>
      </p:sp>
      <p:sp>
        <p:nvSpPr>
          <p:cNvPr id="10" name="Isosceles Triangle 9"/>
          <p:cNvSpPr/>
          <p:nvPr/>
        </p:nvSpPr>
        <p:spPr bwMode="auto">
          <a:xfrm rot="5400000">
            <a:off x="221075" y="1053934"/>
            <a:ext cx="926276" cy="896588"/>
          </a:xfrm>
          <a:prstGeom prst="triangle">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1" name="Isosceles Triangle 10"/>
          <p:cNvSpPr/>
          <p:nvPr/>
        </p:nvSpPr>
        <p:spPr bwMode="auto">
          <a:xfrm rot="5400000">
            <a:off x="4370118" y="1053934"/>
            <a:ext cx="926276" cy="896588"/>
          </a:xfrm>
          <a:prstGeom prst="triangle">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2" name="Isosceles Triangle 11"/>
          <p:cNvSpPr/>
          <p:nvPr/>
        </p:nvSpPr>
        <p:spPr bwMode="auto">
          <a:xfrm rot="5400000">
            <a:off x="228394" y="3318163"/>
            <a:ext cx="926276" cy="896588"/>
          </a:xfrm>
          <a:prstGeom prst="triangle">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3" name="Isosceles Triangle 12"/>
          <p:cNvSpPr/>
          <p:nvPr/>
        </p:nvSpPr>
        <p:spPr bwMode="auto">
          <a:xfrm rot="5400000">
            <a:off x="4370118" y="3446812"/>
            <a:ext cx="926276" cy="896588"/>
          </a:xfrm>
          <a:prstGeom prst="triangle">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4" name="Rectangle 3"/>
          <p:cNvSpPr/>
          <p:nvPr/>
        </p:nvSpPr>
        <p:spPr bwMode="auto">
          <a:xfrm>
            <a:off x="1257300" y="1039090"/>
            <a:ext cx="2775857" cy="197353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FINS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Converting 5 years of history + current year to date</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Applying new chart of accounts</a:t>
            </a:r>
            <a:r>
              <a:rPr kumimoji="0" lang="en-US" sz="1800" b="0" i="0" u="none" strike="noStrike" cap="none" normalizeH="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endParaRPr kumimoji="0" lang="en-US" sz="18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bwMode="auto">
          <a:xfrm>
            <a:off x="5581899" y="3431968"/>
            <a:ext cx="2775857" cy="197353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3</a:t>
            </a:r>
            <a:r>
              <a:rPr kumimoji="0" lang="en-US" sz="2000" b="0" i="0" u="none" strike="noStrike" cap="none" normalizeH="0" baseline="3000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rd</a:t>
            </a:r>
            <a:r>
              <a:rPr kumimoji="0" lang="en-US" sz="20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Party Systems using financial information</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Working with each system owner/IT to align with the new chart of accounts</a:t>
            </a:r>
            <a:endParaRPr kumimoji="0" lang="en-US" sz="18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p:cNvSpPr/>
          <p:nvPr/>
        </p:nvSpPr>
        <p:spPr bwMode="auto">
          <a:xfrm>
            <a:off x="5581899" y="1030432"/>
            <a:ext cx="2775857" cy="14678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SIMS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Updating all Chart of Account references to the new values</a:t>
            </a:r>
            <a:endParaRPr kumimoji="0" lang="en-US" sz="18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p:nvPr/>
        </p:nvSpPr>
        <p:spPr bwMode="auto">
          <a:xfrm>
            <a:off x="1409699" y="3431968"/>
            <a:ext cx="2775857" cy="197353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HAP</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Inserting new records to move jobs, positions and people to new departments and programs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Additional</a:t>
            </a:r>
            <a:r>
              <a:rPr kumimoji="0" lang="en-US" sz="1800" b="0" i="0" u="none" strike="noStrike" cap="none" normalizeH="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communication will outline other changes</a:t>
            </a:r>
            <a:endParaRPr kumimoji="0" lang="en-US" sz="18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873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support will be in place?</a:t>
            </a:r>
          </a:p>
        </p:txBody>
      </p:sp>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17</a:t>
            </a:fld>
            <a:endParaRPr lang="en-US" altLang="en-US" dirty="0">
              <a:solidFill>
                <a:schemeClr val="tx1"/>
              </a:solidFill>
              <a:latin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03" y="1865896"/>
            <a:ext cx="2333625" cy="1962150"/>
          </a:xfrm>
          <a:prstGeom prst="rect">
            <a:avLst/>
          </a:prstGeom>
        </p:spPr>
      </p:pic>
      <p:sp>
        <p:nvSpPr>
          <p:cNvPr id="5" name="TextBox 4"/>
          <p:cNvSpPr txBox="1"/>
          <p:nvPr/>
        </p:nvSpPr>
        <p:spPr>
          <a:xfrm>
            <a:off x="2876859" y="1711655"/>
            <a:ext cx="5582929" cy="3662541"/>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Finance Program website </a:t>
            </a:r>
            <a:endParaRPr lang="en-US" dirty="0">
              <a:latin typeface="Segoe UI" panose="020B0502040204020203" pitchFamily="34" charset="0"/>
              <a:ea typeface="Segoe UI" panose="020B0502040204020203" pitchFamily="34" charset="0"/>
              <a:cs typeface="Segoe UI" panose="020B0502040204020203" pitchFamily="34" charset="0"/>
            </a:endParaRPr>
          </a:p>
          <a:p>
            <a:pPr marL="342900" indent="-342900">
              <a:spcBef>
                <a:spcPts val="1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Chart of Accounts website</a:t>
            </a:r>
          </a:p>
          <a:p>
            <a:pPr marL="342900" indent="-342900">
              <a:spcBef>
                <a:spcPts val="1200"/>
              </a:spcBef>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BETA FAST  </a:t>
            </a:r>
            <a:endParaRPr lang="en-US" dirty="0">
              <a:latin typeface="Segoe UI" panose="020B0502040204020203" pitchFamily="34" charset="0"/>
              <a:ea typeface="Segoe UI" panose="020B0502040204020203" pitchFamily="34" charset="0"/>
              <a:cs typeface="Segoe UI" panose="020B0502040204020203" pitchFamily="34" charset="0"/>
            </a:endParaRPr>
          </a:p>
          <a:p>
            <a:pPr marL="342900" indent="-342900">
              <a:spcBef>
                <a:spcPts val="1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Online training</a:t>
            </a:r>
          </a:p>
          <a:p>
            <a:pPr marL="342900" indent="-342900">
              <a:spcBef>
                <a:spcPts val="1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Go Live </a:t>
            </a:r>
            <a:r>
              <a:rPr lang="en-US" dirty="0" smtClean="0">
                <a:latin typeface="Segoe UI" panose="020B0502040204020203" pitchFamily="34" charset="0"/>
                <a:ea typeface="Segoe UI" panose="020B0502040204020203" pitchFamily="34" charset="0"/>
                <a:cs typeface="Segoe UI" panose="020B0502040204020203" pitchFamily="34" charset="0"/>
              </a:rPr>
              <a:t>Response </a:t>
            </a:r>
            <a:r>
              <a:rPr lang="en-US" dirty="0">
                <a:latin typeface="Segoe UI" panose="020B0502040204020203" pitchFamily="34" charset="0"/>
                <a:ea typeface="Segoe UI" panose="020B0502040204020203" pitchFamily="34" charset="0"/>
                <a:cs typeface="Segoe UI" panose="020B0502040204020203" pitchFamily="34" charset="0"/>
              </a:rPr>
              <a:t>Team</a:t>
            </a:r>
          </a:p>
          <a:p>
            <a:endParaRPr lang="en-US" dirty="0"/>
          </a:p>
          <a:p>
            <a:endParaRPr lang="en-US" dirty="0"/>
          </a:p>
          <a:p>
            <a:endParaRPr lang="en-US" dirty="0"/>
          </a:p>
        </p:txBody>
      </p:sp>
    </p:spTree>
    <p:extLst>
      <p:ext uri="{BB962C8B-B14F-4D97-AF65-F5344CB8AC3E}">
        <p14:creationId xmlns:p14="http://schemas.microsoft.com/office/powerpoint/2010/main" val="1386465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Finance Program Website</a:t>
            </a:r>
          </a:p>
        </p:txBody>
      </p:sp>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18</a:t>
            </a:fld>
            <a:endParaRPr lang="en-US" altLang="en-US" dirty="0">
              <a:solidFill>
                <a:schemeClr val="tx1"/>
              </a:solidFill>
              <a:latin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38" y="1377537"/>
            <a:ext cx="8336649" cy="47130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4212" y="757191"/>
            <a:ext cx="6915995" cy="369332"/>
          </a:xfrm>
          <a:prstGeom prst="rect">
            <a:avLst/>
          </a:prstGeom>
        </p:spPr>
        <p:txBody>
          <a:bodyPr wrap="square">
            <a:spAutoFit/>
          </a:bodyPr>
          <a:lstStyle/>
          <a:p>
            <a:r>
              <a:rPr lang="en-US" sz="1800" dirty="0">
                <a:hlinkClick r:id="rId4"/>
              </a:rPr>
              <a:t>http://www.sfu.ca/finance/financeprogram.html</a:t>
            </a:r>
            <a:endParaRPr lang="en-US" sz="1800" dirty="0"/>
          </a:p>
        </p:txBody>
      </p:sp>
    </p:spTree>
    <p:extLst>
      <p:ext uri="{BB962C8B-B14F-4D97-AF65-F5344CB8AC3E}">
        <p14:creationId xmlns:p14="http://schemas.microsoft.com/office/powerpoint/2010/main" val="366589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of Accounts Website</a:t>
            </a:r>
          </a:p>
        </p:txBody>
      </p:sp>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19</a:t>
            </a:fld>
            <a:endParaRPr lang="en-US" altLang="en-US" dirty="0">
              <a:solidFill>
                <a:schemeClr val="tx1"/>
              </a:solidFill>
              <a:latin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689"/>
          <a:stretch/>
        </p:blipFill>
        <p:spPr bwMode="auto">
          <a:xfrm>
            <a:off x="367040" y="1409103"/>
            <a:ext cx="8297286" cy="487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4212" y="745315"/>
            <a:ext cx="7980113" cy="369332"/>
          </a:xfrm>
          <a:prstGeom prst="rect">
            <a:avLst/>
          </a:prstGeom>
        </p:spPr>
        <p:txBody>
          <a:bodyPr wrap="square">
            <a:spAutoFit/>
          </a:bodyPr>
          <a:lstStyle/>
          <a:p>
            <a:r>
              <a:rPr lang="en-US" sz="1800" dirty="0">
                <a:hlinkClick r:id="rId4"/>
              </a:rPr>
              <a:t>http://www.sfu.ca/finance/COA-Landing-pg.html</a:t>
            </a:r>
            <a:endParaRPr lang="en-US" sz="1800" dirty="0"/>
          </a:p>
        </p:txBody>
      </p:sp>
      <p:sp>
        <p:nvSpPr>
          <p:cNvPr id="6" name="Double Bracket 5"/>
          <p:cNvSpPr/>
          <p:nvPr/>
        </p:nvSpPr>
        <p:spPr bwMode="auto">
          <a:xfrm>
            <a:off x="6727371" y="3771900"/>
            <a:ext cx="1732417" cy="1943104"/>
          </a:xfrm>
          <a:prstGeom prst="bracketPair">
            <a:avLst/>
          </a:prstGeom>
          <a:no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TextBox 6"/>
          <p:cNvSpPr txBox="1"/>
          <p:nvPr/>
        </p:nvSpPr>
        <p:spPr>
          <a:xfrm>
            <a:off x="6992020" y="3575957"/>
            <a:ext cx="1428750" cy="2139047"/>
          </a:xfrm>
          <a:prstGeom prst="rect">
            <a:avLst/>
          </a:prstGeom>
          <a:noFill/>
        </p:spPr>
        <p:txBody>
          <a:bodyPr wrap="square" rtlCol="0">
            <a:spAutoFit/>
          </a:bodyPr>
          <a:lstStyle/>
          <a:p>
            <a:r>
              <a:rPr lang="en-US" sz="1200" dirty="0" smtClean="0">
                <a:solidFill>
                  <a:srgbClr val="C00000"/>
                </a:solidFill>
                <a:latin typeface="Segoe Script" panose="020B0504020000000003" pitchFamily="34" charset="0"/>
                <a:ea typeface="Segoe UI" panose="020B0502040204020203" pitchFamily="34" charset="0"/>
                <a:cs typeface="Segoe UI" panose="020B0502040204020203" pitchFamily="34" charset="0"/>
              </a:rPr>
              <a:t>Key points</a:t>
            </a:r>
          </a:p>
          <a:p>
            <a:pPr marL="228600" indent="-228600">
              <a:buAutoNum type="arabicPeriod"/>
            </a:pPr>
            <a:r>
              <a:rPr lang="en-US" sz="1100" dirty="0" smtClean="0">
                <a:latin typeface="Segoe UI" panose="020B0502040204020203" pitchFamily="34" charset="0"/>
                <a:ea typeface="Segoe UI" panose="020B0502040204020203" pitchFamily="34" charset="0"/>
                <a:cs typeface="Segoe UI" panose="020B0502040204020203" pitchFamily="34" charset="0"/>
              </a:rPr>
              <a:t>You can see definitions of the codes and examples of when to use them</a:t>
            </a:r>
          </a:p>
          <a:p>
            <a:pPr marL="228600" indent="-228600">
              <a:buAutoNum type="arabicPeriod"/>
            </a:pPr>
            <a:r>
              <a:rPr lang="en-US" sz="1100" dirty="0" smtClean="0">
                <a:latin typeface="Segoe UI" panose="020B0502040204020203" pitchFamily="34" charset="0"/>
                <a:ea typeface="Segoe UI" panose="020B0502040204020203" pitchFamily="34" charset="0"/>
                <a:cs typeface="Segoe UI" panose="020B0502040204020203" pitchFamily="34" charset="0"/>
              </a:rPr>
              <a:t>You can download the listings to Excel</a:t>
            </a:r>
          </a:p>
          <a:p>
            <a:pPr marL="228600" indent="-228600">
              <a:buAutoNum type="arabicPeriod"/>
            </a:pPr>
            <a:r>
              <a:rPr lang="en-US" sz="1100" dirty="0" smtClean="0">
                <a:latin typeface="Segoe UI" panose="020B0502040204020203" pitchFamily="34" charset="0"/>
                <a:ea typeface="Segoe UI" panose="020B0502040204020203" pitchFamily="34" charset="0"/>
                <a:cs typeface="Segoe UI" panose="020B0502040204020203" pitchFamily="34" charset="0"/>
              </a:rPr>
              <a:t>Use the Translation tool</a:t>
            </a:r>
            <a:endParaRPr lang="en-US" sz="11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41009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600" dirty="0"/>
              <a:t>Agenda</a:t>
            </a:r>
          </a:p>
        </p:txBody>
      </p:sp>
      <p:sp>
        <p:nvSpPr>
          <p:cNvPr id="7171" name="Slide Number Placeholder 3"/>
          <p:cNvSpPr>
            <a:spLocks noGrp="1"/>
          </p:cNvSpPr>
          <p:nvPr>
            <p:ph type="sldNum" sz="quarter" idx="11"/>
          </p:nvPr>
        </p:nvSpPr>
        <p:spPr>
          <a:noFill/>
        </p:spPr>
        <p:txBody>
          <a:bodyPr/>
          <a:lstStyle>
            <a:lvl1pPr>
              <a:spcBef>
                <a:spcPct val="20000"/>
              </a:spcBef>
              <a:buClr>
                <a:schemeClr val="accent1"/>
              </a:buClr>
              <a:buChar char="•"/>
              <a:defRPr sz="2800">
                <a:solidFill>
                  <a:schemeClr val="tx1"/>
                </a:solidFill>
                <a:latin typeface="Helvetica" charset="0"/>
                <a:ea typeface="ＭＳ Ｐゴシック" pitchFamily="34" charset="-128"/>
              </a:defRPr>
            </a:lvl1pPr>
            <a:lvl2pPr marL="742950" indent="-285750">
              <a:spcBef>
                <a:spcPct val="20000"/>
              </a:spcBef>
              <a:buClr>
                <a:schemeClr val="accent2"/>
              </a:buClr>
              <a:buChar char="–"/>
              <a:defRPr sz="2400">
                <a:solidFill>
                  <a:schemeClr val="tx1"/>
                </a:solidFill>
                <a:latin typeface="Helvetica" charset="0"/>
                <a:ea typeface="ＭＳ Ｐゴシック" pitchFamily="34" charset="-128"/>
              </a:defRPr>
            </a:lvl2pPr>
            <a:lvl3pPr marL="1143000" indent="-228600">
              <a:spcBef>
                <a:spcPct val="20000"/>
              </a:spcBef>
              <a:buClr>
                <a:schemeClr val="accent1"/>
              </a:buClr>
              <a:buChar char="•"/>
              <a:defRPr sz="2000">
                <a:solidFill>
                  <a:schemeClr val="tx1"/>
                </a:solidFill>
                <a:latin typeface="Helvetica" charset="0"/>
                <a:ea typeface="ＭＳ Ｐゴシック" pitchFamily="34" charset="-128"/>
              </a:defRPr>
            </a:lvl3pPr>
            <a:lvl4pPr marL="1600200" indent="-228600">
              <a:spcBef>
                <a:spcPct val="20000"/>
              </a:spcBef>
              <a:buClr>
                <a:schemeClr val="accent2"/>
              </a:buClr>
              <a:buChar char="–"/>
              <a:defRPr>
                <a:solidFill>
                  <a:schemeClr val="tx1"/>
                </a:solidFill>
                <a:latin typeface="Helvetica" charset="0"/>
                <a:ea typeface="ＭＳ Ｐゴシック" pitchFamily="34" charset="-128"/>
              </a:defRPr>
            </a:lvl4pPr>
            <a:lvl5pPr marL="2057400" indent="-228600">
              <a:spcBef>
                <a:spcPct val="20000"/>
              </a:spcBef>
              <a:buClr>
                <a:schemeClr val="accent1"/>
              </a:buClr>
              <a:buChar char="»"/>
              <a:defRPr>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chemeClr val="accent1"/>
              </a:buClr>
              <a:buChar char="»"/>
              <a:defRPr>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chemeClr val="accent1"/>
              </a:buClr>
              <a:buChar char="»"/>
              <a:defRPr>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chemeClr val="accent1"/>
              </a:buClr>
              <a:buChar char="»"/>
              <a:defRPr>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chemeClr val="accent1"/>
              </a:buClr>
              <a:buChar char="»"/>
              <a:defRPr>
                <a:solidFill>
                  <a:schemeClr val="tx1"/>
                </a:solidFill>
                <a:latin typeface="Helvetica" charset="0"/>
                <a:ea typeface="ＭＳ Ｐゴシック" pitchFamily="34" charset="-128"/>
              </a:defRPr>
            </a:lvl9pPr>
          </a:lstStyle>
          <a:p>
            <a:pPr>
              <a:spcBef>
                <a:spcPct val="0"/>
              </a:spcBef>
              <a:buClrTx/>
              <a:buFontTx/>
              <a:buNone/>
            </a:pPr>
            <a:fld id="{208A7587-F5AD-4A75-8D84-4850DF281C2D}" type="slidenum">
              <a:rPr lang="en-US" altLang="en-US" sz="1400" smtClean="0">
                <a:solidFill>
                  <a:schemeClr val="bg1"/>
                </a:solidFill>
              </a:rPr>
              <a:pPr>
                <a:spcBef>
                  <a:spcPct val="0"/>
                </a:spcBef>
                <a:buClrTx/>
                <a:buFontTx/>
                <a:buNone/>
              </a:pPr>
              <a:t>2</a:t>
            </a:fld>
            <a:endParaRPr lang="en-US" altLang="en-US" sz="1400" dirty="0">
              <a:solidFill>
                <a:schemeClr val="bg1"/>
              </a:solidFill>
              <a:latin typeface="Arial" pitchFamily="34" charset="0"/>
            </a:endParaRPr>
          </a:p>
        </p:txBody>
      </p:sp>
      <p:sp>
        <p:nvSpPr>
          <p:cNvPr id="2" name="TextBox 1"/>
          <p:cNvSpPr txBox="1"/>
          <p:nvPr/>
        </p:nvSpPr>
        <p:spPr>
          <a:xfrm>
            <a:off x="5583835" y="6385120"/>
            <a:ext cx="1247457" cy="461665"/>
          </a:xfrm>
          <a:prstGeom prst="rect">
            <a:avLst/>
          </a:prstGeom>
          <a:noFill/>
        </p:spPr>
        <p:txBody>
          <a:bodyPr wrap="none" rtlCol="0">
            <a:spAutoFit/>
          </a:bodyPr>
          <a:lstStyle/>
          <a:p>
            <a:r>
              <a:rPr lang="en-US" dirty="0">
                <a:solidFill>
                  <a:schemeClr val="bg1"/>
                </a:solidFill>
              </a:rPr>
              <a:t>Agenda</a:t>
            </a:r>
          </a:p>
        </p:txBody>
      </p:sp>
      <p:graphicFrame>
        <p:nvGraphicFramePr>
          <p:cNvPr id="5" name="Table 4"/>
          <p:cNvGraphicFramePr>
            <a:graphicFrameLocks noGrp="1"/>
          </p:cNvGraphicFramePr>
          <p:nvPr>
            <p:extLst>
              <p:ext uri="{D42A27DB-BD31-4B8C-83A1-F6EECF244321}">
                <p14:modId xmlns:p14="http://schemas.microsoft.com/office/powerpoint/2010/main" val="2597837266"/>
              </p:ext>
            </p:extLst>
          </p:nvPr>
        </p:nvGraphicFramePr>
        <p:xfrm>
          <a:off x="1602112" y="1120422"/>
          <a:ext cx="5687007" cy="3689872"/>
        </p:xfrm>
        <a:graphic>
          <a:graphicData uri="http://schemas.openxmlformats.org/drawingml/2006/table">
            <a:tbl>
              <a:tblPr firstRow="1" bandRow="1">
                <a:tableStyleId>{8EC20E35-A176-4012-BC5E-935CFFF8708E}</a:tableStyleId>
              </a:tblPr>
              <a:tblGrid>
                <a:gridCol w="4245386">
                  <a:extLst>
                    <a:ext uri="{9D8B030D-6E8A-4147-A177-3AD203B41FA5}">
                      <a16:colId xmlns="" xmlns:a16="http://schemas.microsoft.com/office/drawing/2014/main" val="20000"/>
                    </a:ext>
                  </a:extLst>
                </a:gridCol>
                <a:gridCol w="1441621">
                  <a:extLst>
                    <a:ext uri="{9D8B030D-6E8A-4147-A177-3AD203B41FA5}">
                      <a16:colId xmlns="" xmlns:a16="http://schemas.microsoft.com/office/drawing/2014/main" val="20002"/>
                    </a:ext>
                  </a:extLst>
                </a:gridCol>
              </a:tblGrid>
              <a:tr h="338190">
                <a:tc>
                  <a:txBody>
                    <a:bodyPr/>
                    <a:lstStyle/>
                    <a:p>
                      <a:pPr algn="ctr"/>
                      <a:r>
                        <a:rPr lang="en-US" sz="1400" dirty="0">
                          <a:latin typeface="Segoe UI" panose="020B0502040204020203" pitchFamily="34" charset="0"/>
                          <a:ea typeface="Segoe UI" panose="020B0502040204020203" pitchFamily="34" charset="0"/>
                          <a:cs typeface="Segoe UI" panose="020B0502040204020203" pitchFamily="34" charset="0"/>
                        </a:rPr>
                        <a:t>Topic</a:t>
                      </a:r>
                    </a:p>
                  </a:txBody>
                  <a:tcPr/>
                </a:tc>
                <a:tc>
                  <a:txBody>
                    <a:bodyPr/>
                    <a:lstStyle/>
                    <a:p>
                      <a:r>
                        <a:rPr lang="en-US" dirty="0" smtClean="0"/>
                        <a:t>Est Time</a:t>
                      </a:r>
                      <a:endParaRPr lang="en-US" dirty="0"/>
                    </a:p>
                  </a:txBody>
                  <a:tcPr/>
                </a:tc>
                <a:extLst>
                  <a:ext uri="{0D108BD9-81ED-4DB2-BD59-A6C34878D82A}">
                    <a16:rowId xmlns="" xmlns:a16="http://schemas.microsoft.com/office/drawing/2014/main" val="10000"/>
                  </a:ext>
                </a:extLst>
              </a:tr>
              <a:tr h="282388">
                <a:tc>
                  <a:txBody>
                    <a:bodyPr/>
                    <a:lstStyle/>
                    <a:p>
                      <a:pPr marL="0" lvl="0" indent="0">
                        <a:buFont typeface="Arial" panose="020B0604020202020204" pitchFamily="34" charset="0"/>
                        <a:buNone/>
                      </a:pPr>
                      <a:r>
                        <a:rPr lang="en-US" sz="1200" kern="1200" dirty="0" smtClean="0">
                          <a:latin typeface="Segoe UI" panose="020B0502040204020203" pitchFamily="34" charset="0"/>
                          <a:ea typeface="Segoe UI" panose="020B0502040204020203" pitchFamily="34" charset="0"/>
                          <a:cs typeface="Segoe UI" panose="020B0502040204020203" pitchFamily="34" charset="0"/>
                        </a:rPr>
                        <a:t>The Finance Program</a:t>
                      </a:r>
                      <a:endParaRPr lang="en-US" sz="100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smtClean="0">
                          <a:latin typeface="Segoe UI" panose="020B0502040204020203" pitchFamily="34" charset="0"/>
                          <a:ea typeface="Segoe UI" panose="020B0502040204020203" pitchFamily="34" charset="0"/>
                          <a:cs typeface="Segoe UI" panose="020B0502040204020203" pitchFamily="34" charset="0"/>
                        </a:rPr>
                        <a:t>  5 </a:t>
                      </a:r>
                      <a:r>
                        <a:rPr lang="en-US" sz="1050" dirty="0">
                          <a:latin typeface="Segoe UI" panose="020B0502040204020203" pitchFamily="34" charset="0"/>
                          <a:ea typeface="Segoe UI" panose="020B0502040204020203" pitchFamily="34" charset="0"/>
                          <a:cs typeface="Segoe UI" panose="020B0502040204020203" pitchFamily="34" charset="0"/>
                        </a:rPr>
                        <a:t>minutes</a:t>
                      </a:r>
                    </a:p>
                  </a:txBody>
                  <a:tcPr/>
                </a:tc>
                <a:extLst>
                  <a:ext uri="{0D108BD9-81ED-4DB2-BD59-A6C34878D82A}">
                    <a16:rowId xmlns="" xmlns:a16="http://schemas.microsoft.com/office/drawing/2014/main" val="10002"/>
                  </a:ext>
                </a:extLst>
              </a:tr>
              <a:tr h="282388">
                <a:tc>
                  <a:txBody>
                    <a:bodyPr/>
                    <a:lstStyle/>
                    <a:p>
                      <a:pPr marL="0" lvl="0" indent="0">
                        <a:buFont typeface="Arial" panose="020B0604020202020204" pitchFamily="34" charset="0"/>
                        <a:buNone/>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Who is impacted and key dates?</a:t>
                      </a:r>
                      <a:endParaRPr lang="en-US" sz="1200" kern="1200" baseline="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US" sz="1050" dirty="0">
                          <a:latin typeface="Segoe UI" panose="020B0502040204020203" pitchFamily="34" charset="0"/>
                          <a:ea typeface="Segoe UI" panose="020B0502040204020203" pitchFamily="34" charset="0"/>
                          <a:cs typeface="Segoe UI" panose="020B0502040204020203" pitchFamily="34" charset="0"/>
                        </a:rPr>
                        <a:t>  10 minutes</a:t>
                      </a:r>
                    </a:p>
                  </a:txBody>
                  <a:tcPr/>
                </a:tc>
                <a:extLst>
                  <a:ext uri="{0D108BD9-81ED-4DB2-BD59-A6C34878D82A}">
                    <a16:rowId xmlns="" xmlns:a16="http://schemas.microsoft.com/office/drawing/2014/main" val="10003"/>
                  </a:ext>
                </a:extLst>
              </a:tr>
              <a:tr h="282388">
                <a:tc>
                  <a:txBody>
                    <a:bodyPr/>
                    <a:lstStyle/>
                    <a:p>
                      <a:pPr marL="0" lvl="0" indent="0">
                        <a:buFont typeface="Arial" panose="020B0604020202020204" pitchFamily="34" charset="0"/>
                        <a:buNone/>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Impacts of the New Chart of Accounts</a:t>
                      </a:r>
                    </a:p>
                    <a:p>
                      <a:pPr marL="171450" lvl="0" indent="-171450">
                        <a:buFont typeface="Arial" panose="020B0604020202020204" pitchFamily="34" charset="0"/>
                        <a:buChar char="•"/>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Object</a:t>
                      </a:r>
                    </a:p>
                    <a:p>
                      <a:pPr marL="171450" lvl="0" indent="-171450">
                        <a:buFont typeface="Arial" panose="020B0604020202020204" pitchFamily="34" charset="0"/>
                        <a:buChar char="•"/>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Fund</a:t>
                      </a:r>
                    </a:p>
                    <a:p>
                      <a:pPr marL="171450" lvl="0" indent="-171450">
                        <a:buFont typeface="Arial" panose="020B0604020202020204" pitchFamily="34" charset="0"/>
                        <a:buChar char="•"/>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Department</a:t>
                      </a:r>
                    </a:p>
                    <a:p>
                      <a:pPr marL="171450" lvl="0" indent="-171450">
                        <a:buFont typeface="Arial" panose="020B0604020202020204" pitchFamily="34" charset="0"/>
                        <a:buChar char="•"/>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Program</a:t>
                      </a:r>
                    </a:p>
                    <a:p>
                      <a:pPr marL="171450" lvl="0" indent="-171450">
                        <a:buFont typeface="Arial" panose="020B0604020202020204" pitchFamily="34" charset="0"/>
                        <a:buChar char="•"/>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Project</a:t>
                      </a:r>
                      <a:endParaRPr lang="en-US" sz="1200" kern="1200" baseline="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US" sz="1050" kern="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  10 minutes</a:t>
                      </a:r>
                      <a:endParaRPr lang="en-US" sz="1050" kern="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a:txBody>
                  <a:tcPr/>
                </a:tc>
              </a:tr>
              <a:tr h="282388">
                <a:tc>
                  <a:txBody>
                    <a:bodyPr/>
                    <a:lstStyle/>
                    <a:p>
                      <a:pPr marL="0" lvl="0" indent="0">
                        <a:buFont typeface="Arial" panose="020B0604020202020204" pitchFamily="34" charset="0"/>
                        <a:buNone/>
                      </a:pPr>
                      <a:r>
                        <a:rPr lang="en-US" sz="1200" kern="1200" baseline="0" dirty="0">
                          <a:latin typeface="Segoe UI" panose="020B0502040204020203" pitchFamily="34" charset="0"/>
                          <a:ea typeface="Segoe UI" panose="020B0502040204020203" pitchFamily="34" charset="0"/>
                          <a:cs typeface="Segoe UI" panose="020B0502040204020203" pitchFamily="34" charset="0"/>
                        </a:rPr>
                        <a:t>What support will be in place? </a:t>
                      </a:r>
                    </a:p>
                    <a:p>
                      <a:pPr marL="171450" lvl="0" indent="-171450">
                        <a:buFont typeface="Arial" panose="020B0604020202020204" pitchFamily="34" charset="0"/>
                        <a:buChar char="•"/>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Finance Program website</a:t>
                      </a:r>
                    </a:p>
                    <a:p>
                      <a:pPr marL="171450" lvl="0" indent="-171450">
                        <a:buFont typeface="Arial" panose="020B0604020202020204" pitchFamily="34" charset="0"/>
                        <a:buChar char="•"/>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Chart </a:t>
                      </a:r>
                      <a:r>
                        <a:rPr lang="en-US" sz="1200" kern="1200" baseline="0" dirty="0">
                          <a:latin typeface="Segoe UI" panose="020B0502040204020203" pitchFamily="34" charset="0"/>
                          <a:ea typeface="Segoe UI" panose="020B0502040204020203" pitchFamily="34" charset="0"/>
                          <a:cs typeface="Segoe UI" panose="020B0502040204020203" pitchFamily="34" charset="0"/>
                        </a:rPr>
                        <a:t>of Accounts website </a:t>
                      </a:r>
                    </a:p>
                    <a:p>
                      <a:pPr marL="171450" lvl="0" indent="-171450">
                        <a:buFont typeface="Arial" panose="020B0604020202020204" pitchFamily="34" charset="0"/>
                        <a:buChar char="•"/>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Online Training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latin typeface="Segoe UI" panose="020B0502040204020203" pitchFamily="34" charset="0"/>
                          <a:ea typeface="Segoe UI" panose="020B0502040204020203" pitchFamily="34" charset="0"/>
                          <a:cs typeface="Segoe UI" panose="020B0502040204020203" pitchFamily="34" charset="0"/>
                        </a:rPr>
                        <a:t>FAST</a:t>
                      </a:r>
                    </a:p>
                  </a:txBody>
                  <a:tcPr/>
                </a:tc>
                <a:tc>
                  <a:txBody>
                    <a:bodyPr/>
                    <a:lstStyle/>
                    <a:p>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smtClean="0">
                          <a:latin typeface="Segoe UI" panose="020B0502040204020203" pitchFamily="34" charset="0"/>
                          <a:ea typeface="Segoe UI" panose="020B0502040204020203" pitchFamily="34" charset="0"/>
                          <a:cs typeface="Segoe UI" panose="020B0502040204020203" pitchFamily="34" charset="0"/>
                        </a:rPr>
                        <a:t>15 </a:t>
                      </a:r>
                      <a:r>
                        <a:rPr lang="en-US" sz="1050" dirty="0">
                          <a:latin typeface="Segoe UI" panose="020B0502040204020203" pitchFamily="34" charset="0"/>
                          <a:ea typeface="Segoe UI" panose="020B0502040204020203" pitchFamily="34" charset="0"/>
                          <a:cs typeface="Segoe UI" panose="020B0502040204020203" pitchFamily="34" charset="0"/>
                        </a:rPr>
                        <a:t>minutes</a:t>
                      </a:r>
                    </a:p>
                    <a:p>
                      <a:r>
                        <a:rPr lang="en-US" sz="1050" dirty="0">
                          <a:latin typeface="Segoe UI" panose="020B0502040204020203" pitchFamily="34" charset="0"/>
                          <a:ea typeface="Segoe UI" panose="020B0502040204020203" pitchFamily="34" charset="0"/>
                          <a:cs typeface="Segoe UI" panose="020B0502040204020203" pitchFamily="34" charset="0"/>
                        </a:rPr>
                        <a:t> </a:t>
                      </a:r>
                    </a:p>
                  </a:txBody>
                  <a:tcPr/>
                </a:tc>
                <a:extLst>
                  <a:ext uri="{0D108BD9-81ED-4DB2-BD59-A6C34878D82A}">
                    <a16:rowId xmlns="" xmlns:a16="http://schemas.microsoft.com/office/drawing/2014/main" val="10004"/>
                  </a:ext>
                </a:extLst>
              </a:tr>
              <a:tr h="282388">
                <a:tc>
                  <a:txBody>
                    <a:bodyPr/>
                    <a:lstStyle/>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dk1"/>
                          </a:solidFill>
                          <a:latin typeface="Segoe UI" panose="020B0502040204020203" pitchFamily="34" charset="0"/>
                          <a:ea typeface="Segoe UI" panose="020B0502040204020203" pitchFamily="34" charset="0"/>
                          <a:cs typeface="Segoe UI" panose="020B0502040204020203" pitchFamily="34" charset="0"/>
                        </a:rPr>
                        <a:t>Recap questions/action items</a:t>
                      </a:r>
                      <a:endParaRPr lang="en-US" sz="800"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smtClean="0">
                          <a:latin typeface="Segoe UI" panose="020B0502040204020203" pitchFamily="34" charset="0"/>
                          <a:ea typeface="Segoe UI" panose="020B0502040204020203" pitchFamily="34" charset="0"/>
                          <a:cs typeface="Segoe UI" panose="020B0502040204020203" pitchFamily="34" charset="0"/>
                        </a:rPr>
                        <a:t>5 </a:t>
                      </a:r>
                      <a:r>
                        <a:rPr lang="en-US" sz="1050" dirty="0">
                          <a:latin typeface="Segoe UI" panose="020B0502040204020203" pitchFamily="34" charset="0"/>
                          <a:ea typeface="Segoe UI" panose="020B0502040204020203" pitchFamily="34" charset="0"/>
                          <a:cs typeface="Segoe UI" panose="020B0502040204020203" pitchFamily="34" charset="0"/>
                        </a:rPr>
                        <a:t>minutes</a:t>
                      </a:r>
                    </a:p>
                  </a:txBody>
                  <a:tcPr/>
                </a:tc>
                <a:extLst>
                  <a:ext uri="{0D108BD9-81ED-4DB2-BD59-A6C34878D82A}">
                    <a16:rowId xmlns="" xmlns:a16="http://schemas.microsoft.com/office/drawing/2014/main" val="10005"/>
                  </a:ext>
                </a:extLst>
              </a:tr>
              <a:tr h="282388">
                <a:tc>
                  <a:txBody>
                    <a:bodyPr/>
                    <a:lstStyle/>
                    <a:p>
                      <a:pPr marL="0" lvl="1" indent="0">
                        <a:buFont typeface="Arial" panose="020B0604020202020204" pitchFamily="34" charset="0"/>
                        <a:buNone/>
                      </a:pPr>
                      <a:r>
                        <a:rPr lang="en-US" sz="1200" kern="1200" baseline="0" dirty="0">
                          <a:solidFill>
                            <a:schemeClr val="dk1"/>
                          </a:solidFill>
                          <a:latin typeface="Segoe UI" panose="020B0502040204020203" pitchFamily="34" charset="0"/>
                          <a:ea typeface="Segoe UI" panose="020B0502040204020203" pitchFamily="34" charset="0"/>
                          <a:cs typeface="Segoe UI" panose="020B0502040204020203" pitchFamily="34" charset="0"/>
                        </a:rPr>
                        <a:t>Wrap up</a:t>
                      </a:r>
                    </a:p>
                  </a:txBody>
                  <a:tcPr/>
                </a:tc>
                <a:tc>
                  <a:txBody>
                    <a:bodyPr/>
                    <a:lstStyle/>
                    <a:p>
                      <a:r>
                        <a:rPr lang="en-US" sz="1050" dirty="0">
                          <a:latin typeface="Segoe UI" panose="020B0502040204020203" pitchFamily="34" charset="0"/>
                          <a:ea typeface="Segoe UI" panose="020B0502040204020203" pitchFamily="34" charset="0"/>
                          <a:cs typeface="Segoe UI" panose="020B0502040204020203" pitchFamily="34" charset="0"/>
                        </a:rPr>
                        <a:t>  </a:t>
                      </a: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745436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20</a:t>
            </a:fld>
            <a:endParaRPr lang="en-US" altLang="en-US" dirty="0">
              <a:solidFill>
                <a:schemeClr val="tx1"/>
              </a:solidFill>
              <a:latin typeface="Arial" pitchFamily="34" charset="0"/>
            </a:endParaRPr>
          </a:p>
        </p:txBody>
      </p:sp>
      <p:pic>
        <p:nvPicPr>
          <p:cNvPr id="6146" name="Picture 2" descr="c199cc5bead231f26b4260b10b6d02b61725f50b@zimbra"/>
          <p:cNvPicPr>
            <a:picLocks noChangeAspect="1" noChangeArrowheads="1"/>
          </p:cNvPicPr>
          <p:nvPr/>
        </p:nvPicPr>
        <p:blipFill rotWithShape="1">
          <a:blip r:embed="rId3">
            <a:extLst>
              <a:ext uri="{28A0092B-C50C-407E-A947-70E740481C1C}">
                <a14:useLocalDpi xmlns:a14="http://schemas.microsoft.com/office/drawing/2010/main" val="0"/>
              </a:ext>
            </a:extLst>
          </a:blip>
          <a:srcRect b="58415"/>
          <a:stretch/>
        </p:blipFill>
        <p:spPr bwMode="auto">
          <a:xfrm>
            <a:off x="387250" y="1208180"/>
            <a:ext cx="7356204" cy="19119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4213" y="755960"/>
            <a:ext cx="3556423" cy="461665"/>
          </a:xfrm>
          <a:prstGeom prst="rect">
            <a:avLst/>
          </a:prstGeom>
        </p:spPr>
        <p:txBody>
          <a:bodyPr wrap="none">
            <a:spAutoFit/>
          </a:bodyPr>
          <a:lstStyle/>
          <a:p>
            <a:r>
              <a:rPr lang="en-US" u="sng" dirty="0">
                <a:hlinkClick r:id="rId4"/>
              </a:rPr>
              <a:t>www.sfu.ca/UPKtraining</a:t>
            </a:r>
            <a:r>
              <a:rPr lang="en-US" dirty="0"/>
              <a:t> </a:t>
            </a:r>
          </a:p>
        </p:txBody>
      </p:sp>
      <p:pic>
        <p:nvPicPr>
          <p:cNvPr id="6147" name="Picture 3" descr="3cc131a2dd26309e9fcd6a9bfb2d9c8aa99921fd@zimb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768" y="2525733"/>
            <a:ext cx="5130465" cy="31236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uble Bracket 6"/>
          <p:cNvSpPr/>
          <p:nvPr/>
        </p:nvSpPr>
        <p:spPr bwMode="auto">
          <a:xfrm>
            <a:off x="948858" y="3510642"/>
            <a:ext cx="2088255" cy="2182151"/>
          </a:xfrm>
          <a:prstGeom prst="bracketPair">
            <a:avLst/>
          </a:prstGeom>
          <a:no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TextBox 7"/>
          <p:cNvSpPr txBox="1"/>
          <p:nvPr/>
        </p:nvSpPr>
        <p:spPr>
          <a:xfrm>
            <a:off x="1236197" y="3384469"/>
            <a:ext cx="1694781" cy="2308324"/>
          </a:xfrm>
          <a:prstGeom prst="rect">
            <a:avLst/>
          </a:prstGeom>
          <a:noFill/>
        </p:spPr>
        <p:txBody>
          <a:bodyPr wrap="square" rtlCol="0">
            <a:spAutoFit/>
          </a:bodyPr>
          <a:lstStyle/>
          <a:p>
            <a:r>
              <a:rPr lang="en-US" sz="1200" dirty="0" smtClean="0">
                <a:solidFill>
                  <a:srgbClr val="C00000"/>
                </a:solidFill>
                <a:latin typeface="Segoe Script" panose="020B0504020000000003" pitchFamily="34" charset="0"/>
                <a:ea typeface="Segoe UI" panose="020B0502040204020203" pitchFamily="34" charset="0"/>
                <a:cs typeface="Segoe UI" panose="020B0502040204020203" pitchFamily="34" charset="0"/>
              </a:rPr>
              <a:t>Key points</a:t>
            </a:r>
          </a:p>
          <a:p>
            <a:pPr marL="228600" indent="-228600">
              <a:buAutoNum type="arabicPeriod"/>
            </a:pPr>
            <a:r>
              <a:rPr lang="en-US" sz="1100" dirty="0" smtClean="0">
                <a:latin typeface="Segoe UI" panose="020B0502040204020203" pitchFamily="34" charset="0"/>
                <a:ea typeface="Segoe UI" panose="020B0502040204020203" pitchFamily="34" charset="0"/>
                <a:cs typeface="Segoe UI" panose="020B0502040204020203" pitchFamily="34" charset="0"/>
              </a:rPr>
              <a:t>You can see all the courses available based on your security access</a:t>
            </a:r>
          </a:p>
          <a:p>
            <a:pPr marL="228600" indent="-228600">
              <a:buAutoNum type="arabicPeriod"/>
            </a:pPr>
            <a:r>
              <a:rPr lang="en-US" sz="1100" dirty="0" smtClean="0">
                <a:latin typeface="Segoe UI" panose="020B0502040204020203" pitchFamily="34" charset="0"/>
                <a:ea typeface="Segoe UI" panose="020B0502040204020203" pitchFamily="34" charset="0"/>
                <a:cs typeface="Segoe UI" panose="020B0502040204020203" pitchFamily="34" charset="0"/>
              </a:rPr>
              <a:t>The systems tells you which courses you have completed</a:t>
            </a:r>
          </a:p>
          <a:p>
            <a:pPr marL="228600" indent="-228600">
              <a:buAutoNum type="arabicPeriod"/>
            </a:pPr>
            <a:r>
              <a:rPr lang="en-US" sz="1100" dirty="0" smtClean="0">
                <a:latin typeface="Segoe UI" panose="020B0502040204020203" pitchFamily="34" charset="0"/>
                <a:ea typeface="Segoe UI" panose="020B0502040204020203" pitchFamily="34" charset="0"/>
                <a:cs typeface="Segoe UI" panose="020B0502040204020203" pitchFamily="34" charset="0"/>
              </a:rPr>
              <a:t>Use the Feedback or Ask the Expert icons to provide feedback or ask questions about the course</a:t>
            </a:r>
            <a:endParaRPr lang="en-US" sz="11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68381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58334"/>
            <a:ext cx="7775575" cy="685800"/>
          </a:xfrm>
        </p:spPr>
        <p:txBody>
          <a:bodyPr/>
          <a:lstStyle/>
          <a:p>
            <a:r>
              <a:rPr lang="en-US" dirty="0" smtClean="0"/>
              <a:t>FAST  </a:t>
            </a:r>
            <a:br>
              <a:rPr lang="en-US" dirty="0" smtClean="0"/>
            </a:br>
            <a:r>
              <a:rPr lang="en-US" sz="18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br>
              <a:rPr lang="en-US" sz="18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dirty="0" smtClean="0">
                <a:hlinkClick r:id="rId3"/>
              </a:rPr>
              <a:t>https://fast-tst.its.sfu.ca   </a:t>
            </a:r>
            <a:endParaRPr lang="en-US" dirty="0"/>
          </a:p>
        </p:txBody>
      </p:sp>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21</a:t>
            </a:fld>
            <a:endParaRPr lang="en-US" altLang="en-US" dirty="0">
              <a:solidFill>
                <a:schemeClr val="tx1"/>
              </a:solidFill>
              <a:latin typeface="Arial" pitchFamily="34" charset="0"/>
            </a:endParaRPr>
          </a:p>
        </p:txBody>
      </p:sp>
      <p:pic>
        <p:nvPicPr>
          <p:cNvPr id="5" name="Picture 4"/>
          <p:cNvPicPr>
            <a:picLocks noChangeAspect="1"/>
          </p:cNvPicPr>
          <p:nvPr/>
        </p:nvPicPr>
        <p:blipFill>
          <a:blip r:embed="rId4"/>
          <a:stretch>
            <a:fillRect/>
          </a:stretch>
        </p:blipFill>
        <p:spPr>
          <a:xfrm>
            <a:off x="470471" y="1676400"/>
            <a:ext cx="6124575" cy="3962400"/>
          </a:xfrm>
          <a:prstGeom prst="rect">
            <a:avLst/>
          </a:prstGeom>
          <a:ln>
            <a:noFill/>
          </a:ln>
          <a:effectLst>
            <a:outerShdw blurRad="190500" algn="tl" rotWithShape="0">
              <a:srgbClr val="000000">
                <a:alpha val="70000"/>
              </a:srgbClr>
            </a:outerShdw>
          </a:effectLst>
        </p:spPr>
      </p:pic>
      <p:sp>
        <p:nvSpPr>
          <p:cNvPr id="6" name="Double Bracket 5"/>
          <p:cNvSpPr/>
          <p:nvPr/>
        </p:nvSpPr>
        <p:spPr bwMode="auto">
          <a:xfrm>
            <a:off x="6727371" y="3771900"/>
            <a:ext cx="1732417" cy="1371600"/>
          </a:xfrm>
          <a:prstGeom prst="bracketPair">
            <a:avLst/>
          </a:prstGeom>
          <a:no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TextBox 6"/>
          <p:cNvSpPr txBox="1"/>
          <p:nvPr/>
        </p:nvSpPr>
        <p:spPr>
          <a:xfrm>
            <a:off x="6992020" y="3657600"/>
            <a:ext cx="1428750" cy="1384995"/>
          </a:xfrm>
          <a:prstGeom prst="rect">
            <a:avLst/>
          </a:prstGeom>
          <a:noFill/>
        </p:spPr>
        <p:txBody>
          <a:bodyPr wrap="square" rtlCol="0">
            <a:spAutoFit/>
          </a:bodyPr>
          <a:lstStyle/>
          <a:p>
            <a:r>
              <a:rPr lang="en-US" sz="1200" dirty="0" smtClean="0">
                <a:solidFill>
                  <a:srgbClr val="C00000"/>
                </a:solidFill>
                <a:latin typeface="Segoe Script" panose="020B0504020000000003" pitchFamily="34" charset="0"/>
                <a:ea typeface="Segoe UI" panose="020B0502040204020203" pitchFamily="34" charset="0"/>
                <a:cs typeface="Segoe UI" panose="020B0502040204020203" pitchFamily="34" charset="0"/>
              </a:rPr>
              <a:t>Key points</a:t>
            </a:r>
          </a:p>
          <a:p>
            <a:endParaRPr lang="en-US" sz="1200" dirty="0">
              <a:solidFill>
                <a:srgbClr val="C00000"/>
              </a:solidFill>
              <a:latin typeface="Segoe Script" panose="020B0504020000000003" pitchFamily="34" charset="0"/>
              <a:ea typeface="Segoe UI" panose="020B0502040204020203" pitchFamily="34" charset="0"/>
              <a:cs typeface="Segoe UI" panose="020B0502040204020203" pitchFamily="34" charset="0"/>
            </a:endParaRPr>
          </a:p>
          <a:p>
            <a:r>
              <a:rPr lang="en-US" sz="12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If you need access please contact </a:t>
            </a:r>
            <a:r>
              <a:rPr lang="en-US" sz="1200" dirty="0" smtClean="0">
                <a:solidFill>
                  <a:srgbClr val="C00000"/>
                </a:solidFill>
                <a:latin typeface="Segoe UI" panose="020B0502040204020203" pitchFamily="34" charset="0"/>
                <a:ea typeface="Segoe UI" panose="020B0502040204020203" pitchFamily="34" charset="0"/>
                <a:cs typeface="Segoe UI" panose="020B0502040204020203" pitchFamily="34" charset="0"/>
                <a:hlinkClick r:id="rId5"/>
              </a:rPr>
              <a:t>FPINFO@sfu.ca</a:t>
            </a:r>
            <a:r>
              <a:rPr lang="en-US" sz="12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 with your computing ID</a:t>
            </a:r>
          </a:p>
        </p:txBody>
      </p:sp>
    </p:spTree>
    <p:extLst>
      <p:ext uri="{BB962C8B-B14F-4D97-AF65-F5344CB8AC3E}">
        <p14:creationId xmlns:p14="http://schemas.microsoft.com/office/powerpoint/2010/main" val="2382556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Discussion/Parking Lot</a:t>
            </a:r>
          </a:p>
        </p:txBody>
      </p:sp>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22</a:t>
            </a:fld>
            <a:endParaRPr lang="en-US" altLang="en-US" dirty="0">
              <a:solidFill>
                <a:schemeClr val="tx1"/>
              </a:solidFill>
              <a:latin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752" y="1958809"/>
            <a:ext cx="3311669" cy="2480555"/>
          </a:xfrm>
          <a:prstGeom prst="rect">
            <a:avLst/>
          </a:prstGeom>
        </p:spPr>
      </p:pic>
    </p:spTree>
    <p:extLst>
      <p:ext uri="{BB962C8B-B14F-4D97-AF65-F5344CB8AC3E}">
        <p14:creationId xmlns:p14="http://schemas.microsoft.com/office/powerpoint/2010/main" val="59849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3</a:t>
            </a:fld>
            <a:endParaRPr lang="en-US" altLang="en-US" dirty="0">
              <a:solidFill>
                <a:schemeClr val="tx1"/>
              </a:solidFill>
              <a:latin typeface="Arial" pitchFamily="34" charset="0"/>
            </a:endParaRPr>
          </a:p>
        </p:txBody>
      </p:sp>
      <p:sp>
        <p:nvSpPr>
          <p:cNvPr id="4" name="Title 1"/>
          <p:cNvSpPr txBox="1">
            <a:spLocks/>
          </p:cNvSpPr>
          <p:nvPr/>
        </p:nvSpPr>
        <p:spPr bwMode="auto">
          <a:xfrm>
            <a:off x="290519" y="299336"/>
            <a:ext cx="7776864"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a:solidFill>
                  <a:srgbClr val="A6192E"/>
                </a:solidFill>
                <a:latin typeface="Trebuchet MS"/>
                <a:ea typeface="+mj-ea"/>
                <a:cs typeface="Trebuchet MS"/>
              </a:defRPr>
            </a:lvl1pPr>
            <a:lvl2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2pPr>
            <a:lvl3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3pPr>
            <a:lvl4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4pPr>
            <a:lvl5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9pPr>
          </a:lstStyle>
          <a:p>
            <a:r>
              <a:rPr lang="en-US" kern="0" dirty="0"/>
              <a:t>What is the Finance Program?  </a:t>
            </a:r>
          </a:p>
        </p:txBody>
      </p:sp>
      <p:sp>
        <p:nvSpPr>
          <p:cNvPr id="2" name="TextBox 1"/>
          <p:cNvSpPr txBox="1"/>
          <p:nvPr/>
        </p:nvSpPr>
        <p:spPr>
          <a:xfrm>
            <a:off x="581891" y="2040213"/>
            <a:ext cx="8238552" cy="2677656"/>
          </a:xfrm>
          <a:prstGeom prst="rect">
            <a:avLst/>
          </a:prstGeom>
          <a:noFill/>
        </p:spPr>
        <p:txBody>
          <a:bodyPr wrap="square" rtlCol="0">
            <a:spAutoFit/>
          </a:bodyPr>
          <a:lstStyle/>
          <a:p>
            <a:r>
              <a:rPr lang="en-US" dirty="0" smtClean="0">
                <a:latin typeface="DINPro-Regular" pitchFamily="50" charset="0"/>
              </a:rPr>
              <a:t>The </a:t>
            </a:r>
            <a:r>
              <a:rPr lang="en-US" dirty="0">
                <a:latin typeface="DINPro-Regular" pitchFamily="50" charset="0"/>
              </a:rPr>
              <a:t>goal</a:t>
            </a:r>
            <a:r>
              <a:rPr lang="en-US" dirty="0"/>
              <a:t>…</a:t>
            </a:r>
            <a:br>
              <a:rPr lang="en-US" dirty="0"/>
            </a:br>
            <a:endParaRPr lang="en-US" dirty="0"/>
          </a:p>
          <a:p>
            <a:r>
              <a:rPr lang="en-US" dirty="0">
                <a:latin typeface="Segoe UI" panose="020B0502040204020203" pitchFamily="34" charset="0"/>
                <a:ea typeface="Segoe UI" panose="020B0502040204020203" pitchFamily="34" charset="0"/>
                <a:cs typeface="Segoe UI" panose="020B0502040204020203" pitchFamily="34" charset="0"/>
              </a:rPr>
              <a:t>Successfully implement a number of SFU Finance strategic initiatives that will </a:t>
            </a:r>
            <a:r>
              <a:rPr lang="en-US" b="1" dirty="0">
                <a:latin typeface="Segoe UI" panose="020B0502040204020203" pitchFamily="34" charset="0"/>
                <a:ea typeface="Segoe UI" panose="020B0502040204020203" pitchFamily="34" charset="0"/>
                <a:cs typeface="Segoe UI" panose="020B0502040204020203" pitchFamily="34" charset="0"/>
              </a:rPr>
              <a:t>improve service to the community </a:t>
            </a:r>
            <a:r>
              <a:rPr lang="en-US" dirty="0">
                <a:latin typeface="Segoe UI" panose="020B0502040204020203" pitchFamily="34" charset="0"/>
                <a:ea typeface="Segoe UI" panose="020B0502040204020203" pitchFamily="34" charset="0"/>
                <a:cs typeface="Segoe UI" panose="020B0502040204020203" pitchFamily="34" charset="0"/>
              </a:rPr>
              <a:t>through clearer, simplified financial processes, streamlined business processes and the automation of workflow for many existing manual </a:t>
            </a:r>
            <a:r>
              <a:rPr lang="en-US" dirty="0" smtClean="0">
                <a:latin typeface="Segoe UI" panose="020B0502040204020203" pitchFamily="34" charset="0"/>
                <a:ea typeface="Segoe UI" panose="020B0502040204020203" pitchFamily="34" charset="0"/>
                <a:cs typeface="Segoe UI" panose="020B0502040204020203" pitchFamily="34" charset="0"/>
              </a:rPr>
              <a:t>processes.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6287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4</a:t>
            </a:fld>
            <a:endParaRPr lang="en-US" altLang="en-US" dirty="0">
              <a:solidFill>
                <a:schemeClr val="tx1"/>
              </a:solidFill>
              <a:latin typeface="Arial" pitchFamily="34" charset="0"/>
            </a:endParaRPr>
          </a:p>
        </p:txBody>
      </p:sp>
      <p:sp>
        <p:nvSpPr>
          <p:cNvPr id="4" name="Title 1"/>
          <p:cNvSpPr txBox="1">
            <a:spLocks/>
          </p:cNvSpPr>
          <p:nvPr/>
        </p:nvSpPr>
        <p:spPr bwMode="auto">
          <a:xfrm>
            <a:off x="290519" y="299336"/>
            <a:ext cx="7776864"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a:solidFill>
                  <a:srgbClr val="A6192E"/>
                </a:solidFill>
                <a:latin typeface="Trebuchet MS"/>
                <a:ea typeface="+mj-ea"/>
                <a:cs typeface="Trebuchet MS"/>
              </a:defRPr>
            </a:lvl1pPr>
            <a:lvl2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2pPr>
            <a:lvl3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3pPr>
            <a:lvl4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4pPr>
            <a:lvl5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9pPr>
          </a:lstStyle>
          <a:p>
            <a:r>
              <a:rPr lang="en-US" kern="0" dirty="0"/>
              <a:t>What is the Finance Program?  </a:t>
            </a:r>
          </a:p>
        </p:txBody>
      </p:sp>
      <p:graphicFrame>
        <p:nvGraphicFramePr>
          <p:cNvPr id="6" name="Diagram 5"/>
          <p:cNvGraphicFramePr/>
          <p:nvPr>
            <p:extLst>
              <p:ext uri="{D42A27DB-BD31-4B8C-83A1-F6EECF244321}">
                <p14:modId xmlns:p14="http://schemas.microsoft.com/office/powerpoint/2010/main" val="1199488311"/>
              </p:ext>
            </p:extLst>
          </p:nvPr>
        </p:nvGraphicFramePr>
        <p:xfrm>
          <a:off x="290519" y="1294384"/>
          <a:ext cx="8438705" cy="3802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813062" y="4149607"/>
            <a:ext cx="3988203"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Replace FAST</a:t>
            </a:r>
          </a:p>
          <a:p>
            <a:pPr marL="285750"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Automate Workflows/improve processes</a:t>
            </a:r>
          </a:p>
          <a:p>
            <a:pPr marL="285750"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Improve Procurement Integration</a:t>
            </a:r>
          </a:p>
          <a:p>
            <a:pPr marL="742950" lvl="1"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Consolidate document imaging (i.e. invoices)</a:t>
            </a:r>
          </a:p>
        </p:txBody>
      </p:sp>
    </p:spTree>
    <p:extLst>
      <p:ext uri="{BB962C8B-B14F-4D97-AF65-F5344CB8AC3E}">
        <p14:creationId xmlns:p14="http://schemas.microsoft.com/office/powerpoint/2010/main" val="820052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impacted by new </a:t>
            </a:r>
            <a:r>
              <a:rPr lang="en-US" dirty="0" smtClean="0"/>
              <a:t>the Chart </a:t>
            </a:r>
            <a:r>
              <a:rPr lang="en-US" dirty="0"/>
              <a:t>of Accounts?</a:t>
            </a:r>
          </a:p>
        </p:txBody>
      </p:sp>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5</a:t>
            </a:fld>
            <a:endParaRPr lang="en-US" altLang="en-US" dirty="0">
              <a:solidFill>
                <a:schemeClr val="tx1"/>
              </a:solidFill>
              <a:latin typeface="Arial" pitchFamily="34" charset="0"/>
            </a:endParaRPr>
          </a:p>
        </p:txBody>
      </p:sp>
      <p:sp>
        <p:nvSpPr>
          <p:cNvPr id="5" name="Rectangle 4"/>
          <p:cNvSpPr/>
          <p:nvPr/>
        </p:nvSpPr>
        <p:spPr bwMode="auto">
          <a:xfrm>
            <a:off x="1626919" y="920337"/>
            <a:ext cx="5854536" cy="58189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6" name="Rounded Rectangular Callout 5"/>
          <p:cNvSpPr/>
          <p:nvPr/>
        </p:nvSpPr>
        <p:spPr bwMode="auto">
          <a:xfrm>
            <a:off x="5237016" y="1448788"/>
            <a:ext cx="3063833" cy="1959428"/>
          </a:xfrm>
          <a:prstGeom prst="wedgeRoundRectCallout">
            <a:avLst>
              <a:gd name="adj1" fmla="val -74322"/>
              <a:gd name="adj2" fmla="val 15228"/>
              <a:gd name="adj3" fmla="val 16667"/>
            </a:avLst>
          </a:prstGeom>
          <a:solidFill>
            <a:srgbClr val="92D05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Those who use FINS to process: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Requisitions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Cash Advances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Expense Reports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Journal</a:t>
            </a:r>
            <a:r>
              <a:rPr kumimoji="0" lang="en-US" sz="1800" b="0" i="0" u="none" strike="noStrike" cap="none" normalizeH="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Entries</a:t>
            </a:r>
            <a:endParaRPr kumimoji="0" lang="en-US" sz="18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7" name="Rounded Rectangular Callout 6"/>
          <p:cNvSpPr/>
          <p:nvPr/>
        </p:nvSpPr>
        <p:spPr bwMode="auto">
          <a:xfrm>
            <a:off x="876793" y="1211282"/>
            <a:ext cx="3063833" cy="2006932"/>
          </a:xfrm>
          <a:prstGeom prst="wedgeRoundRectCallout">
            <a:avLst>
              <a:gd name="adj1" fmla="val 81493"/>
              <a:gd name="adj2" fmla="val -3561"/>
              <a:gd name="adj3" fmla="val 16667"/>
            </a:avLst>
          </a:prstGeom>
          <a:solidFill>
            <a:srgbClr val="0099FF"/>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Those who</a:t>
            </a:r>
            <a:r>
              <a:rPr kumimoji="0" lang="en-US" sz="1800" b="0" i="0" u="none" strike="noStrike" cap="none" normalizeH="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uses financial information such as: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Funds</a:t>
            </a:r>
            <a:endParaRPr kumimoji="0" lang="en-US" sz="18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Departments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Account/Object</a:t>
            </a:r>
            <a:r>
              <a:rPr kumimoji="0" lang="en-US" sz="1800" b="0" i="0" u="none" strike="noStrike" cap="none" normalizeH="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codes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Projects</a:t>
            </a:r>
            <a:endParaRPr kumimoji="0" lang="en-US" sz="1800" b="0" i="0" u="none" strike="noStrike" cap="none" normalizeH="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8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8" name="Rounded Rectangular Callout 7"/>
          <p:cNvSpPr/>
          <p:nvPr/>
        </p:nvSpPr>
        <p:spPr bwMode="auto">
          <a:xfrm>
            <a:off x="2176149" y="3893126"/>
            <a:ext cx="3528954" cy="1415144"/>
          </a:xfrm>
          <a:prstGeom prst="wedgeRoundRectCallout">
            <a:avLst>
              <a:gd name="adj1" fmla="val 7850"/>
              <a:gd name="adj2" fmla="val -111439"/>
              <a:gd name="adj3" fmla="val 16667"/>
            </a:avLst>
          </a:prstGeom>
          <a:solidFill>
            <a:srgbClr val="FFC00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Segoe UI" panose="020B0502040204020203" pitchFamily="34" charset="0"/>
                <a:ea typeface="Segoe UI" panose="020B0502040204020203" pitchFamily="34" charset="0"/>
                <a:cs typeface="Segoe UI" panose="020B0502040204020203" pitchFamily="34" charset="0"/>
              </a:rPr>
              <a:t>Those who</a:t>
            </a:r>
            <a:r>
              <a:rPr kumimoji="0" lang="en-US" sz="1800" b="0" i="0" u="none" strike="noStrike" cap="none" normalizeH="0" dirty="0">
                <a:ln>
                  <a:noFill/>
                </a:ln>
                <a:effectLst/>
                <a:latin typeface="Segoe UI" panose="020B0502040204020203" pitchFamily="34" charset="0"/>
                <a:ea typeface="Segoe UI" panose="020B0502040204020203" pitchFamily="34" charset="0"/>
                <a:cs typeface="Segoe UI" panose="020B0502040204020203" pitchFamily="34" charset="0"/>
              </a:rPr>
              <a:t> monitor financial information in:</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dirty="0">
                <a:ln>
                  <a:noFill/>
                </a:ln>
                <a:effectLst/>
                <a:latin typeface="Segoe UI" panose="020B0502040204020203" pitchFamily="34" charset="0"/>
                <a:ea typeface="Segoe UI" panose="020B0502040204020203" pitchFamily="34" charset="0"/>
                <a:cs typeface="Segoe UI" panose="020B0502040204020203" pitchFamily="34" charset="0"/>
              </a:rPr>
              <a:t> FAST or </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dirty="0">
                <a:ln>
                  <a:noFill/>
                </a:ln>
                <a:effectLst/>
                <a:latin typeface="Segoe UI" panose="020B0502040204020203" pitchFamily="34" charset="0"/>
                <a:ea typeface="Segoe UI" panose="020B0502040204020203" pitchFamily="34" charset="0"/>
                <a:cs typeface="Segoe UI" panose="020B0502040204020203" pitchFamily="34" charset="0"/>
              </a:rPr>
              <a:t>the Budget System </a:t>
            </a:r>
            <a:r>
              <a:rPr lang="en-US" sz="1800" dirty="0">
                <a:latin typeface="Segoe UI" panose="020B0502040204020203" pitchFamily="34" charset="0"/>
                <a:ea typeface="Segoe UI" panose="020B0502040204020203" pitchFamily="34" charset="0"/>
                <a:cs typeface="Segoe UI" panose="020B0502040204020203" pitchFamily="34" charset="0"/>
              </a:rPr>
              <a:t> </a:t>
            </a:r>
            <a:endParaRPr kumimoji="0" lang="en-US" sz="1800" b="0" i="0" u="none" strike="noStrike" cap="none" normalizeH="0" dirty="0">
              <a:ln>
                <a:noFill/>
              </a:ln>
              <a:effectLst/>
              <a:latin typeface="Segoe UI" panose="020B0502040204020203" pitchFamily="34" charset="0"/>
              <a:ea typeface="Segoe UI" panose="020B0502040204020203" pitchFamily="34" charset="0"/>
              <a:cs typeface="Segoe UI" panose="020B0502040204020203" pitchFamily="34"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800" b="0" i="0" u="none" strike="noStrike" cap="none" normalizeH="0" baseline="0" dirty="0">
              <a:ln>
                <a:noFill/>
              </a:ln>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4284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6</a:t>
            </a:fld>
            <a:endParaRPr lang="en-US" altLang="en-US" dirty="0">
              <a:solidFill>
                <a:schemeClr val="tx1"/>
              </a:solidFill>
              <a:latin typeface="Arial" pitchFamily="34" charset="0"/>
            </a:endParaRPr>
          </a:p>
        </p:txBody>
      </p:sp>
      <p:sp>
        <p:nvSpPr>
          <p:cNvPr id="4" name="Title 1"/>
          <p:cNvSpPr txBox="1">
            <a:spLocks/>
          </p:cNvSpPr>
          <p:nvPr/>
        </p:nvSpPr>
        <p:spPr bwMode="auto">
          <a:xfrm>
            <a:off x="386271" y="82501"/>
            <a:ext cx="62155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a:solidFill>
                  <a:srgbClr val="A6192E"/>
                </a:solidFill>
                <a:latin typeface="Trebuchet MS"/>
                <a:ea typeface="+mj-ea"/>
                <a:cs typeface="Trebuchet MS"/>
              </a:defRPr>
            </a:lvl1pPr>
            <a:lvl2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2pPr>
            <a:lvl3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3pPr>
            <a:lvl4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4pPr>
            <a:lvl5pPr algn="l" rtl="0" eaLnBrk="1" fontAlgn="base" hangingPunct="1">
              <a:spcBef>
                <a:spcPct val="0"/>
              </a:spcBef>
              <a:spcAft>
                <a:spcPct val="0"/>
              </a:spcAft>
              <a:defRPr sz="3200" b="1">
                <a:solidFill>
                  <a:srgbClr val="A6192E"/>
                </a:solidFill>
                <a:latin typeface="Trebuchet MS"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9pPr>
          </a:lstStyle>
          <a:p>
            <a:r>
              <a:rPr lang="en-US" kern="0" dirty="0" smtClean="0"/>
              <a:t>Key Dates</a:t>
            </a:r>
            <a:endParaRPr lang="en-US" kern="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99" y="768301"/>
            <a:ext cx="1428512" cy="895334"/>
          </a:xfrm>
          <a:prstGeom prst="rect">
            <a:avLst/>
          </a:prstGeom>
        </p:spPr>
      </p:pic>
      <p:sp>
        <p:nvSpPr>
          <p:cNvPr id="5" name="TextBox 4"/>
          <p:cNvSpPr txBox="1"/>
          <p:nvPr/>
        </p:nvSpPr>
        <p:spPr>
          <a:xfrm>
            <a:off x="2298047" y="768301"/>
            <a:ext cx="2392001" cy="461665"/>
          </a:xfrm>
          <a:prstGeom prst="rect">
            <a:avLst/>
          </a:prstGeom>
          <a:noFill/>
        </p:spPr>
        <p:txBody>
          <a:bodyPr wrap="none" rtlCol="0">
            <a:spAutoFit/>
          </a:bodyPr>
          <a:lstStyle/>
          <a:p>
            <a:r>
              <a:rPr lang="en-US" dirty="0">
                <a:solidFill>
                  <a:srgbClr val="C00000"/>
                </a:solidFill>
              </a:rPr>
              <a:t>October 3, 2016</a:t>
            </a:r>
          </a:p>
        </p:txBody>
      </p:sp>
      <p:sp>
        <p:nvSpPr>
          <p:cNvPr id="7" name="TextBox 6"/>
          <p:cNvSpPr txBox="1"/>
          <p:nvPr/>
        </p:nvSpPr>
        <p:spPr>
          <a:xfrm>
            <a:off x="2365892" y="1190229"/>
            <a:ext cx="6472051" cy="3508653"/>
          </a:xfrm>
          <a:prstGeom prst="rect">
            <a:avLst/>
          </a:prstGeom>
          <a:noFill/>
        </p:spPr>
        <p:txBody>
          <a:bodyPr wrap="square" rtlCol="0">
            <a:spAutoFit/>
          </a:bodyPr>
          <a:lstStyle/>
          <a:p>
            <a:pPr marL="342900" indent="-342900">
              <a:buFont typeface="Wingdings" panose="05000000000000000000" pitchFamily="2" charset="2"/>
              <a:buChar char="§"/>
            </a:pPr>
            <a:r>
              <a:rPr lang="en-US" sz="1800" dirty="0">
                <a:latin typeface="Segoe UI" panose="020B0502040204020203" pitchFamily="34" charset="0"/>
                <a:ea typeface="Segoe UI" panose="020B0502040204020203" pitchFamily="34" charset="0"/>
                <a:cs typeface="Segoe UI" panose="020B0502040204020203" pitchFamily="34" charset="0"/>
              </a:rPr>
              <a:t>FINS 9.2 – new navigation and processes</a:t>
            </a:r>
          </a:p>
          <a:p>
            <a:pPr marL="342900" indent="-342900">
              <a:buFont typeface="Wingdings" panose="05000000000000000000" pitchFamily="2" charset="2"/>
              <a:buChar char="§"/>
            </a:pPr>
            <a:r>
              <a:rPr lang="en-US" sz="1800" dirty="0">
                <a:latin typeface="Segoe UI" panose="020B0502040204020203" pitchFamily="34" charset="0"/>
                <a:ea typeface="Segoe UI" panose="020B0502040204020203" pitchFamily="34" charset="0"/>
                <a:cs typeface="Segoe UI" panose="020B0502040204020203" pitchFamily="34" charset="0"/>
              </a:rPr>
              <a:t>New chart of accounts:</a:t>
            </a:r>
          </a:p>
          <a:p>
            <a:pPr marL="800100" lvl="1" indent="-342900">
              <a:buFont typeface="Wingdings" panose="05000000000000000000" pitchFamily="2" charset="2"/>
              <a:buChar char="§"/>
            </a:pPr>
            <a:r>
              <a:rPr lang="en-US" sz="1800" dirty="0">
                <a:latin typeface="Segoe UI" panose="020B0502040204020203" pitchFamily="34" charset="0"/>
                <a:ea typeface="Segoe UI" panose="020B0502040204020203" pitchFamily="34" charset="0"/>
                <a:cs typeface="Segoe UI" panose="020B0502040204020203" pitchFamily="34" charset="0"/>
              </a:rPr>
              <a:t>New structure and values</a:t>
            </a:r>
          </a:p>
          <a:p>
            <a:pPr marL="1257300" lvl="2" indent="-342900">
              <a:buFont typeface="Wingdings" panose="05000000000000000000" pitchFamily="2" charset="2"/>
              <a:buChar char="§"/>
            </a:pPr>
            <a:r>
              <a:rPr lang="en-US" sz="1800" dirty="0">
                <a:latin typeface="Segoe UI" panose="020B0502040204020203" pitchFamily="34" charset="0"/>
                <a:ea typeface="Segoe UI" panose="020B0502040204020203" pitchFamily="34" charset="0"/>
                <a:cs typeface="Segoe UI" panose="020B0502040204020203" pitchFamily="34" charset="0"/>
              </a:rPr>
              <a:t>New department codes</a:t>
            </a:r>
          </a:p>
          <a:p>
            <a:pPr marL="1257300" lvl="2" indent="-342900">
              <a:buFont typeface="Wingdings" panose="05000000000000000000" pitchFamily="2" charset="2"/>
              <a:buChar char="§"/>
            </a:pPr>
            <a:r>
              <a:rPr lang="en-US" sz="1800" dirty="0">
                <a:latin typeface="Segoe UI" panose="020B0502040204020203" pitchFamily="34" charset="0"/>
                <a:ea typeface="Segoe UI" panose="020B0502040204020203" pitchFamily="34" charset="0"/>
                <a:cs typeface="Segoe UI" panose="020B0502040204020203" pitchFamily="34" charset="0"/>
              </a:rPr>
              <a:t>Programs introduced</a:t>
            </a:r>
          </a:p>
          <a:p>
            <a:pPr marL="1257300" lvl="2" indent="-342900">
              <a:buFont typeface="Wingdings" panose="05000000000000000000" pitchFamily="2" charset="2"/>
              <a:buChar char="§"/>
            </a:pPr>
            <a:r>
              <a:rPr lang="en-US" sz="1800" dirty="0">
                <a:latin typeface="Segoe UI" panose="020B0502040204020203" pitchFamily="34" charset="0"/>
                <a:ea typeface="Segoe UI" panose="020B0502040204020203" pitchFamily="34" charset="0"/>
                <a:cs typeface="Segoe UI" panose="020B0502040204020203" pitchFamily="34" charset="0"/>
              </a:rPr>
              <a:t>Funds are consolidated</a:t>
            </a:r>
          </a:p>
          <a:p>
            <a:pPr marL="1257300" lvl="2" indent="-342900">
              <a:buFont typeface="Wingdings" panose="05000000000000000000" pitchFamily="2" charset="2"/>
              <a:buChar char="§"/>
            </a:pPr>
            <a:r>
              <a:rPr lang="en-US" sz="1800" dirty="0">
                <a:latin typeface="Segoe UI" panose="020B0502040204020203" pitchFamily="34" charset="0"/>
                <a:ea typeface="Segoe UI" panose="020B0502040204020203" pitchFamily="34" charset="0"/>
                <a:cs typeface="Segoe UI" panose="020B0502040204020203" pitchFamily="34" charset="0"/>
              </a:rPr>
              <a:t>Accounts (now objects) revised</a:t>
            </a:r>
          </a:p>
          <a:p>
            <a:pPr marL="800100" lvl="1" indent="-342900">
              <a:buFont typeface="Wingdings" panose="05000000000000000000" pitchFamily="2" charset="2"/>
              <a:buChar char="§"/>
            </a:pPr>
            <a:r>
              <a:rPr lang="en-US" sz="1800" dirty="0">
                <a:latin typeface="Segoe UI" panose="020B0502040204020203" pitchFamily="34" charset="0"/>
                <a:ea typeface="Segoe UI" panose="020B0502040204020203" pitchFamily="34" charset="0"/>
                <a:cs typeface="Segoe UI" panose="020B0502040204020203" pitchFamily="34" charset="0"/>
              </a:rPr>
              <a:t>HAP and SIMs – use new departments and programs</a:t>
            </a:r>
          </a:p>
          <a:p>
            <a:pPr marL="800100" lvl="1" indent="-342900">
              <a:buFont typeface="Wingdings" panose="05000000000000000000" pitchFamily="2" charset="2"/>
              <a:buChar char="§"/>
            </a:pPr>
            <a:r>
              <a:rPr lang="en-US" sz="1800" dirty="0">
                <a:latin typeface="Segoe UI" panose="020B0502040204020203" pitchFamily="34" charset="0"/>
                <a:ea typeface="Segoe UI" panose="020B0502040204020203" pitchFamily="34" charset="0"/>
                <a:cs typeface="Segoe UI" panose="020B0502040204020203" pitchFamily="34" charset="0"/>
              </a:rPr>
              <a:t>3</a:t>
            </a:r>
            <a:r>
              <a:rPr lang="en-US" sz="1800" baseline="30000" dirty="0">
                <a:latin typeface="Segoe UI" panose="020B0502040204020203" pitchFamily="34" charset="0"/>
                <a:ea typeface="Segoe UI" panose="020B0502040204020203" pitchFamily="34" charset="0"/>
                <a:cs typeface="Segoe UI" panose="020B0502040204020203" pitchFamily="34" charset="0"/>
              </a:rPr>
              <a:t>rd</a:t>
            </a:r>
            <a:r>
              <a:rPr lang="en-US" sz="1800" dirty="0">
                <a:latin typeface="Segoe UI" panose="020B0502040204020203" pitchFamily="34" charset="0"/>
                <a:ea typeface="Segoe UI" panose="020B0502040204020203" pitchFamily="34" charset="0"/>
                <a:cs typeface="Segoe UI" panose="020B0502040204020203" pitchFamily="34" charset="0"/>
              </a:rPr>
              <a:t> party systems revised to use new chart of accounts</a:t>
            </a:r>
          </a:p>
          <a:p>
            <a:pPr marL="800100" lvl="1" indent="-342900">
              <a:buFont typeface="Wingdings" panose="05000000000000000000" pitchFamily="2" charset="2"/>
              <a:buChar char="§"/>
            </a:pPr>
            <a:r>
              <a:rPr lang="en-US" sz="1800" dirty="0">
                <a:latin typeface="Segoe UI" panose="020B0502040204020203" pitchFamily="34" charset="0"/>
                <a:ea typeface="Segoe UI" panose="020B0502040204020203" pitchFamily="34" charset="0"/>
                <a:cs typeface="Segoe UI" panose="020B0502040204020203" pitchFamily="34" charset="0"/>
              </a:rPr>
              <a:t>FAST revised to use new chart of accounts</a:t>
            </a:r>
          </a:p>
          <a:p>
            <a:pPr lvl="1"/>
            <a:endParaRPr lang="en-US" sz="18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8" name="TextBox 7"/>
          <p:cNvSpPr txBox="1"/>
          <p:nvPr/>
        </p:nvSpPr>
        <p:spPr>
          <a:xfrm>
            <a:off x="2365890" y="4138511"/>
            <a:ext cx="2024529" cy="461665"/>
          </a:xfrm>
          <a:prstGeom prst="rect">
            <a:avLst/>
          </a:prstGeom>
          <a:noFill/>
        </p:spPr>
        <p:txBody>
          <a:bodyPr wrap="none" rtlCol="0">
            <a:spAutoFit/>
          </a:bodyPr>
          <a:lstStyle/>
          <a:p>
            <a:r>
              <a:rPr lang="en-US" dirty="0">
                <a:solidFill>
                  <a:srgbClr val="C00000"/>
                </a:solidFill>
              </a:rPr>
              <a:t>October 11    </a:t>
            </a:r>
          </a:p>
        </p:txBody>
      </p:sp>
      <p:sp>
        <p:nvSpPr>
          <p:cNvPr id="9" name="TextBox 8"/>
          <p:cNvSpPr txBox="1"/>
          <p:nvPr/>
        </p:nvSpPr>
        <p:spPr>
          <a:xfrm>
            <a:off x="2779567" y="4465558"/>
            <a:ext cx="6058373" cy="707886"/>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Segoe UI" panose="020B0502040204020203" pitchFamily="34" charset="0"/>
                <a:ea typeface="Segoe UI" panose="020B0502040204020203" pitchFamily="34" charset="0"/>
                <a:cs typeface="Segoe UI" panose="020B0502040204020203" pitchFamily="34" charset="0"/>
              </a:rPr>
              <a:t>Hyperion Planning System </a:t>
            </a:r>
            <a:r>
              <a:rPr lang="en-US" sz="2000" dirty="0" smtClean="0">
                <a:latin typeface="Segoe UI" panose="020B0502040204020203" pitchFamily="34" charset="0"/>
                <a:ea typeface="Segoe UI" panose="020B0502040204020203" pitchFamily="34" charset="0"/>
                <a:cs typeface="Segoe UI" panose="020B0502040204020203" pitchFamily="34" charset="0"/>
              </a:rPr>
              <a:t>opens for orientation and familiarization of the system. Training begins.</a:t>
            </a: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38" y="4020382"/>
            <a:ext cx="1428512" cy="895334"/>
          </a:xfrm>
          <a:prstGeom prst="rect">
            <a:avLst/>
          </a:prstGeom>
        </p:spPr>
      </p:pic>
      <p:sp>
        <p:nvSpPr>
          <p:cNvPr id="11" name="TextBox 10"/>
          <p:cNvSpPr txBox="1"/>
          <p:nvPr/>
        </p:nvSpPr>
        <p:spPr>
          <a:xfrm>
            <a:off x="2365893" y="5290631"/>
            <a:ext cx="2034531" cy="461665"/>
          </a:xfrm>
          <a:prstGeom prst="rect">
            <a:avLst/>
          </a:prstGeom>
          <a:noFill/>
        </p:spPr>
        <p:txBody>
          <a:bodyPr wrap="none" rtlCol="0">
            <a:spAutoFit/>
          </a:bodyPr>
          <a:lstStyle/>
          <a:p>
            <a:r>
              <a:rPr lang="en-US" dirty="0">
                <a:solidFill>
                  <a:srgbClr val="C00000"/>
                </a:solidFill>
              </a:rPr>
              <a:t>November 14</a:t>
            </a:r>
          </a:p>
        </p:txBody>
      </p:sp>
      <p:sp>
        <p:nvSpPr>
          <p:cNvPr id="12" name="TextBox 11"/>
          <p:cNvSpPr txBox="1"/>
          <p:nvPr/>
        </p:nvSpPr>
        <p:spPr>
          <a:xfrm>
            <a:off x="2779570" y="5617678"/>
            <a:ext cx="6058373" cy="707886"/>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Segoe UI" panose="020B0502040204020203" pitchFamily="34" charset="0"/>
                <a:ea typeface="Segoe UI" panose="020B0502040204020203" pitchFamily="34" charset="0"/>
                <a:cs typeface="Segoe UI" panose="020B0502040204020203" pitchFamily="34" charset="0"/>
              </a:rPr>
              <a:t>Hyperion Planning System Budget Planning functionality opens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37" y="5210905"/>
            <a:ext cx="1428512" cy="895334"/>
          </a:xfrm>
          <a:prstGeom prst="rect">
            <a:avLst/>
          </a:prstGeom>
        </p:spPr>
      </p:pic>
    </p:spTree>
    <p:extLst>
      <p:ext uri="{BB962C8B-B14F-4D97-AF65-F5344CB8AC3E}">
        <p14:creationId xmlns:p14="http://schemas.microsoft.com/office/powerpoint/2010/main" val="2696617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of Accounts Impacts</a:t>
            </a:r>
          </a:p>
        </p:txBody>
      </p:sp>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7</a:t>
            </a:fld>
            <a:endParaRPr lang="en-US" altLang="en-US" dirty="0">
              <a:solidFill>
                <a:schemeClr val="tx1"/>
              </a:solidFill>
              <a:latin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11" y="1176126"/>
            <a:ext cx="8953995" cy="9141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41152" y="2120722"/>
            <a:ext cx="2482026" cy="461665"/>
          </a:xfrm>
          <a:prstGeom prst="rect">
            <a:avLst/>
          </a:prstGeom>
          <a:noFill/>
        </p:spPr>
        <p:txBody>
          <a:bodyPr wrap="none" rtlCol="0">
            <a:spAutoFit/>
          </a:bodyPr>
          <a:lstStyle/>
          <a:p>
            <a:r>
              <a:rPr lang="en-US" dirty="0" smtClean="0">
                <a:latin typeface="Segoe UI Light" panose="020B0502040204020203" pitchFamily="34" charset="0"/>
              </a:rPr>
              <a:t>The new structure</a:t>
            </a:r>
            <a:endParaRPr lang="en-US" dirty="0">
              <a:latin typeface="Segoe UI Light" panose="020B0502040204020203"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937642">
            <a:off x="33231" y="3260259"/>
            <a:ext cx="3381561" cy="1665916"/>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0982" y="4261756"/>
            <a:ext cx="6951663"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14430" y="3411657"/>
            <a:ext cx="1794081" cy="461665"/>
          </a:xfrm>
          <a:prstGeom prst="rect">
            <a:avLst/>
          </a:prstGeom>
          <a:solidFill>
            <a:schemeClr val="bg1"/>
          </a:solidFill>
        </p:spPr>
        <p:txBody>
          <a:bodyPr wrap="none" rtlCol="0">
            <a:spAutoFit/>
          </a:bodyPr>
          <a:lstStyle/>
          <a:p>
            <a:r>
              <a:rPr lang="en-US" dirty="0" smtClean="0">
                <a:latin typeface="Segoe UI Light" panose="020B0502040204020203" pitchFamily="34" charset="0"/>
              </a:rPr>
              <a:t>New Stamps</a:t>
            </a:r>
            <a:endParaRPr lang="en-US" dirty="0">
              <a:latin typeface="Segoe UI Light" panose="020B0502040204020203" pitchFamily="34" charset="0"/>
            </a:endParaRPr>
          </a:p>
        </p:txBody>
      </p:sp>
      <p:sp>
        <p:nvSpPr>
          <p:cNvPr id="9" name="TextBox 8"/>
          <p:cNvSpPr txBox="1"/>
          <p:nvPr/>
        </p:nvSpPr>
        <p:spPr>
          <a:xfrm>
            <a:off x="5370512" y="4119941"/>
            <a:ext cx="1979132" cy="461665"/>
          </a:xfrm>
          <a:prstGeom prst="rect">
            <a:avLst/>
          </a:prstGeom>
          <a:solidFill>
            <a:schemeClr val="bg1"/>
          </a:solidFill>
        </p:spPr>
        <p:txBody>
          <a:bodyPr wrap="none" rtlCol="0">
            <a:spAutoFit/>
          </a:bodyPr>
          <a:lstStyle/>
          <a:p>
            <a:r>
              <a:rPr lang="en-US" dirty="0" smtClean="0">
                <a:latin typeface="Segoe UI Light" panose="020B0502040204020203" pitchFamily="34" charset="0"/>
              </a:rPr>
              <a:t>Revised forms</a:t>
            </a:r>
            <a:endParaRPr lang="en-US" dirty="0">
              <a:latin typeface="Segoe UI Light" panose="020B0502040204020203" pitchFamily="34" charset="0"/>
            </a:endParaRPr>
          </a:p>
        </p:txBody>
      </p:sp>
    </p:spTree>
    <p:extLst>
      <p:ext uri="{BB962C8B-B14F-4D97-AF65-F5344CB8AC3E}">
        <p14:creationId xmlns:p14="http://schemas.microsoft.com/office/powerpoint/2010/main" val="79858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8</a:t>
            </a:fld>
            <a:endParaRPr lang="en-US" altLang="en-US" dirty="0">
              <a:solidFill>
                <a:schemeClr val="tx1"/>
              </a:solidFill>
              <a:latin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853"/>
            <a:ext cx="2193787" cy="1454576"/>
          </a:xfrm>
          <a:prstGeom prst="ellipse">
            <a:avLst/>
          </a:prstGeom>
          <a:ln>
            <a:noFill/>
          </a:ln>
          <a:effectLst>
            <a:softEdge rad="112500"/>
          </a:effectLst>
        </p:spPr>
      </p:pic>
      <p:sp>
        <p:nvSpPr>
          <p:cNvPr id="10" name="TextBox 9"/>
          <p:cNvSpPr txBox="1"/>
          <p:nvPr/>
        </p:nvSpPr>
        <p:spPr>
          <a:xfrm>
            <a:off x="2193786" y="582552"/>
            <a:ext cx="6148355" cy="461665"/>
          </a:xfrm>
          <a:prstGeom prst="rect">
            <a:avLst/>
          </a:prstGeom>
          <a:noFill/>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New </a:t>
            </a:r>
            <a:r>
              <a:rPr lang="en-US" dirty="0" smtClean="0">
                <a:latin typeface="Segoe UI" panose="020B0502040204020203" pitchFamily="34" charset="0"/>
                <a:ea typeface="Segoe UI" panose="020B0502040204020203" pitchFamily="34" charset="0"/>
                <a:cs typeface="Segoe UI" panose="020B0502040204020203" pitchFamily="34" charset="0"/>
              </a:rPr>
              <a:t>Object Codes </a:t>
            </a:r>
          </a:p>
        </p:txBody>
      </p:sp>
      <p:sp>
        <p:nvSpPr>
          <p:cNvPr id="6" name="TextBox 5"/>
          <p:cNvSpPr txBox="1"/>
          <p:nvPr/>
        </p:nvSpPr>
        <p:spPr>
          <a:xfrm>
            <a:off x="1239489" y="1744894"/>
            <a:ext cx="7449359" cy="4524315"/>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What’s Changing?</a:t>
            </a:r>
            <a:br>
              <a:rPr lang="en-US" b="1" dirty="0" smtClean="0">
                <a:latin typeface="Segoe UI" panose="020B0502040204020203" pitchFamily="34" charset="0"/>
                <a:ea typeface="Segoe UI" panose="020B0502040204020203" pitchFamily="34" charset="0"/>
                <a:cs typeface="Segoe UI" panose="020B0502040204020203" pitchFamily="34" charset="0"/>
              </a:rPr>
            </a:br>
            <a:endParaRPr lang="en-US"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The number of object codes are being rationalized and reduced</a:t>
            </a:r>
            <a:br>
              <a:rPr lang="en-US" dirty="0" smtClean="0">
                <a:latin typeface="Segoe UI" panose="020B0502040204020203" pitchFamily="34" charset="0"/>
                <a:ea typeface="Segoe UI" panose="020B0502040204020203" pitchFamily="34" charset="0"/>
                <a:cs typeface="Segoe UI" panose="020B0502040204020203" pitchFamily="34" charset="0"/>
              </a:rPr>
            </a:b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Object codes are being renumbered</a:t>
            </a:r>
            <a:br>
              <a:rPr lang="en-US" dirty="0" smtClean="0">
                <a:latin typeface="Segoe UI" panose="020B0502040204020203" pitchFamily="34" charset="0"/>
                <a:ea typeface="Segoe UI" panose="020B0502040204020203" pitchFamily="34" charset="0"/>
                <a:cs typeface="Segoe UI" panose="020B0502040204020203" pitchFamily="34" charset="0"/>
              </a:rPr>
            </a:b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Object codes defined</a:t>
            </a:r>
          </a:p>
          <a:p>
            <a:pPr marL="342900" indent="-342900">
              <a:buFont typeface="Arial" panose="020B0604020202020204" pitchFamily="34" charset="0"/>
              <a:buChar char="•"/>
            </a:pPr>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68" y="5170140"/>
            <a:ext cx="1119352" cy="820858"/>
          </a:xfrm>
          <a:prstGeom prst="ellipse">
            <a:avLst/>
          </a:prstGeom>
          <a:ln>
            <a:noFill/>
          </a:ln>
          <a:effectLst>
            <a:softEdge rad="112500"/>
          </a:effectLst>
        </p:spPr>
      </p:pic>
      <p:sp>
        <p:nvSpPr>
          <p:cNvPr id="7" name="TextBox 6"/>
          <p:cNvSpPr txBox="1"/>
          <p:nvPr/>
        </p:nvSpPr>
        <p:spPr>
          <a:xfrm>
            <a:off x="1680010" y="5261088"/>
            <a:ext cx="7076339" cy="707886"/>
          </a:xfrm>
          <a:prstGeom prst="rect">
            <a:avLst/>
          </a:prstGeom>
          <a:noFill/>
        </p:spPr>
        <p:txBody>
          <a:bodyPr wrap="square" rtlCol="0">
            <a:spAutoFit/>
          </a:bodyPr>
          <a:lstStyle/>
          <a:p>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See the Top 50 Translated Object Codes </a:t>
            </a:r>
            <a:b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Quick Reference Sheet</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05736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DAFDE7B-6DAE-4C22-BBC7-1569B1ADB657}" type="slidenum">
              <a:rPr lang="en-US" altLang="en-US" smtClean="0"/>
              <a:pPr>
                <a:defRPr/>
              </a:pPr>
              <a:t>9</a:t>
            </a:fld>
            <a:endParaRPr lang="en-US" altLang="en-US" dirty="0">
              <a:solidFill>
                <a:schemeClr val="tx1"/>
              </a:solidFill>
              <a:latin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55" y="-87061"/>
            <a:ext cx="2628900" cy="1743075"/>
          </a:xfrm>
          <a:prstGeom prst="ellipse">
            <a:avLst/>
          </a:prstGeom>
          <a:ln>
            <a:noFill/>
          </a:ln>
          <a:effectLst>
            <a:softEdge rad="112500"/>
          </a:effectLst>
        </p:spPr>
      </p:pic>
      <p:sp>
        <p:nvSpPr>
          <p:cNvPr id="7" name="TextBox 6"/>
          <p:cNvSpPr txBox="1"/>
          <p:nvPr/>
        </p:nvSpPr>
        <p:spPr>
          <a:xfrm>
            <a:off x="3180545" y="513434"/>
            <a:ext cx="5165766" cy="461665"/>
          </a:xfrm>
          <a:prstGeom prst="rect">
            <a:avLst/>
          </a:prstGeom>
          <a:noFill/>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Fund </a:t>
            </a:r>
            <a:r>
              <a:rPr lang="en-US" dirty="0" smtClean="0">
                <a:latin typeface="Segoe UI" panose="020B0502040204020203" pitchFamily="34" charset="0"/>
                <a:ea typeface="Segoe UI" panose="020B0502040204020203" pitchFamily="34" charset="0"/>
                <a:cs typeface="Segoe UI" panose="020B0502040204020203" pitchFamily="34" charset="0"/>
              </a:rPr>
              <a:t>Codes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976184" y="1513703"/>
            <a:ext cx="6788052" cy="4154984"/>
          </a:xfrm>
          <a:prstGeom prst="rect">
            <a:avLst/>
          </a:prstGeom>
          <a:noFill/>
        </p:spPr>
        <p:txBody>
          <a:bodyPr wrap="square" rtlCol="0">
            <a:spAutoFi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What’s Changing?</a:t>
            </a:r>
            <a:br>
              <a:rPr lang="en-US" b="1" dirty="0" smtClean="0">
                <a:latin typeface="Segoe UI" panose="020B0502040204020203" pitchFamily="34" charset="0"/>
                <a:ea typeface="Segoe UI" panose="020B0502040204020203" pitchFamily="34" charset="0"/>
                <a:cs typeface="Segoe UI" panose="020B0502040204020203" pitchFamily="34" charset="0"/>
              </a:rPr>
            </a:br>
            <a:endParaRPr lang="en-US" b="1"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Some funds are being merged:</a:t>
            </a:r>
          </a:p>
          <a:p>
            <a:pPr marL="800100" lvl="1"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Funds 11 and 12</a:t>
            </a:r>
          </a:p>
          <a:p>
            <a:pPr marL="800100" lvl="1"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Ancillary funds consolidated in Fund 40</a:t>
            </a:r>
          </a:p>
          <a:p>
            <a:pPr marL="800100" lvl="1" indent="-342900">
              <a:buFont typeface="Arial" panose="020B0604020202020204" pitchFamily="34" charset="0"/>
              <a:buChar char="•"/>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The endowment-funded projects of Fund 23 and 24 are being combined into a new fund:  Fund 62 Endowment Support</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119785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SFU_presentation_2015">
  <a:themeElements>
    <a:clrScheme name="SFU Colours">
      <a:dk1>
        <a:srgbClr val="000000"/>
      </a:dk1>
      <a:lt1>
        <a:srgbClr val="FFFFFF"/>
      </a:lt1>
      <a:dk2>
        <a:srgbClr val="FFFFFF"/>
      </a:dk2>
      <a:lt2>
        <a:srgbClr val="464847"/>
      </a:lt2>
      <a:accent1>
        <a:srgbClr val="A6192E"/>
      </a:accent1>
      <a:accent2>
        <a:srgbClr val="004397"/>
      </a:accent2>
      <a:accent3>
        <a:srgbClr val="FFFFFF"/>
      </a:accent3>
      <a:accent4>
        <a:srgbClr val="000000"/>
      </a:accent4>
      <a:accent5>
        <a:srgbClr val="CCAAAC"/>
      </a:accent5>
      <a:accent6>
        <a:srgbClr val="003268"/>
      </a:accent6>
      <a:hlink>
        <a:srgbClr val="006AA8"/>
      </a:hlink>
      <a:folHlink>
        <a:srgbClr val="BA2B48"/>
      </a:folHlink>
    </a:clrScheme>
    <a:fontScheme name="SFU_Template_Beta_0.2">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FU_Template_Beta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U_Template_Beta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U_Template_Beta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U_Template_Beta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U_Template_Beta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U_Template_Beta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U_Template_Beta_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U_Template_Beta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U_Template_Beta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U_Template_Beta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U_Template_Beta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U_Template_Beta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961C479874B443BB1C4D0A6EB63727" ma:contentTypeVersion="6" ma:contentTypeDescription="Create a new document." ma:contentTypeScope="" ma:versionID="b0f0e03d98d75ecab53240bd23af75b5">
  <xsd:schema xmlns:xsd="http://www.w3.org/2001/XMLSchema" xmlns:xs="http://www.w3.org/2001/XMLSchema" xmlns:p="http://schemas.microsoft.com/office/2006/metadata/properties" xmlns:ns2="f108e615-336e-4b9f-8b35-880b8454bf1a" targetNamespace="http://schemas.microsoft.com/office/2006/metadata/properties" ma:root="true" ma:fieldsID="fa707edbd52f4573c7a497c16bbfb98b" ns2:_="">
    <xsd:import namespace="f108e615-336e-4b9f-8b35-880b8454bf1a"/>
    <xsd:element name="properties">
      <xsd:complexType>
        <xsd:sequence>
          <xsd:element name="documentManagement">
            <xsd:complexType>
              <xsd:all>
                <xsd:element ref="ns2:Description0" minOccurs="0"/>
                <xsd:element ref="ns2:Change_x0020_Status"/>
                <xsd:element ref="ns2:Assigned_x0020_to0" minOccurs="0"/>
                <xsd:element ref="ns2:Due_x0020_date" minOccurs="0"/>
                <xsd:element ref="ns2:Project_x0020_Phase"/>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8e615-336e-4b9f-8b35-880b8454bf1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hange_x0020_Status" ma:index="9" ma:displayName="Change Status" ma:default="Open" ma:format="Dropdown" ma:internalName="Change_x0020_Status">
      <xsd:simpleType>
        <xsd:restriction base="dms:Choice">
          <xsd:enumeration value="Open"/>
          <xsd:enumeration value="In Process"/>
          <xsd:enumeration value="Under Review"/>
          <xsd:enumeration value="Closed"/>
        </xsd:restriction>
      </xsd:simpleType>
    </xsd:element>
    <xsd:element name="Assigned_x0020_to0" ma:index="10" nillable="true" ma:displayName="Assigned to" ma:internalName="Assigned_x0020_to0">
      <xsd:simpleType>
        <xsd:restriction base="dms:Text">
          <xsd:maxLength value="255"/>
        </xsd:restriction>
      </xsd:simpleType>
    </xsd:element>
    <xsd:element name="Due_x0020_date" ma:index="11" nillable="true" ma:displayName="Due date" ma:format="DateOnly" ma:internalName="Due_x0020_date">
      <xsd:simpleType>
        <xsd:restriction base="dms:DateTime"/>
      </xsd:simpleType>
    </xsd:element>
    <xsd:element name="Project_x0020_Phase" ma:index="12" ma:displayName="Project Phase" ma:default="Initiation" ma:format="Dropdown" ma:internalName="Project_x0020_Phase">
      <xsd:simpleType>
        <xsd:restriction base="dms:Choice">
          <xsd:enumeration value="Initiation"/>
          <xsd:enumeration value="Planning"/>
          <xsd:enumeration value="Executing and Monitoring"/>
          <xsd:enumeration value="Closing"/>
          <xsd:enumeration value="Application"/>
        </xsd:restriction>
      </xsd:simpleType>
    </xsd:element>
    <xsd:element name="Category" ma:index="13" ma:displayName="Category" ma:default="Engaging" ma:format="Dropdown" ma:internalName="Category">
      <xsd:simpleType>
        <xsd:restriction base="dms:Choice">
          <xsd:enumeration value="Engaging"/>
          <xsd:enumeration value="Communication"/>
          <xsd:enumeration value="Education and Training"/>
          <xsd:enumeration value="Coaching"/>
          <xsd:enumeration value="Adoption"/>
          <xsd:enumeration value="Deliverabl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f108e615-336e-4b9f-8b35-880b8454bf1a">Communication</Category>
    <Assigned_x0020_to0 xmlns="f108e615-336e-4b9f-8b35-880b8454bf1a">sandra price</Assigned_x0020_to0>
    <Due_x0020_date xmlns="f108e615-336e-4b9f-8b35-880b8454bf1a">2016-07-26T00:00:00-07:00</Due_x0020_date>
    <Project_x0020_Phase xmlns="f108e615-336e-4b9f-8b35-880b8454bf1a">Executing and Monitoring</Project_x0020_Phase>
    <Change_x0020_Status xmlns="f108e615-336e-4b9f-8b35-880b8454bf1a">Open</Change_x0020_Status>
    <Description0 xmlns="f108e615-336e-4b9f-8b35-880b8454bf1a">COA readiness</Description0>
  </documentManagement>
</p:properties>
</file>

<file path=customXml/itemProps1.xml><?xml version="1.0" encoding="utf-8"?>
<ds:datastoreItem xmlns:ds="http://schemas.openxmlformats.org/officeDocument/2006/customXml" ds:itemID="{1A03EAEF-41B8-4C47-B2C4-2192CEAE9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8e615-336e-4b9f-8b35-880b8454b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140D34-4131-41F9-912A-4ADED5C332DF}">
  <ds:schemaRefs>
    <ds:schemaRef ds:uri="http://schemas.microsoft.com/sharepoint/v3/contenttype/forms"/>
  </ds:schemaRefs>
</ds:datastoreItem>
</file>

<file path=customXml/itemProps3.xml><?xml version="1.0" encoding="utf-8"?>
<ds:datastoreItem xmlns:ds="http://schemas.openxmlformats.org/officeDocument/2006/customXml" ds:itemID="{38DD2D0E-F994-4C63-A507-500B85B8CF34}">
  <ds:schemaRefs>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f108e615-336e-4b9f-8b35-880b8454bf1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SFU_presentation_2015</Template>
  <TotalTime>6577</TotalTime>
  <Words>2358</Words>
  <Application>Microsoft Office PowerPoint</Application>
  <PresentationFormat>On-screen Show (4:3)</PresentationFormat>
  <Paragraphs>485</Paragraphs>
  <Slides>22</Slides>
  <Notes>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 Unicode MS</vt:lpstr>
      <vt:lpstr>ＭＳ Ｐゴシック</vt:lpstr>
      <vt:lpstr>Arial</vt:lpstr>
      <vt:lpstr>Calibri</vt:lpstr>
      <vt:lpstr>Cambria</vt:lpstr>
      <vt:lpstr>DIN Next LT Pro</vt:lpstr>
      <vt:lpstr>DINPro-Regular</vt:lpstr>
      <vt:lpstr>Helvetica</vt:lpstr>
      <vt:lpstr>Segoe Script</vt:lpstr>
      <vt:lpstr>Segoe UI</vt:lpstr>
      <vt:lpstr>Segoe UI Light</vt:lpstr>
      <vt:lpstr>Trebuchet MS</vt:lpstr>
      <vt:lpstr>Webdings</vt:lpstr>
      <vt:lpstr>Wingdings</vt:lpstr>
      <vt:lpstr>SFU_presentation_2015</vt:lpstr>
      <vt:lpstr>Finance Program  Chart of Accounts/FINS 9.2 Project</vt:lpstr>
      <vt:lpstr>Agenda</vt:lpstr>
      <vt:lpstr>PowerPoint Presentation</vt:lpstr>
      <vt:lpstr>PowerPoint Presentation</vt:lpstr>
      <vt:lpstr>Who is impacted by new the Chart of Accounts?</vt:lpstr>
      <vt:lpstr>PowerPoint Presentation</vt:lpstr>
      <vt:lpstr>Chart of Accounts Impacts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we making the change happen?  </vt:lpstr>
      <vt:lpstr>What support will be in place?</vt:lpstr>
      <vt:lpstr>Finance Program Website</vt:lpstr>
      <vt:lpstr>Chart of Accounts Website</vt:lpstr>
      <vt:lpstr>Online Training</vt:lpstr>
      <vt:lpstr>FAST     https://fast-tst.its.sfu.ca   </vt:lpstr>
      <vt:lpstr>Discussion/Parking Lot</vt:lpstr>
    </vt:vector>
  </TitlesOfParts>
  <Company>Simon Fraser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26  Lunch and Learn session</dc:title>
  <dc:creator>Cal Smith</dc:creator>
  <cp:lastModifiedBy>Sandra Jean Price</cp:lastModifiedBy>
  <cp:revision>360</cp:revision>
  <cp:lastPrinted>2016-04-04T20:45:05Z</cp:lastPrinted>
  <dcterms:created xsi:type="dcterms:W3CDTF">2015-03-16T17:35:29Z</dcterms:created>
  <dcterms:modified xsi:type="dcterms:W3CDTF">2016-09-13T16:05:00Z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0x010100D1961C479874B443BB1C4D0A6EB63727</vt:lpwstr>
  </property>
</Properties>
</file>