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2" r:id="rId2"/>
    <p:sldMasterId id="2147483704" r:id="rId3"/>
  </p:sldMasterIdLst>
  <p:notesMasterIdLst>
    <p:notesMasterId r:id="rId18"/>
  </p:notesMasterIdLst>
  <p:sldIdLst>
    <p:sldId id="257" r:id="rId4"/>
    <p:sldId id="278" r:id="rId5"/>
    <p:sldId id="288" r:id="rId6"/>
    <p:sldId id="285" r:id="rId7"/>
    <p:sldId id="289" r:id="rId8"/>
    <p:sldId id="290" r:id="rId9"/>
    <p:sldId id="291" r:id="rId10"/>
    <p:sldId id="292" r:id="rId11"/>
    <p:sldId id="293" r:id="rId12"/>
    <p:sldId id="294" r:id="rId13"/>
    <p:sldId id="281" r:id="rId14"/>
    <p:sldId id="275" r:id="rId15"/>
    <p:sldId id="296"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B35"/>
    <a:srgbClr val="CC0633"/>
    <a:srgbClr val="54585A"/>
    <a:srgbClr val="4D4D4C"/>
    <a:srgbClr val="DC0032"/>
    <a:srgbClr val="D82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74"/>
    <p:restoredTop sz="83984"/>
  </p:normalViewPr>
  <p:slideViewPr>
    <p:cSldViewPr snapToGrid="0" snapToObjects="1" showGuides="1">
      <p:cViewPr varScale="1">
        <p:scale>
          <a:sx n="108" d="100"/>
          <a:sy n="108" d="100"/>
        </p:scale>
        <p:origin x="1344" y="1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414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7646A-58FA-9D40-9D9D-83B2E51FE78A}" type="datetimeFigureOut">
              <a:rPr lang="en-US" smtClean="0"/>
              <a:t>6/1/23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2F7FF-80E9-EA46-8276-FB972CB01D29}" type="slidenum">
              <a:rPr lang="en-US" smtClean="0"/>
              <a:t>‹#›</a:t>
            </a:fld>
            <a:endParaRPr lang="en-US"/>
          </a:p>
        </p:txBody>
      </p:sp>
    </p:spTree>
    <p:extLst>
      <p:ext uri="{BB962C8B-B14F-4D97-AF65-F5344CB8AC3E}">
        <p14:creationId xmlns:p14="http://schemas.microsoft.com/office/powerpoint/2010/main" val="280740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FONT: </a:t>
            </a:r>
            <a:br>
              <a:rPr lang="en-US" b="1" dirty="0"/>
            </a:br>
            <a:r>
              <a:rPr lang="en-US" dirty="0"/>
              <a:t>Impact, uppercase</a:t>
            </a:r>
          </a:p>
          <a:p>
            <a:r>
              <a:rPr lang="en-US" dirty="0"/>
              <a:t>Do not extend text outside of white section.</a:t>
            </a:r>
          </a:p>
          <a:p>
            <a:endParaRPr lang="en-US" dirty="0"/>
          </a:p>
          <a:p>
            <a:r>
              <a:rPr lang="en-US" b="1" dirty="0"/>
              <a:t>SUBHEADS</a:t>
            </a:r>
            <a:r>
              <a:rPr lang="en-US" b="1" baseline="0" dirty="0"/>
              <a:t> / </a:t>
            </a:r>
            <a:r>
              <a:rPr lang="en-US" b="1" dirty="0"/>
              <a:t>DAY MONTH YEAR:</a:t>
            </a:r>
          </a:p>
          <a:p>
            <a:r>
              <a:rPr lang="en-US" dirty="0"/>
              <a:t>Trebuchet MS, bold, uppercase</a:t>
            </a:r>
          </a:p>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1</a:t>
            </a:fld>
            <a:endParaRPr lang="en-US"/>
          </a:p>
        </p:txBody>
      </p:sp>
    </p:spTree>
    <p:extLst>
      <p:ext uri="{BB962C8B-B14F-4D97-AF65-F5344CB8AC3E}">
        <p14:creationId xmlns:p14="http://schemas.microsoft.com/office/powerpoint/2010/main" val="170315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On-brand</a:t>
            </a:r>
            <a:r>
              <a:rPr lang="en-US" baseline="0" dirty="0"/>
              <a:t> bullet points</a:t>
            </a:r>
          </a:p>
          <a:p>
            <a:br>
              <a:rPr lang="en-US" baseline="0" dirty="0"/>
            </a:br>
            <a:r>
              <a:rPr lang="en-US" b="1" u="none" baseline="0" dirty="0"/>
              <a:t>* copy and paste to reuse *</a:t>
            </a:r>
          </a:p>
          <a:p>
            <a:endParaRPr lang="en-US" b="0" u="sng" baseline="0" dirty="0"/>
          </a:p>
          <a:p>
            <a:r>
              <a:rPr lang="en-US" b="1" dirty="0"/>
              <a:t>FONT: </a:t>
            </a:r>
            <a:br>
              <a:rPr lang="en-US" b="1" dirty="0"/>
            </a:br>
            <a:r>
              <a:rPr lang="en-US" b="1" dirty="0"/>
              <a:t>Header:</a:t>
            </a:r>
          </a:p>
          <a:p>
            <a:r>
              <a:rPr lang="en-US" dirty="0"/>
              <a:t>Impact, uppercase</a:t>
            </a:r>
            <a:br>
              <a:rPr lang="en-US" dirty="0"/>
            </a:br>
            <a:r>
              <a:rPr lang="en-US" b="1" dirty="0"/>
              <a:t>Subheads</a:t>
            </a:r>
            <a:r>
              <a:rPr lang="en-US" b="1" baseline="0" dirty="0"/>
              <a:t> and Table:</a:t>
            </a:r>
            <a:br>
              <a:rPr lang="en-US" baseline="0" dirty="0"/>
            </a:br>
            <a:r>
              <a:rPr lang="en-US" baseline="0" dirty="0"/>
              <a:t>Trebuchet MS, bold, uppercase</a:t>
            </a:r>
            <a:br>
              <a:rPr lang="en-US" dirty="0"/>
            </a:br>
            <a:r>
              <a:rPr lang="en-US" b="1" dirty="0"/>
              <a:t>Body:</a:t>
            </a:r>
            <a:br>
              <a:rPr lang="en-US" dirty="0"/>
            </a:br>
            <a:r>
              <a:rPr lang="en-US" dirty="0"/>
              <a:t>Times, sentence</a:t>
            </a:r>
            <a:r>
              <a:rPr lang="en-US" baseline="0" dirty="0"/>
              <a:t>-case</a:t>
            </a:r>
            <a:endParaRPr lang="en-US" dirty="0"/>
          </a:p>
          <a:p>
            <a:endParaRPr lang="en-US" b="0" u="sng" dirty="0"/>
          </a:p>
        </p:txBody>
      </p:sp>
      <p:sp>
        <p:nvSpPr>
          <p:cNvPr id="4" name="Slide Number Placeholder 3"/>
          <p:cNvSpPr>
            <a:spLocks noGrp="1"/>
          </p:cNvSpPr>
          <p:nvPr>
            <p:ph type="sldNum" sz="quarter" idx="10"/>
          </p:nvPr>
        </p:nvSpPr>
        <p:spPr/>
        <p:txBody>
          <a:bodyPr/>
          <a:lstStyle/>
          <a:p>
            <a:fld id="{E162F7FF-80E9-EA46-8276-FB972CB01D29}" type="slidenum">
              <a:rPr lang="en-US" smtClean="0"/>
              <a:t>2</a:t>
            </a:fld>
            <a:endParaRPr lang="en-US"/>
          </a:p>
        </p:txBody>
      </p:sp>
    </p:spTree>
    <p:extLst>
      <p:ext uri="{BB962C8B-B14F-4D97-AF65-F5344CB8AC3E}">
        <p14:creationId xmlns:p14="http://schemas.microsoft.com/office/powerpoint/2010/main" val="16842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On-brand</a:t>
            </a:r>
            <a:r>
              <a:rPr lang="en-US" baseline="0" dirty="0"/>
              <a:t> bullet points</a:t>
            </a:r>
          </a:p>
          <a:p>
            <a:br>
              <a:rPr lang="en-US" baseline="0" dirty="0"/>
            </a:br>
            <a:r>
              <a:rPr lang="en-US" b="1" u="none" baseline="0" dirty="0"/>
              <a:t>* copy and paste to reuse *</a:t>
            </a:r>
          </a:p>
          <a:p>
            <a:endParaRPr lang="en-US" b="0" u="sng" baseline="0" dirty="0"/>
          </a:p>
          <a:p>
            <a:r>
              <a:rPr lang="en-US" b="1" dirty="0"/>
              <a:t>FONT: </a:t>
            </a:r>
            <a:br>
              <a:rPr lang="en-US" b="1" dirty="0"/>
            </a:br>
            <a:r>
              <a:rPr lang="en-US" b="1" dirty="0"/>
              <a:t>Header:</a:t>
            </a:r>
          </a:p>
          <a:p>
            <a:r>
              <a:rPr lang="en-US" dirty="0"/>
              <a:t>Impact, uppercase</a:t>
            </a:r>
            <a:br>
              <a:rPr lang="en-US" dirty="0"/>
            </a:br>
            <a:r>
              <a:rPr lang="en-US" b="1" dirty="0"/>
              <a:t>Subheads</a:t>
            </a:r>
            <a:r>
              <a:rPr lang="en-US" b="1" baseline="0" dirty="0"/>
              <a:t> and Table:</a:t>
            </a:r>
            <a:br>
              <a:rPr lang="en-US" baseline="0" dirty="0"/>
            </a:br>
            <a:r>
              <a:rPr lang="en-US" baseline="0" dirty="0"/>
              <a:t>Trebuchet MS, bold, uppercase</a:t>
            </a:r>
            <a:br>
              <a:rPr lang="en-US" dirty="0"/>
            </a:br>
            <a:r>
              <a:rPr lang="en-US" b="1" dirty="0"/>
              <a:t>Body:</a:t>
            </a:r>
            <a:br>
              <a:rPr lang="en-US" dirty="0"/>
            </a:br>
            <a:r>
              <a:rPr lang="en-US" dirty="0"/>
              <a:t>Times, sentence</a:t>
            </a:r>
            <a:r>
              <a:rPr lang="en-US" baseline="0" dirty="0"/>
              <a:t>-case</a:t>
            </a:r>
            <a:endParaRPr lang="en-US" dirty="0"/>
          </a:p>
          <a:p>
            <a:endParaRPr lang="en-US" b="0" u="sng" dirty="0"/>
          </a:p>
        </p:txBody>
      </p:sp>
      <p:sp>
        <p:nvSpPr>
          <p:cNvPr id="4" name="Slide Number Placeholder 3"/>
          <p:cNvSpPr>
            <a:spLocks noGrp="1"/>
          </p:cNvSpPr>
          <p:nvPr>
            <p:ph type="sldNum" sz="quarter" idx="10"/>
          </p:nvPr>
        </p:nvSpPr>
        <p:spPr/>
        <p:txBody>
          <a:bodyPr/>
          <a:lstStyle/>
          <a:p>
            <a:fld id="{E162F7FF-80E9-EA46-8276-FB972CB01D29}" type="slidenum">
              <a:rPr lang="en-US" smtClean="0"/>
              <a:t>3</a:t>
            </a:fld>
            <a:endParaRPr lang="en-US"/>
          </a:p>
        </p:txBody>
      </p:sp>
    </p:spTree>
    <p:extLst>
      <p:ext uri="{BB962C8B-B14F-4D97-AF65-F5344CB8AC3E}">
        <p14:creationId xmlns:p14="http://schemas.microsoft.com/office/powerpoint/2010/main" val="385596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5</a:t>
            </a:fld>
            <a:endParaRPr lang="en-US"/>
          </a:p>
        </p:txBody>
      </p:sp>
    </p:spTree>
    <p:extLst>
      <p:ext uri="{BB962C8B-B14F-4D97-AF65-F5344CB8AC3E}">
        <p14:creationId xmlns:p14="http://schemas.microsoft.com/office/powerpoint/2010/main" val="376300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Header:</a:t>
            </a:r>
          </a:p>
          <a:p>
            <a:r>
              <a:rPr lang="en-US" dirty="0"/>
              <a:t>Impact, uppercase</a:t>
            </a:r>
            <a:br>
              <a:rPr lang="en-US" dirty="0"/>
            </a:br>
            <a:r>
              <a:rPr lang="en-US" b="1" dirty="0"/>
              <a:t>Subheads:</a:t>
            </a:r>
            <a:br>
              <a:rPr lang="en-US" baseline="0" dirty="0"/>
            </a:br>
            <a:r>
              <a:rPr lang="en-US" baseline="0" dirty="0"/>
              <a:t>Trebuchet MS, bold, uppercase</a:t>
            </a:r>
            <a:br>
              <a:rPr lang="en-US" dirty="0"/>
            </a:br>
            <a:r>
              <a:rPr lang="en-US" b="1" dirty="0"/>
              <a:t>Body:</a:t>
            </a:r>
            <a:br>
              <a:rPr lang="en-US" dirty="0"/>
            </a:br>
            <a:r>
              <a:rPr lang="en-US" dirty="0"/>
              <a:t>Times, sentence</a:t>
            </a:r>
            <a:r>
              <a:rPr lang="en-US" baseline="0" dirty="0"/>
              <a:t>-case</a:t>
            </a: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11</a:t>
            </a:fld>
            <a:endParaRPr lang="en-US"/>
          </a:p>
        </p:txBody>
      </p:sp>
    </p:spTree>
    <p:extLst>
      <p:ext uri="{BB962C8B-B14F-4D97-AF65-F5344CB8AC3E}">
        <p14:creationId xmlns:p14="http://schemas.microsoft.com/office/powerpoint/2010/main" val="75576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FONT: </a:t>
            </a:r>
            <a:br>
              <a:rPr lang="en-US" b="1" dirty="0"/>
            </a:br>
            <a:r>
              <a:rPr lang="en-US" b="1" dirty="0"/>
              <a:t>Header:</a:t>
            </a:r>
          </a:p>
          <a:p>
            <a:r>
              <a:rPr lang="en-US" dirty="0"/>
              <a:t>Impact, uppercase</a:t>
            </a:r>
            <a:br>
              <a:rPr lang="en-US" dirty="0"/>
            </a:br>
            <a:r>
              <a:rPr lang="en-US" b="1" dirty="0"/>
              <a:t>Subheads</a:t>
            </a:r>
            <a:r>
              <a:rPr lang="en-US" b="1" baseline="0" dirty="0"/>
              <a:t> and Table:</a:t>
            </a:r>
            <a:br>
              <a:rPr lang="en-US" baseline="0" dirty="0"/>
            </a:br>
            <a:r>
              <a:rPr lang="en-US" baseline="0" dirty="0"/>
              <a:t>Trebuchet MS, bold, uppercase</a:t>
            </a:r>
            <a:br>
              <a:rPr lang="en-US" dirty="0"/>
            </a:br>
            <a:r>
              <a:rPr lang="en-US" b="1" dirty="0"/>
              <a:t>Body:</a:t>
            </a:r>
            <a:br>
              <a:rPr lang="en-US" dirty="0"/>
            </a:br>
            <a:r>
              <a:rPr lang="en-US" dirty="0"/>
              <a:t>Times, sentence</a:t>
            </a:r>
            <a:r>
              <a:rPr lang="en-US" baseline="0" dirty="0"/>
              <a:t>-case</a:t>
            </a:r>
            <a:endParaRPr lang="en-US" dirty="0"/>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12</a:t>
            </a:fld>
            <a:endParaRPr lang="en-US"/>
          </a:p>
        </p:txBody>
      </p:sp>
    </p:spTree>
    <p:extLst>
      <p:ext uri="{BB962C8B-B14F-4D97-AF65-F5344CB8AC3E}">
        <p14:creationId xmlns:p14="http://schemas.microsoft.com/office/powerpoint/2010/main" val="192643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FONT: </a:t>
            </a:r>
            <a:br>
              <a:rPr lang="en-US" b="1" dirty="0"/>
            </a:br>
            <a:r>
              <a:rPr lang="en-US" b="1" dirty="0"/>
              <a:t>Header:</a:t>
            </a:r>
          </a:p>
          <a:p>
            <a:r>
              <a:rPr lang="en-US" dirty="0"/>
              <a:t>Impact, uppercase</a:t>
            </a:r>
            <a:br>
              <a:rPr lang="en-US" dirty="0"/>
            </a:br>
            <a:r>
              <a:rPr lang="en-US" b="1" dirty="0"/>
              <a:t>Subheads</a:t>
            </a:r>
            <a:r>
              <a:rPr lang="en-US" b="1" baseline="0" dirty="0"/>
              <a:t> and Table:</a:t>
            </a:r>
            <a:br>
              <a:rPr lang="en-US" baseline="0" dirty="0"/>
            </a:br>
            <a:r>
              <a:rPr lang="en-US" baseline="0" dirty="0"/>
              <a:t>Trebuchet MS, bold, uppercase</a:t>
            </a:r>
            <a:br>
              <a:rPr lang="en-US" dirty="0"/>
            </a:br>
            <a:r>
              <a:rPr lang="en-US" b="1" dirty="0"/>
              <a:t>Body:</a:t>
            </a:r>
            <a:br>
              <a:rPr lang="en-US" dirty="0"/>
            </a:br>
            <a:r>
              <a:rPr lang="en-US" dirty="0"/>
              <a:t>Times, sentence</a:t>
            </a:r>
            <a:r>
              <a:rPr lang="en-US" baseline="0" dirty="0"/>
              <a:t>-case</a:t>
            </a:r>
            <a:endParaRPr lang="en-US" dirty="0"/>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13</a:t>
            </a:fld>
            <a:endParaRPr lang="en-US"/>
          </a:p>
        </p:txBody>
      </p:sp>
    </p:spTree>
    <p:extLst>
      <p:ext uri="{BB962C8B-B14F-4D97-AF65-F5344CB8AC3E}">
        <p14:creationId xmlns:p14="http://schemas.microsoft.com/office/powerpoint/2010/main" val="93932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CHANGE IMAGE:</a:t>
            </a:r>
          </a:p>
          <a:p>
            <a:pPr marL="171450" indent="-171450">
              <a:buFontTx/>
              <a:buChar char="-"/>
            </a:pPr>
            <a:r>
              <a:rPr lang="en-US" dirty="0"/>
              <a:t>Click on image box.</a:t>
            </a:r>
          </a:p>
          <a:p>
            <a:pPr marL="171450" indent="-171450">
              <a:buFontTx/>
              <a:buChar char="-"/>
            </a:pPr>
            <a:r>
              <a:rPr lang="en-US" dirty="0"/>
              <a:t>Go to “Picture Format” tab</a:t>
            </a:r>
          </a:p>
          <a:p>
            <a:pPr marL="171450" indent="-171450">
              <a:buFontTx/>
              <a:buChar char="-"/>
            </a:pPr>
            <a:r>
              <a:rPr lang="en-US" dirty="0"/>
              <a:t>Click “Change Picture”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14</a:t>
            </a:fld>
            <a:endParaRPr lang="en-US"/>
          </a:p>
        </p:txBody>
      </p:sp>
    </p:spTree>
    <p:extLst>
      <p:ext uri="{BB962C8B-B14F-4D97-AF65-F5344CB8AC3E}">
        <p14:creationId xmlns:p14="http://schemas.microsoft.com/office/powerpoint/2010/main" val="1768590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BAR | Title Page with side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B2EDA9-BA65-7D43-B2F9-A634420DBC76}"/>
              </a:ext>
            </a:extLst>
          </p:cNvPr>
          <p:cNvSpPr txBox="1"/>
          <p:nvPr userDrawn="1"/>
        </p:nvSpPr>
        <p:spPr>
          <a:xfrm>
            <a:off x="0" y="0"/>
            <a:ext cx="5380038" cy="6864536"/>
          </a:xfrm>
          <a:prstGeom prst="rect">
            <a:avLst/>
          </a:prstGeom>
          <a:solidFill>
            <a:srgbClr val="CC0633"/>
          </a:solidFill>
        </p:spPr>
        <p:txBody>
          <a:bodyPr wrap="square" rtlCol="0">
            <a:spAutoFit/>
          </a:bodyPr>
          <a:lstStyle/>
          <a:p>
            <a:endParaRPr lang="en-US" dirty="0"/>
          </a:p>
        </p:txBody>
      </p:sp>
      <p:sp>
        <p:nvSpPr>
          <p:cNvPr id="4" name="Picture Placeholder 3"/>
          <p:cNvSpPr>
            <a:spLocks noGrp="1"/>
          </p:cNvSpPr>
          <p:nvPr>
            <p:ph type="pic" sz="quarter" idx="11"/>
          </p:nvPr>
        </p:nvSpPr>
        <p:spPr>
          <a:xfrm>
            <a:off x="5380038" y="186"/>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r>
              <a:rPr lang="en-US" dirty="0"/>
              <a:t>DAY MONTH YEAR</a:t>
            </a:r>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a:noFill/>
          <a:ln>
            <a:noFill/>
          </a:ln>
        </p:spPr>
        <p:txBody>
          <a:bodyPr anchor="t">
            <a:noAutofit/>
          </a:bodyPr>
          <a:lstStyle>
            <a:lvl1pPr algn="l">
              <a:defRPr sz="6000">
                <a:ln>
                  <a:noFill/>
                </a:ln>
                <a:solidFill>
                  <a:schemeClr val="bg1"/>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0235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0"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65017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7"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0" y="2052638"/>
            <a:ext cx="4185397" cy="35448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5"/>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88501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10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18"/>
            <a:ext cx="8054662" cy="1325563"/>
          </a:xfrm>
        </p:spPr>
        <p:txBody>
          <a:bodyPr/>
          <a:lstStyle>
            <a:lvl1pPr>
              <a:defRPr sz="36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111092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p>
            <a:endParaRPr lang="en-US"/>
          </a:p>
        </p:txBody>
      </p:sp>
    </p:spTree>
    <p:extLst>
      <p:ext uri="{BB962C8B-B14F-4D97-AF65-F5344CB8AC3E}">
        <p14:creationId xmlns:p14="http://schemas.microsoft.com/office/powerpoint/2010/main" val="393560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R | Title Page with side image">
    <p:spTree>
      <p:nvGrpSpPr>
        <p:cNvPr id="1" name=""/>
        <p:cNvGrpSpPr/>
        <p:nvPr/>
      </p:nvGrpSpPr>
      <p:grpSpPr>
        <a:xfrm>
          <a:off x="0" y="0"/>
          <a:ext cx="0" cy="0"/>
          <a:chOff x="0" y="0"/>
          <a:chExt cx="0" cy="0"/>
        </a:xfrm>
      </p:grpSpPr>
      <p:sp>
        <p:nvSpPr>
          <p:cNvPr id="6" name="Rectangle 5"/>
          <p:cNvSpPr/>
          <p:nvPr userDrawn="1"/>
        </p:nvSpPr>
        <p:spPr>
          <a:xfrm>
            <a:off x="5380038" y="-6350"/>
            <a:ext cx="3763962" cy="686435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Picture Placeholder 3"/>
          <p:cNvSpPr>
            <a:spLocks noGrp="1"/>
          </p:cNvSpPr>
          <p:nvPr>
            <p:ph type="pic" sz="quarter" idx="11"/>
          </p:nvPr>
        </p:nvSpPr>
        <p:spPr>
          <a:xfrm>
            <a:off x="5380038" y="0"/>
            <a:ext cx="3763962" cy="6864350"/>
          </a:xfrm>
        </p:spPr>
        <p:txBody>
          <a:bodyPr/>
          <a:lstStyle/>
          <a:p>
            <a:endParaRPr lang="en-US"/>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r>
              <a:rPr lang="en-US" dirty="0"/>
              <a:t>DAY MONTH YEAR</a:t>
            </a:r>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245302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BAR | Title Page with top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24254-722A-B146-BECC-4895EC4DA86A}"/>
              </a:ext>
            </a:extLst>
          </p:cNvPr>
          <p:cNvSpPr txBox="1"/>
          <p:nvPr userDrawn="1"/>
        </p:nvSpPr>
        <p:spPr>
          <a:xfrm>
            <a:off x="0" y="3743324"/>
            <a:ext cx="9143999" cy="3114675"/>
          </a:xfrm>
          <a:prstGeom prst="rect">
            <a:avLst/>
          </a:prstGeom>
          <a:solidFill>
            <a:srgbClr val="CC0633"/>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A9135019-64D5-5141-B3AA-B6B20940587F}"/>
              </a:ext>
            </a:extLst>
          </p:cNvPr>
          <p:cNvSpPr>
            <a:spLocks noGrp="1"/>
          </p:cNvSpPr>
          <p:nvPr>
            <p:ph type="ctrTitle" hasCustomPrompt="1"/>
          </p:nvPr>
        </p:nvSpPr>
        <p:spPr>
          <a:xfrm>
            <a:off x="730666" y="4101752"/>
            <a:ext cx="7772400" cy="3278721"/>
          </a:xfrm>
        </p:spPr>
        <p:txBody>
          <a:bodyPr anchor="t">
            <a:noAutofit/>
          </a:bodyPr>
          <a:lstStyle>
            <a:lvl1pPr algn="l">
              <a:defRPr sz="6000">
                <a:solidFill>
                  <a:schemeClr val="bg1"/>
                </a:solidFill>
              </a:defRPr>
            </a:lvl1pPr>
          </a:lstStyle>
          <a:p>
            <a:r>
              <a:rPr lang="en-US" dirty="0"/>
              <a:t>PRESENTATION</a:t>
            </a:r>
            <a:br>
              <a:rPr lang="en-US" dirty="0"/>
            </a:br>
            <a:r>
              <a:rPr lang="en-US" dirty="0"/>
              <a:t>TITLE PAGE</a:t>
            </a:r>
            <a:br>
              <a:rPr lang="en-US" dirty="0"/>
            </a:br>
            <a:r>
              <a:rPr lang="en-US" dirty="0"/>
              <a:t>WITH TOP IMAGE</a:t>
            </a:r>
          </a:p>
        </p:txBody>
      </p:sp>
      <p:sp>
        <p:nvSpPr>
          <p:cNvPr id="6" name="Picture Placeholder 3"/>
          <p:cNvSpPr>
            <a:spLocks noGrp="1"/>
          </p:cNvSpPr>
          <p:nvPr>
            <p:ph type="pic" sz="quarter" idx="11"/>
          </p:nvPr>
        </p:nvSpPr>
        <p:spPr>
          <a:xfrm>
            <a:off x="0" y="-1"/>
            <a:ext cx="9144000" cy="3743325"/>
          </a:xfrm>
        </p:spPr>
        <p:txBody>
          <a:bodyPr/>
          <a:lstStyle/>
          <a:p>
            <a:endParaRPr lang="en-US"/>
          </a:p>
        </p:txBody>
      </p:sp>
      <p:pic>
        <p:nvPicPr>
          <p:cNvPr id="8" name="Picture 7">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83489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R | Title Page with top image">
    <p:spTree>
      <p:nvGrpSpPr>
        <p:cNvPr id="1" name=""/>
        <p:cNvGrpSpPr/>
        <p:nvPr/>
      </p:nvGrpSpPr>
      <p:grpSpPr>
        <a:xfrm>
          <a:off x="0" y="0"/>
          <a:ext cx="0" cy="0"/>
          <a:chOff x="0" y="0"/>
          <a:chExt cx="0" cy="0"/>
        </a:xfrm>
      </p:grpSpPr>
      <p:sp>
        <p:nvSpPr>
          <p:cNvPr id="3" name="Rectangle 2"/>
          <p:cNvSpPr/>
          <p:nvPr userDrawn="1"/>
        </p:nvSpPr>
        <p:spPr>
          <a:xfrm>
            <a:off x="0" y="-6351"/>
            <a:ext cx="9144000" cy="3830855"/>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Picture Placeholder 3"/>
          <p:cNvSpPr>
            <a:spLocks noGrp="1"/>
          </p:cNvSpPr>
          <p:nvPr>
            <p:ph type="pic" sz="quarter" idx="11"/>
          </p:nvPr>
        </p:nvSpPr>
        <p:spPr>
          <a:xfrm>
            <a:off x="0" y="-1"/>
            <a:ext cx="9144000" cy="3830855"/>
          </a:xfrm>
        </p:spPr>
        <p:txBody>
          <a:bodyPr/>
          <a:lstStyle/>
          <a:p>
            <a:endParaRPr lang="en-US"/>
          </a:p>
        </p:txBody>
      </p:sp>
      <p:sp>
        <p:nvSpPr>
          <p:cNvPr id="4" name="Title 1">
            <a:extLst>
              <a:ext uri="{FF2B5EF4-FFF2-40B4-BE49-F238E27FC236}">
                <a16:creationId xmlns:a16="http://schemas.microsoft.com/office/drawing/2014/main" id="{A46B9196-03E0-1243-81CF-AEC41C822380}"/>
              </a:ext>
            </a:extLst>
          </p:cNvPr>
          <p:cNvSpPr>
            <a:spLocks noGrp="1"/>
          </p:cNvSpPr>
          <p:nvPr>
            <p:ph type="ctrTitle" hasCustomPrompt="1"/>
          </p:nvPr>
        </p:nvSpPr>
        <p:spPr>
          <a:xfrm>
            <a:off x="730666" y="4101752"/>
            <a:ext cx="7772400"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TOP IMAGE</a:t>
            </a:r>
          </a:p>
        </p:txBody>
      </p:sp>
      <p:pic>
        <p:nvPicPr>
          <p:cNvPr id="6" name="Picture 5">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43170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BAR | Title Page without im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C29D96-D707-B34D-8402-C357832A3C7A}"/>
              </a:ext>
            </a:extLst>
          </p:cNvPr>
          <p:cNvSpPr txBox="1"/>
          <p:nvPr userDrawn="1"/>
        </p:nvSpPr>
        <p:spPr>
          <a:xfrm>
            <a:off x="0" y="1386479"/>
            <a:ext cx="9144000" cy="4025463"/>
          </a:xfrm>
          <a:prstGeom prst="rect">
            <a:avLst/>
          </a:prstGeom>
          <a:solidFill>
            <a:srgbClr val="CC0633"/>
          </a:solidFill>
        </p:spPr>
        <p:txBody>
          <a:bodyPr wrap="square" rtlCol="0">
            <a:spAutoFit/>
          </a:bodyPr>
          <a:lstStyle/>
          <a:p>
            <a:endParaRPr lang="en-US" dirty="0"/>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lvl1pPr>
              <a:defRPr>
                <a:solidFill>
                  <a:srgbClr val="4D4D4C"/>
                </a:solidFill>
              </a:defRPr>
            </a:lvl1pPr>
          </a:lstStyle>
          <a:p>
            <a:r>
              <a:rPr lang="en-US" dirty="0"/>
              <a:t>DAY MONTH YEAR</a:t>
            </a:r>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
        <p:nvSpPr>
          <p:cNvPr id="5" name="Title 1">
            <a:extLst>
              <a:ext uri="{FF2B5EF4-FFF2-40B4-BE49-F238E27FC236}">
                <a16:creationId xmlns:a16="http://schemas.microsoft.com/office/drawing/2014/main" id="{C9131F03-220F-7843-B21F-44753B90782B}"/>
              </a:ext>
            </a:extLst>
          </p:cNvPr>
          <p:cNvSpPr>
            <a:spLocks noGrp="1"/>
          </p:cNvSpPr>
          <p:nvPr>
            <p:ph type="ctrTitle" hasCustomPrompt="1"/>
          </p:nvPr>
        </p:nvSpPr>
        <p:spPr>
          <a:xfrm>
            <a:off x="730666" y="1915764"/>
            <a:ext cx="7772400" cy="3278721"/>
          </a:xfrm>
        </p:spPr>
        <p:txBody>
          <a:bodyPr anchor="t">
            <a:noAutofit/>
          </a:bodyPr>
          <a:lstStyle>
            <a:lvl1pPr algn="l">
              <a:defRPr sz="7200">
                <a:solidFill>
                  <a:schemeClr val="bg1"/>
                </a:solidFill>
              </a:defRPr>
            </a:lvl1pPr>
          </a:lstStyle>
          <a:p>
            <a:r>
              <a:rPr lang="en-US" dirty="0"/>
              <a:t>PRESENTATION</a:t>
            </a:r>
            <a:br>
              <a:rPr lang="en-US" dirty="0"/>
            </a:br>
            <a:r>
              <a:rPr lang="en-US" dirty="0"/>
              <a:t>TITLE PAGE</a:t>
            </a:r>
            <a:br>
              <a:rPr lang="en-US" dirty="0"/>
            </a:br>
            <a:r>
              <a:rPr lang="en-US" dirty="0"/>
              <a:t>WITHOUT IMAGE</a:t>
            </a:r>
          </a:p>
        </p:txBody>
      </p:sp>
    </p:spTree>
    <p:extLst>
      <p:ext uri="{BB962C8B-B14F-4D97-AF65-F5344CB8AC3E}">
        <p14:creationId xmlns:p14="http://schemas.microsoft.com/office/powerpoint/2010/main" val="22831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R | Title Page without imag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140F4F-0E75-ED4A-90B8-D9886065EBC1}"/>
              </a:ext>
            </a:extLst>
          </p:cNvPr>
          <p:cNvSpPr txBox="1"/>
          <p:nvPr userDrawn="1"/>
        </p:nvSpPr>
        <p:spPr>
          <a:xfrm>
            <a:off x="0" y="0"/>
            <a:ext cx="9144000" cy="6858000"/>
          </a:xfrm>
          <a:prstGeom prst="rect">
            <a:avLst/>
          </a:prstGeom>
          <a:solidFill>
            <a:srgbClr val="CC06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7C99B31A-829C-DC4E-8280-930D2537D48A}"/>
              </a:ext>
            </a:extLst>
          </p:cNvPr>
          <p:cNvSpPr txBox="1"/>
          <p:nvPr userDrawn="1"/>
        </p:nvSpPr>
        <p:spPr>
          <a:xfrm>
            <a:off x="1" y="1376854"/>
            <a:ext cx="9144000" cy="4025463"/>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ctrTitle" hasCustomPrompt="1"/>
          </p:nvPr>
        </p:nvSpPr>
        <p:spPr>
          <a:xfrm>
            <a:off x="730666" y="1873722"/>
            <a:ext cx="7772400" cy="3278721"/>
          </a:xfrm>
        </p:spPr>
        <p:txBody>
          <a:bodyPr anchor="t">
            <a:noAutofit/>
          </a:bodyPr>
          <a:lstStyle>
            <a:lvl1pPr algn="l">
              <a:defRPr sz="7200">
                <a:solidFill>
                  <a:srgbClr val="CC0633"/>
                </a:solidFill>
              </a:defRPr>
            </a:lvl1pPr>
          </a:lstStyle>
          <a:p>
            <a:r>
              <a:rPr lang="en-US" dirty="0"/>
              <a:t>PRESENTATION</a:t>
            </a:r>
            <a:br>
              <a:rPr lang="en-US" dirty="0"/>
            </a:br>
            <a:r>
              <a:rPr lang="en-US" dirty="0"/>
              <a:t>TITLE PAGE</a:t>
            </a:r>
            <a:br>
              <a:rPr lang="en-US" dirty="0"/>
            </a:br>
            <a:r>
              <a:rPr lang="en-US" dirty="0"/>
              <a:t>WITHOUT IMAGE</a:t>
            </a:r>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p>
            <a:r>
              <a:rPr lang="en-US" dirty="0"/>
              <a:t>DAY MONTH YEAR</a:t>
            </a:r>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75507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1069975" indent="-1069975">
              <a:buFontTx/>
              <a:buBlip>
                <a:blip r:embed="rId2"/>
              </a:buBlip>
              <a:tabLst/>
              <a:defRPr>
                <a:solidFill>
                  <a:srgbClr val="54585A"/>
                </a:solidFill>
              </a:defRPr>
            </a:lvl1pPr>
            <a:lvl2pPr marL="1377950" indent="-920750">
              <a:buFontTx/>
              <a:buBlip>
                <a:blip r:embed="rId2"/>
              </a:buBlip>
              <a:tabLst/>
              <a:defRPr>
                <a:solidFill>
                  <a:srgbClr val="54585A"/>
                </a:solidFill>
              </a:defRPr>
            </a:lvl2pPr>
            <a:lvl3pPr marL="1736725" indent="-822325">
              <a:buFontTx/>
              <a:buBlip>
                <a:blip r:embed="rId2"/>
              </a:buBlip>
              <a:tabLst/>
              <a:defRPr>
                <a:solidFill>
                  <a:srgbClr val="54585A"/>
                </a:solidFill>
              </a:defRPr>
            </a:lvl3pPr>
            <a:lvl4pPr marL="2090738" indent="-719138">
              <a:buFontTx/>
              <a:buBlip>
                <a:blip r:embed="rId2"/>
              </a:buBlip>
              <a:tabLst/>
              <a:defRPr>
                <a:solidFill>
                  <a:srgbClr val="54585A"/>
                </a:solidFill>
              </a:defRPr>
            </a:lvl4pPr>
            <a:lvl5pPr marL="2540000" indent="-7112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78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1200150" indent="-393700">
              <a:buFont typeface="+mj-lt"/>
              <a:buAutoNum type="arabicPeriod"/>
              <a:tabLst/>
              <a:defRPr b="0">
                <a:solidFill>
                  <a:srgbClr val="54585A"/>
                </a:solidFill>
                <a:latin typeface="Times" charset="0"/>
                <a:ea typeface="Times" charset="0"/>
                <a:cs typeface="Times" charset="0"/>
              </a:defRPr>
            </a:lvl1pPr>
            <a:lvl2pPr marL="1466850" indent="-309563">
              <a:buFont typeface="+mj-lt"/>
              <a:buAutoNum type="arabicPeriod"/>
              <a:tabLst/>
              <a:defRPr b="0">
                <a:solidFill>
                  <a:srgbClr val="54585A"/>
                </a:solidFill>
                <a:latin typeface="Times" charset="0"/>
                <a:ea typeface="Times" charset="0"/>
                <a:cs typeface="Times" charset="0"/>
              </a:defRPr>
            </a:lvl2pPr>
            <a:lvl3pPr marL="1784350" indent="-274638">
              <a:buFont typeface="+mj-lt"/>
              <a:buAutoNum type="arabicPeriod"/>
              <a:tabLst/>
              <a:defRPr b="0">
                <a:solidFill>
                  <a:srgbClr val="54585A"/>
                </a:solidFill>
                <a:latin typeface="Times" charset="0"/>
                <a:ea typeface="Times" charset="0"/>
                <a:cs typeface="Times" charset="0"/>
              </a:defRPr>
            </a:lvl3pPr>
            <a:lvl4pPr marL="2092325" indent="-265113">
              <a:buFont typeface="+mj-lt"/>
              <a:buAutoNum type="arabicPeriod"/>
              <a:tabLst/>
              <a:defRPr b="0">
                <a:solidFill>
                  <a:srgbClr val="54585A"/>
                </a:solidFill>
                <a:latin typeface="Times" charset="0"/>
                <a:ea typeface="Times" charset="0"/>
                <a:cs typeface="Times" charset="0"/>
              </a:defRPr>
            </a:lvl4pPr>
            <a:lvl5pPr marL="2359025" indent="-274638">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867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8"/>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0" y="2052638"/>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32853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41266"/>
            <a:ext cx="7886700" cy="84942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329698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322937"/>
            <a:ext cx="2057400" cy="365125"/>
          </a:xfrm>
          <a:prstGeom prst="rect">
            <a:avLst/>
          </a:prstGeom>
        </p:spPr>
        <p:txBody>
          <a:bodyPr vert="horz" lIns="91440" tIns="45720" rIns="91440" bIns="45720" rtlCol="0" anchor="ctr"/>
          <a:lstStyle>
            <a:lvl1pPr algn="l">
              <a:defRPr sz="1600" b="1">
                <a:solidFill>
                  <a:schemeClr val="bg1"/>
                </a:solidFill>
                <a:latin typeface="Trebuchet MS" panose="020B0703020202090204" pitchFamily="34" charset="0"/>
              </a:defRPr>
            </a:lvl1pPr>
          </a:lstStyle>
          <a:p>
            <a:endParaRPr lang="en-US" dirty="0"/>
          </a:p>
        </p:txBody>
      </p:sp>
      <p:pic>
        <p:nvPicPr>
          <p:cNvPr id="10" name="Picture 9">
            <a:extLst>
              <a:ext uri="{FF2B5EF4-FFF2-40B4-BE49-F238E27FC236}">
                <a16:creationId xmlns:a16="http://schemas.microsoft.com/office/drawing/2014/main" id="{3913B9BE-9F57-4747-AEFA-02E77983E8B9}"/>
              </a:ext>
            </a:extLst>
          </p:cNvPr>
          <p:cNvPicPr>
            <a:picLocks noChangeAspect="1"/>
          </p:cNvPicPr>
          <p:nvPr userDrawn="1"/>
        </p:nvPicPr>
        <p:blipFill>
          <a:blip r:embed="rId8"/>
          <a:stretch>
            <a:fillRect/>
          </a:stretch>
        </p:blipFill>
        <p:spPr>
          <a:xfrm>
            <a:off x="7233480" y="0"/>
            <a:ext cx="1281870" cy="640935"/>
          </a:xfrm>
          <a:prstGeom prst="rect">
            <a:avLst/>
          </a:prstGeom>
        </p:spPr>
      </p:pic>
    </p:spTree>
    <p:extLst>
      <p:ext uri="{BB962C8B-B14F-4D97-AF65-F5344CB8AC3E}">
        <p14:creationId xmlns:p14="http://schemas.microsoft.com/office/powerpoint/2010/main" val="4021742897"/>
      </p:ext>
    </p:extLst>
  </p:cSld>
  <p:clrMap bg1="lt1" tx1="dk1" bg2="lt2" tx2="dk2" accent1="accent1" accent2="accent2" accent3="accent3" accent4="accent4" accent5="accent5" accent6="accent6" hlink="hlink" folHlink="folHlink"/>
  <p:sldLayoutIdLst>
    <p:sldLayoutId id="2147483678" r:id="rId1"/>
    <p:sldLayoutId id="2147483693" r:id="rId2"/>
    <p:sldLayoutId id="2147483707" r:id="rId3"/>
    <p:sldLayoutId id="2147483708" r:id="rId4"/>
    <p:sldLayoutId id="2147483694" r:id="rId5"/>
    <p:sldLayoutId id="2147483661" r:id="rId6"/>
  </p:sldLayoutIdLst>
  <p:hf sldNum="0" hdr="0" ftr="0"/>
  <p:txStyles>
    <p:titleStyle>
      <a:lvl1pPr algn="l" defTabSz="914400" rtl="0" eaLnBrk="1" latinLnBrk="0" hangingPunct="1">
        <a:lnSpc>
          <a:spcPct val="90000"/>
        </a:lnSpc>
        <a:spcBef>
          <a:spcPct val="0"/>
        </a:spcBef>
        <a:buNone/>
        <a:defRPr sz="4400" kern="1200">
          <a:solidFill>
            <a:srgbClr val="CC0633"/>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917555359"/>
      </p:ext>
    </p:extLst>
  </p:cSld>
  <p:clrMap bg1="lt1" tx1="dk1" bg2="lt2" tx2="dk2" accent1="accent1" accent2="accent2" accent3="accent3" accent4="accent4" accent5="accent5" accent6="accent6" hlink="hlink" folHlink="folHlink"/>
  <p:sldLayoutIdLst>
    <p:sldLayoutId id="2147483699" r:id="rId1"/>
    <p:sldLayoutId id="2147483709" r:id="rId2"/>
    <p:sldLayoutId id="2147483700" r:id="rId3"/>
    <p:sldLayoutId id="2147483703" r:id="rId4"/>
    <p:sldLayoutId id="2147483701" r:id="rId5"/>
    <p:sldLayoutId id="2147483706" r:id="rId6"/>
    <p:sldLayoutId id="2147483710" r:id="rId7"/>
  </p:sldLayoutIdLst>
  <p:hf sldNum="0" hdr="0" ftr="0"/>
  <p:txStyles>
    <p:title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p:titleStyle>
    <p:bodyStyle>
      <a:lvl1pPr marL="0" indent="0" algn="l" defTabSz="914400" rtl="0" eaLnBrk="1" latinLnBrk="0" hangingPunct="1">
        <a:lnSpc>
          <a:spcPct val="90000"/>
        </a:lnSpc>
        <a:spcBef>
          <a:spcPts val="1000"/>
        </a:spcBef>
        <a:buFont typeface="STIXGeneral-Regular" pitchFamily="2" charset="2"/>
        <a:buNone/>
        <a:defRPr lang="en-US" sz="2800" kern="1200" dirty="0">
          <a:solidFill>
            <a:srgbClr val="D82139"/>
          </a:solidFill>
          <a:latin typeface="Times" pitchFamily="2" charset="0"/>
          <a:ea typeface="+mn-ea"/>
          <a:cs typeface="+mn-cs"/>
        </a:defRPr>
      </a:lvl1pPr>
      <a:lvl2pPr marL="457200" indent="0" algn="l" defTabSz="914400" rtl="0" eaLnBrk="1" latinLnBrk="0" hangingPunct="1">
        <a:lnSpc>
          <a:spcPct val="90000"/>
        </a:lnSpc>
        <a:spcBef>
          <a:spcPts val="500"/>
        </a:spcBef>
        <a:buFont typeface="STIXGeneral-Regular" pitchFamily="2" charset="2"/>
        <a:buNone/>
        <a:tabLst/>
        <a:defRPr lang="en-US" sz="2400" kern="1200" dirty="0">
          <a:solidFill>
            <a:srgbClr val="D82139"/>
          </a:solidFill>
          <a:latin typeface="Times" pitchFamily="2" charset="0"/>
          <a:ea typeface="+mn-ea"/>
          <a:cs typeface="+mn-cs"/>
        </a:defRPr>
      </a:lvl2pPr>
      <a:lvl3pPr marL="914400" indent="0" algn="l" defTabSz="914400" rtl="0" eaLnBrk="1" latinLnBrk="0" hangingPunct="1">
        <a:lnSpc>
          <a:spcPct val="90000"/>
        </a:lnSpc>
        <a:spcBef>
          <a:spcPts val="500"/>
        </a:spcBef>
        <a:buFont typeface="STIXGeneral-Regular" pitchFamily="2" charset="2"/>
        <a:buNone/>
        <a:defRPr lang="en-US" sz="2000" kern="1200" dirty="0">
          <a:solidFill>
            <a:srgbClr val="D82139"/>
          </a:solidFill>
          <a:latin typeface="Times" pitchFamily="2" charset="0"/>
          <a:ea typeface="+mn-ea"/>
          <a:cs typeface="+mn-cs"/>
        </a:defRPr>
      </a:lvl3pPr>
      <a:lvl4pPr marL="13716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4pPr>
      <a:lvl5pPr marL="18288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816104"/>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www.sfu.ca/" TargetMode="External"/><Relationship Id="rId3" Type="http://schemas.openxmlformats.org/officeDocument/2006/relationships/hyperlink" Target="https://www.sfu.ca/sfualerts/alertus.html" TargetMode="External"/><Relationship Id="rId7" Type="http://schemas.openxmlformats.org/officeDocument/2006/relationships/hyperlink" Target="https://twitter.com/SFU"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itunes.apple.com/app/apple-store/id1033432123?pt=334118&amp;ct=sfualerts&amp;mt=8" TargetMode="External"/><Relationship Id="rId5" Type="http://schemas.openxmlformats.org/officeDocument/2006/relationships/hyperlink" Target="https://play.google.com/store/apps/details?id=ca.sfu.sfusnap&amp;referrer=utm_source%3Dsfualerts%26utm_medium%3Dweb" TargetMode="External"/><Relationship Id="rId4" Type="http://schemas.openxmlformats.org/officeDocument/2006/relationships/hyperlink" Target="https://www.sfu.ca/app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PQV71INDaqY"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D8C94D-CB4F-D04E-A194-19FD1EB52B4E}"/>
              </a:ext>
            </a:extLst>
          </p:cNvPr>
          <p:cNvSpPr txBox="1"/>
          <p:nvPr/>
        </p:nvSpPr>
        <p:spPr>
          <a:xfrm>
            <a:off x="0" y="3635876"/>
            <a:ext cx="7426961" cy="1382506"/>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851CB58D-FFA3-9149-96ED-4F0D02F1D88A}"/>
              </a:ext>
            </a:extLst>
          </p:cNvPr>
          <p:cNvSpPr txBox="1"/>
          <p:nvPr/>
        </p:nvSpPr>
        <p:spPr>
          <a:xfrm>
            <a:off x="1" y="2640431"/>
            <a:ext cx="5362505" cy="1294009"/>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EBAC706C-4A80-1F48-B15B-5BA06FDF528F}"/>
              </a:ext>
            </a:extLst>
          </p:cNvPr>
          <p:cNvSpPr txBox="1"/>
          <p:nvPr/>
        </p:nvSpPr>
        <p:spPr>
          <a:xfrm>
            <a:off x="2" y="1664149"/>
            <a:ext cx="9143998" cy="352970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A21C0EA-D762-EB43-AC5B-335108A333AF}"/>
              </a:ext>
            </a:extLst>
          </p:cNvPr>
          <p:cNvSpPr>
            <a:spLocks noGrp="1"/>
          </p:cNvSpPr>
          <p:nvPr>
            <p:ph type="ctrTitle"/>
          </p:nvPr>
        </p:nvSpPr>
        <p:spPr>
          <a:xfrm>
            <a:off x="685801" y="1944158"/>
            <a:ext cx="7772400" cy="3278721"/>
          </a:xfrm>
        </p:spPr>
        <p:txBody>
          <a:bodyPr/>
          <a:lstStyle/>
          <a:p>
            <a:r>
              <a:rPr lang="en-US" dirty="0"/>
              <a:t>Evacuation </a:t>
            </a:r>
            <a:br>
              <a:rPr lang="en-US" dirty="0"/>
            </a:br>
            <a:r>
              <a:rPr lang="en-US" dirty="0"/>
              <a:t>Training </a:t>
            </a:r>
            <a:br>
              <a:rPr lang="en-US" dirty="0"/>
            </a:br>
            <a:endParaRPr lang="en-US" dirty="0"/>
          </a:p>
        </p:txBody>
      </p:sp>
      <p:sp>
        <p:nvSpPr>
          <p:cNvPr id="6" name="Date Placeholder 5">
            <a:extLst>
              <a:ext uri="{FF2B5EF4-FFF2-40B4-BE49-F238E27FC236}">
                <a16:creationId xmlns:a16="http://schemas.microsoft.com/office/drawing/2014/main" id="{195F233F-A9D2-8D42-8B6A-EED412BCFE51}"/>
              </a:ext>
            </a:extLst>
          </p:cNvPr>
          <p:cNvSpPr>
            <a:spLocks noGrp="1"/>
          </p:cNvSpPr>
          <p:nvPr>
            <p:ph type="dt" sz="half" idx="10"/>
          </p:nvPr>
        </p:nvSpPr>
        <p:spPr>
          <a:xfrm>
            <a:off x="628649" y="5599184"/>
            <a:ext cx="2874571" cy="365125"/>
          </a:xfrm>
        </p:spPr>
        <p:txBody>
          <a:bodyPr/>
          <a:lstStyle/>
          <a:p>
            <a:r>
              <a:rPr lang="en-US" dirty="0"/>
              <a:t>Safety and Risk Services </a:t>
            </a:r>
          </a:p>
          <a:p>
            <a:r>
              <a:rPr lang="en-US" dirty="0"/>
              <a:t>2023</a:t>
            </a:r>
          </a:p>
        </p:txBody>
      </p:sp>
    </p:spTree>
    <p:extLst>
      <p:ext uri="{BB962C8B-B14F-4D97-AF65-F5344CB8AC3E}">
        <p14:creationId xmlns:p14="http://schemas.microsoft.com/office/powerpoint/2010/main" val="221123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BDB1DD-F166-9CF6-6ECD-70DC0F5B3220}"/>
              </a:ext>
            </a:extLst>
          </p:cNvPr>
          <p:cNvSpPr>
            <a:spLocks noGrp="1"/>
          </p:cNvSpPr>
          <p:nvPr>
            <p:ph type="body" sz="quarter" idx="13"/>
          </p:nvPr>
        </p:nvSpPr>
        <p:spPr>
          <a:xfrm>
            <a:off x="-166451" y="1062677"/>
            <a:ext cx="9135164" cy="3568700"/>
          </a:xfrm>
        </p:spPr>
        <p:txBody>
          <a:bodyPr/>
          <a:lstStyle/>
          <a:p>
            <a:pPr marL="806450" indent="0">
              <a:buNone/>
            </a:pPr>
            <a:r>
              <a:rPr lang="en-CA" sz="2400" b="1" dirty="0">
                <a:solidFill>
                  <a:srgbClr val="D41B35"/>
                </a:solidFill>
                <a:effectLst/>
                <a:latin typeface="Calibri" panose="020F0502020204030204" pitchFamily="34" charset="0"/>
                <a:ea typeface="Times New Roman" panose="02020603050405020304" pitchFamily="18" charset="0"/>
              </a:rPr>
              <a:t>Assembly Captain Roles and Responsibilities</a:t>
            </a:r>
            <a:endParaRPr lang="en-CA" sz="2400" dirty="0">
              <a:solidFill>
                <a:srgbClr val="D41B35"/>
              </a:solidFill>
              <a:effectLst/>
              <a:latin typeface="Times New Roman" panose="02020603050405020304" pitchFamily="18" charset="0"/>
              <a:ea typeface="Times New Roman" panose="02020603050405020304" pitchFamily="18" charset="0"/>
            </a:endParaRPr>
          </a:p>
          <a:p>
            <a:pPr marL="1235075" lvl="3" indent="-342900">
              <a:buSzPts val="1000"/>
              <a:buFont typeface="Symbol" pitchFamily="2" charset="2"/>
              <a:buChar char=""/>
              <a:tabLst>
                <a:tab pos="457200" algn="l"/>
              </a:tabLst>
            </a:pPr>
            <a:r>
              <a:rPr lang="en-CA" sz="2000" dirty="0">
                <a:effectLst/>
                <a:latin typeface="Calibri" panose="020F0502020204030204" pitchFamily="34" charset="0"/>
                <a:ea typeface="Times New Roman" panose="02020603050405020304" pitchFamily="18" charset="0"/>
              </a:rPr>
              <a:t>Will be appointed by BEC during the evacuation to any Floor Warden; </a:t>
            </a:r>
            <a:endParaRPr lang="en-CA" sz="2000" dirty="0">
              <a:effectLst/>
              <a:latin typeface="Times New Roman" panose="02020603050405020304" pitchFamily="18" charset="0"/>
              <a:ea typeface="Times New Roman" panose="02020603050405020304" pitchFamily="18" charset="0"/>
            </a:endParaRPr>
          </a:p>
          <a:p>
            <a:pPr marL="1235075" lvl="3" indent="-342900">
              <a:buSzPts val="1000"/>
              <a:buFont typeface="Symbol" pitchFamily="2" charset="2"/>
              <a:buChar char=""/>
              <a:tabLst>
                <a:tab pos="457200" algn="l"/>
              </a:tabLst>
            </a:pPr>
            <a:r>
              <a:rPr lang="en-CA" sz="2000" dirty="0">
                <a:effectLst/>
                <a:latin typeface="Calibri" panose="020F0502020204030204" pitchFamily="34" charset="0"/>
                <a:ea typeface="Times New Roman" panose="02020603050405020304" pitchFamily="18" charset="0"/>
              </a:rPr>
              <a:t>Ensures means of communication with BEC (e.g. cell, phone, radio, runner); </a:t>
            </a:r>
            <a:endParaRPr lang="en-CA" sz="2000" dirty="0">
              <a:effectLst/>
              <a:latin typeface="Times New Roman" panose="02020603050405020304" pitchFamily="18" charset="0"/>
              <a:ea typeface="Times New Roman" panose="02020603050405020304" pitchFamily="18" charset="0"/>
            </a:endParaRPr>
          </a:p>
          <a:p>
            <a:pPr marL="1235075" lvl="3" indent="-342900">
              <a:buSzPts val="1000"/>
              <a:buFont typeface="Symbol" pitchFamily="2" charset="2"/>
              <a:buChar char=""/>
              <a:tabLst>
                <a:tab pos="457200" algn="l"/>
              </a:tabLst>
            </a:pPr>
            <a:r>
              <a:rPr lang="en-CA" sz="2000" dirty="0">
                <a:effectLst/>
                <a:latin typeface="Calibri" panose="020F0502020204030204" pitchFamily="34" charset="0"/>
                <a:ea typeface="Times New Roman" panose="02020603050405020304" pitchFamily="18" charset="0"/>
              </a:rPr>
              <a:t>Updates evacuees at the Assembly point on status of evacuation or other pertinent information as received from the BEC (e.g. ALL CLEAR, delays etc.). </a:t>
            </a:r>
            <a:endParaRPr lang="en-CA" sz="2000" dirty="0">
              <a:effectLst/>
              <a:latin typeface="Times New Roman" panose="02020603050405020304" pitchFamily="18" charset="0"/>
              <a:ea typeface="Times New Roman" panose="02020603050405020304" pitchFamily="18" charset="0"/>
            </a:endParaRPr>
          </a:p>
          <a:p>
            <a:pPr marL="1698625" lvl="3" indent="0">
              <a:buNone/>
            </a:pPr>
            <a:endParaRPr lang="en-CA" sz="2000" b="1" dirty="0">
              <a:solidFill>
                <a:srgbClr val="C45911"/>
              </a:solidFill>
              <a:latin typeface="Calibri" panose="020F0502020204030204" pitchFamily="34" charset="0"/>
              <a:ea typeface="Times New Roman" panose="02020603050405020304" pitchFamily="18" charset="0"/>
            </a:endParaRPr>
          </a:p>
          <a:p>
            <a:pPr marL="806450" indent="0">
              <a:buNone/>
            </a:pPr>
            <a:r>
              <a:rPr lang="en-CA" sz="2400" b="1" dirty="0">
                <a:solidFill>
                  <a:srgbClr val="D41B35"/>
                </a:solidFill>
                <a:effectLst/>
                <a:latin typeface="Calibri" panose="020F0502020204030204" pitchFamily="34" charset="0"/>
                <a:ea typeface="Times New Roman" panose="02020603050405020304" pitchFamily="18" charset="0"/>
              </a:rPr>
              <a:t>What if there is no BEC to report to? </a:t>
            </a:r>
            <a:endParaRPr lang="en-CA" sz="2400" dirty="0">
              <a:solidFill>
                <a:srgbClr val="D41B35"/>
              </a:solidFill>
              <a:effectLst/>
              <a:latin typeface="Times New Roman" panose="02020603050405020304" pitchFamily="18" charset="0"/>
              <a:ea typeface="Times New Roman" panose="02020603050405020304" pitchFamily="18" charset="0"/>
            </a:endParaRPr>
          </a:p>
          <a:p>
            <a:pPr marL="1235075" lvl="3" indent="-342900">
              <a:buSzPts val="1000"/>
              <a:buFont typeface="Symbol" pitchFamily="2" charset="2"/>
              <a:buChar char=""/>
              <a:tabLst>
                <a:tab pos="457200" algn="l"/>
              </a:tabLst>
            </a:pPr>
            <a:r>
              <a:rPr lang="en-CA" sz="2000" dirty="0">
                <a:effectLst/>
                <a:latin typeface="Calibri" panose="020F0502020204030204" pitchFamily="34" charset="0"/>
                <a:ea typeface="Times New Roman" panose="02020603050405020304" pitchFamily="18" charset="0"/>
              </a:rPr>
              <a:t>In the event that no BEC’s are available, the first Emergency Warden at the response point will assume this role. If a Floor Warden is uncomfortable with this, ask another Floor Warden for support and assistance. </a:t>
            </a:r>
            <a:endParaRPr lang="en-CA"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1474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p:txBody>
          <a:bodyPr/>
          <a:lstStyle/>
          <a:p>
            <a:r>
              <a:rPr lang="en-US" dirty="0"/>
              <a:t>Emergency Communication</a:t>
            </a:r>
          </a:p>
        </p:txBody>
      </p:sp>
      <p:sp>
        <p:nvSpPr>
          <p:cNvPr id="3" name="Text Placeholder 2">
            <a:extLst>
              <a:ext uri="{FF2B5EF4-FFF2-40B4-BE49-F238E27FC236}">
                <a16:creationId xmlns:a16="http://schemas.microsoft.com/office/drawing/2014/main" id="{3CFD3622-00F0-9645-99E3-F3A0C1FB2548}"/>
              </a:ext>
            </a:extLst>
          </p:cNvPr>
          <p:cNvSpPr>
            <a:spLocks noGrp="1"/>
          </p:cNvSpPr>
          <p:nvPr>
            <p:ph type="body" sz="quarter" idx="11"/>
          </p:nvPr>
        </p:nvSpPr>
        <p:spPr>
          <a:xfrm>
            <a:off x="628650" y="1690688"/>
            <a:ext cx="7886700" cy="3878262"/>
          </a:xfrm>
        </p:spPr>
        <p:txBody>
          <a:bodyPr/>
          <a:lstStyle/>
          <a:p>
            <a:r>
              <a:rPr lang="en-CA" b="1" dirty="0">
                <a:latin typeface="Trebuchet MS" panose="020B0703020202090204" pitchFamily="34" charset="0"/>
              </a:rPr>
              <a:t>Alerts </a:t>
            </a:r>
          </a:p>
          <a:p>
            <a:r>
              <a:rPr lang="en-C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SFU Alerts is a suite of urgent notification systems that allows the university to quickly notify students, faculty, and staff using a variety of methods including: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pPr>
            <a:r>
              <a:rPr lang="en-CA" sz="1600" b="1" u="sng" dirty="0">
                <a:solidFill>
                  <a:srgbClr val="A6192E"/>
                </a:solidFill>
                <a:effectLst/>
                <a:latin typeface="Calibri" panose="020F0502020204030204" pitchFamily="34" charset="0"/>
                <a:ea typeface="Times New Roman" panose="02020603050405020304" pitchFamily="18" charset="0"/>
                <a:cs typeface="Calibri" panose="020F0502020204030204" pitchFamily="34" charset="0"/>
                <a:hlinkClick r:id="rId3"/>
              </a:rPr>
              <a:t>Alertus Desktop Notifications</a:t>
            </a:r>
            <a:r>
              <a:rPr lang="en-CA" sz="1600" dirty="0">
                <a:effectLst/>
                <a:latin typeface="Calibri" panose="020F0502020204030204" pitchFamily="34" charset="0"/>
                <a:ea typeface="Times New Roman" panose="02020603050405020304" pitchFamily="18" charset="0"/>
                <a:cs typeface="Calibri" panose="020F0502020204030204" pitchFamily="34" charset="0"/>
              </a:rPr>
              <a:t> - Pop-up alerts on SFU-managed computers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pPr>
            <a:r>
              <a:rPr lang="en-CA" sz="1600" b="1" u="sng" dirty="0">
                <a:solidFill>
                  <a:srgbClr val="A6192E"/>
                </a:solidFill>
                <a:effectLst/>
                <a:latin typeface="Calibri" panose="020F0502020204030204" pitchFamily="34" charset="0"/>
                <a:ea typeface="Times New Roman" panose="02020603050405020304" pitchFamily="18" charset="0"/>
                <a:cs typeface="Calibri" panose="020F0502020204030204" pitchFamily="34" charset="0"/>
                <a:hlinkClick r:id="rId4"/>
              </a:rPr>
              <a:t>SFU snap</a:t>
            </a:r>
            <a:r>
              <a:rPr lang="en-CA" sz="1600" dirty="0">
                <a:effectLst/>
                <a:latin typeface="Calibri" panose="020F0502020204030204" pitchFamily="34" charset="0"/>
                <a:ea typeface="Times New Roman" panose="02020603050405020304" pitchFamily="18" charset="0"/>
                <a:cs typeface="Calibri" panose="020F0502020204030204" pitchFamily="34" charset="0"/>
              </a:rPr>
              <a:t> – Download SFU snap to receive push notifications on mobile devices.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600" dirty="0">
                <a:effectLst/>
                <a:latin typeface="Calibri" panose="020F0502020204030204" pitchFamily="34" charset="0"/>
                <a:ea typeface="Times New Roman" panose="02020603050405020304" pitchFamily="18" charset="0"/>
                <a:cs typeface="Calibri" panose="020F0502020204030204" pitchFamily="34" charset="0"/>
              </a:rPr>
              <a:t>Download on </a:t>
            </a:r>
            <a:r>
              <a:rPr lang="en-CA" sz="1600" u="sng" dirty="0">
                <a:solidFill>
                  <a:srgbClr val="A6192E"/>
                </a:solidFill>
                <a:effectLst/>
                <a:latin typeface="Calibri" panose="020F0502020204030204" pitchFamily="34" charset="0"/>
                <a:ea typeface="Times New Roman" panose="02020603050405020304" pitchFamily="18" charset="0"/>
                <a:cs typeface="Calibri" panose="020F0502020204030204" pitchFamily="34" charset="0"/>
                <a:hlinkClick r:id="rId5"/>
              </a:rPr>
              <a:t>Google Play</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600" dirty="0">
                <a:effectLst/>
                <a:latin typeface="Calibri" panose="020F0502020204030204" pitchFamily="34" charset="0"/>
                <a:ea typeface="Times New Roman" panose="02020603050405020304" pitchFamily="18" charset="0"/>
                <a:cs typeface="Calibri" panose="020F0502020204030204" pitchFamily="34" charset="0"/>
              </a:rPr>
              <a:t>Ensure that push notifications are enabled in your phone settings: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SzPts val="1000"/>
              <a:buFont typeface="Symbol" pitchFamily="2" charset="2"/>
              <a:buChar char=""/>
              <a:tabLst>
                <a:tab pos="1600200" algn="l"/>
              </a:tabLst>
            </a:pPr>
            <a:r>
              <a:rPr lang="en-CA" sz="1600" dirty="0">
                <a:effectLst/>
                <a:latin typeface="Calibri" panose="020F0502020204030204" pitchFamily="34" charset="0"/>
                <a:ea typeface="Times New Roman" panose="02020603050405020304" pitchFamily="18" charset="0"/>
                <a:cs typeface="Calibri" panose="020F0502020204030204" pitchFamily="34" charset="0"/>
              </a:rPr>
              <a:t>iPhone: </a:t>
            </a:r>
            <a:r>
              <a:rPr lang="en-CA" sz="1600" i="1" dirty="0">
                <a:effectLst/>
                <a:latin typeface="Calibri" panose="020F0502020204030204" pitchFamily="34" charset="0"/>
                <a:ea typeface="Times New Roman" panose="02020603050405020304" pitchFamily="18" charset="0"/>
                <a:cs typeface="Calibri" panose="020F0502020204030204" pitchFamily="34" charset="0"/>
              </a:rPr>
              <a:t>Settings &gt; SFU snap &gt; Notifications &gt; toggle on "Allow Notifications" </a:t>
            </a:r>
            <a:r>
              <a:rPr lang="en-CA" sz="1600" dirty="0">
                <a:effectLst/>
                <a:latin typeface="Calibri" panose="020F0502020204030204" pitchFamily="34" charset="0"/>
                <a:ea typeface="Times New Roman" panose="02020603050405020304" pitchFamily="18" charset="0"/>
                <a:cs typeface="Calibri" panose="020F0502020204030204" pitchFamily="34" charset="0"/>
              </a:rPr>
              <a:t>Android: </a:t>
            </a:r>
            <a:r>
              <a:rPr lang="en-CA" sz="1600" i="1" dirty="0">
                <a:effectLst/>
                <a:latin typeface="Calibri" panose="020F0502020204030204" pitchFamily="34" charset="0"/>
                <a:ea typeface="Times New Roman" panose="02020603050405020304" pitchFamily="18" charset="0"/>
                <a:cs typeface="Calibri" panose="020F0502020204030204" pitchFamily="34" charset="0"/>
              </a:rPr>
              <a:t>Settings &gt; Apps &gt; SFU snap &gt; toggle off "Block", toggle on "Priority".</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SzPts val="1000"/>
              <a:buFont typeface="Symbol" pitchFamily="2" charset="2"/>
              <a:buChar char=""/>
              <a:tabLst>
                <a:tab pos="1600200" algn="l"/>
              </a:tabLst>
            </a:pPr>
            <a:r>
              <a:rPr lang="en-CA" sz="1600" dirty="0">
                <a:effectLst/>
                <a:latin typeface="Calibri" panose="020F0502020204030204" pitchFamily="34" charset="0"/>
                <a:ea typeface="Times New Roman" panose="02020603050405020304" pitchFamily="18" charset="0"/>
                <a:cs typeface="Calibri" panose="020F0502020204030204" pitchFamily="34" charset="0"/>
              </a:rPr>
              <a:t>Download on the </a:t>
            </a:r>
            <a:r>
              <a:rPr lang="en-CA" sz="1600" u="sng" dirty="0">
                <a:solidFill>
                  <a:srgbClr val="A6192E"/>
                </a:solidFill>
                <a:effectLst/>
                <a:latin typeface="Calibri" panose="020F0502020204030204" pitchFamily="34" charset="0"/>
                <a:ea typeface="Times New Roman" panose="02020603050405020304" pitchFamily="18" charset="0"/>
                <a:cs typeface="Calibri" panose="020F0502020204030204" pitchFamily="34" charset="0"/>
                <a:hlinkClick r:id="rId6"/>
              </a:rPr>
              <a:t>Apple App Store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pPr>
            <a:r>
              <a:rPr lang="en-CA" sz="1600" b="1" dirty="0">
                <a:effectLst/>
                <a:latin typeface="Calibri" panose="020F0502020204030204" pitchFamily="34" charset="0"/>
                <a:ea typeface="Times New Roman" panose="02020603050405020304" pitchFamily="18" charset="0"/>
                <a:cs typeface="Calibri" panose="020F0502020204030204" pitchFamily="34" charset="0"/>
              </a:rPr>
              <a:t> </a:t>
            </a:r>
            <a:r>
              <a:rPr lang="en-CA" sz="1600" b="1" u="sng" dirty="0">
                <a:solidFill>
                  <a:srgbClr val="A6192E"/>
                </a:solidFill>
                <a:effectLst/>
                <a:latin typeface="Calibri" panose="020F0502020204030204" pitchFamily="34" charset="0"/>
                <a:ea typeface="Times New Roman" panose="02020603050405020304" pitchFamily="18" charset="0"/>
                <a:cs typeface="Calibri" panose="020F0502020204030204" pitchFamily="34" charset="0"/>
                <a:hlinkClick r:id="rId7"/>
              </a:rPr>
              <a:t>SFU Twitter</a:t>
            </a:r>
            <a:r>
              <a:rPr lang="en-CA" sz="1600" dirty="0">
                <a:effectLst/>
                <a:latin typeface="Calibri" panose="020F0502020204030204" pitchFamily="34" charset="0"/>
                <a:ea typeface="Times New Roman" panose="02020603050405020304" pitchFamily="18" charset="0"/>
                <a:cs typeface="Calibri" panose="020F0502020204030204" pitchFamily="34" charset="0"/>
              </a:rPr>
              <a:t> - </a:t>
            </a:r>
            <a:r>
              <a:rPr lang="en-CA" sz="1600" u="sng" dirty="0">
                <a:solidFill>
                  <a:srgbClr val="A6192E"/>
                </a:solidFill>
                <a:effectLst/>
                <a:latin typeface="Calibri" panose="020F0502020204030204" pitchFamily="34" charset="0"/>
                <a:ea typeface="Times New Roman" panose="02020603050405020304" pitchFamily="18" charset="0"/>
                <a:cs typeface="Calibri" panose="020F0502020204030204" pitchFamily="34" charset="0"/>
                <a:hlinkClick r:id="rId7"/>
              </a:rPr>
              <a:t>@SFU</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600" dirty="0">
                <a:effectLst/>
                <a:latin typeface="Calibri" panose="020F0502020204030204" pitchFamily="34" charset="0"/>
                <a:ea typeface="Times New Roman" panose="02020603050405020304" pitchFamily="18" charset="0"/>
                <a:cs typeface="Calibri" panose="020F0502020204030204" pitchFamily="34" charset="0"/>
              </a:rPr>
              <a:t>Note: you do not require a Twitter account to view messages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pPr>
            <a:r>
              <a:rPr lang="en-CA" sz="1600" dirty="0">
                <a:effectLst/>
                <a:latin typeface="Calibri" panose="020F0502020204030204" pitchFamily="34" charset="0"/>
                <a:ea typeface="Times New Roman" panose="02020603050405020304" pitchFamily="18" charset="0"/>
                <a:cs typeface="Calibri" panose="020F0502020204030204" pitchFamily="34" charset="0"/>
              </a:rPr>
              <a:t> </a:t>
            </a:r>
            <a:r>
              <a:rPr lang="en-CA" sz="16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SFU Website</a:t>
            </a:r>
            <a:r>
              <a:rPr lang="en-CA" sz="1600" dirty="0">
                <a:effectLst/>
                <a:latin typeface="Calibri" panose="020F0502020204030204" pitchFamily="34" charset="0"/>
                <a:ea typeface="Times New Roman" panose="02020603050405020304" pitchFamily="18" charset="0"/>
                <a:cs typeface="Calibri" panose="020F0502020204030204" pitchFamily="34" charset="0"/>
              </a:rPr>
              <a:t> – </a:t>
            </a:r>
            <a:r>
              <a:rPr lang="en-CA" sz="1600" u="sng" dirty="0">
                <a:solidFill>
                  <a:srgbClr val="A6192E"/>
                </a:solidFill>
                <a:effectLst/>
                <a:latin typeface="Calibri" panose="020F0502020204030204" pitchFamily="34" charset="0"/>
                <a:ea typeface="Times New Roman" panose="02020603050405020304" pitchFamily="18" charset="0"/>
                <a:cs typeface="Calibri" panose="020F0502020204030204" pitchFamily="34" charset="0"/>
                <a:hlinkClick r:id="rId8"/>
              </a:rPr>
              <a:t>www.sfu.ca</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pPr>
            <a:r>
              <a:rPr lang="en-CA" sz="1600" b="1" dirty="0">
                <a:effectLst/>
                <a:latin typeface="Calibri" panose="020F0502020204030204" pitchFamily="34" charset="0"/>
                <a:ea typeface="Times New Roman" panose="02020603050405020304" pitchFamily="18" charset="0"/>
                <a:cs typeface="Calibri" panose="020F0502020204030204" pitchFamily="34" charset="0"/>
              </a:rPr>
              <a:t>Email messages</a:t>
            </a:r>
            <a:r>
              <a:rPr lang="en-CA" sz="1600" dirty="0">
                <a:effectLst/>
                <a:latin typeface="Calibri" panose="020F0502020204030204" pitchFamily="34" charset="0"/>
                <a:ea typeface="Times New Roman" panose="02020603050405020304" pitchFamily="18" charset="0"/>
                <a:cs typeface="Calibri" panose="020F0502020204030204" pitchFamily="34" charset="0"/>
              </a:rPr>
              <a:t> - to staff, faculty, and registered SFU students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pPr>
            <a:r>
              <a:rPr lang="en-CA" sz="1600" b="1" dirty="0">
                <a:effectLst/>
                <a:latin typeface="Calibri" panose="020F0502020204030204" pitchFamily="34" charset="0"/>
                <a:ea typeface="Times New Roman" panose="02020603050405020304" pitchFamily="18" charset="0"/>
                <a:cs typeface="Calibri" panose="020F0502020204030204" pitchFamily="34" charset="0"/>
              </a:rPr>
              <a:t>Campus digital screens</a:t>
            </a:r>
            <a:r>
              <a:rPr lang="en-CA" sz="1600" dirty="0">
                <a:effectLst/>
                <a:latin typeface="Calibri" panose="020F0502020204030204" pitchFamily="34" charset="0"/>
                <a:ea typeface="Times New Roman" panose="02020603050405020304" pitchFamily="18" charset="0"/>
                <a:cs typeface="Calibri" panose="020F0502020204030204" pitchFamily="34" charset="0"/>
              </a:rPr>
              <a:t> – located across all three campuses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89287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773D-7B1D-834F-A3F8-7C67844D74FB}"/>
              </a:ext>
            </a:extLst>
          </p:cNvPr>
          <p:cNvSpPr>
            <a:spLocks noGrp="1"/>
          </p:cNvSpPr>
          <p:nvPr>
            <p:ph type="title"/>
          </p:nvPr>
        </p:nvSpPr>
        <p:spPr>
          <a:xfrm>
            <a:off x="652400" y="781979"/>
            <a:ext cx="4857750" cy="844940"/>
          </a:xfrm>
        </p:spPr>
        <p:txBody>
          <a:bodyPr/>
          <a:lstStyle/>
          <a:p>
            <a:r>
              <a:rPr lang="en-US" dirty="0"/>
              <a:t>Fire Extinguishers </a:t>
            </a:r>
          </a:p>
        </p:txBody>
      </p:sp>
      <p:sp>
        <p:nvSpPr>
          <p:cNvPr id="6" name="TextBox 5">
            <a:extLst>
              <a:ext uri="{FF2B5EF4-FFF2-40B4-BE49-F238E27FC236}">
                <a16:creationId xmlns:a16="http://schemas.microsoft.com/office/drawing/2014/main" id="{80D82057-2C57-A6F0-42B1-94791BFD08BA}"/>
              </a:ext>
            </a:extLst>
          </p:cNvPr>
          <p:cNvSpPr txBox="1"/>
          <p:nvPr/>
        </p:nvSpPr>
        <p:spPr>
          <a:xfrm>
            <a:off x="652400" y="1626919"/>
            <a:ext cx="4992264" cy="646331"/>
          </a:xfrm>
          <a:prstGeom prst="rect">
            <a:avLst/>
          </a:prstGeom>
          <a:noFill/>
        </p:spPr>
        <p:txBody>
          <a:bodyPr wrap="none" rtlCol="0">
            <a:spAutoFit/>
          </a:bodyPr>
          <a:lstStyle/>
          <a:p>
            <a:r>
              <a:rPr lang="en-US" dirty="0">
                <a:hlinkClick r:id="rId3"/>
              </a:rPr>
              <a:t>https://www.youtube.com/watch?v=PQV71INDaqY</a:t>
            </a:r>
            <a:endParaRPr lang="en-US" dirty="0"/>
          </a:p>
          <a:p>
            <a:endParaRPr lang="en-US" dirty="0"/>
          </a:p>
        </p:txBody>
      </p:sp>
      <p:sp>
        <p:nvSpPr>
          <p:cNvPr id="7" name="TextBox 6">
            <a:extLst>
              <a:ext uri="{FF2B5EF4-FFF2-40B4-BE49-F238E27FC236}">
                <a16:creationId xmlns:a16="http://schemas.microsoft.com/office/drawing/2014/main" id="{02DBCC4B-4FA7-166D-3F29-04547F762BC7}"/>
              </a:ext>
            </a:extLst>
          </p:cNvPr>
          <p:cNvSpPr txBox="1"/>
          <p:nvPr/>
        </p:nvSpPr>
        <p:spPr>
          <a:xfrm>
            <a:off x="764229" y="2227540"/>
            <a:ext cx="7727371" cy="4370427"/>
          </a:xfrm>
          <a:prstGeom prst="rect">
            <a:avLst/>
          </a:prstGeom>
          <a:noFill/>
        </p:spPr>
        <p:txBody>
          <a:bodyPr wrap="square" rtlCol="0">
            <a:spAutoFit/>
          </a:bodyPr>
          <a:lstStyle/>
          <a:p>
            <a:pPr marL="342900" lvl="0" indent="-342900">
              <a:buSzPts val="1000"/>
              <a:buFont typeface="Symbol" pitchFamily="2" charset="2"/>
              <a:buChar char=""/>
              <a:tabLst>
                <a:tab pos="457200" algn="l"/>
              </a:tabLst>
            </a:pPr>
            <a:r>
              <a:rPr lang="en-CA" sz="2000" dirty="0">
                <a:effectLst/>
                <a:latin typeface="Calibri" panose="020F0502020204030204" pitchFamily="34" charset="0"/>
                <a:ea typeface="Times New Roman" panose="02020603050405020304" pitchFamily="18" charset="0"/>
              </a:rPr>
              <a:t>Before you do anything pull the nearest fire alarm; </a:t>
            </a:r>
            <a:endParaRPr lang="en-CA" sz="20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2000" dirty="0">
                <a:effectLst/>
                <a:latin typeface="Calibri" panose="020F0502020204030204" pitchFamily="34" charset="0"/>
                <a:ea typeface="Times New Roman" panose="02020603050405020304" pitchFamily="18" charset="0"/>
              </a:rPr>
              <a:t>Do not attempt to extinguish the fire unless you </a:t>
            </a:r>
          </a:p>
          <a:p>
            <a:pPr lvl="0">
              <a:buSzPts val="1000"/>
              <a:tabLst>
                <a:tab pos="457200" algn="l"/>
              </a:tabLst>
            </a:pPr>
            <a:r>
              <a:rPr lang="en-CA" sz="2000" dirty="0">
                <a:latin typeface="Calibri" panose="020F0502020204030204" pitchFamily="34" charset="0"/>
                <a:ea typeface="Times New Roman" panose="02020603050405020304" pitchFamily="18" charset="0"/>
              </a:rPr>
              <a:t>      </a:t>
            </a:r>
            <a:r>
              <a:rPr lang="en-CA" sz="2000" dirty="0">
                <a:effectLst/>
                <a:latin typeface="Calibri" panose="020F0502020204030204" pitchFamily="34" charset="0"/>
                <a:ea typeface="Times New Roman" panose="02020603050405020304" pitchFamily="18" charset="0"/>
              </a:rPr>
              <a:t>have been trained and you feel it is safe to do so. </a:t>
            </a:r>
          </a:p>
          <a:p>
            <a:pPr lvl="0">
              <a:buSzPts val="1000"/>
              <a:tabLst>
                <a:tab pos="457200" algn="l"/>
              </a:tabLst>
            </a:pPr>
            <a:r>
              <a:rPr lang="en-CA" sz="2000" dirty="0">
                <a:latin typeface="Calibri" panose="020F0502020204030204" pitchFamily="34" charset="0"/>
                <a:ea typeface="Times New Roman" panose="02020603050405020304" pitchFamily="18" charset="0"/>
              </a:rPr>
              <a:t>      </a:t>
            </a:r>
            <a:r>
              <a:rPr lang="en-CA" sz="2000" dirty="0">
                <a:effectLst/>
                <a:latin typeface="Calibri" panose="020F0502020204030204" pitchFamily="34" charset="0"/>
                <a:ea typeface="Times New Roman" panose="02020603050405020304" pitchFamily="18" charset="0"/>
              </a:rPr>
              <a:t>This should be done in pairs. </a:t>
            </a:r>
            <a:endParaRPr lang="en-CA" sz="20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2000" dirty="0">
                <a:effectLst/>
                <a:latin typeface="Calibri" panose="020F0502020204030204" pitchFamily="34" charset="0"/>
                <a:ea typeface="Times New Roman" panose="02020603050405020304" pitchFamily="18" charset="0"/>
              </a:rPr>
              <a:t>When operating a Fire Extinguisher remember </a:t>
            </a:r>
            <a:r>
              <a:rPr lang="en-CA" sz="2000" b="1" dirty="0">
                <a:effectLst/>
                <a:latin typeface="Calibri" panose="020F0502020204030204" pitchFamily="34" charset="0"/>
                <a:ea typeface="Times New Roman" panose="02020603050405020304" pitchFamily="18" charset="0"/>
              </a:rPr>
              <a:t>PASS: </a:t>
            </a:r>
            <a:endParaRPr lang="en-CA" sz="2000" dirty="0">
              <a:effectLst/>
              <a:latin typeface="Times New Roman" panose="02020603050405020304" pitchFamily="18" charset="0"/>
              <a:ea typeface="Times New Roman" panose="02020603050405020304" pitchFamily="18" charset="0"/>
            </a:endParaRPr>
          </a:p>
          <a:p>
            <a:pPr marL="742950" lvl="1" indent="-285750">
              <a:buSzPts val="1000"/>
              <a:buFont typeface="Symbol" pitchFamily="2" charset="2"/>
              <a:buChar char=""/>
              <a:tabLst>
                <a:tab pos="914400" algn="l"/>
              </a:tabLst>
            </a:pPr>
            <a:r>
              <a:rPr lang="en-CA" sz="2000" b="1" dirty="0">
                <a:effectLst/>
                <a:latin typeface="Calibri" panose="020F0502020204030204" pitchFamily="34" charset="0"/>
                <a:ea typeface="Times New Roman" panose="02020603050405020304" pitchFamily="18" charset="0"/>
              </a:rPr>
              <a:t>(P)</a:t>
            </a:r>
            <a:r>
              <a:rPr lang="en-CA" sz="2000" dirty="0" err="1">
                <a:effectLst/>
                <a:latin typeface="Calibri" panose="020F0502020204030204" pitchFamily="34" charset="0"/>
                <a:ea typeface="Times New Roman" panose="02020603050405020304" pitchFamily="18" charset="0"/>
              </a:rPr>
              <a:t>ull</a:t>
            </a:r>
            <a:r>
              <a:rPr lang="en-CA" sz="2000" dirty="0">
                <a:effectLst/>
                <a:latin typeface="Calibri" panose="020F0502020204030204" pitchFamily="34" charset="0"/>
                <a:ea typeface="Times New Roman" panose="02020603050405020304" pitchFamily="18" charset="0"/>
              </a:rPr>
              <a:t> the safety pin </a:t>
            </a:r>
            <a:endParaRPr lang="en-CA" sz="2000" dirty="0">
              <a:effectLst/>
              <a:latin typeface="Times New Roman" panose="02020603050405020304" pitchFamily="18" charset="0"/>
              <a:ea typeface="Times New Roman" panose="02020603050405020304" pitchFamily="18" charset="0"/>
            </a:endParaRPr>
          </a:p>
          <a:p>
            <a:pPr marL="742950" lvl="1" indent="-285750">
              <a:buSzPts val="1000"/>
              <a:buFont typeface="Symbol" pitchFamily="2" charset="2"/>
              <a:buChar char=""/>
              <a:tabLst>
                <a:tab pos="914400" algn="l"/>
              </a:tabLst>
            </a:pPr>
            <a:r>
              <a:rPr lang="en-CA" sz="2000" b="1" dirty="0">
                <a:effectLst/>
                <a:latin typeface="Calibri" panose="020F0502020204030204" pitchFamily="34" charset="0"/>
                <a:ea typeface="Times New Roman" panose="02020603050405020304" pitchFamily="18" charset="0"/>
              </a:rPr>
              <a:t>(A)</a:t>
            </a:r>
            <a:r>
              <a:rPr lang="en-CA" sz="2000" dirty="0" err="1">
                <a:effectLst/>
                <a:latin typeface="Calibri" panose="020F0502020204030204" pitchFamily="34" charset="0"/>
                <a:ea typeface="Times New Roman" panose="02020603050405020304" pitchFamily="18" charset="0"/>
              </a:rPr>
              <a:t>im</a:t>
            </a:r>
            <a:r>
              <a:rPr lang="en-CA" sz="2000" dirty="0">
                <a:effectLst/>
                <a:latin typeface="Calibri" panose="020F0502020204030204" pitchFamily="34" charset="0"/>
                <a:ea typeface="Times New Roman" panose="02020603050405020304" pitchFamily="18" charset="0"/>
              </a:rPr>
              <a:t> the nozzle </a:t>
            </a:r>
            <a:endParaRPr lang="en-CA" sz="2000" dirty="0">
              <a:effectLst/>
              <a:latin typeface="Times New Roman" panose="02020603050405020304" pitchFamily="18" charset="0"/>
              <a:ea typeface="Times New Roman" panose="02020603050405020304" pitchFamily="18" charset="0"/>
            </a:endParaRPr>
          </a:p>
          <a:p>
            <a:pPr marL="742950" lvl="1" indent="-285750">
              <a:buSzPts val="1000"/>
              <a:buFont typeface="Symbol" pitchFamily="2" charset="2"/>
              <a:buChar char=""/>
              <a:tabLst>
                <a:tab pos="914400" algn="l"/>
              </a:tabLst>
            </a:pPr>
            <a:r>
              <a:rPr lang="en-CA" sz="2000" b="1" dirty="0">
                <a:effectLst/>
                <a:latin typeface="Calibri" panose="020F0502020204030204" pitchFamily="34" charset="0"/>
                <a:ea typeface="Times New Roman" panose="02020603050405020304" pitchFamily="18" charset="0"/>
              </a:rPr>
              <a:t>(S)</a:t>
            </a:r>
            <a:r>
              <a:rPr lang="en-CA" sz="2000" dirty="0" err="1">
                <a:effectLst/>
                <a:latin typeface="Calibri" panose="020F0502020204030204" pitchFamily="34" charset="0"/>
                <a:ea typeface="Times New Roman" panose="02020603050405020304" pitchFamily="18" charset="0"/>
              </a:rPr>
              <a:t>queeze</a:t>
            </a:r>
            <a:r>
              <a:rPr lang="en-CA" sz="2000" dirty="0">
                <a:effectLst/>
                <a:latin typeface="Calibri" panose="020F0502020204030204" pitchFamily="34" charset="0"/>
                <a:ea typeface="Times New Roman" panose="02020603050405020304" pitchFamily="18" charset="0"/>
              </a:rPr>
              <a:t> the trigger handle </a:t>
            </a:r>
            <a:endParaRPr lang="en-CA" sz="2000" dirty="0">
              <a:effectLst/>
              <a:latin typeface="Times New Roman" panose="02020603050405020304" pitchFamily="18" charset="0"/>
              <a:ea typeface="Times New Roman" panose="02020603050405020304" pitchFamily="18" charset="0"/>
            </a:endParaRPr>
          </a:p>
          <a:p>
            <a:pPr marL="742950" lvl="1" indent="-285750">
              <a:buSzPts val="1000"/>
              <a:buFont typeface="Symbol" pitchFamily="2" charset="2"/>
              <a:buChar char=""/>
              <a:tabLst>
                <a:tab pos="914400" algn="l"/>
              </a:tabLst>
            </a:pPr>
            <a:r>
              <a:rPr lang="en-CA" sz="2000" b="1" dirty="0">
                <a:effectLst/>
                <a:latin typeface="Calibri" panose="020F0502020204030204" pitchFamily="34" charset="0"/>
                <a:ea typeface="Times New Roman" panose="02020603050405020304" pitchFamily="18" charset="0"/>
              </a:rPr>
              <a:t>(S)</a:t>
            </a:r>
            <a:r>
              <a:rPr lang="en-CA" sz="2000" dirty="0">
                <a:effectLst/>
                <a:latin typeface="Calibri" panose="020F0502020204030204" pitchFamily="34" charset="0"/>
                <a:ea typeface="Times New Roman" panose="02020603050405020304" pitchFamily="18" charset="0"/>
              </a:rPr>
              <a:t>weep from side to side </a:t>
            </a:r>
            <a:endParaRPr lang="en-CA" sz="20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2000" dirty="0">
                <a:effectLst/>
                <a:latin typeface="Calibri" panose="020F0502020204030204" pitchFamily="34" charset="0"/>
                <a:ea typeface="Times New Roman" panose="02020603050405020304" pitchFamily="18" charset="0"/>
              </a:rPr>
              <a:t>If at any point you feel unconfident, unsafe or discover the fire cannot be extinguished leave the fire area, close the door, evacuate and wait for the fire department at the main level of the building, with the BEC. </a:t>
            </a:r>
            <a:endParaRPr lang="en-CA" sz="2000" dirty="0">
              <a:effectLst/>
              <a:latin typeface="Times New Roman" panose="02020603050405020304" pitchFamily="18" charset="0"/>
              <a:ea typeface="Times New Roman" panose="02020603050405020304" pitchFamily="18" charset="0"/>
            </a:endParaRPr>
          </a:p>
          <a:p>
            <a:endParaRPr lang="en-US" dirty="0"/>
          </a:p>
        </p:txBody>
      </p:sp>
      <p:pic>
        <p:nvPicPr>
          <p:cNvPr id="13" name="Picture 12">
            <a:extLst>
              <a:ext uri="{FF2B5EF4-FFF2-40B4-BE49-F238E27FC236}">
                <a16:creationId xmlns:a16="http://schemas.microsoft.com/office/drawing/2014/main" id="{90046131-FA2B-6EF6-533D-2508ED16976C}"/>
              </a:ext>
            </a:extLst>
          </p:cNvPr>
          <p:cNvPicPr>
            <a:picLocks noChangeAspect="1"/>
          </p:cNvPicPr>
          <p:nvPr/>
        </p:nvPicPr>
        <p:blipFill>
          <a:blip r:embed="rId4"/>
          <a:stretch>
            <a:fillRect/>
          </a:stretch>
        </p:blipFill>
        <p:spPr>
          <a:xfrm rot="19782238">
            <a:off x="6430086" y="408604"/>
            <a:ext cx="1881252" cy="3623152"/>
          </a:xfrm>
          <a:prstGeom prst="rect">
            <a:avLst/>
          </a:prstGeom>
        </p:spPr>
      </p:pic>
    </p:spTree>
    <p:extLst>
      <p:ext uri="{BB962C8B-B14F-4D97-AF65-F5344CB8AC3E}">
        <p14:creationId xmlns:p14="http://schemas.microsoft.com/office/powerpoint/2010/main" val="260309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AAC41C-8865-0F92-4F34-884890908501}"/>
              </a:ext>
            </a:extLst>
          </p:cNvPr>
          <p:cNvPicPr>
            <a:picLocks noChangeAspect="1"/>
          </p:cNvPicPr>
          <p:nvPr/>
        </p:nvPicPr>
        <p:blipFill>
          <a:blip r:embed="rId3"/>
          <a:stretch>
            <a:fillRect/>
          </a:stretch>
        </p:blipFill>
        <p:spPr>
          <a:xfrm>
            <a:off x="1344881" y="0"/>
            <a:ext cx="6858000" cy="6858000"/>
          </a:xfrm>
          <a:prstGeom prst="rect">
            <a:avLst/>
          </a:prstGeom>
        </p:spPr>
      </p:pic>
    </p:spTree>
    <p:extLst>
      <p:ext uri="{BB962C8B-B14F-4D97-AF65-F5344CB8AC3E}">
        <p14:creationId xmlns:p14="http://schemas.microsoft.com/office/powerpoint/2010/main" val="130748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205A7C-A8C9-354C-BCC7-348C96308DE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70806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E348-C49E-504E-8328-5B5C06B6148B}"/>
              </a:ext>
            </a:extLst>
          </p:cNvPr>
          <p:cNvSpPr>
            <a:spLocks noGrp="1"/>
          </p:cNvSpPr>
          <p:nvPr>
            <p:ph type="title"/>
          </p:nvPr>
        </p:nvSpPr>
        <p:spPr/>
        <p:txBody>
          <a:bodyPr>
            <a:normAutofit fontScale="90000"/>
          </a:bodyPr>
          <a:lstStyle/>
          <a:p>
            <a:r>
              <a:rPr lang="en-US" dirty="0"/>
              <a:t>Roles &amp; Responsibilities </a:t>
            </a:r>
          </a:p>
        </p:txBody>
      </p:sp>
      <p:sp>
        <p:nvSpPr>
          <p:cNvPr id="5" name="TextBox 4">
            <a:extLst>
              <a:ext uri="{FF2B5EF4-FFF2-40B4-BE49-F238E27FC236}">
                <a16:creationId xmlns:a16="http://schemas.microsoft.com/office/drawing/2014/main" id="{6A5E1EFF-4942-DE67-FCA6-692F98FCB3F5}"/>
              </a:ext>
            </a:extLst>
          </p:cNvPr>
          <p:cNvSpPr txBox="1"/>
          <p:nvPr/>
        </p:nvSpPr>
        <p:spPr>
          <a:xfrm>
            <a:off x="628650" y="1857034"/>
            <a:ext cx="4619500" cy="369332"/>
          </a:xfrm>
          <a:prstGeom prst="rect">
            <a:avLst/>
          </a:prstGeom>
          <a:noFill/>
        </p:spPr>
        <p:txBody>
          <a:bodyPr wrap="square">
            <a:spAutoFit/>
          </a:bodyPr>
          <a:lstStyle/>
          <a:p>
            <a:r>
              <a:rPr lang="en-CA" b="1" dirty="0">
                <a:solidFill>
                  <a:srgbClr val="54585A"/>
                </a:solidFill>
                <a:latin typeface="Trebuchet MS" panose="020B0703020202090204" pitchFamily="34" charset="0"/>
              </a:rPr>
              <a:t>OVERVIEW</a:t>
            </a:r>
            <a:endParaRPr lang="en-US" dirty="0"/>
          </a:p>
        </p:txBody>
      </p:sp>
      <p:pic>
        <p:nvPicPr>
          <p:cNvPr id="6" name="Picture 5">
            <a:extLst>
              <a:ext uri="{FF2B5EF4-FFF2-40B4-BE49-F238E27FC236}">
                <a16:creationId xmlns:a16="http://schemas.microsoft.com/office/drawing/2014/main" id="{4BC33EE6-7CBB-3887-26C9-81C88E47BAC9}"/>
              </a:ext>
            </a:extLst>
          </p:cNvPr>
          <p:cNvPicPr>
            <a:picLocks noChangeAspect="1"/>
          </p:cNvPicPr>
          <p:nvPr/>
        </p:nvPicPr>
        <p:blipFill>
          <a:blip r:embed="rId3"/>
          <a:stretch>
            <a:fillRect/>
          </a:stretch>
        </p:blipFill>
        <p:spPr>
          <a:xfrm>
            <a:off x="4538632" y="4351781"/>
            <a:ext cx="4076731" cy="2025546"/>
          </a:xfrm>
          <a:prstGeom prst="rect">
            <a:avLst/>
          </a:prstGeom>
        </p:spPr>
      </p:pic>
      <p:sp>
        <p:nvSpPr>
          <p:cNvPr id="3" name="Text Placeholder 2">
            <a:extLst>
              <a:ext uri="{FF2B5EF4-FFF2-40B4-BE49-F238E27FC236}">
                <a16:creationId xmlns:a16="http://schemas.microsoft.com/office/drawing/2014/main" id="{1BFAD9DE-0C21-274A-8448-8284C93A1427}"/>
              </a:ext>
            </a:extLst>
          </p:cNvPr>
          <p:cNvSpPr>
            <a:spLocks noGrp="1"/>
          </p:cNvSpPr>
          <p:nvPr>
            <p:ph type="body" sz="quarter" idx="13"/>
          </p:nvPr>
        </p:nvSpPr>
        <p:spPr>
          <a:xfrm>
            <a:off x="628650" y="2392712"/>
            <a:ext cx="7986713" cy="3568700"/>
          </a:xfrm>
        </p:spPr>
        <p:txBody>
          <a:bodyPr/>
          <a:lstStyle/>
          <a:p>
            <a:pPr marL="0" indent="0">
              <a:spcBef>
                <a:spcPts val="1500"/>
              </a:spcBef>
              <a:spcAft>
                <a:spcPts val="1275"/>
              </a:spcAft>
              <a:buNone/>
            </a:pPr>
            <a:r>
              <a:rPr lang="en-CA" sz="1800" b="1" dirty="0">
                <a:solidFill>
                  <a:srgbClr val="ED7D31"/>
                </a:solidFill>
                <a:effectLst/>
                <a:latin typeface="Calibri" panose="020F0502020204030204" pitchFamily="34" charset="0"/>
                <a:ea typeface="Times New Roman" panose="02020603050405020304" pitchFamily="18" charset="0"/>
                <a:cs typeface="Times New Roman" panose="02020603050405020304" pitchFamily="18" charset="0"/>
              </a:rPr>
              <a:t>Knowledge of assigned area and emergency procedures</a:t>
            </a:r>
            <a:endParaRPr lang="en-CA" sz="1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0" indent="0">
              <a:spcBef>
                <a:spcPts val="1500"/>
              </a:spcBef>
              <a:spcAft>
                <a:spcPts val="1275"/>
              </a:spcAft>
              <a:buNone/>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 familiar with your assigned areas, including areas of refuge, to ensure a safe and orderly evacuation of building occupants in the event of an emergency evacuation.</a:t>
            </a:r>
            <a:endParaRPr lang="en-CA" sz="18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0" indent="0">
              <a:spcBef>
                <a:spcPts val="1500"/>
              </a:spcBef>
              <a:spcAft>
                <a:spcPts val="1275"/>
              </a:spcAft>
              <a:buNone/>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Participate in orientation and training opportunities.</a:t>
            </a:r>
            <a:endParaRPr lang="en-CA" sz="18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marL="0" indent="0">
              <a:spcBef>
                <a:spcPts val="1500"/>
              </a:spcBef>
              <a:spcAft>
                <a:spcPts val="1275"/>
              </a:spcAft>
              <a:buNone/>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Participate in regular drills.</a:t>
            </a:r>
            <a:endParaRPr lang="en-CA"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1500"/>
              </a:spcBef>
              <a:spcAft>
                <a:spcPts val="1275"/>
              </a:spcAft>
              <a:buNone/>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Participate in post emergency assessments.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en-CA" dirty="0">
              <a:effectLst/>
            </a:endParaRPr>
          </a:p>
        </p:txBody>
      </p:sp>
    </p:spTree>
    <p:extLst>
      <p:ext uri="{BB962C8B-B14F-4D97-AF65-F5344CB8AC3E}">
        <p14:creationId xmlns:p14="http://schemas.microsoft.com/office/powerpoint/2010/main" val="135344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E348-C49E-504E-8328-5B5C06B6148B}"/>
              </a:ext>
            </a:extLst>
          </p:cNvPr>
          <p:cNvSpPr>
            <a:spLocks noGrp="1"/>
          </p:cNvSpPr>
          <p:nvPr>
            <p:ph type="title"/>
          </p:nvPr>
        </p:nvSpPr>
        <p:spPr/>
        <p:txBody>
          <a:bodyPr>
            <a:normAutofit fontScale="90000"/>
          </a:bodyPr>
          <a:lstStyle/>
          <a:p>
            <a:r>
              <a:rPr lang="en-US" dirty="0"/>
              <a:t>Roles &amp; Responsibilities </a:t>
            </a:r>
          </a:p>
        </p:txBody>
      </p:sp>
      <p:sp>
        <p:nvSpPr>
          <p:cNvPr id="5" name="TextBox 4">
            <a:extLst>
              <a:ext uri="{FF2B5EF4-FFF2-40B4-BE49-F238E27FC236}">
                <a16:creationId xmlns:a16="http://schemas.microsoft.com/office/drawing/2014/main" id="{6A5E1EFF-4942-DE67-FCA6-692F98FCB3F5}"/>
              </a:ext>
            </a:extLst>
          </p:cNvPr>
          <p:cNvSpPr txBox="1"/>
          <p:nvPr/>
        </p:nvSpPr>
        <p:spPr>
          <a:xfrm>
            <a:off x="628650" y="1857034"/>
            <a:ext cx="4619500" cy="369332"/>
          </a:xfrm>
          <a:prstGeom prst="rect">
            <a:avLst/>
          </a:prstGeom>
          <a:noFill/>
        </p:spPr>
        <p:txBody>
          <a:bodyPr wrap="square">
            <a:spAutoFit/>
          </a:bodyPr>
          <a:lstStyle/>
          <a:p>
            <a:r>
              <a:rPr lang="en-CA" b="1" dirty="0">
                <a:solidFill>
                  <a:srgbClr val="54585A"/>
                </a:solidFill>
                <a:latin typeface="Trebuchet MS" panose="020B0703020202090204" pitchFamily="34" charset="0"/>
              </a:rPr>
              <a:t>OVERVIEW</a:t>
            </a:r>
            <a:endParaRPr lang="en-US" dirty="0"/>
          </a:p>
        </p:txBody>
      </p:sp>
      <p:pic>
        <p:nvPicPr>
          <p:cNvPr id="6" name="Picture 5">
            <a:extLst>
              <a:ext uri="{FF2B5EF4-FFF2-40B4-BE49-F238E27FC236}">
                <a16:creationId xmlns:a16="http://schemas.microsoft.com/office/drawing/2014/main" id="{87756897-ED87-E223-C442-FE68BD128A73}"/>
              </a:ext>
            </a:extLst>
          </p:cNvPr>
          <p:cNvPicPr>
            <a:picLocks noChangeAspect="1"/>
          </p:cNvPicPr>
          <p:nvPr/>
        </p:nvPicPr>
        <p:blipFill>
          <a:blip r:embed="rId3"/>
          <a:stretch>
            <a:fillRect/>
          </a:stretch>
        </p:blipFill>
        <p:spPr>
          <a:xfrm>
            <a:off x="5557653" y="4922203"/>
            <a:ext cx="2390598" cy="1590834"/>
          </a:xfrm>
          <a:prstGeom prst="rect">
            <a:avLst/>
          </a:prstGeom>
        </p:spPr>
      </p:pic>
      <p:sp>
        <p:nvSpPr>
          <p:cNvPr id="3" name="Text Placeholder 2">
            <a:extLst>
              <a:ext uri="{FF2B5EF4-FFF2-40B4-BE49-F238E27FC236}">
                <a16:creationId xmlns:a16="http://schemas.microsoft.com/office/drawing/2014/main" id="{1BFAD9DE-0C21-274A-8448-8284C93A1427}"/>
              </a:ext>
            </a:extLst>
          </p:cNvPr>
          <p:cNvSpPr>
            <a:spLocks noGrp="1"/>
          </p:cNvSpPr>
          <p:nvPr>
            <p:ph type="body" sz="quarter" idx="13"/>
          </p:nvPr>
        </p:nvSpPr>
        <p:spPr>
          <a:xfrm>
            <a:off x="628650" y="2392712"/>
            <a:ext cx="7986713" cy="3568700"/>
          </a:xfrm>
        </p:spPr>
        <p:txBody>
          <a:bodyPr/>
          <a:lstStyle/>
          <a:p>
            <a:pPr marL="0" indent="0">
              <a:spcBef>
                <a:spcPts val="1500"/>
              </a:spcBef>
              <a:spcAft>
                <a:spcPts val="1275"/>
              </a:spcAft>
              <a:buNone/>
            </a:pPr>
            <a:r>
              <a:rPr lang="en-CA" sz="1800" b="1" dirty="0">
                <a:solidFill>
                  <a:srgbClr val="ED7D31"/>
                </a:solidFill>
                <a:effectLst/>
                <a:latin typeface="Calibri" panose="020F0502020204030204" pitchFamily="34" charset="0"/>
                <a:ea typeface="Times New Roman" panose="02020603050405020304" pitchFamily="18" charset="0"/>
                <a:cs typeface="Calibri" panose="020F0502020204030204" pitchFamily="34" charset="0"/>
              </a:rPr>
              <a:t>Be an advocate for fire prevention and floor safety</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Regularly check your assigned areas for accumulation of combustible materials.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Regularly check for dangerous ignition sources.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 malfunctioning exit signs and check for adequate lighting in public areas.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that exit routes are not obstructed.</a:t>
            </a:r>
            <a:endParaRPr lang="en-CA"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itchFamily="2" charset="2"/>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rPr>
              <a:t>Report any safety concerns or hazards to Safety &amp; Risk Services immediately</a:t>
            </a:r>
            <a:r>
              <a:rPr lang="en-CA" dirty="0">
                <a:effectLst/>
              </a:rPr>
              <a:t> </a:t>
            </a:r>
          </a:p>
        </p:txBody>
      </p:sp>
      <p:pic>
        <p:nvPicPr>
          <p:cNvPr id="8" name="Picture 7">
            <a:extLst>
              <a:ext uri="{FF2B5EF4-FFF2-40B4-BE49-F238E27FC236}">
                <a16:creationId xmlns:a16="http://schemas.microsoft.com/office/drawing/2014/main" id="{8E811BF6-739E-7FF1-E9C2-5349BF08FEB6}"/>
              </a:ext>
            </a:extLst>
          </p:cNvPr>
          <p:cNvPicPr>
            <a:picLocks noChangeAspect="1"/>
          </p:cNvPicPr>
          <p:nvPr/>
        </p:nvPicPr>
        <p:blipFill>
          <a:blip r:embed="rId4"/>
          <a:stretch>
            <a:fillRect/>
          </a:stretch>
        </p:blipFill>
        <p:spPr>
          <a:xfrm>
            <a:off x="628650" y="5031820"/>
            <a:ext cx="2489200" cy="1371600"/>
          </a:xfrm>
          <a:prstGeom prst="rect">
            <a:avLst/>
          </a:prstGeom>
        </p:spPr>
      </p:pic>
    </p:spTree>
    <p:extLst>
      <p:ext uri="{BB962C8B-B14F-4D97-AF65-F5344CB8AC3E}">
        <p14:creationId xmlns:p14="http://schemas.microsoft.com/office/powerpoint/2010/main" val="22250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8A40-B856-6044-9F7D-73D8F9B41EAB}"/>
              </a:ext>
            </a:extLst>
          </p:cNvPr>
          <p:cNvSpPr>
            <a:spLocks noGrp="1"/>
          </p:cNvSpPr>
          <p:nvPr>
            <p:ph type="title"/>
          </p:nvPr>
        </p:nvSpPr>
        <p:spPr/>
        <p:txBody>
          <a:bodyPr/>
          <a:lstStyle/>
          <a:p>
            <a:r>
              <a:rPr lang="en-US" dirty="0"/>
              <a:t>Floor Wardens</a:t>
            </a:r>
          </a:p>
        </p:txBody>
      </p:sp>
      <p:sp>
        <p:nvSpPr>
          <p:cNvPr id="4" name="TextBox 3">
            <a:extLst>
              <a:ext uri="{FF2B5EF4-FFF2-40B4-BE49-F238E27FC236}">
                <a16:creationId xmlns:a16="http://schemas.microsoft.com/office/drawing/2014/main" id="{8B8A864B-03A2-2F58-1FF2-D86E72900B5D}"/>
              </a:ext>
            </a:extLst>
          </p:cNvPr>
          <p:cNvSpPr txBox="1"/>
          <p:nvPr/>
        </p:nvSpPr>
        <p:spPr>
          <a:xfrm>
            <a:off x="628650" y="1797059"/>
            <a:ext cx="4619500" cy="369332"/>
          </a:xfrm>
          <a:prstGeom prst="rect">
            <a:avLst/>
          </a:prstGeom>
          <a:noFill/>
        </p:spPr>
        <p:txBody>
          <a:bodyPr wrap="square">
            <a:spAutoFit/>
          </a:bodyPr>
          <a:lstStyle/>
          <a:p>
            <a:r>
              <a:rPr lang="en-CA" b="1" dirty="0">
                <a:solidFill>
                  <a:srgbClr val="54585A"/>
                </a:solidFill>
                <a:latin typeface="Trebuchet MS" panose="020B0703020202090204" pitchFamily="34" charset="0"/>
              </a:rPr>
              <a:t>BEFORE AN ALARM </a:t>
            </a:r>
            <a:endParaRPr lang="en-US" dirty="0"/>
          </a:p>
        </p:txBody>
      </p:sp>
      <p:pic>
        <p:nvPicPr>
          <p:cNvPr id="6" name="Picture 5">
            <a:extLst>
              <a:ext uri="{FF2B5EF4-FFF2-40B4-BE49-F238E27FC236}">
                <a16:creationId xmlns:a16="http://schemas.microsoft.com/office/drawing/2014/main" id="{FE64FB14-815A-4FFE-7455-49B8D6D0D84C}"/>
              </a:ext>
            </a:extLst>
          </p:cNvPr>
          <p:cNvPicPr>
            <a:picLocks noChangeAspect="1"/>
          </p:cNvPicPr>
          <p:nvPr/>
        </p:nvPicPr>
        <p:blipFill>
          <a:blip r:embed="rId2"/>
          <a:stretch>
            <a:fillRect/>
          </a:stretch>
        </p:blipFill>
        <p:spPr>
          <a:xfrm>
            <a:off x="0" y="1858350"/>
            <a:ext cx="5576950" cy="4851182"/>
          </a:xfrm>
          <a:prstGeom prst="rect">
            <a:avLst/>
          </a:prstGeom>
        </p:spPr>
      </p:pic>
      <p:sp>
        <p:nvSpPr>
          <p:cNvPr id="3" name="Text Placeholder 2">
            <a:extLst>
              <a:ext uri="{FF2B5EF4-FFF2-40B4-BE49-F238E27FC236}">
                <a16:creationId xmlns:a16="http://schemas.microsoft.com/office/drawing/2014/main" id="{EAAC78D1-B3E6-1C4F-8CC1-51AF97B58591}"/>
              </a:ext>
            </a:extLst>
          </p:cNvPr>
          <p:cNvSpPr>
            <a:spLocks noGrp="1"/>
          </p:cNvSpPr>
          <p:nvPr>
            <p:ph type="body" sz="quarter" idx="13"/>
          </p:nvPr>
        </p:nvSpPr>
        <p:spPr>
          <a:xfrm>
            <a:off x="4572000" y="2112814"/>
            <a:ext cx="4244350" cy="3568700"/>
          </a:xfrm>
        </p:spPr>
        <p:txBody>
          <a:bodyPr/>
          <a:lstStyle/>
          <a:p>
            <a:pPr marL="609600" lvl="1" indent="-342900">
              <a:buSzPts val="1000"/>
              <a:buFont typeface="Symbol" pitchFamily="2" charset="2"/>
              <a:buChar char=""/>
              <a:tabLst>
                <a:tab pos="457200" algn="l"/>
              </a:tabLst>
            </a:pPr>
            <a:r>
              <a:rPr lang="en-CA" sz="2000" dirty="0">
                <a:solidFill>
                  <a:schemeClr val="tx1"/>
                </a:solidFill>
                <a:effectLst/>
                <a:latin typeface="Calibri" panose="020F0502020204030204" pitchFamily="34" charset="0"/>
                <a:ea typeface="Times New Roman" panose="02020603050405020304" pitchFamily="18" charset="0"/>
              </a:rPr>
              <a:t>Report any hazards and know the location of pull stations, fire extinguishers, emergency phones (if any), and all exits; </a:t>
            </a:r>
          </a:p>
          <a:p>
            <a:pPr marL="266700" lvl="1" indent="0">
              <a:buSzPts val="1000"/>
              <a:buNone/>
              <a:tabLst>
                <a:tab pos="457200" algn="l"/>
              </a:tabLst>
            </a:pPr>
            <a:endParaRPr lang="en-CA" sz="2000" dirty="0">
              <a:solidFill>
                <a:schemeClr val="tx1"/>
              </a:solidFill>
              <a:effectLst/>
              <a:latin typeface="Times New Roman" panose="02020603050405020304" pitchFamily="18" charset="0"/>
              <a:ea typeface="Times New Roman" panose="02020603050405020304" pitchFamily="18" charset="0"/>
            </a:endParaRPr>
          </a:p>
          <a:p>
            <a:pPr marL="609600" lvl="1" indent="-342900">
              <a:buSzPts val="1000"/>
              <a:buFont typeface="Symbol" pitchFamily="2" charset="2"/>
              <a:buChar char=""/>
              <a:tabLst>
                <a:tab pos="457200" algn="l"/>
              </a:tabLst>
            </a:pPr>
            <a:r>
              <a:rPr lang="en-CA" sz="2000" dirty="0">
                <a:solidFill>
                  <a:schemeClr val="tx1"/>
                </a:solidFill>
                <a:effectLst/>
                <a:latin typeface="Calibri" panose="020F0502020204030204" pitchFamily="34" charset="0"/>
                <a:ea typeface="Times New Roman" panose="02020603050405020304" pitchFamily="18" charset="0"/>
              </a:rPr>
              <a:t>Know the building’s Assembly Point, Response Point (Fire Panel Location) and least 2 exits out of the building; </a:t>
            </a:r>
            <a:endParaRPr lang="en-CA" sz="20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322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8A40-B856-6044-9F7D-73D8F9B41EAB}"/>
              </a:ext>
            </a:extLst>
          </p:cNvPr>
          <p:cNvSpPr>
            <a:spLocks noGrp="1"/>
          </p:cNvSpPr>
          <p:nvPr>
            <p:ph type="title"/>
          </p:nvPr>
        </p:nvSpPr>
        <p:spPr>
          <a:xfrm>
            <a:off x="628650" y="775405"/>
            <a:ext cx="7886700" cy="695008"/>
          </a:xfrm>
        </p:spPr>
        <p:txBody>
          <a:bodyPr/>
          <a:lstStyle/>
          <a:p>
            <a:r>
              <a:rPr lang="en-US" dirty="0"/>
              <a:t>Floor Wardens</a:t>
            </a:r>
          </a:p>
        </p:txBody>
      </p:sp>
      <p:sp>
        <p:nvSpPr>
          <p:cNvPr id="3" name="Text Placeholder 2">
            <a:extLst>
              <a:ext uri="{FF2B5EF4-FFF2-40B4-BE49-F238E27FC236}">
                <a16:creationId xmlns:a16="http://schemas.microsoft.com/office/drawing/2014/main" id="{EAAC78D1-B3E6-1C4F-8CC1-51AF97B58591}"/>
              </a:ext>
            </a:extLst>
          </p:cNvPr>
          <p:cNvSpPr>
            <a:spLocks noGrp="1"/>
          </p:cNvSpPr>
          <p:nvPr>
            <p:ph type="body" sz="quarter" idx="13"/>
          </p:nvPr>
        </p:nvSpPr>
        <p:spPr>
          <a:xfrm>
            <a:off x="460098" y="2003068"/>
            <a:ext cx="8482022" cy="3568700"/>
          </a:xfrm>
        </p:spPr>
        <p:txBody>
          <a:bodyPr/>
          <a:lstStyle/>
          <a:p>
            <a:pPr marL="342900" lvl="0" indent="-342900">
              <a:buSzPts val="1000"/>
              <a:buFont typeface="Symbol" pitchFamily="2" charset="2"/>
              <a:buChar char=""/>
              <a:tabLst>
                <a:tab pos="457200" algn="l"/>
              </a:tabLst>
            </a:pPr>
            <a:r>
              <a:rPr lang="en-CA" sz="1600" dirty="0">
                <a:effectLst/>
                <a:latin typeface="Calibri" panose="020F0502020204030204" pitchFamily="34" charset="0"/>
                <a:ea typeface="Times New Roman" panose="02020603050405020304" pitchFamily="18" charset="0"/>
              </a:rPr>
              <a:t>Don your high visibility vest and clipboard </a:t>
            </a:r>
            <a:endParaRPr lang="en-CA" sz="16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600" dirty="0">
                <a:effectLst/>
                <a:latin typeface="Calibri" panose="020F0502020204030204" pitchFamily="34" charset="0"/>
                <a:ea typeface="Times New Roman" panose="02020603050405020304" pitchFamily="18" charset="0"/>
              </a:rPr>
              <a:t>Ensure your floor/Zone is quickly and efficiently evacuated; </a:t>
            </a:r>
            <a:endParaRPr lang="en-CA" sz="16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600" dirty="0">
                <a:effectLst/>
                <a:latin typeface="Calibri" panose="020F0502020204030204" pitchFamily="34" charset="0"/>
                <a:ea typeface="Times New Roman" panose="02020603050405020304" pitchFamily="18" charset="0"/>
              </a:rPr>
              <a:t>Occupants should be encouraged to walk and not run to the nearest exit doors and stairwells. DO NOT USE ELEVATORS; </a:t>
            </a:r>
            <a:endParaRPr lang="en-CA" sz="16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600" b="1" dirty="0">
                <a:effectLst/>
                <a:latin typeface="Calibri" panose="020F0502020204030204" pitchFamily="34" charset="0"/>
                <a:ea typeface="Times New Roman" panose="02020603050405020304" pitchFamily="18" charset="0"/>
              </a:rPr>
              <a:t>Close all doors </a:t>
            </a:r>
            <a:r>
              <a:rPr lang="en-CA" sz="1600" dirty="0">
                <a:effectLst/>
                <a:latin typeface="Calibri" panose="020F0502020204030204" pitchFamily="34" charset="0"/>
                <a:ea typeface="Times New Roman" panose="02020603050405020304" pitchFamily="18" charset="0"/>
              </a:rPr>
              <a:t>and check washrooms, study areas; </a:t>
            </a:r>
            <a:endParaRPr lang="en-CA" sz="16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600" dirty="0">
                <a:effectLst/>
                <a:latin typeface="Calibri" panose="020F0502020204030204" pitchFamily="34" charset="0"/>
                <a:ea typeface="Times New Roman" panose="02020603050405020304" pitchFamily="18" charset="0"/>
              </a:rPr>
              <a:t>Do not argue with occupants if they don’t evacuate, close doors and record names if known and room numbers and report them to the </a:t>
            </a:r>
            <a:r>
              <a:rPr lang="en-CA" sz="1600" b="1" dirty="0">
                <a:effectLst/>
                <a:latin typeface="Calibri" panose="020F0502020204030204" pitchFamily="34" charset="0"/>
                <a:ea typeface="Times New Roman" panose="02020603050405020304" pitchFamily="18" charset="0"/>
              </a:rPr>
              <a:t>Building Evacuation Coordinator (BEC)</a:t>
            </a:r>
            <a:r>
              <a:rPr lang="en-CA" sz="1600" dirty="0">
                <a:effectLst/>
                <a:latin typeface="Calibri" panose="020F0502020204030204" pitchFamily="34" charset="0"/>
                <a:ea typeface="Times New Roman" panose="02020603050405020304" pitchFamily="18" charset="0"/>
              </a:rPr>
              <a:t>; </a:t>
            </a:r>
            <a:endParaRPr lang="en-CA" sz="16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600" dirty="0">
                <a:effectLst/>
                <a:latin typeface="Calibri" panose="020F0502020204030204" pitchFamily="34" charset="0"/>
                <a:ea typeface="Times New Roman" panose="02020603050405020304" pitchFamily="18" charset="0"/>
              </a:rPr>
              <a:t>If you encounter smoke/fire on your sweep route, alter your route to the nearest safe exit and report to the BEC at the panel. </a:t>
            </a:r>
            <a:endParaRPr lang="en-CA" sz="16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600" b="1" dirty="0">
                <a:effectLst/>
                <a:latin typeface="Calibri" panose="020F0502020204030204" pitchFamily="34" charset="0"/>
                <a:ea typeface="Times New Roman" panose="02020603050405020304" pitchFamily="18" charset="0"/>
              </a:rPr>
              <a:t>Report</a:t>
            </a:r>
            <a:r>
              <a:rPr lang="en-CA" sz="1600" dirty="0">
                <a:effectLst/>
                <a:latin typeface="Calibri" panose="020F0502020204030204" pitchFamily="34" charset="0"/>
                <a:ea typeface="Times New Roman" panose="02020603050405020304" pitchFamily="18" charset="0"/>
              </a:rPr>
              <a:t> the status of your floor/Zone to the Building Evacuation Coordinator at the response point particularly: </a:t>
            </a:r>
            <a:endParaRPr lang="en-CA" sz="16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CA" sz="1600" dirty="0">
                <a:effectLst/>
                <a:latin typeface="Calibri" panose="020F0502020204030204" pitchFamily="34" charset="0"/>
                <a:ea typeface="Times New Roman" panose="02020603050405020304" pitchFamily="18" charset="0"/>
              </a:rPr>
              <a:t>Location of persons with impairments</a:t>
            </a:r>
            <a:endParaRPr lang="en-CA" sz="16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CA" sz="1600" dirty="0">
                <a:effectLst/>
                <a:latin typeface="Calibri" panose="020F0502020204030204" pitchFamily="34" charset="0"/>
                <a:ea typeface="Times New Roman" panose="02020603050405020304" pitchFamily="18" charset="0"/>
              </a:rPr>
              <a:t>Location of persons unable to or refusing to evacuate</a:t>
            </a:r>
            <a:endParaRPr lang="en-CA" sz="16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CA" sz="1600" dirty="0">
                <a:effectLst/>
                <a:latin typeface="Calibri" panose="020F0502020204030204" pitchFamily="34" charset="0"/>
                <a:ea typeface="Times New Roman" panose="02020603050405020304" pitchFamily="18" charset="0"/>
              </a:rPr>
              <a:t>Any problems noticed during evacuation</a:t>
            </a:r>
            <a:endParaRPr lang="en-CA" sz="16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CA" sz="1600" dirty="0">
                <a:effectLst/>
                <a:latin typeface="Calibri" panose="020F0502020204030204" pitchFamily="34" charset="0"/>
                <a:ea typeface="Times New Roman" panose="02020603050405020304" pitchFamily="18" charset="0"/>
              </a:rPr>
              <a:t>If you have posted a no entry sign and the location </a:t>
            </a:r>
            <a:endParaRPr lang="en-CA" sz="16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600" dirty="0">
                <a:effectLst/>
                <a:latin typeface="Calibri" panose="020F0502020204030204" pitchFamily="34" charset="0"/>
                <a:ea typeface="Times New Roman" panose="02020603050405020304" pitchFamily="18" charset="0"/>
              </a:rPr>
              <a:t>Proceed to the Assembly point and await further direction from the Assembly Captain. </a:t>
            </a:r>
            <a:endParaRPr lang="en-CA" sz="16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B8A864B-03A2-2F58-1FF2-D86E72900B5D}"/>
              </a:ext>
            </a:extLst>
          </p:cNvPr>
          <p:cNvSpPr txBox="1"/>
          <p:nvPr/>
        </p:nvSpPr>
        <p:spPr>
          <a:xfrm>
            <a:off x="628650" y="1633736"/>
            <a:ext cx="4619500" cy="369332"/>
          </a:xfrm>
          <a:prstGeom prst="rect">
            <a:avLst/>
          </a:prstGeom>
          <a:noFill/>
        </p:spPr>
        <p:txBody>
          <a:bodyPr wrap="square">
            <a:spAutoFit/>
          </a:bodyPr>
          <a:lstStyle/>
          <a:p>
            <a:r>
              <a:rPr lang="en-CA" b="1" dirty="0">
                <a:solidFill>
                  <a:srgbClr val="54585A"/>
                </a:solidFill>
                <a:latin typeface="Trebuchet MS" panose="020B0703020202090204" pitchFamily="34" charset="0"/>
              </a:rPr>
              <a:t>DURING AN ALARM </a:t>
            </a:r>
            <a:endParaRPr lang="en-US" dirty="0"/>
          </a:p>
        </p:txBody>
      </p:sp>
      <p:pic>
        <p:nvPicPr>
          <p:cNvPr id="8" name="Picture 7">
            <a:extLst>
              <a:ext uri="{FF2B5EF4-FFF2-40B4-BE49-F238E27FC236}">
                <a16:creationId xmlns:a16="http://schemas.microsoft.com/office/drawing/2014/main" id="{890FAF35-9830-DF74-1AC4-118FEC84978C}"/>
              </a:ext>
            </a:extLst>
          </p:cNvPr>
          <p:cNvPicPr>
            <a:picLocks noChangeAspect="1"/>
          </p:cNvPicPr>
          <p:nvPr/>
        </p:nvPicPr>
        <p:blipFill>
          <a:blip r:embed="rId3"/>
          <a:stretch>
            <a:fillRect/>
          </a:stretch>
        </p:blipFill>
        <p:spPr>
          <a:xfrm rot="586022">
            <a:off x="6056044" y="431322"/>
            <a:ext cx="2078181" cy="2078181"/>
          </a:xfrm>
          <a:prstGeom prst="rect">
            <a:avLst/>
          </a:prstGeom>
        </p:spPr>
      </p:pic>
    </p:spTree>
    <p:extLst>
      <p:ext uri="{BB962C8B-B14F-4D97-AF65-F5344CB8AC3E}">
        <p14:creationId xmlns:p14="http://schemas.microsoft.com/office/powerpoint/2010/main" val="357144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8A40-B856-6044-9F7D-73D8F9B41EAB}"/>
              </a:ext>
            </a:extLst>
          </p:cNvPr>
          <p:cNvSpPr>
            <a:spLocks noGrp="1"/>
          </p:cNvSpPr>
          <p:nvPr>
            <p:ph type="title"/>
          </p:nvPr>
        </p:nvSpPr>
        <p:spPr/>
        <p:txBody>
          <a:bodyPr/>
          <a:lstStyle/>
          <a:p>
            <a:r>
              <a:rPr lang="en-US" dirty="0"/>
              <a:t>Floor Wardens</a:t>
            </a:r>
          </a:p>
        </p:txBody>
      </p:sp>
      <p:sp>
        <p:nvSpPr>
          <p:cNvPr id="3" name="Text Placeholder 2">
            <a:extLst>
              <a:ext uri="{FF2B5EF4-FFF2-40B4-BE49-F238E27FC236}">
                <a16:creationId xmlns:a16="http://schemas.microsoft.com/office/drawing/2014/main" id="{EAAC78D1-B3E6-1C4F-8CC1-51AF97B58591}"/>
              </a:ext>
            </a:extLst>
          </p:cNvPr>
          <p:cNvSpPr>
            <a:spLocks noGrp="1"/>
          </p:cNvSpPr>
          <p:nvPr>
            <p:ph type="body" sz="quarter" idx="13"/>
          </p:nvPr>
        </p:nvSpPr>
        <p:spPr>
          <a:xfrm>
            <a:off x="436347" y="2499591"/>
            <a:ext cx="6807600" cy="3568700"/>
          </a:xfrm>
        </p:spPr>
        <p:txBody>
          <a:bodyPr/>
          <a:lstStyle/>
          <a:p>
            <a:pPr marL="342900" lvl="0" indent="-342900">
              <a:buSzPts val="1000"/>
              <a:buFont typeface="Symbol" pitchFamily="2" charset="2"/>
              <a:buChar char=""/>
              <a:tabLst>
                <a:tab pos="457200" algn="l"/>
              </a:tabLst>
            </a:pPr>
            <a:r>
              <a:rPr lang="en-CA" sz="2000" dirty="0">
                <a:effectLst/>
                <a:latin typeface="Calibri" panose="020F0502020204030204" pitchFamily="34" charset="0"/>
                <a:ea typeface="Times New Roman" panose="02020603050405020304" pitchFamily="18" charset="0"/>
              </a:rPr>
              <a:t>After the “all clear”, participate in the “After Action Review”; </a:t>
            </a:r>
            <a:endParaRPr lang="en-CA" sz="20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2000" dirty="0">
                <a:effectLst/>
                <a:latin typeface="Calibri" panose="020F0502020204030204" pitchFamily="34" charset="0"/>
                <a:ea typeface="Times New Roman" panose="02020603050405020304" pitchFamily="18" charset="0"/>
              </a:rPr>
              <a:t>Bring up any concerns and discuss ways the evacuation could have been improved with your BEC. </a:t>
            </a:r>
            <a:endParaRPr lang="en-CA" sz="20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B8A864B-03A2-2F58-1FF2-D86E72900B5D}"/>
              </a:ext>
            </a:extLst>
          </p:cNvPr>
          <p:cNvSpPr txBox="1"/>
          <p:nvPr/>
        </p:nvSpPr>
        <p:spPr>
          <a:xfrm>
            <a:off x="628650" y="1797059"/>
            <a:ext cx="4619500" cy="369332"/>
          </a:xfrm>
          <a:prstGeom prst="rect">
            <a:avLst/>
          </a:prstGeom>
          <a:noFill/>
        </p:spPr>
        <p:txBody>
          <a:bodyPr wrap="square">
            <a:spAutoFit/>
          </a:bodyPr>
          <a:lstStyle/>
          <a:p>
            <a:r>
              <a:rPr lang="en-CA" b="1" dirty="0">
                <a:solidFill>
                  <a:srgbClr val="54585A"/>
                </a:solidFill>
                <a:latin typeface="Trebuchet MS" panose="020B0703020202090204" pitchFamily="34" charset="0"/>
              </a:rPr>
              <a:t>AFTER AN ALARM </a:t>
            </a:r>
            <a:endParaRPr lang="en-US" dirty="0"/>
          </a:p>
        </p:txBody>
      </p:sp>
    </p:spTree>
    <p:extLst>
      <p:ext uri="{BB962C8B-B14F-4D97-AF65-F5344CB8AC3E}">
        <p14:creationId xmlns:p14="http://schemas.microsoft.com/office/powerpoint/2010/main" val="271877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8A40-B856-6044-9F7D-73D8F9B41EAB}"/>
              </a:ext>
            </a:extLst>
          </p:cNvPr>
          <p:cNvSpPr>
            <a:spLocks noGrp="1"/>
          </p:cNvSpPr>
          <p:nvPr>
            <p:ph type="title"/>
          </p:nvPr>
        </p:nvSpPr>
        <p:spPr>
          <a:xfrm>
            <a:off x="628649" y="995680"/>
            <a:ext cx="8349095" cy="695008"/>
          </a:xfrm>
        </p:spPr>
        <p:txBody>
          <a:bodyPr/>
          <a:lstStyle/>
          <a:p>
            <a:r>
              <a:rPr lang="en-US" dirty="0"/>
              <a:t>Building Evacuation Coordinator </a:t>
            </a:r>
          </a:p>
        </p:txBody>
      </p:sp>
      <p:sp>
        <p:nvSpPr>
          <p:cNvPr id="3" name="Text Placeholder 2">
            <a:extLst>
              <a:ext uri="{FF2B5EF4-FFF2-40B4-BE49-F238E27FC236}">
                <a16:creationId xmlns:a16="http://schemas.microsoft.com/office/drawing/2014/main" id="{EAAC78D1-B3E6-1C4F-8CC1-51AF97B58591}"/>
              </a:ext>
            </a:extLst>
          </p:cNvPr>
          <p:cNvSpPr>
            <a:spLocks noGrp="1"/>
          </p:cNvSpPr>
          <p:nvPr>
            <p:ph type="body" sz="quarter" idx="13"/>
          </p:nvPr>
        </p:nvSpPr>
        <p:spPr>
          <a:xfrm>
            <a:off x="628649" y="2545894"/>
            <a:ext cx="6807600" cy="3568700"/>
          </a:xfrm>
        </p:spPr>
        <p:txBody>
          <a:bodyPr/>
          <a:lstStyle/>
          <a:p>
            <a:pPr marL="342900" lvl="0" indent="-342900">
              <a:buSzPts val="1000"/>
              <a:buFont typeface="Symbol" pitchFamily="2" charset="2"/>
              <a:buChar char=""/>
              <a:tabLst>
                <a:tab pos="457200" algn="l"/>
              </a:tabLst>
            </a:pPr>
            <a:r>
              <a:rPr lang="en-CA" sz="1800" dirty="0">
                <a:effectLst/>
                <a:latin typeface="Calibri" panose="020F0502020204030204" pitchFamily="34" charset="0"/>
                <a:ea typeface="Times New Roman" panose="02020603050405020304" pitchFamily="18" charset="0"/>
              </a:rPr>
              <a:t>Report any hazards and know the location of pull stations, fire extinguishers, emergency phones (if any), and the location of all emergency exits; </a:t>
            </a:r>
            <a:endParaRPr lang="en-C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800" dirty="0">
                <a:effectLst/>
                <a:latin typeface="Calibri" panose="020F0502020204030204" pitchFamily="34" charset="0"/>
                <a:ea typeface="Times New Roman" panose="02020603050405020304" pitchFamily="18" charset="0"/>
              </a:rPr>
              <a:t>Know your building’s Assembly Point, Response Point (Fire Panel) and at least 2 exits out of the building; </a:t>
            </a:r>
            <a:endParaRPr lang="en-C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800" dirty="0">
                <a:effectLst/>
                <a:latin typeface="Calibri" panose="020F0502020204030204" pitchFamily="34" charset="0"/>
                <a:ea typeface="Times New Roman" panose="02020603050405020304" pitchFamily="18" charset="0"/>
              </a:rPr>
              <a:t>Maintain an Floor Warden list for the building. Ensure it is kept current with contact information and floor/Zone assignments. </a:t>
            </a:r>
            <a:endParaRPr lang="en-C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800" dirty="0">
                <a:effectLst/>
                <a:latin typeface="Calibri" panose="020F0502020204030204" pitchFamily="34" charset="0"/>
                <a:ea typeface="Times New Roman" panose="02020603050405020304" pitchFamily="18" charset="0"/>
              </a:rPr>
              <a:t>Identify persons with impairments. </a:t>
            </a:r>
            <a:endParaRPr lang="en-C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800" dirty="0">
                <a:effectLst/>
                <a:latin typeface="Calibri" panose="020F0502020204030204" pitchFamily="34" charset="0"/>
                <a:ea typeface="Times New Roman" panose="02020603050405020304" pitchFamily="18" charset="0"/>
              </a:rPr>
              <a:t>Distribute and maintain the vests/equipment (clipboard and forms). </a:t>
            </a:r>
            <a:endParaRPr lang="en-C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800" dirty="0">
                <a:effectLst/>
                <a:latin typeface="Calibri" panose="020F0502020204030204" pitchFamily="34" charset="0"/>
                <a:ea typeface="Times New Roman" panose="02020603050405020304" pitchFamily="18" charset="0"/>
              </a:rPr>
              <a:t>Prepare reports of alarm incidents and drills. </a:t>
            </a:r>
            <a:endParaRPr lang="en-CA"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B8A864B-03A2-2F58-1FF2-D86E72900B5D}"/>
              </a:ext>
            </a:extLst>
          </p:cNvPr>
          <p:cNvSpPr txBox="1"/>
          <p:nvPr/>
        </p:nvSpPr>
        <p:spPr>
          <a:xfrm>
            <a:off x="628649" y="1933625"/>
            <a:ext cx="4619500" cy="369332"/>
          </a:xfrm>
          <a:prstGeom prst="rect">
            <a:avLst/>
          </a:prstGeom>
          <a:noFill/>
        </p:spPr>
        <p:txBody>
          <a:bodyPr wrap="square">
            <a:spAutoFit/>
          </a:bodyPr>
          <a:lstStyle/>
          <a:p>
            <a:r>
              <a:rPr lang="en-CA" b="1" dirty="0">
                <a:solidFill>
                  <a:srgbClr val="54585A"/>
                </a:solidFill>
                <a:latin typeface="Trebuchet MS" panose="020B0703020202090204" pitchFamily="34" charset="0"/>
              </a:rPr>
              <a:t>BEFORE AN ALARM </a:t>
            </a:r>
            <a:endParaRPr lang="en-US" dirty="0"/>
          </a:p>
        </p:txBody>
      </p:sp>
    </p:spTree>
    <p:extLst>
      <p:ext uri="{BB962C8B-B14F-4D97-AF65-F5344CB8AC3E}">
        <p14:creationId xmlns:p14="http://schemas.microsoft.com/office/powerpoint/2010/main" val="2858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8A40-B856-6044-9F7D-73D8F9B41EAB}"/>
              </a:ext>
            </a:extLst>
          </p:cNvPr>
          <p:cNvSpPr>
            <a:spLocks noGrp="1"/>
          </p:cNvSpPr>
          <p:nvPr>
            <p:ph type="title"/>
          </p:nvPr>
        </p:nvSpPr>
        <p:spPr>
          <a:xfrm>
            <a:off x="628649" y="995680"/>
            <a:ext cx="8349095" cy="695008"/>
          </a:xfrm>
        </p:spPr>
        <p:txBody>
          <a:bodyPr/>
          <a:lstStyle/>
          <a:p>
            <a:r>
              <a:rPr lang="en-US" dirty="0"/>
              <a:t>Building Evacuation Coordinator </a:t>
            </a:r>
          </a:p>
        </p:txBody>
      </p:sp>
      <p:sp>
        <p:nvSpPr>
          <p:cNvPr id="3" name="Text Placeholder 2">
            <a:extLst>
              <a:ext uri="{FF2B5EF4-FFF2-40B4-BE49-F238E27FC236}">
                <a16:creationId xmlns:a16="http://schemas.microsoft.com/office/drawing/2014/main" id="{EAAC78D1-B3E6-1C4F-8CC1-51AF97B58591}"/>
              </a:ext>
            </a:extLst>
          </p:cNvPr>
          <p:cNvSpPr>
            <a:spLocks noGrp="1"/>
          </p:cNvSpPr>
          <p:nvPr>
            <p:ph type="body" sz="quarter" idx="13"/>
          </p:nvPr>
        </p:nvSpPr>
        <p:spPr>
          <a:xfrm>
            <a:off x="628649" y="2545894"/>
            <a:ext cx="6807600" cy="3568700"/>
          </a:xfrm>
        </p:spPr>
        <p:txBody>
          <a:bodyPr/>
          <a:lstStyle/>
          <a:p>
            <a:pPr marL="342900" lvl="0" indent="-342900">
              <a:buSzPts val="1000"/>
              <a:buFont typeface="Symbol" pitchFamily="2" charset="2"/>
              <a:buChar char=""/>
            </a:pPr>
            <a:r>
              <a:rPr lang="en-CA" sz="1800" dirty="0">
                <a:effectLst/>
                <a:latin typeface="Calibri" panose="020F0502020204030204" pitchFamily="34" charset="0"/>
                <a:ea typeface="Times New Roman" panose="02020603050405020304" pitchFamily="18" charset="0"/>
              </a:rPr>
              <a:t>When an alarm sounds, the BEC will meet the Floor Wardens at the response point, (Fire Panel and/or designated point); </a:t>
            </a:r>
            <a:endParaRPr lang="en-C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pPr>
            <a:r>
              <a:rPr lang="en-CA" sz="1800" dirty="0">
                <a:effectLst/>
                <a:latin typeface="Calibri" panose="020F0502020204030204" pitchFamily="34" charset="0"/>
                <a:ea typeface="Times New Roman" panose="02020603050405020304" pitchFamily="18" charset="0"/>
              </a:rPr>
              <a:t>Record the status of evacuated areas and report: </a:t>
            </a:r>
            <a:endParaRPr lang="en-CA" sz="18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CA" sz="1800" dirty="0">
                <a:effectLst/>
                <a:latin typeface="Calibri" panose="020F0502020204030204" pitchFamily="34" charset="0"/>
                <a:ea typeface="Times New Roman" panose="02020603050405020304" pitchFamily="18" charset="0"/>
              </a:rPr>
              <a:t>Location of persons with impairments</a:t>
            </a:r>
            <a:endParaRPr lang="en-CA" sz="18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CA" sz="1800" dirty="0">
                <a:effectLst/>
                <a:latin typeface="Calibri" panose="020F0502020204030204" pitchFamily="34" charset="0"/>
                <a:ea typeface="Times New Roman" panose="02020603050405020304" pitchFamily="18" charset="0"/>
              </a:rPr>
              <a:t>Location of persons unable to evacuate or unwilling </a:t>
            </a:r>
            <a:endParaRPr lang="en-CA" sz="18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CA" sz="1800" dirty="0">
                <a:effectLst/>
                <a:latin typeface="Calibri" panose="020F0502020204030204" pitchFamily="34" charset="0"/>
                <a:ea typeface="Times New Roman" panose="02020603050405020304" pitchFamily="18" charset="0"/>
              </a:rPr>
              <a:t>Any problems noticed during evacuation </a:t>
            </a:r>
            <a:endParaRPr lang="en-C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pPr>
            <a:r>
              <a:rPr lang="en-CA" sz="1800" dirty="0">
                <a:effectLst/>
                <a:latin typeface="Calibri" panose="020F0502020204030204" pitchFamily="34" charset="0"/>
                <a:ea typeface="Times New Roman" panose="02020603050405020304" pitchFamily="18" charset="0"/>
              </a:rPr>
              <a:t>Liaise with Campus Security and the Fire Department </a:t>
            </a:r>
            <a:endParaRPr lang="en-C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pPr>
            <a:r>
              <a:rPr lang="en-CA" sz="1800" dirty="0">
                <a:effectLst/>
                <a:latin typeface="Calibri" panose="020F0502020204030204" pitchFamily="34" charset="0"/>
                <a:ea typeface="Times New Roman" panose="02020603050405020304" pitchFamily="18" charset="0"/>
              </a:rPr>
              <a:t>Appoint an Assembly Captain person for the Assembly point </a:t>
            </a:r>
            <a:endParaRPr lang="en-C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pPr>
            <a:r>
              <a:rPr lang="en-CA" sz="1800" dirty="0">
                <a:effectLst/>
                <a:latin typeface="Calibri" panose="020F0502020204030204" pitchFamily="34" charset="0"/>
                <a:ea typeface="Times New Roman" panose="02020603050405020304" pitchFamily="18" charset="0"/>
              </a:rPr>
              <a:t>Provide status updates to the Assembly Captain as required </a:t>
            </a:r>
            <a:endParaRPr lang="en-CA"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B8A864B-03A2-2F58-1FF2-D86E72900B5D}"/>
              </a:ext>
            </a:extLst>
          </p:cNvPr>
          <p:cNvSpPr txBox="1"/>
          <p:nvPr/>
        </p:nvSpPr>
        <p:spPr>
          <a:xfrm>
            <a:off x="628649" y="1933625"/>
            <a:ext cx="4619500" cy="369332"/>
          </a:xfrm>
          <a:prstGeom prst="rect">
            <a:avLst/>
          </a:prstGeom>
          <a:noFill/>
        </p:spPr>
        <p:txBody>
          <a:bodyPr wrap="square">
            <a:spAutoFit/>
          </a:bodyPr>
          <a:lstStyle/>
          <a:p>
            <a:r>
              <a:rPr lang="en-CA" b="1" dirty="0">
                <a:solidFill>
                  <a:srgbClr val="54585A"/>
                </a:solidFill>
                <a:latin typeface="Trebuchet MS" panose="020B0703020202090204" pitchFamily="34" charset="0"/>
              </a:rPr>
              <a:t>DURING AN ALARM </a:t>
            </a:r>
            <a:endParaRPr lang="en-US" dirty="0"/>
          </a:p>
        </p:txBody>
      </p:sp>
      <p:pic>
        <p:nvPicPr>
          <p:cNvPr id="8" name="Picture 7">
            <a:extLst>
              <a:ext uri="{FF2B5EF4-FFF2-40B4-BE49-F238E27FC236}">
                <a16:creationId xmlns:a16="http://schemas.microsoft.com/office/drawing/2014/main" id="{83AD521A-F339-08AD-06C9-369881D8772B}"/>
              </a:ext>
            </a:extLst>
          </p:cNvPr>
          <p:cNvPicPr>
            <a:picLocks noChangeAspect="1"/>
          </p:cNvPicPr>
          <p:nvPr/>
        </p:nvPicPr>
        <p:blipFill>
          <a:blip r:embed="rId2"/>
          <a:stretch>
            <a:fillRect/>
          </a:stretch>
        </p:blipFill>
        <p:spPr>
          <a:xfrm rot="656586">
            <a:off x="6955911" y="3141609"/>
            <a:ext cx="1953830" cy="1953830"/>
          </a:xfrm>
          <a:prstGeom prst="rect">
            <a:avLst/>
          </a:prstGeom>
        </p:spPr>
      </p:pic>
    </p:spTree>
    <p:extLst>
      <p:ext uri="{BB962C8B-B14F-4D97-AF65-F5344CB8AC3E}">
        <p14:creationId xmlns:p14="http://schemas.microsoft.com/office/powerpoint/2010/main" val="376794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8A40-B856-6044-9F7D-73D8F9B41EAB}"/>
              </a:ext>
            </a:extLst>
          </p:cNvPr>
          <p:cNvSpPr>
            <a:spLocks noGrp="1"/>
          </p:cNvSpPr>
          <p:nvPr>
            <p:ph type="title"/>
          </p:nvPr>
        </p:nvSpPr>
        <p:spPr>
          <a:xfrm>
            <a:off x="628649" y="995680"/>
            <a:ext cx="8349095" cy="695008"/>
          </a:xfrm>
        </p:spPr>
        <p:txBody>
          <a:bodyPr/>
          <a:lstStyle/>
          <a:p>
            <a:r>
              <a:rPr lang="en-US" dirty="0"/>
              <a:t>Building Evacuation Coordinator </a:t>
            </a:r>
          </a:p>
        </p:txBody>
      </p:sp>
      <p:sp>
        <p:nvSpPr>
          <p:cNvPr id="3" name="Text Placeholder 2">
            <a:extLst>
              <a:ext uri="{FF2B5EF4-FFF2-40B4-BE49-F238E27FC236}">
                <a16:creationId xmlns:a16="http://schemas.microsoft.com/office/drawing/2014/main" id="{EAAC78D1-B3E6-1C4F-8CC1-51AF97B58591}"/>
              </a:ext>
            </a:extLst>
          </p:cNvPr>
          <p:cNvSpPr>
            <a:spLocks noGrp="1"/>
          </p:cNvSpPr>
          <p:nvPr>
            <p:ph type="body" sz="quarter" idx="13"/>
          </p:nvPr>
        </p:nvSpPr>
        <p:spPr>
          <a:xfrm>
            <a:off x="628649" y="2545894"/>
            <a:ext cx="6807600" cy="3568700"/>
          </a:xfrm>
        </p:spPr>
        <p:txBody>
          <a:bodyPr/>
          <a:lstStyle/>
          <a:p>
            <a:pPr marL="342900" lvl="0" indent="-342900">
              <a:buSzPts val="1000"/>
              <a:buFont typeface="Symbol" pitchFamily="2" charset="2"/>
              <a:buChar char=""/>
              <a:tabLst>
                <a:tab pos="457200" algn="l"/>
              </a:tabLst>
            </a:pPr>
            <a:r>
              <a:rPr lang="en-CA" sz="1800" dirty="0">
                <a:effectLst/>
                <a:latin typeface="Calibri" panose="020F0502020204030204" pitchFamily="34" charset="0"/>
                <a:ea typeface="Times New Roman" panose="02020603050405020304" pitchFamily="18" charset="0"/>
              </a:rPr>
              <a:t>When building is safe to re-enter communicate the “ALL CLEAR” to the Assembly Captain; </a:t>
            </a:r>
            <a:endParaRPr lang="en-C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CA" sz="1800" dirty="0">
                <a:effectLst/>
                <a:latin typeface="Calibri" panose="020F0502020204030204" pitchFamily="34" charset="0"/>
                <a:ea typeface="Times New Roman" panose="02020603050405020304" pitchFamily="18" charset="0"/>
              </a:rPr>
              <a:t>Participate in the “After Action Review”. Bring up any concerns and discuss ways the evacuation could have been improved. </a:t>
            </a:r>
            <a:endParaRPr lang="en-CA"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B8A864B-03A2-2F58-1FF2-D86E72900B5D}"/>
              </a:ext>
            </a:extLst>
          </p:cNvPr>
          <p:cNvSpPr txBox="1"/>
          <p:nvPr/>
        </p:nvSpPr>
        <p:spPr>
          <a:xfrm>
            <a:off x="628649" y="1933625"/>
            <a:ext cx="4619500" cy="369332"/>
          </a:xfrm>
          <a:prstGeom prst="rect">
            <a:avLst/>
          </a:prstGeom>
          <a:noFill/>
        </p:spPr>
        <p:txBody>
          <a:bodyPr wrap="square">
            <a:spAutoFit/>
          </a:bodyPr>
          <a:lstStyle/>
          <a:p>
            <a:r>
              <a:rPr lang="en-CA" b="1" dirty="0">
                <a:solidFill>
                  <a:srgbClr val="54585A"/>
                </a:solidFill>
                <a:latin typeface="Trebuchet MS" panose="020B0703020202090204" pitchFamily="34" charset="0"/>
              </a:rPr>
              <a:t>AFTER AN ALARM </a:t>
            </a:r>
            <a:endParaRPr lang="en-US" dirty="0"/>
          </a:p>
        </p:txBody>
      </p:sp>
    </p:spTree>
    <p:extLst>
      <p:ext uri="{BB962C8B-B14F-4D97-AF65-F5344CB8AC3E}">
        <p14:creationId xmlns:p14="http://schemas.microsoft.com/office/powerpoint/2010/main" val="3961036027"/>
      </p:ext>
    </p:extLst>
  </p:cSld>
  <p:clrMapOvr>
    <a:masterClrMapping/>
  </p:clrMapOvr>
</p:sld>
</file>

<file path=ppt/theme/theme1.xml><?xml version="1.0" encoding="utf-8"?>
<a:theme xmlns:a="http://schemas.openxmlformats.org/drawingml/2006/main" name="Title Page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mage Onl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7405</TotalTime>
  <Words>1250</Words>
  <Application>Microsoft Macintosh PowerPoint</Application>
  <PresentationFormat>On-screen Show (4:3)</PresentationFormat>
  <Paragraphs>130</Paragraphs>
  <Slides>14</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Arial</vt:lpstr>
      <vt:lpstr>Calibri</vt:lpstr>
      <vt:lpstr>Calibri Light</vt:lpstr>
      <vt:lpstr>Courier New</vt:lpstr>
      <vt:lpstr>Impact</vt:lpstr>
      <vt:lpstr>STIXGeneral-Regular</vt:lpstr>
      <vt:lpstr>Symbol</vt:lpstr>
      <vt:lpstr>Times</vt:lpstr>
      <vt:lpstr>Times New Roman</vt:lpstr>
      <vt:lpstr>Trebuchet MS</vt:lpstr>
      <vt:lpstr>Title Page Slides</vt:lpstr>
      <vt:lpstr>Body Copy Slides</vt:lpstr>
      <vt:lpstr>Image Only Slides</vt:lpstr>
      <vt:lpstr>Evacuation  Training  </vt:lpstr>
      <vt:lpstr>Roles &amp; Responsibilities </vt:lpstr>
      <vt:lpstr>Roles &amp; Responsibilities </vt:lpstr>
      <vt:lpstr>Floor Wardens</vt:lpstr>
      <vt:lpstr>Floor Wardens</vt:lpstr>
      <vt:lpstr>Floor Wardens</vt:lpstr>
      <vt:lpstr>Building Evacuation Coordinator </vt:lpstr>
      <vt:lpstr>Building Evacuation Coordinator </vt:lpstr>
      <vt:lpstr>Building Evacuation Coordinator </vt:lpstr>
      <vt:lpstr>PowerPoint Presentation</vt:lpstr>
      <vt:lpstr>Emergency Communication</vt:lpstr>
      <vt:lpstr>Fire Extinguishers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Alisa Zukanovic</cp:lastModifiedBy>
  <cp:revision>110</cp:revision>
  <cp:lastPrinted>2019-05-17T16:35:52Z</cp:lastPrinted>
  <dcterms:created xsi:type="dcterms:W3CDTF">2019-03-19T21:21:49Z</dcterms:created>
  <dcterms:modified xsi:type="dcterms:W3CDTF">2023-06-01T20:56:46Z</dcterms:modified>
</cp:coreProperties>
</file>