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3.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5"/>
    <p:sldMasterId id="2147483702" r:id="rId6"/>
    <p:sldMasterId id="2147483704" r:id="rId7"/>
  </p:sldMasterIdLst>
  <p:notesMasterIdLst>
    <p:notesMasterId r:id="rId48"/>
  </p:notesMasterIdLst>
  <p:sldIdLst>
    <p:sldId id="265" r:id="rId8"/>
    <p:sldId id="868" r:id="rId9"/>
    <p:sldId id="278" r:id="rId10"/>
    <p:sldId id="595" r:id="rId11"/>
    <p:sldId id="591" r:id="rId12"/>
    <p:sldId id="341" r:id="rId13"/>
    <p:sldId id="839" r:id="rId14"/>
    <p:sldId id="838" r:id="rId15"/>
    <p:sldId id="870" r:id="rId16"/>
    <p:sldId id="873" r:id="rId17"/>
    <p:sldId id="840" r:id="rId18"/>
    <p:sldId id="842" r:id="rId19"/>
    <p:sldId id="841" r:id="rId20"/>
    <p:sldId id="874" r:id="rId21"/>
    <p:sldId id="843" r:id="rId22"/>
    <p:sldId id="847" r:id="rId23"/>
    <p:sldId id="844" r:id="rId24"/>
    <p:sldId id="845" r:id="rId25"/>
    <p:sldId id="846" r:id="rId26"/>
    <p:sldId id="848" r:id="rId27"/>
    <p:sldId id="849" r:id="rId28"/>
    <p:sldId id="850" r:id="rId29"/>
    <p:sldId id="851" r:id="rId30"/>
    <p:sldId id="875" r:id="rId31"/>
    <p:sldId id="876" r:id="rId32"/>
    <p:sldId id="852" r:id="rId33"/>
    <p:sldId id="878" r:id="rId34"/>
    <p:sldId id="877" r:id="rId35"/>
    <p:sldId id="879" r:id="rId36"/>
    <p:sldId id="880" r:id="rId37"/>
    <p:sldId id="881" r:id="rId38"/>
    <p:sldId id="862" r:id="rId39"/>
    <p:sldId id="882" r:id="rId40"/>
    <p:sldId id="864" r:id="rId41"/>
    <p:sldId id="865" r:id="rId42"/>
    <p:sldId id="869" r:id="rId43"/>
    <p:sldId id="866" r:id="rId44"/>
    <p:sldId id="871" r:id="rId45"/>
    <p:sldId id="872" r:id="rId46"/>
    <p:sldId id="279"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633"/>
    <a:srgbClr val="54585A"/>
    <a:srgbClr val="4D4D4C"/>
    <a:srgbClr val="DC0032"/>
    <a:srgbClr val="D82139"/>
    <a:srgbClr val="D41B3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282"/>
    <p:restoredTop sz="78374"/>
  </p:normalViewPr>
  <p:slideViewPr>
    <p:cSldViewPr snapToGrid="0" snapToObjects="1" showGuides="1">
      <p:cViewPr varScale="1">
        <p:scale>
          <a:sx n="87" d="100"/>
          <a:sy n="87" d="100"/>
        </p:scale>
        <p:origin x="2264" y="184"/>
      </p:cViewPr>
      <p:guideLst>
        <p:guide orient="horz" pos="2160"/>
        <p:guide pos="288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snapToObjects="1">
      <p:cViewPr varScale="1">
        <p:scale>
          <a:sx n="94" d="100"/>
          <a:sy n="94" d="100"/>
        </p:scale>
        <p:origin x="414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viewProps" Target="viewProps.xml"/><Relationship Id="rId7" Type="http://schemas.openxmlformats.org/officeDocument/2006/relationships/slideMaster" Target="slideMasters/slideMaster3.xml"/><Relationship Id="rId2" Type="http://schemas.openxmlformats.org/officeDocument/2006/relationships/customXml" Target="../customXml/item2.xml"/><Relationship Id="rId16" Type="http://schemas.openxmlformats.org/officeDocument/2006/relationships/slide" Target="slides/slide9.xml"/><Relationship Id="rId29" Type="http://schemas.openxmlformats.org/officeDocument/2006/relationships/slide" Target="slides/slide22.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 Type="http://schemas.openxmlformats.org/officeDocument/2006/relationships/slideMaster" Target="slideMasters/slideMaster1.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presProps" Target="presProps.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tableStyles" Target="tableStyles.xml"/><Relationship Id="rId4" Type="http://schemas.openxmlformats.org/officeDocument/2006/relationships/customXml" Target="../customXml/item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notesMaster" Target="notesMasters/notesMaster1.xml"/><Relationship Id="rId8" Type="http://schemas.openxmlformats.org/officeDocument/2006/relationships/slide" Target="slides/slide1.xml"/><Relationship Id="rId51" Type="http://schemas.openxmlformats.org/officeDocument/2006/relationships/theme" Target="theme/theme1.xml"/><Relationship Id="rId3" Type="http://schemas.openxmlformats.org/officeDocument/2006/relationships/customXml" Target="../customXml/item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20" Type="http://schemas.openxmlformats.org/officeDocument/2006/relationships/slide" Target="slides/slide13.xml"/><Relationship Id="rId41" Type="http://schemas.openxmlformats.org/officeDocument/2006/relationships/slide" Target="slides/slide34.xml"/><Relationship Id="rId1" Type="http://schemas.openxmlformats.org/officeDocument/2006/relationships/customXml" Target="../customXml/item1.xml"/><Relationship Id="rId6" Type="http://schemas.openxmlformats.org/officeDocument/2006/relationships/slideMaster" Target="slideMasters/slideMaster2.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3807CE2-5C0E-B34F-8EAD-6F369DD6822D}" type="doc">
      <dgm:prSet loTypeId="urn:microsoft.com/office/officeart/2005/8/layout/process1" loCatId="" qsTypeId="urn:microsoft.com/office/officeart/2005/8/quickstyle/simple1" qsCatId="simple" csTypeId="urn:microsoft.com/office/officeart/2005/8/colors/accent1_2" csCatId="accent1" phldr="1"/>
      <dgm:spPr/>
    </dgm:pt>
    <dgm:pt modelId="{CF250D38-1C8D-7C46-BC28-72A9990506A5}" type="pres">
      <dgm:prSet presAssocID="{A3807CE2-5C0E-B34F-8EAD-6F369DD6822D}" presName="Name0" presStyleCnt="0">
        <dgm:presLayoutVars>
          <dgm:dir/>
          <dgm:resizeHandles val="exact"/>
        </dgm:presLayoutVars>
      </dgm:prSet>
      <dgm:spPr/>
    </dgm:pt>
  </dgm:ptLst>
  <dgm:cxnLst>
    <dgm:cxn modelId="{D3F45D80-6854-7241-B747-CD3DF55F744B}" type="presOf" srcId="{A3807CE2-5C0E-B34F-8EAD-6F369DD6822D}" destId="{CF250D38-1C8D-7C46-BC28-72A9990506A5}" srcOrd="0" destOrd="0" presId="urn:microsoft.com/office/officeart/2005/8/layout/process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29A1F7-ED7E-7D4E-90E8-A197C0734723}" type="doc">
      <dgm:prSet loTypeId="urn:microsoft.com/office/officeart/2005/8/layout/hProcess4" loCatId="" qsTypeId="urn:microsoft.com/office/officeart/2005/8/quickstyle/simple1" qsCatId="simple" csTypeId="urn:microsoft.com/office/officeart/2005/8/colors/accent1_2" csCatId="accent1" phldr="1"/>
      <dgm:spPr/>
      <dgm:t>
        <a:bodyPr/>
        <a:lstStyle/>
        <a:p>
          <a:endParaRPr lang="en-US"/>
        </a:p>
      </dgm:t>
    </dgm:pt>
    <dgm:pt modelId="{67DD05E2-9BE5-BD4C-996C-077F2CF9C9BD}">
      <dgm:prSet phldrT="[Text]"/>
      <dgm:spPr/>
      <dgm:t>
        <a:bodyPr/>
        <a:lstStyle/>
        <a:p>
          <a:r>
            <a:rPr lang="en-US" dirty="0"/>
            <a:t>Email, GTR</a:t>
          </a:r>
        </a:p>
      </dgm:t>
    </dgm:pt>
    <dgm:pt modelId="{D2A738EC-05AB-B749-9382-F62225C67D06}" type="parTrans" cxnId="{5960AA18-F882-6646-BA9D-3C5A41CC8556}">
      <dgm:prSet/>
      <dgm:spPr/>
      <dgm:t>
        <a:bodyPr/>
        <a:lstStyle/>
        <a:p>
          <a:endParaRPr lang="en-US"/>
        </a:p>
      </dgm:t>
    </dgm:pt>
    <dgm:pt modelId="{EBADE179-EC93-8647-9AF9-FBF918D95A52}" type="sibTrans" cxnId="{5960AA18-F882-6646-BA9D-3C5A41CC8556}">
      <dgm:prSet/>
      <dgm:spPr/>
      <dgm:t>
        <a:bodyPr/>
        <a:lstStyle/>
        <a:p>
          <a:endParaRPr lang="en-US"/>
        </a:p>
      </dgm:t>
    </dgm:pt>
    <dgm:pt modelId="{81FB7BB2-68A4-C041-8A15-381C79983999}">
      <dgm:prSet phldrT="[Text]"/>
      <dgm:spPr/>
      <dgm:t>
        <a:bodyPr/>
        <a:lstStyle/>
        <a:p>
          <a:r>
            <a:rPr lang="en-US" dirty="0"/>
            <a:t>Chair /  Dean / SFU Approved</a:t>
          </a:r>
        </a:p>
      </dgm:t>
    </dgm:pt>
    <dgm:pt modelId="{F23F18A7-3238-8E47-A7D8-4A44E2797057}" type="parTrans" cxnId="{701341FF-B766-CA45-A8F4-CD017A4B8B66}">
      <dgm:prSet/>
      <dgm:spPr/>
      <dgm:t>
        <a:bodyPr/>
        <a:lstStyle/>
        <a:p>
          <a:endParaRPr lang="en-US"/>
        </a:p>
      </dgm:t>
    </dgm:pt>
    <dgm:pt modelId="{E073AAF6-B9F7-AD46-ACF2-0302DCD46EC9}" type="sibTrans" cxnId="{701341FF-B766-CA45-A8F4-CD017A4B8B66}">
      <dgm:prSet/>
      <dgm:spPr/>
      <dgm:t>
        <a:bodyPr/>
        <a:lstStyle/>
        <a:p>
          <a:endParaRPr lang="en-US"/>
        </a:p>
      </dgm:t>
    </dgm:pt>
    <dgm:pt modelId="{0D20777C-9601-2244-8EA0-605E149DACF4}">
      <dgm:prSet/>
      <dgm:spPr/>
      <dgm:t>
        <a:bodyPr/>
        <a:lstStyle/>
        <a:p>
          <a:r>
            <a:rPr lang="en-US" dirty="0"/>
            <a:t>GTR, PS</a:t>
          </a:r>
        </a:p>
      </dgm:t>
    </dgm:pt>
    <dgm:pt modelId="{CE088A5D-A142-3744-AA0F-96FF74DEF51D}" type="parTrans" cxnId="{D1F37BF6-34C2-ED4B-AC98-E7D0B8B7D5A4}">
      <dgm:prSet/>
      <dgm:spPr/>
      <dgm:t>
        <a:bodyPr/>
        <a:lstStyle/>
        <a:p>
          <a:endParaRPr lang="en-US"/>
        </a:p>
      </dgm:t>
    </dgm:pt>
    <dgm:pt modelId="{5AC89F23-2CC5-AF41-A017-D5DDAB33EBDA}" type="sibTrans" cxnId="{D1F37BF6-34C2-ED4B-AC98-E7D0B8B7D5A4}">
      <dgm:prSet/>
      <dgm:spPr/>
      <dgm:t>
        <a:bodyPr/>
        <a:lstStyle/>
        <a:p>
          <a:endParaRPr lang="en-US"/>
        </a:p>
      </dgm:t>
    </dgm:pt>
    <dgm:pt modelId="{4B4D60C6-9075-0141-99A3-AD24D2472C5F}">
      <dgm:prSet custT="1"/>
      <dgm:spPr/>
      <dgm:t>
        <a:bodyPr/>
        <a:lstStyle/>
        <a:p>
          <a:r>
            <a:rPr lang="en-US" sz="1400" dirty="0"/>
            <a:t>Signature Sheet</a:t>
          </a:r>
        </a:p>
      </dgm:t>
    </dgm:pt>
    <dgm:pt modelId="{6284DAE2-E368-D54A-A80E-1D46F5D16732}" type="parTrans" cxnId="{AD3B7624-4B7D-174C-B33E-808A83C998C3}">
      <dgm:prSet/>
      <dgm:spPr/>
      <dgm:t>
        <a:bodyPr/>
        <a:lstStyle/>
        <a:p>
          <a:endParaRPr lang="en-US"/>
        </a:p>
      </dgm:t>
    </dgm:pt>
    <dgm:pt modelId="{42D3C424-F2C7-3A4F-9CF4-6FE739776995}" type="sibTrans" cxnId="{AD3B7624-4B7D-174C-B33E-808A83C998C3}">
      <dgm:prSet/>
      <dgm:spPr/>
      <dgm:t>
        <a:bodyPr/>
        <a:lstStyle/>
        <a:p>
          <a:endParaRPr lang="en-US"/>
        </a:p>
      </dgm:t>
    </dgm:pt>
    <dgm:pt modelId="{A459177A-DC3B-A149-980C-72FB69A05C55}">
      <dgm:prSet/>
      <dgm:spPr/>
      <dgm:t>
        <a:bodyPr/>
        <a:lstStyle/>
        <a:p>
          <a:r>
            <a:rPr lang="en-US" dirty="0"/>
            <a:t>Email, GTR</a:t>
          </a:r>
        </a:p>
      </dgm:t>
    </dgm:pt>
    <dgm:pt modelId="{ABC4FC56-502B-CC44-B4DF-99165D725081}" type="parTrans" cxnId="{4B000035-904E-1B4F-8FA3-9E5CC0D1F780}">
      <dgm:prSet/>
      <dgm:spPr/>
      <dgm:t>
        <a:bodyPr/>
        <a:lstStyle/>
        <a:p>
          <a:endParaRPr lang="en-US"/>
        </a:p>
      </dgm:t>
    </dgm:pt>
    <dgm:pt modelId="{013E60FF-F0C0-314E-B72A-17BAADE15EF5}" type="sibTrans" cxnId="{4B000035-904E-1B4F-8FA3-9E5CC0D1F780}">
      <dgm:prSet/>
      <dgm:spPr/>
      <dgm:t>
        <a:bodyPr/>
        <a:lstStyle/>
        <a:p>
          <a:endParaRPr lang="en-US"/>
        </a:p>
      </dgm:t>
    </dgm:pt>
    <dgm:pt modelId="{AFA85402-D7DF-8841-B053-06076E271919}">
      <dgm:prSet phldrT="[Text]"/>
      <dgm:spPr/>
      <dgm:t>
        <a:bodyPr/>
        <a:lstStyle/>
        <a:p>
          <a:r>
            <a:rPr lang="en-US" dirty="0"/>
            <a:t>Sponsor Approved</a:t>
          </a:r>
        </a:p>
      </dgm:t>
    </dgm:pt>
    <dgm:pt modelId="{5823B84D-6650-684A-ABA9-05BB02BD22F6}" type="parTrans" cxnId="{3BEDD20B-FD44-BC42-BBAA-58D1BC9EBA99}">
      <dgm:prSet/>
      <dgm:spPr/>
      <dgm:t>
        <a:bodyPr/>
        <a:lstStyle/>
        <a:p>
          <a:endParaRPr lang="en-US"/>
        </a:p>
      </dgm:t>
    </dgm:pt>
    <dgm:pt modelId="{936C19E2-C8DA-3345-8B72-55C398C0B460}" type="sibTrans" cxnId="{3BEDD20B-FD44-BC42-BBAA-58D1BC9EBA99}">
      <dgm:prSet/>
      <dgm:spPr/>
      <dgm:t>
        <a:bodyPr/>
        <a:lstStyle/>
        <a:p>
          <a:endParaRPr lang="en-US"/>
        </a:p>
      </dgm:t>
    </dgm:pt>
    <dgm:pt modelId="{FB3985B5-02EB-E84C-BBAD-19AFE32376CD}">
      <dgm:prSet phldrT="[Text]"/>
      <dgm:spPr/>
      <dgm:t>
        <a:bodyPr/>
        <a:lstStyle/>
        <a:p>
          <a:r>
            <a:rPr lang="en-US" dirty="0"/>
            <a:t>Email, GTR, PS</a:t>
          </a:r>
        </a:p>
      </dgm:t>
    </dgm:pt>
    <dgm:pt modelId="{B93E89A7-E2D5-EF4D-97A4-7FF6D29F7271}" type="parTrans" cxnId="{13B0A5BF-5FE9-FE48-86FE-654DF29FE16A}">
      <dgm:prSet/>
      <dgm:spPr/>
      <dgm:t>
        <a:bodyPr/>
        <a:lstStyle/>
        <a:p>
          <a:endParaRPr lang="en-US"/>
        </a:p>
      </dgm:t>
    </dgm:pt>
    <dgm:pt modelId="{A947F37B-DA42-3946-9924-32459AD9213A}" type="sibTrans" cxnId="{13B0A5BF-5FE9-FE48-86FE-654DF29FE16A}">
      <dgm:prSet/>
      <dgm:spPr/>
      <dgm:t>
        <a:bodyPr/>
        <a:lstStyle/>
        <a:p>
          <a:endParaRPr lang="en-US"/>
        </a:p>
      </dgm:t>
    </dgm:pt>
    <dgm:pt modelId="{7FF8F6F8-4493-EE4B-B2D0-05B32A703FED}">
      <dgm:prSet/>
      <dgm:spPr/>
      <dgm:t>
        <a:bodyPr/>
        <a:lstStyle/>
        <a:p>
          <a:r>
            <a:rPr lang="en-US" dirty="0"/>
            <a:t>$$</a:t>
          </a:r>
        </a:p>
      </dgm:t>
    </dgm:pt>
    <dgm:pt modelId="{36C1C5BB-C118-994C-A05F-2A1218923140}" type="parTrans" cxnId="{D6DC7237-8311-E44B-80E0-A2EB907468E7}">
      <dgm:prSet/>
      <dgm:spPr/>
      <dgm:t>
        <a:bodyPr/>
        <a:lstStyle/>
        <a:p>
          <a:endParaRPr lang="en-US"/>
        </a:p>
      </dgm:t>
    </dgm:pt>
    <dgm:pt modelId="{73FDF086-FD01-8F4D-B068-A67ED2D8DFF2}" type="sibTrans" cxnId="{D6DC7237-8311-E44B-80E0-A2EB907468E7}">
      <dgm:prSet/>
      <dgm:spPr/>
      <dgm:t>
        <a:bodyPr/>
        <a:lstStyle/>
        <a:p>
          <a:endParaRPr lang="en-US"/>
        </a:p>
      </dgm:t>
    </dgm:pt>
    <dgm:pt modelId="{6734AAD9-4D21-DC4E-9295-34B48E9A6498}">
      <dgm:prSet custT="1"/>
      <dgm:spPr/>
      <dgm:t>
        <a:bodyPr/>
        <a:lstStyle/>
        <a:p>
          <a:r>
            <a:rPr lang="en-US" sz="1400" dirty="0"/>
            <a:t>Budget attached </a:t>
          </a:r>
          <a:r>
            <a:rPr lang="en-US" sz="1400" dirty="0">
              <a:solidFill>
                <a:srgbClr val="FF0000"/>
              </a:solidFill>
            </a:rPr>
            <a:t>?</a:t>
          </a:r>
        </a:p>
      </dgm:t>
    </dgm:pt>
    <dgm:pt modelId="{A87B472F-226F-6A44-908D-A49C93F9E0B2}" type="parTrans" cxnId="{248626D5-3858-8546-92C5-8887BA2352BF}">
      <dgm:prSet/>
      <dgm:spPr/>
      <dgm:t>
        <a:bodyPr/>
        <a:lstStyle/>
        <a:p>
          <a:endParaRPr lang="en-US"/>
        </a:p>
      </dgm:t>
    </dgm:pt>
    <dgm:pt modelId="{0FB630DB-CE43-8641-BEE5-84740691141B}" type="sibTrans" cxnId="{248626D5-3858-8546-92C5-8887BA2352BF}">
      <dgm:prSet/>
      <dgm:spPr/>
      <dgm:t>
        <a:bodyPr/>
        <a:lstStyle/>
        <a:p>
          <a:endParaRPr lang="en-US"/>
        </a:p>
      </dgm:t>
    </dgm:pt>
    <dgm:pt modelId="{58240FD6-D824-DB48-989F-6658FE828C07}">
      <dgm:prSet/>
      <dgm:spPr/>
      <dgm:t>
        <a:bodyPr/>
        <a:lstStyle/>
        <a:p>
          <a:r>
            <a:rPr lang="en-US" dirty="0"/>
            <a:t>Award Setup</a:t>
          </a:r>
        </a:p>
      </dgm:t>
    </dgm:pt>
    <dgm:pt modelId="{C76FD9AF-8F40-9940-8D34-A26C97B3E338}" type="parTrans" cxnId="{4CB470A5-AB20-1E44-B078-64A10E015EC5}">
      <dgm:prSet/>
      <dgm:spPr/>
      <dgm:t>
        <a:bodyPr/>
        <a:lstStyle/>
        <a:p>
          <a:endParaRPr lang="en-US"/>
        </a:p>
      </dgm:t>
    </dgm:pt>
    <dgm:pt modelId="{8E009536-789A-D249-A767-8F497C0F6523}" type="sibTrans" cxnId="{4CB470A5-AB20-1E44-B078-64A10E015EC5}">
      <dgm:prSet/>
      <dgm:spPr/>
      <dgm:t>
        <a:bodyPr/>
        <a:lstStyle/>
        <a:p>
          <a:endParaRPr lang="en-US"/>
        </a:p>
      </dgm:t>
    </dgm:pt>
    <dgm:pt modelId="{BB1A9394-D8DE-7041-8622-F1DB0B8B5A3C}">
      <dgm:prSet/>
      <dgm:spPr/>
      <dgm:t>
        <a:bodyPr/>
        <a:lstStyle/>
        <a:p>
          <a:r>
            <a:rPr lang="en-US" dirty="0"/>
            <a:t>Account</a:t>
          </a:r>
        </a:p>
      </dgm:t>
    </dgm:pt>
    <dgm:pt modelId="{73D69763-E307-EA43-B662-AFC251AAC3F6}" type="parTrans" cxnId="{1E7A63F1-A76E-414C-AFBC-5258A766F948}">
      <dgm:prSet/>
      <dgm:spPr/>
      <dgm:t>
        <a:bodyPr/>
        <a:lstStyle/>
        <a:p>
          <a:endParaRPr lang="en-US"/>
        </a:p>
      </dgm:t>
    </dgm:pt>
    <dgm:pt modelId="{258A3D7D-1820-D740-847B-B30FCBE9FD12}" type="sibTrans" cxnId="{1E7A63F1-A76E-414C-AFBC-5258A766F948}">
      <dgm:prSet/>
      <dgm:spPr/>
      <dgm:t>
        <a:bodyPr/>
        <a:lstStyle/>
        <a:p>
          <a:endParaRPr lang="en-US"/>
        </a:p>
      </dgm:t>
    </dgm:pt>
    <dgm:pt modelId="{C4C715A3-5537-7849-97A9-56BD0CE79341}">
      <dgm:prSet/>
      <dgm:spPr/>
      <dgm:t>
        <a:bodyPr/>
        <a:lstStyle/>
        <a:p>
          <a:r>
            <a:rPr lang="en-US" dirty="0"/>
            <a:t>Expenses</a:t>
          </a:r>
        </a:p>
      </dgm:t>
    </dgm:pt>
    <dgm:pt modelId="{C283582B-AF54-4F4D-85E1-0C9C89500C9E}" type="parTrans" cxnId="{7DCDEC49-88AE-9E4E-9094-53F616F9BB33}">
      <dgm:prSet/>
      <dgm:spPr/>
      <dgm:t>
        <a:bodyPr/>
        <a:lstStyle/>
        <a:p>
          <a:endParaRPr lang="en-US"/>
        </a:p>
      </dgm:t>
    </dgm:pt>
    <dgm:pt modelId="{1381939D-776A-684E-AD15-77C3E020B288}" type="sibTrans" cxnId="{7DCDEC49-88AE-9E4E-9094-53F616F9BB33}">
      <dgm:prSet/>
      <dgm:spPr/>
      <dgm:t>
        <a:bodyPr/>
        <a:lstStyle/>
        <a:p>
          <a:endParaRPr lang="en-US"/>
        </a:p>
      </dgm:t>
    </dgm:pt>
    <dgm:pt modelId="{A996438C-5846-BD4B-86C9-BFA8A116DC1B}">
      <dgm:prSet/>
      <dgm:spPr/>
      <dgm:t>
        <a:bodyPr/>
        <a:lstStyle/>
        <a:p>
          <a:r>
            <a:rPr lang="en-US" dirty="0"/>
            <a:t>Compliance</a:t>
          </a:r>
        </a:p>
      </dgm:t>
    </dgm:pt>
    <dgm:pt modelId="{237C1851-D212-404E-A3CD-7A152FDBA34D}" type="parTrans" cxnId="{E84E7CC4-2102-DF41-A1A9-9CFA5FBFF1D3}">
      <dgm:prSet/>
      <dgm:spPr/>
      <dgm:t>
        <a:bodyPr/>
        <a:lstStyle/>
        <a:p>
          <a:endParaRPr lang="en-US"/>
        </a:p>
      </dgm:t>
    </dgm:pt>
    <dgm:pt modelId="{45306E06-89C7-1342-AD8F-B066A3D9E4F6}" type="sibTrans" cxnId="{E84E7CC4-2102-DF41-A1A9-9CFA5FBFF1D3}">
      <dgm:prSet/>
      <dgm:spPr/>
      <dgm:t>
        <a:bodyPr/>
        <a:lstStyle/>
        <a:p>
          <a:endParaRPr lang="en-US"/>
        </a:p>
      </dgm:t>
    </dgm:pt>
    <dgm:pt modelId="{175B3240-97A8-DE40-B490-FD9975321631}">
      <dgm:prSet/>
      <dgm:spPr/>
      <dgm:t>
        <a:bodyPr/>
        <a:lstStyle/>
        <a:p>
          <a:r>
            <a:rPr lang="en-US" dirty="0"/>
            <a:t>Agreements</a:t>
          </a:r>
        </a:p>
      </dgm:t>
    </dgm:pt>
    <dgm:pt modelId="{3A24E994-2CD2-0E4D-A4C3-2CD1E14FBD3D}" type="parTrans" cxnId="{E861A2FF-CC24-DA41-BFAC-BB5BE374067A}">
      <dgm:prSet/>
      <dgm:spPr/>
      <dgm:t>
        <a:bodyPr/>
        <a:lstStyle/>
        <a:p>
          <a:endParaRPr lang="en-US"/>
        </a:p>
      </dgm:t>
    </dgm:pt>
    <dgm:pt modelId="{AE25AE64-6D03-6E49-9C2C-406008BA84F8}" type="sibTrans" cxnId="{E861A2FF-CC24-DA41-BFAC-BB5BE374067A}">
      <dgm:prSet/>
      <dgm:spPr/>
      <dgm:t>
        <a:bodyPr/>
        <a:lstStyle/>
        <a:p>
          <a:endParaRPr lang="en-US"/>
        </a:p>
      </dgm:t>
    </dgm:pt>
    <dgm:pt modelId="{E62178C9-CB2E-4742-96E4-F3DE3C168FB9}">
      <dgm:prSet custT="1"/>
      <dgm:spPr/>
      <dgm:t>
        <a:bodyPr/>
        <a:lstStyle/>
        <a:p>
          <a:r>
            <a:rPr lang="en-US" sz="1400" dirty="0"/>
            <a:t>Proposal attached </a:t>
          </a:r>
          <a:r>
            <a:rPr lang="en-US" sz="1400" dirty="0">
              <a:solidFill>
                <a:srgbClr val="FF0000"/>
              </a:solidFill>
            </a:rPr>
            <a:t>?</a:t>
          </a:r>
        </a:p>
      </dgm:t>
    </dgm:pt>
    <dgm:pt modelId="{394A67BB-790A-8144-A1FC-AC34CA53DABC}" type="parTrans" cxnId="{F6B45210-4101-F84E-8D75-3E7BE496F396}">
      <dgm:prSet/>
      <dgm:spPr/>
      <dgm:t>
        <a:bodyPr/>
        <a:lstStyle/>
        <a:p>
          <a:endParaRPr lang="en-US"/>
        </a:p>
      </dgm:t>
    </dgm:pt>
    <dgm:pt modelId="{A0DC3F07-D5EC-FE48-8BFE-3F6793819AFD}" type="sibTrans" cxnId="{F6B45210-4101-F84E-8D75-3E7BE496F396}">
      <dgm:prSet/>
      <dgm:spPr/>
      <dgm:t>
        <a:bodyPr/>
        <a:lstStyle/>
        <a:p>
          <a:endParaRPr lang="en-US"/>
        </a:p>
      </dgm:t>
    </dgm:pt>
    <dgm:pt modelId="{E76FA272-D4B2-4E40-8190-4F625A06A3C4}">
      <dgm:prSet custT="1"/>
      <dgm:spPr/>
      <dgm:t>
        <a:bodyPr/>
        <a:lstStyle/>
        <a:p>
          <a:r>
            <a:rPr lang="en-US" sz="1400" dirty="0"/>
            <a:t>Special Req approved </a:t>
          </a:r>
          <a:r>
            <a:rPr lang="en-US" sz="1400" dirty="0">
              <a:solidFill>
                <a:srgbClr val="FF0000"/>
              </a:solidFill>
            </a:rPr>
            <a:t>?</a:t>
          </a:r>
        </a:p>
      </dgm:t>
    </dgm:pt>
    <dgm:pt modelId="{0F836D46-2E45-8940-95DE-80E6C5A9C278}" type="parTrans" cxnId="{A8D83176-3258-DF4E-86FD-906332EFDC2B}">
      <dgm:prSet/>
      <dgm:spPr/>
      <dgm:t>
        <a:bodyPr/>
        <a:lstStyle/>
        <a:p>
          <a:endParaRPr lang="en-US"/>
        </a:p>
      </dgm:t>
    </dgm:pt>
    <dgm:pt modelId="{81263C88-F65A-2547-BFD8-7ECA74A229BB}" type="sibTrans" cxnId="{A8D83176-3258-DF4E-86FD-906332EFDC2B}">
      <dgm:prSet/>
      <dgm:spPr/>
      <dgm:t>
        <a:bodyPr/>
        <a:lstStyle/>
        <a:p>
          <a:endParaRPr lang="en-US"/>
        </a:p>
      </dgm:t>
    </dgm:pt>
    <dgm:pt modelId="{514689FD-3A4F-414F-9E9C-4958EC606379}">
      <dgm:prSet/>
      <dgm:spPr/>
      <dgm:t>
        <a:bodyPr/>
        <a:lstStyle/>
        <a:p>
          <a:r>
            <a:rPr lang="en-US" dirty="0"/>
            <a:t>CAM</a:t>
          </a:r>
        </a:p>
      </dgm:t>
    </dgm:pt>
    <dgm:pt modelId="{24EF8D94-920E-5E4C-B275-51A3CDBD5AAA}" type="parTrans" cxnId="{7A34D386-1092-A949-BCA6-6C4D2F07FBB9}">
      <dgm:prSet/>
      <dgm:spPr/>
      <dgm:t>
        <a:bodyPr/>
        <a:lstStyle/>
        <a:p>
          <a:endParaRPr lang="en-US"/>
        </a:p>
      </dgm:t>
    </dgm:pt>
    <dgm:pt modelId="{F8568D59-5F1E-644D-8DF1-BFD8F77C58E5}" type="sibTrans" cxnId="{7A34D386-1092-A949-BCA6-6C4D2F07FBB9}">
      <dgm:prSet/>
      <dgm:spPr/>
      <dgm:t>
        <a:bodyPr/>
        <a:lstStyle/>
        <a:p>
          <a:endParaRPr lang="en-US"/>
        </a:p>
      </dgm:t>
    </dgm:pt>
    <dgm:pt modelId="{9E2058A3-2AEE-AA46-B1B9-0A3EAEA77D66}">
      <dgm:prSet phldrT="[Text]"/>
      <dgm:spPr/>
      <dgm:t>
        <a:bodyPr/>
        <a:lstStyle/>
        <a:p>
          <a:r>
            <a:rPr lang="en-US" dirty="0">
              <a:solidFill>
                <a:srgbClr val="FF0000"/>
              </a:solidFill>
            </a:rPr>
            <a:t>Where is sig sheet? </a:t>
          </a:r>
        </a:p>
      </dgm:t>
    </dgm:pt>
    <dgm:pt modelId="{9652FA07-35BE-344E-A77F-C1D8BEFAE063}" type="parTrans" cxnId="{8CA0BA20-0A69-F647-872E-7F9D3E5EE6A7}">
      <dgm:prSet/>
      <dgm:spPr/>
      <dgm:t>
        <a:bodyPr/>
        <a:lstStyle/>
        <a:p>
          <a:endParaRPr lang="en-US"/>
        </a:p>
      </dgm:t>
    </dgm:pt>
    <dgm:pt modelId="{344A5DDA-5926-EC4A-A631-420563CA6D53}" type="sibTrans" cxnId="{8CA0BA20-0A69-F647-872E-7F9D3E5EE6A7}">
      <dgm:prSet/>
      <dgm:spPr/>
      <dgm:t>
        <a:bodyPr/>
        <a:lstStyle/>
        <a:p>
          <a:endParaRPr lang="en-US"/>
        </a:p>
      </dgm:t>
    </dgm:pt>
    <dgm:pt modelId="{E828FD64-F409-C44F-9CD3-F6F19D487A91}">
      <dgm:prSet phldrT="[Text]"/>
      <dgm:spPr/>
      <dgm:t>
        <a:bodyPr/>
        <a:lstStyle/>
        <a:p>
          <a:r>
            <a:rPr lang="en-US" dirty="0">
              <a:solidFill>
                <a:schemeClr val="bg2"/>
              </a:solidFill>
            </a:rPr>
            <a:t> Where is sig sheet ?</a:t>
          </a:r>
        </a:p>
      </dgm:t>
    </dgm:pt>
    <dgm:pt modelId="{65D2FA7E-D90C-434D-B266-8D383691FC79}" type="parTrans" cxnId="{8EA8125E-FA17-3047-A1DE-F0FA456945FD}">
      <dgm:prSet/>
      <dgm:spPr/>
      <dgm:t>
        <a:bodyPr/>
        <a:lstStyle/>
        <a:p>
          <a:endParaRPr lang="en-US"/>
        </a:p>
      </dgm:t>
    </dgm:pt>
    <dgm:pt modelId="{67073F63-ADB3-AD49-A1F7-9F012EAE8891}" type="sibTrans" cxnId="{8EA8125E-FA17-3047-A1DE-F0FA456945FD}">
      <dgm:prSet/>
      <dgm:spPr/>
      <dgm:t>
        <a:bodyPr/>
        <a:lstStyle/>
        <a:p>
          <a:endParaRPr lang="en-US"/>
        </a:p>
      </dgm:t>
    </dgm:pt>
    <dgm:pt modelId="{24EDEE98-7F54-0E4A-9013-957ECDE89F57}">
      <dgm:prSet/>
      <dgm:spPr/>
      <dgm:t>
        <a:bodyPr/>
        <a:lstStyle/>
        <a:p>
          <a:r>
            <a:rPr lang="en-US" dirty="0">
              <a:solidFill>
                <a:schemeClr val="bg2"/>
              </a:solidFill>
            </a:rPr>
            <a:t>Where is my money? </a:t>
          </a:r>
        </a:p>
      </dgm:t>
    </dgm:pt>
    <dgm:pt modelId="{2BEC4ED0-771E-024D-B661-BF3D3CF0942E}" type="parTrans" cxnId="{002EC383-0E2A-EC4C-B96A-C114435BB803}">
      <dgm:prSet/>
      <dgm:spPr/>
      <dgm:t>
        <a:bodyPr/>
        <a:lstStyle/>
        <a:p>
          <a:endParaRPr lang="en-US"/>
        </a:p>
      </dgm:t>
    </dgm:pt>
    <dgm:pt modelId="{714928F1-75FC-064F-BC88-8DD5EFE254DD}" type="sibTrans" cxnId="{002EC383-0E2A-EC4C-B96A-C114435BB803}">
      <dgm:prSet/>
      <dgm:spPr/>
      <dgm:t>
        <a:bodyPr/>
        <a:lstStyle/>
        <a:p>
          <a:endParaRPr lang="en-US"/>
        </a:p>
      </dgm:t>
    </dgm:pt>
    <dgm:pt modelId="{8A42D3ED-834D-074B-BD6C-32FD849C5DBD}" type="pres">
      <dgm:prSet presAssocID="{D729A1F7-ED7E-7D4E-90E8-A197C0734723}" presName="Name0" presStyleCnt="0">
        <dgm:presLayoutVars>
          <dgm:dir/>
          <dgm:animLvl val="lvl"/>
          <dgm:resizeHandles val="exact"/>
        </dgm:presLayoutVars>
      </dgm:prSet>
      <dgm:spPr/>
    </dgm:pt>
    <dgm:pt modelId="{038BD049-7B31-ED4A-A5E2-4107AEDCB179}" type="pres">
      <dgm:prSet presAssocID="{D729A1F7-ED7E-7D4E-90E8-A197C0734723}" presName="tSp" presStyleCnt="0"/>
      <dgm:spPr/>
    </dgm:pt>
    <dgm:pt modelId="{0CAB3E4F-4C74-6647-ADAE-90988A3F5C71}" type="pres">
      <dgm:prSet presAssocID="{D729A1F7-ED7E-7D4E-90E8-A197C0734723}" presName="bSp" presStyleCnt="0"/>
      <dgm:spPr/>
    </dgm:pt>
    <dgm:pt modelId="{8A8EA709-B0AC-8E43-9EDE-BB245EA4E74C}" type="pres">
      <dgm:prSet presAssocID="{D729A1F7-ED7E-7D4E-90E8-A197C0734723}" presName="process" presStyleCnt="0"/>
      <dgm:spPr/>
    </dgm:pt>
    <dgm:pt modelId="{79853DFD-6A82-0A48-88CD-F361FF2D2954}" type="pres">
      <dgm:prSet presAssocID="{67DD05E2-9BE5-BD4C-996C-077F2CF9C9BD}" presName="composite1" presStyleCnt="0"/>
      <dgm:spPr/>
    </dgm:pt>
    <dgm:pt modelId="{0A6A91FE-441E-DE4D-AB62-BA7D56EC81E8}" type="pres">
      <dgm:prSet presAssocID="{67DD05E2-9BE5-BD4C-996C-077F2CF9C9BD}" presName="dummyNode1" presStyleLbl="node1" presStyleIdx="0" presStyleCnt="5"/>
      <dgm:spPr/>
    </dgm:pt>
    <dgm:pt modelId="{A59F8393-584E-CA4C-A3B1-DFBA6CB0E891}" type="pres">
      <dgm:prSet presAssocID="{67DD05E2-9BE5-BD4C-996C-077F2CF9C9BD}" presName="childNode1" presStyleLbl="bgAcc1" presStyleIdx="0" presStyleCnt="5" custScaleX="155455" custScaleY="129236" custLinFactNeighborX="425" custLinFactNeighborY="-31297">
        <dgm:presLayoutVars>
          <dgm:bulletEnabled val="1"/>
        </dgm:presLayoutVars>
      </dgm:prSet>
      <dgm:spPr/>
    </dgm:pt>
    <dgm:pt modelId="{2EAB13A3-FBF4-E342-8E24-B1B42492054D}" type="pres">
      <dgm:prSet presAssocID="{67DD05E2-9BE5-BD4C-996C-077F2CF9C9BD}" presName="childNode1tx" presStyleLbl="bgAcc1" presStyleIdx="0" presStyleCnt="5">
        <dgm:presLayoutVars>
          <dgm:bulletEnabled val="1"/>
        </dgm:presLayoutVars>
      </dgm:prSet>
      <dgm:spPr/>
    </dgm:pt>
    <dgm:pt modelId="{FB8765EA-8FEE-E14A-BFC0-628FFD35EB2D}" type="pres">
      <dgm:prSet presAssocID="{67DD05E2-9BE5-BD4C-996C-077F2CF9C9BD}" presName="parentNode1" presStyleLbl="node1" presStyleIdx="0" presStyleCnt="5">
        <dgm:presLayoutVars>
          <dgm:chMax val="1"/>
          <dgm:bulletEnabled val="1"/>
        </dgm:presLayoutVars>
      </dgm:prSet>
      <dgm:spPr/>
    </dgm:pt>
    <dgm:pt modelId="{04755C65-F140-1047-ADC3-C0AC68008E72}" type="pres">
      <dgm:prSet presAssocID="{67DD05E2-9BE5-BD4C-996C-077F2CF9C9BD}" presName="connSite1" presStyleCnt="0"/>
      <dgm:spPr/>
    </dgm:pt>
    <dgm:pt modelId="{CF2A7E3E-8FF0-BD4E-A02E-63B307D27AFC}" type="pres">
      <dgm:prSet presAssocID="{EBADE179-EC93-8647-9AF9-FBF918D95A52}" presName="Name9" presStyleLbl="sibTrans2D1" presStyleIdx="0" presStyleCnt="4"/>
      <dgm:spPr/>
    </dgm:pt>
    <dgm:pt modelId="{766FCAC2-766F-C449-B399-087D9E78D767}" type="pres">
      <dgm:prSet presAssocID="{A459177A-DC3B-A149-980C-72FB69A05C55}" presName="composite2" presStyleCnt="0"/>
      <dgm:spPr/>
    </dgm:pt>
    <dgm:pt modelId="{607DDAB4-196E-1742-9EE7-D5C0066193B6}" type="pres">
      <dgm:prSet presAssocID="{A459177A-DC3B-A149-980C-72FB69A05C55}" presName="dummyNode2" presStyleLbl="node1" presStyleIdx="0" presStyleCnt="5"/>
      <dgm:spPr/>
    </dgm:pt>
    <dgm:pt modelId="{74F73838-7023-294C-A419-5E88C1FFC5A6}" type="pres">
      <dgm:prSet presAssocID="{A459177A-DC3B-A149-980C-72FB69A05C55}" presName="childNode2" presStyleLbl="bgAcc1" presStyleIdx="1" presStyleCnt="5" custScaleX="137692" custScaleY="65836">
        <dgm:presLayoutVars>
          <dgm:bulletEnabled val="1"/>
        </dgm:presLayoutVars>
      </dgm:prSet>
      <dgm:spPr/>
    </dgm:pt>
    <dgm:pt modelId="{06AC15B6-9214-5240-B3C1-4FF018CCEB39}" type="pres">
      <dgm:prSet presAssocID="{A459177A-DC3B-A149-980C-72FB69A05C55}" presName="childNode2tx" presStyleLbl="bgAcc1" presStyleIdx="1" presStyleCnt="5">
        <dgm:presLayoutVars>
          <dgm:bulletEnabled val="1"/>
        </dgm:presLayoutVars>
      </dgm:prSet>
      <dgm:spPr/>
    </dgm:pt>
    <dgm:pt modelId="{779E0D4D-BDFA-B54A-9263-57C9705147C1}" type="pres">
      <dgm:prSet presAssocID="{A459177A-DC3B-A149-980C-72FB69A05C55}" presName="parentNode2" presStyleLbl="node1" presStyleIdx="1" presStyleCnt="5">
        <dgm:presLayoutVars>
          <dgm:chMax val="0"/>
          <dgm:bulletEnabled val="1"/>
        </dgm:presLayoutVars>
      </dgm:prSet>
      <dgm:spPr/>
    </dgm:pt>
    <dgm:pt modelId="{29542F70-2CC4-684C-BAB2-05A397E8DDA4}" type="pres">
      <dgm:prSet presAssocID="{A459177A-DC3B-A149-980C-72FB69A05C55}" presName="connSite2" presStyleCnt="0"/>
      <dgm:spPr/>
    </dgm:pt>
    <dgm:pt modelId="{1E2DF3CC-8BF3-B84E-B43A-B01D99AD944C}" type="pres">
      <dgm:prSet presAssocID="{013E60FF-F0C0-314E-B72A-17BAADE15EF5}" presName="Name18" presStyleLbl="sibTrans2D1" presStyleIdx="1" presStyleCnt="4"/>
      <dgm:spPr/>
    </dgm:pt>
    <dgm:pt modelId="{F783888E-288A-CD44-8F6D-069351DCDA3F}" type="pres">
      <dgm:prSet presAssocID="{FB3985B5-02EB-E84C-BBAD-19AFE32376CD}" presName="composite1" presStyleCnt="0"/>
      <dgm:spPr/>
    </dgm:pt>
    <dgm:pt modelId="{EAA2ABBD-6D87-FC45-8662-6E6E95842E89}" type="pres">
      <dgm:prSet presAssocID="{FB3985B5-02EB-E84C-BBAD-19AFE32376CD}" presName="dummyNode1" presStyleLbl="node1" presStyleIdx="1" presStyleCnt="5"/>
      <dgm:spPr/>
    </dgm:pt>
    <dgm:pt modelId="{3E7442C1-5B11-F74F-95C9-43F34C3FCCAD}" type="pres">
      <dgm:prSet presAssocID="{FB3985B5-02EB-E84C-BBAD-19AFE32376CD}" presName="childNode1" presStyleLbl="bgAcc1" presStyleIdx="2" presStyleCnt="5" custScaleY="63550">
        <dgm:presLayoutVars>
          <dgm:bulletEnabled val="1"/>
        </dgm:presLayoutVars>
      </dgm:prSet>
      <dgm:spPr/>
    </dgm:pt>
    <dgm:pt modelId="{1257835C-DC2B-184F-96BA-0F0729C1C87F}" type="pres">
      <dgm:prSet presAssocID="{FB3985B5-02EB-E84C-BBAD-19AFE32376CD}" presName="childNode1tx" presStyleLbl="bgAcc1" presStyleIdx="2" presStyleCnt="5">
        <dgm:presLayoutVars>
          <dgm:bulletEnabled val="1"/>
        </dgm:presLayoutVars>
      </dgm:prSet>
      <dgm:spPr/>
    </dgm:pt>
    <dgm:pt modelId="{03ABB635-5B03-A246-ABDC-5B3841A87CA4}" type="pres">
      <dgm:prSet presAssocID="{FB3985B5-02EB-E84C-BBAD-19AFE32376CD}" presName="parentNode1" presStyleLbl="node1" presStyleIdx="2" presStyleCnt="5">
        <dgm:presLayoutVars>
          <dgm:chMax val="1"/>
          <dgm:bulletEnabled val="1"/>
        </dgm:presLayoutVars>
      </dgm:prSet>
      <dgm:spPr/>
    </dgm:pt>
    <dgm:pt modelId="{23C4B812-9BE4-8844-A155-9B05D93CC214}" type="pres">
      <dgm:prSet presAssocID="{FB3985B5-02EB-E84C-BBAD-19AFE32376CD}" presName="connSite1" presStyleCnt="0"/>
      <dgm:spPr/>
    </dgm:pt>
    <dgm:pt modelId="{41D18F1F-951A-0940-85F1-F9D80CDB64DF}" type="pres">
      <dgm:prSet presAssocID="{A947F37B-DA42-3946-9924-32459AD9213A}" presName="Name9" presStyleLbl="sibTrans2D1" presStyleIdx="2" presStyleCnt="4"/>
      <dgm:spPr/>
    </dgm:pt>
    <dgm:pt modelId="{6015F290-EAAC-D14D-A4AD-5F31D3735F97}" type="pres">
      <dgm:prSet presAssocID="{0D20777C-9601-2244-8EA0-605E149DACF4}" presName="composite2" presStyleCnt="0"/>
      <dgm:spPr/>
    </dgm:pt>
    <dgm:pt modelId="{AD738BD8-038D-DA4E-B3A9-28C12FAEEDEC}" type="pres">
      <dgm:prSet presAssocID="{0D20777C-9601-2244-8EA0-605E149DACF4}" presName="dummyNode2" presStyleLbl="node1" presStyleIdx="2" presStyleCnt="5"/>
      <dgm:spPr/>
    </dgm:pt>
    <dgm:pt modelId="{7725A303-9475-C242-A418-122CA9CBDB66}" type="pres">
      <dgm:prSet presAssocID="{0D20777C-9601-2244-8EA0-605E149DACF4}" presName="childNode2" presStyleLbl="bgAcc1" presStyleIdx="3" presStyleCnt="5" custScaleY="127311">
        <dgm:presLayoutVars>
          <dgm:bulletEnabled val="1"/>
        </dgm:presLayoutVars>
      </dgm:prSet>
      <dgm:spPr/>
    </dgm:pt>
    <dgm:pt modelId="{D1D32776-776C-8344-AFE1-B3D881DA84B4}" type="pres">
      <dgm:prSet presAssocID="{0D20777C-9601-2244-8EA0-605E149DACF4}" presName="childNode2tx" presStyleLbl="bgAcc1" presStyleIdx="3" presStyleCnt="5">
        <dgm:presLayoutVars>
          <dgm:bulletEnabled val="1"/>
        </dgm:presLayoutVars>
      </dgm:prSet>
      <dgm:spPr/>
    </dgm:pt>
    <dgm:pt modelId="{FB3E6060-2F1D-EB45-8FB7-6BA435A7AC7A}" type="pres">
      <dgm:prSet presAssocID="{0D20777C-9601-2244-8EA0-605E149DACF4}" presName="parentNode2" presStyleLbl="node1" presStyleIdx="3" presStyleCnt="5" custLinFactNeighborX="-1080" custLinFactNeighborY="-16293">
        <dgm:presLayoutVars>
          <dgm:chMax val="0"/>
          <dgm:bulletEnabled val="1"/>
        </dgm:presLayoutVars>
      </dgm:prSet>
      <dgm:spPr/>
    </dgm:pt>
    <dgm:pt modelId="{EC27E304-D1C4-E744-940D-98FF9E8FB9A6}" type="pres">
      <dgm:prSet presAssocID="{0D20777C-9601-2244-8EA0-605E149DACF4}" presName="connSite2" presStyleCnt="0"/>
      <dgm:spPr/>
    </dgm:pt>
    <dgm:pt modelId="{3D1C101B-A32C-A240-9769-189F61D58E65}" type="pres">
      <dgm:prSet presAssocID="{5AC89F23-2CC5-AF41-A017-D5DDAB33EBDA}" presName="Name18" presStyleLbl="sibTrans2D1" presStyleIdx="3" presStyleCnt="4"/>
      <dgm:spPr/>
    </dgm:pt>
    <dgm:pt modelId="{44A2B064-5738-2F4D-B517-316096FB9652}" type="pres">
      <dgm:prSet presAssocID="{7FF8F6F8-4493-EE4B-B2D0-05B32A703FED}" presName="composite1" presStyleCnt="0"/>
      <dgm:spPr/>
    </dgm:pt>
    <dgm:pt modelId="{DF5A15F2-9C64-6A4F-B216-5F689BEE6333}" type="pres">
      <dgm:prSet presAssocID="{7FF8F6F8-4493-EE4B-B2D0-05B32A703FED}" presName="dummyNode1" presStyleLbl="node1" presStyleIdx="3" presStyleCnt="5"/>
      <dgm:spPr/>
    </dgm:pt>
    <dgm:pt modelId="{F74E35C5-34EE-E94E-B775-0594B0A54C53}" type="pres">
      <dgm:prSet presAssocID="{7FF8F6F8-4493-EE4B-B2D0-05B32A703FED}" presName="childNode1" presStyleLbl="bgAcc1" presStyleIdx="4" presStyleCnt="5">
        <dgm:presLayoutVars>
          <dgm:bulletEnabled val="1"/>
        </dgm:presLayoutVars>
      </dgm:prSet>
      <dgm:spPr/>
    </dgm:pt>
    <dgm:pt modelId="{4BC1D897-3B3A-204C-9BB1-CF09507F6BFD}" type="pres">
      <dgm:prSet presAssocID="{7FF8F6F8-4493-EE4B-B2D0-05B32A703FED}" presName="childNode1tx" presStyleLbl="bgAcc1" presStyleIdx="4" presStyleCnt="5">
        <dgm:presLayoutVars>
          <dgm:bulletEnabled val="1"/>
        </dgm:presLayoutVars>
      </dgm:prSet>
      <dgm:spPr/>
    </dgm:pt>
    <dgm:pt modelId="{6817D78C-A1E4-3D49-A52F-040183546CC3}" type="pres">
      <dgm:prSet presAssocID="{7FF8F6F8-4493-EE4B-B2D0-05B32A703FED}" presName="parentNode1" presStyleLbl="node1" presStyleIdx="4" presStyleCnt="5">
        <dgm:presLayoutVars>
          <dgm:chMax val="1"/>
          <dgm:bulletEnabled val="1"/>
        </dgm:presLayoutVars>
      </dgm:prSet>
      <dgm:spPr/>
    </dgm:pt>
    <dgm:pt modelId="{F60FCCBA-D5DF-BB4D-806A-D845F398EB4E}" type="pres">
      <dgm:prSet presAssocID="{7FF8F6F8-4493-EE4B-B2D0-05B32A703FED}" presName="connSite1" presStyleCnt="0"/>
      <dgm:spPr/>
    </dgm:pt>
  </dgm:ptLst>
  <dgm:cxnLst>
    <dgm:cxn modelId="{15F2A101-844B-7E42-B635-D321CAAFA2EF}" type="presOf" srcId="{E76FA272-D4B2-4E40-8190-4F625A06A3C4}" destId="{A59F8393-584E-CA4C-A3B1-DFBA6CB0E891}" srcOrd="0" destOrd="3" presId="urn:microsoft.com/office/officeart/2005/8/layout/hProcess4"/>
    <dgm:cxn modelId="{F539E302-78CF-6147-BB40-D1CC57A6BBEA}" type="presOf" srcId="{58240FD6-D824-DB48-989F-6658FE828C07}" destId="{D1D32776-776C-8344-AFE1-B3D881DA84B4}" srcOrd="1" destOrd="0" presId="urn:microsoft.com/office/officeart/2005/8/layout/hProcess4"/>
    <dgm:cxn modelId="{54632504-8A0C-AA45-B103-CFB5E553E360}" type="presOf" srcId="{E62178C9-CB2E-4742-96E4-F3DE3C168FB9}" destId="{A59F8393-584E-CA4C-A3B1-DFBA6CB0E891}" srcOrd="0" destOrd="2" presId="urn:microsoft.com/office/officeart/2005/8/layout/hProcess4"/>
    <dgm:cxn modelId="{263C8C0A-4E25-094F-B667-373931F15556}" type="presOf" srcId="{24EDEE98-7F54-0E4A-9013-957ECDE89F57}" destId="{D1D32776-776C-8344-AFE1-B3D881DA84B4}" srcOrd="1" destOrd="4" presId="urn:microsoft.com/office/officeart/2005/8/layout/hProcess4"/>
    <dgm:cxn modelId="{3BEDD20B-FD44-BC42-BBAA-58D1BC9EBA99}" srcId="{FB3985B5-02EB-E84C-BBAD-19AFE32376CD}" destId="{AFA85402-D7DF-8841-B053-06076E271919}" srcOrd="0" destOrd="0" parTransId="{5823B84D-6650-684A-ABA9-05BB02BD22F6}" sibTransId="{936C19E2-C8DA-3345-8B72-55C398C0B460}"/>
    <dgm:cxn modelId="{446A230C-F683-324C-BAAE-10CC34067F93}" type="presOf" srcId="{58240FD6-D824-DB48-989F-6658FE828C07}" destId="{7725A303-9475-C242-A418-122CA9CBDB66}" srcOrd="0" destOrd="0" presId="urn:microsoft.com/office/officeart/2005/8/layout/hProcess4"/>
    <dgm:cxn modelId="{6446A80F-86C3-8845-A3CD-77164A9C952F}" type="presOf" srcId="{BB1A9394-D8DE-7041-8622-F1DB0B8B5A3C}" destId="{F74E35C5-34EE-E94E-B775-0594B0A54C53}" srcOrd="0" destOrd="0" presId="urn:microsoft.com/office/officeart/2005/8/layout/hProcess4"/>
    <dgm:cxn modelId="{F6B45210-4101-F84E-8D75-3E7BE496F396}" srcId="{67DD05E2-9BE5-BD4C-996C-077F2CF9C9BD}" destId="{E62178C9-CB2E-4742-96E4-F3DE3C168FB9}" srcOrd="2" destOrd="0" parTransId="{394A67BB-790A-8144-A1FC-AC34CA53DABC}" sibTransId="{A0DC3F07-D5EC-FE48-8BFE-3F6793819AFD}"/>
    <dgm:cxn modelId="{06777310-68CE-BB4E-BADA-7587E772D92D}" type="presOf" srcId="{E76FA272-D4B2-4E40-8190-4F625A06A3C4}" destId="{2EAB13A3-FBF4-E342-8E24-B1B42492054D}" srcOrd="1" destOrd="3" presId="urn:microsoft.com/office/officeart/2005/8/layout/hProcess4"/>
    <dgm:cxn modelId="{2E679E11-DF9E-484C-BB0F-8A82C67A6C66}" type="presOf" srcId="{9E2058A3-2AEE-AA46-B1B9-0A3EAEA77D66}" destId="{74F73838-7023-294C-A419-5E88C1FFC5A6}" srcOrd="0" destOrd="1" presId="urn:microsoft.com/office/officeart/2005/8/layout/hProcess4"/>
    <dgm:cxn modelId="{5960AA18-F882-6646-BA9D-3C5A41CC8556}" srcId="{D729A1F7-ED7E-7D4E-90E8-A197C0734723}" destId="{67DD05E2-9BE5-BD4C-996C-077F2CF9C9BD}" srcOrd="0" destOrd="0" parTransId="{D2A738EC-05AB-B749-9382-F62225C67D06}" sibTransId="{EBADE179-EC93-8647-9AF9-FBF918D95A52}"/>
    <dgm:cxn modelId="{8CA0BA20-0A69-F647-872E-7F9D3E5EE6A7}" srcId="{A459177A-DC3B-A149-980C-72FB69A05C55}" destId="{9E2058A3-2AEE-AA46-B1B9-0A3EAEA77D66}" srcOrd="1" destOrd="0" parTransId="{9652FA07-35BE-344E-A77F-C1D8BEFAE063}" sibTransId="{344A5DDA-5926-EC4A-A631-420563CA6D53}"/>
    <dgm:cxn modelId="{AD3B7624-4B7D-174C-B33E-808A83C998C3}" srcId="{67DD05E2-9BE5-BD4C-996C-077F2CF9C9BD}" destId="{4B4D60C6-9075-0141-99A3-AD24D2472C5F}" srcOrd="0" destOrd="0" parTransId="{6284DAE2-E368-D54A-A80E-1D46F5D16732}" sibTransId="{42D3C424-F2C7-3A4F-9CF4-6FE739776995}"/>
    <dgm:cxn modelId="{ADA52D2E-2C11-5E4E-AB2B-755368B92FF2}" type="presOf" srcId="{514689FD-3A4F-414F-9E9C-4958EC606379}" destId="{D1D32776-776C-8344-AFE1-B3D881DA84B4}" srcOrd="1" destOrd="3" presId="urn:microsoft.com/office/officeart/2005/8/layout/hProcess4"/>
    <dgm:cxn modelId="{D963892E-CFAE-7F48-8EF4-BEFF5C6FEC0E}" type="presOf" srcId="{175B3240-97A8-DE40-B490-FD9975321631}" destId="{7725A303-9475-C242-A418-122CA9CBDB66}" srcOrd="0" destOrd="2" presId="urn:microsoft.com/office/officeart/2005/8/layout/hProcess4"/>
    <dgm:cxn modelId="{EBBAD22F-BCC4-7046-A2C1-583C2AB9FBAD}" type="presOf" srcId="{5AC89F23-2CC5-AF41-A017-D5DDAB33EBDA}" destId="{3D1C101B-A32C-A240-9769-189F61D58E65}" srcOrd="0" destOrd="0" presId="urn:microsoft.com/office/officeart/2005/8/layout/hProcess4"/>
    <dgm:cxn modelId="{4B000035-904E-1B4F-8FA3-9E5CC0D1F780}" srcId="{D729A1F7-ED7E-7D4E-90E8-A197C0734723}" destId="{A459177A-DC3B-A149-980C-72FB69A05C55}" srcOrd="1" destOrd="0" parTransId="{ABC4FC56-502B-CC44-B4DF-99165D725081}" sibTransId="{013E60FF-F0C0-314E-B72A-17BAADE15EF5}"/>
    <dgm:cxn modelId="{A42BFD35-B55C-1E45-92BC-E5AA67C6C25C}" type="presOf" srcId="{C4C715A3-5537-7849-97A9-56BD0CE79341}" destId="{4BC1D897-3B3A-204C-9BB1-CF09507F6BFD}" srcOrd="1" destOrd="1" presId="urn:microsoft.com/office/officeart/2005/8/layout/hProcess4"/>
    <dgm:cxn modelId="{D6DC7237-8311-E44B-80E0-A2EB907468E7}" srcId="{D729A1F7-ED7E-7D4E-90E8-A197C0734723}" destId="{7FF8F6F8-4493-EE4B-B2D0-05B32A703FED}" srcOrd="4" destOrd="0" parTransId="{36C1C5BB-C118-994C-A05F-2A1218923140}" sibTransId="{73FDF086-FD01-8F4D-B068-A67ED2D8DFF2}"/>
    <dgm:cxn modelId="{7DCDEC49-88AE-9E4E-9094-53F616F9BB33}" srcId="{7FF8F6F8-4493-EE4B-B2D0-05B32A703FED}" destId="{C4C715A3-5537-7849-97A9-56BD0CE79341}" srcOrd="1" destOrd="0" parTransId="{C283582B-AF54-4F4D-85E1-0C9C89500C9E}" sibTransId="{1381939D-776A-684E-AD15-77C3E020B288}"/>
    <dgm:cxn modelId="{8053ED49-2697-F242-A644-D47F4EE86716}" type="presOf" srcId="{514689FD-3A4F-414F-9E9C-4958EC606379}" destId="{7725A303-9475-C242-A418-122CA9CBDB66}" srcOrd="0" destOrd="3" presId="urn:microsoft.com/office/officeart/2005/8/layout/hProcess4"/>
    <dgm:cxn modelId="{B25BBA51-5D78-B64C-A451-1BB4FA0A96E9}" type="presOf" srcId="{4B4D60C6-9075-0141-99A3-AD24D2472C5F}" destId="{A59F8393-584E-CA4C-A3B1-DFBA6CB0E891}" srcOrd="0" destOrd="0" presId="urn:microsoft.com/office/officeart/2005/8/layout/hProcess4"/>
    <dgm:cxn modelId="{EF7A2F52-8E70-1C46-88F8-8CCA4460ECD1}" type="presOf" srcId="{67DD05E2-9BE5-BD4C-996C-077F2CF9C9BD}" destId="{FB8765EA-8FEE-E14A-BFC0-628FFD35EB2D}" srcOrd="0" destOrd="0" presId="urn:microsoft.com/office/officeart/2005/8/layout/hProcess4"/>
    <dgm:cxn modelId="{7B98C853-98C7-1049-BF48-568D5A4A18CF}" type="presOf" srcId="{4B4D60C6-9075-0141-99A3-AD24D2472C5F}" destId="{2EAB13A3-FBF4-E342-8E24-B1B42492054D}" srcOrd="1" destOrd="0" presId="urn:microsoft.com/office/officeart/2005/8/layout/hProcess4"/>
    <dgm:cxn modelId="{8EA8125E-FA17-3047-A1DE-F0FA456945FD}" srcId="{FB3985B5-02EB-E84C-BBAD-19AFE32376CD}" destId="{E828FD64-F409-C44F-9CD3-F6F19D487A91}" srcOrd="1" destOrd="0" parTransId="{65D2FA7E-D90C-434D-B266-8D383691FC79}" sibTransId="{67073F63-ADB3-AD49-A1F7-9F012EAE8891}"/>
    <dgm:cxn modelId="{633D325F-60EE-B94F-B578-702F022D8DFD}" type="presOf" srcId="{C4C715A3-5537-7849-97A9-56BD0CE79341}" destId="{F74E35C5-34EE-E94E-B775-0594B0A54C53}" srcOrd="0" destOrd="1" presId="urn:microsoft.com/office/officeart/2005/8/layout/hProcess4"/>
    <dgm:cxn modelId="{0C432670-0942-A049-8785-B310C6C52BD4}" type="presOf" srcId="{EBADE179-EC93-8647-9AF9-FBF918D95A52}" destId="{CF2A7E3E-8FF0-BD4E-A02E-63B307D27AFC}" srcOrd="0" destOrd="0" presId="urn:microsoft.com/office/officeart/2005/8/layout/hProcess4"/>
    <dgm:cxn modelId="{B98DA274-447E-304E-A224-AA88866CE63A}" type="presOf" srcId="{24EDEE98-7F54-0E4A-9013-957ECDE89F57}" destId="{7725A303-9475-C242-A418-122CA9CBDB66}" srcOrd="0" destOrd="4" presId="urn:microsoft.com/office/officeart/2005/8/layout/hProcess4"/>
    <dgm:cxn modelId="{A8D83176-3258-DF4E-86FD-906332EFDC2B}" srcId="{67DD05E2-9BE5-BD4C-996C-077F2CF9C9BD}" destId="{E76FA272-D4B2-4E40-8190-4F625A06A3C4}" srcOrd="3" destOrd="0" parTransId="{0F836D46-2E45-8940-95DE-80E6C5A9C278}" sibTransId="{81263C88-F65A-2547-BFD8-7ECA74A229BB}"/>
    <dgm:cxn modelId="{99A10F77-69F9-A840-8294-CE171261A3D5}" type="presOf" srcId="{AFA85402-D7DF-8841-B053-06076E271919}" destId="{3E7442C1-5B11-F74F-95C9-43F34C3FCCAD}" srcOrd="0" destOrd="0" presId="urn:microsoft.com/office/officeart/2005/8/layout/hProcess4"/>
    <dgm:cxn modelId="{F0F8217D-9EBD-CC45-B918-91F2B945A292}" type="presOf" srcId="{6734AAD9-4D21-DC4E-9295-34B48E9A6498}" destId="{A59F8393-584E-CA4C-A3B1-DFBA6CB0E891}" srcOrd="0" destOrd="1" presId="urn:microsoft.com/office/officeart/2005/8/layout/hProcess4"/>
    <dgm:cxn modelId="{002EC383-0E2A-EC4C-B96A-C114435BB803}" srcId="{0D20777C-9601-2244-8EA0-605E149DACF4}" destId="{24EDEE98-7F54-0E4A-9013-957ECDE89F57}" srcOrd="4" destOrd="0" parTransId="{2BEC4ED0-771E-024D-B661-BF3D3CF0942E}" sibTransId="{714928F1-75FC-064F-BC88-8DD5EFE254DD}"/>
    <dgm:cxn modelId="{7A34D386-1092-A949-BCA6-6C4D2F07FBB9}" srcId="{0D20777C-9601-2244-8EA0-605E149DACF4}" destId="{514689FD-3A4F-414F-9E9C-4958EC606379}" srcOrd="3" destOrd="0" parTransId="{24EF8D94-920E-5E4C-B275-51A3CDBD5AAA}" sibTransId="{F8568D59-5F1E-644D-8DF1-BFD8F77C58E5}"/>
    <dgm:cxn modelId="{01347393-3632-264C-8A67-65E67E6E5E0B}" type="presOf" srcId="{E828FD64-F409-C44F-9CD3-F6F19D487A91}" destId="{1257835C-DC2B-184F-96BA-0F0729C1C87F}" srcOrd="1" destOrd="1" presId="urn:microsoft.com/office/officeart/2005/8/layout/hProcess4"/>
    <dgm:cxn modelId="{71FD0B97-6B72-D74C-AAFC-60B4FAB4AFED}" type="presOf" srcId="{E828FD64-F409-C44F-9CD3-F6F19D487A91}" destId="{3E7442C1-5B11-F74F-95C9-43F34C3FCCAD}" srcOrd="0" destOrd="1" presId="urn:microsoft.com/office/officeart/2005/8/layout/hProcess4"/>
    <dgm:cxn modelId="{4CB470A5-AB20-1E44-B078-64A10E015EC5}" srcId="{0D20777C-9601-2244-8EA0-605E149DACF4}" destId="{58240FD6-D824-DB48-989F-6658FE828C07}" srcOrd="0" destOrd="0" parTransId="{C76FD9AF-8F40-9940-8D34-A26C97B3E338}" sibTransId="{8E009536-789A-D249-A767-8F497C0F6523}"/>
    <dgm:cxn modelId="{357924A6-D400-5B46-A1CF-3347FC2DD2A4}" type="presOf" srcId="{0D20777C-9601-2244-8EA0-605E149DACF4}" destId="{FB3E6060-2F1D-EB45-8FB7-6BA435A7AC7A}" srcOrd="0" destOrd="0" presId="urn:microsoft.com/office/officeart/2005/8/layout/hProcess4"/>
    <dgm:cxn modelId="{68F76EA6-A9FF-D74C-816D-52AC843B37A0}" type="presOf" srcId="{A996438C-5846-BD4B-86C9-BFA8A116DC1B}" destId="{7725A303-9475-C242-A418-122CA9CBDB66}" srcOrd="0" destOrd="1" presId="urn:microsoft.com/office/officeart/2005/8/layout/hProcess4"/>
    <dgm:cxn modelId="{346529B4-2AE6-0B43-88E0-F69BBE67EF27}" type="presOf" srcId="{A996438C-5846-BD4B-86C9-BFA8A116DC1B}" destId="{D1D32776-776C-8344-AFE1-B3D881DA84B4}" srcOrd="1" destOrd="1" presId="urn:microsoft.com/office/officeart/2005/8/layout/hProcess4"/>
    <dgm:cxn modelId="{13B0A5BF-5FE9-FE48-86FE-654DF29FE16A}" srcId="{D729A1F7-ED7E-7D4E-90E8-A197C0734723}" destId="{FB3985B5-02EB-E84C-BBAD-19AFE32376CD}" srcOrd="2" destOrd="0" parTransId="{B93E89A7-E2D5-EF4D-97A4-7FF6D29F7271}" sibTransId="{A947F37B-DA42-3946-9924-32459AD9213A}"/>
    <dgm:cxn modelId="{AC1025C0-EA42-A941-8B26-30FC5ED99EA0}" type="presOf" srcId="{AFA85402-D7DF-8841-B053-06076E271919}" destId="{1257835C-DC2B-184F-96BA-0F0729C1C87F}" srcOrd="1" destOrd="0" presId="urn:microsoft.com/office/officeart/2005/8/layout/hProcess4"/>
    <dgm:cxn modelId="{E84E7CC4-2102-DF41-A1A9-9CFA5FBFF1D3}" srcId="{0D20777C-9601-2244-8EA0-605E149DACF4}" destId="{A996438C-5846-BD4B-86C9-BFA8A116DC1B}" srcOrd="1" destOrd="0" parTransId="{237C1851-D212-404E-A3CD-7A152FDBA34D}" sibTransId="{45306E06-89C7-1342-AD8F-B066A3D9E4F6}"/>
    <dgm:cxn modelId="{5EC0A0C5-B9F1-8D4F-BD40-7B532DA5351D}" type="presOf" srcId="{E62178C9-CB2E-4742-96E4-F3DE3C168FB9}" destId="{2EAB13A3-FBF4-E342-8E24-B1B42492054D}" srcOrd="1" destOrd="2" presId="urn:microsoft.com/office/officeart/2005/8/layout/hProcess4"/>
    <dgm:cxn modelId="{8ACFEBC6-74E6-5C4A-B637-BD371D7BE826}" type="presOf" srcId="{FB3985B5-02EB-E84C-BBAD-19AFE32376CD}" destId="{03ABB635-5B03-A246-ABDC-5B3841A87CA4}" srcOrd="0" destOrd="0" presId="urn:microsoft.com/office/officeart/2005/8/layout/hProcess4"/>
    <dgm:cxn modelId="{248626D5-3858-8546-92C5-8887BA2352BF}" srcId="{67DD05E2-9BE5-BD4C-996C-077F2CF9C9BD}" destId="{6734AAD9-4D21-DC4E-9295-34B48E9A6498}" srcOrd="1" destOrd="0" parTransId="{A87B472F-226F-6A44-908D-A49C93F9E0B2}" sibTransId="{0FB630DB-CE43-8641-BEE5-84740691141B}"/>
    <dgm:cxn modelId="{A93891D5-6127-524D-BDBE-EF3BEC45CCAD}" type="presOf" srcId="{A947F37B-DA42-3946-9924-32459AD9213A}" destId="{41D18F1F-951A-0940-85F1-F9D80CDB64DF}" srcOrd="0" destOrd="0" presId="urn:microsoft.com/office/officeart/2005/8/layout/hProcess4"/>
    <dgm:cxn modelId="{17A6B6D6-1801-3844-AE3C-D338314B3B11}" type="presOf" srcId="{81FB7BB2-68A4-C041-8A15-381C79983999}" destId="{74F73838-7023-294C-A419-5E88C1FFC5A6}" srcOrd="0" destOrd="0" presId="urn:microsoft.com/office/officeart/2005/8/layout/hProcess4"/>
    <dgm:cxn modelId="{CBB08AD8-5094-1348-AE74-98E22CF20275}" type="presOf" srcId="{175B3240-97A8-DE40-B490-FD9975321631}" destId="{D1D32776-776C-8344-AFE1-B3D881DA84B4}" srcOrd="1" destOrd="2" presId="urn:microsoft.com/office/officeart/2005/8/layout/hProcess4"/>
    <dgm:cxn modelId="{DA3ABEDA-F9F1-E048-AF8B-D8D295A7F4B7}" type="presOf" srcId="{013E60FF-F0C0-314E-B72A-17BAADE15EF5}" destId="{1E2DF3CC-8BF3-B84E-B43A-B01D99AD944C}" srcOrd="0" destOrd="0" presId="urn:microsoft.com/office/officeart/2005/8/layout/hProcess4"/>
    <dgm:cxn modelId="{2FDCC5DB-4F18-D841-A5A2-92FED35A7655}" type="presOf" srcId="{6734AAD9-4D21-DC4E-9295-34B48E9A6498}" destId="{2EAB13A3-FBF4-E342-8E24-B1B42492054D}" srcOrd="1" destOrd="1" presId="urn:microsoft.com/office/officeart/2005/8/layout/hProcess4"/>
    <dgm:cxn modelId="{9009B1E1-0B7E-094F-9CC0-771A0363091D}" type="presOf" srcId="{81FB7BB2-68A4-C041-8A15-381C79983999}" destId="{06AC15B6-9214-5240-B3C1-4FF018CCEB39}" srcOrd="1" destOrd="0" presId="urn:microsoft.com/office/officeart/2005/8/layout/hProcess4"/>
    <dgm:cxn modelId="{AFD977E6-863E-7946-B05F-135A7066987A}" type="presOf" srcId="{D729A1F7-ED7E-7D4E-90E8-A197C0734723}" destId="{8A42D3ED-834D-074B-BD6C-32FD849C5DBD}" srcOrd="0" destOrd="0" presId="urn:microsoft.com/office/officeart/2005/8/layout/hProcess4"/>
    <dgm:cxn modelId="{1E7A63F1-A76E-414C-AFBC-5258A766F948}" srcId="{7FF8F6F8-4493-EE4B-B2D0-05B32A703FED}" destId="{BB1A9394-D8DE-7041-8622-F1DB0B8B5A3C}" srcOrd="0" destOrd="0" parTransId="{73D69763-E307-EA43-B662-AFC251AAC3F6}" sibTransId="{258A3D7D-1820-D740-847B-B30FCBE9FD12}"/>
    <dgm:cxn modelId="{FBD906F4-EBFE-AC4B-BDC1-9CD28E76D847}" type="presOf" srcId="{BB1A9394-D8DE-7041-8622-F1DB0B8B5A3C}" destId="{4BC1D897-3B3A-204C-9BB1-CF09507F6BFD}" srcOrd="1" destOrd="0" presId="urn:microsoft.com/office/officeart/2005/8/layout/hProcess4"/>
    <dgm:cxn modelId="{D1F37BF6-34C2-ED4B-AC98-E7D0B8B7D5A4}" srcId="{D729A1F7-ED7E-7D4E-90E8-A197C0734723}" destId="{0D20777C-9601-2244-8EA0-605E149DACF4}" srcOrd="3" destOrd="0" parTransId="{CE088A5D-A142-3744-AA0F-96FF74DEF51D}" sibTransId="{5AC89F23-2CC5-AF41-A017-D5DDAB33EBDA}"/>
    <dgm:cxn modelId="{84CE18F7-BC00-1A4F-AEC4-E1BAA4D4B5FD}" type="presOf" srcId="{A459177A-DC3B-A149-980C-72FB69A05C55}" destId="{779E0D4D-BDFA-B54A-9263-57C9705147C1}" srcOrd="0" destOrd="0" presId="urn:microsoft.com/office/officeart/2005/8/layout/hProcess4"/>
    <dgm:cxn modelId="{08A143FA-B20E-F945-B18A-1A8EEDE631C4}" type="presOf" srcId="{9E2058A3-2AEE-AA46-B1B9-0A3EAEA77D66}" destId="{06AC15B6-9214-5240-B3C1-4FF018CCEB39}" srcOrd="1" destOrd="1" presId="urn:microsoft.com/office/officeart/2005/8/layout/hProcess4"/>
    <dgm:cxn modelId="{52909CFB-E520-E64F-83D6-E83FA6071643}" type="presOf" srcId="{7FF8F6F8-4493-EE4B-B2D0-05B32A703FED}" destId="{6817D78C-A1E4-3D49-A52F-040183546CC3}" srcOrd="0" destOrd="0" presId="urn:microsoft.com/office/officeart/2005/8/layout/hProcess4"/>
    <dgm:cxn modelId="{701341FF-B766-CA45-A8F4-CD017A4B8B66}" srcId="{A459177A-DC3B-A149-980C-72FB69A05C55}" destId="{81FB7BB2-68A4-C041-8A15-381C79983999}" srcOrd="0" destOrd="0" parTransId="{F23F18A7-3238-8E47-A7D8-4A44E2797057}" sibTransId="{E073AAF6-B9F7-AD46-ACF2-0302DCD46EC9}"/>
    <dgm:cxn modelId="{E861A2FF-CC24-DA41-BFAC-BB5BE374067A}" srcId="{0D20777C-9601-2244-8EA0-605E149DACF4}" destId="{175B3240-97A8-DE40-B490-FD9975321631}" srcOrd="2" destOrd="0" parTransId="{3A24E994-2CD2-0E4D-A4C3-2CD1E14FBD3D}" sibTransId="{AE25AE64-6D03-6E49-9C2C-406008BA84F8}"/>
    <dgm:cxn modelId="{2685EF03-D55E-AE44-8184-94B2C69B565D}" type="presParOf" srcId="{8A42D3ED-834D-074B-BD6C-32FD849C5DBD}" destId="{038BD049-7B31-ED4A-A5E2-4107AEDCB179}" srcOrd="0" destOrd="0" presId="urn:microsoft.com/office/officeart/2005/8/layout/hProcess4"/>
    <dgm:cxn modelId="{7BB66D9D-F79D-6F4B-9959-1A7BAC73DB17}" type="presParOf" srcId="{8A42D3ED-834D-074B-BD6C-32FD849C5DBD}" destId="{0CAB3E4F-4C74-6647-ADAE-90988A3F5C71}" srcOrd="1" destOrd="0" presId="urn:microsoft.com/office/officeart/2005/8/layout/hProcess4"/>
    <dgm:cxn modelId="{DD7401F9-8004-C147-951B-422CD92A222D}" type="presParOf" srcId="{8A42D3ED-834D-074B-BD6C-32FD849C5DBD}" destId="{8A8EA709-B0AC-8E43-9EDE-BB245EA4E74C}" srcOrd="2" destOrd="0" presId="urn:microsoft.com/office/officeart/2005/8/layout/hProcess4"/>
    <dgm:cxn modelId="{703FAD42-14B4-E140-9B5A-3281165D6F14}" type="presParOf" srcId="{8A8EA709-B0AC-8E43-9EDE-BB245EA4E74C}" destId="{79853DFD-6A82-0A48-88CD-F361FF2D2954}" srcOrd="0" destOrd="0" presId="urn:microsoft.com/office/officeart/2005/8/layout/hProcess4"/>
    <dgm:cxn modelId="{A7679124-3C5D-1345-97F1-3F18F63F84ED}" type="presParOf" srcId="{79853DFD-6A82-0A48-88CD-F361FF2D2954}" destId="{0A6A91FE-441E-DE4D-AB62-BA7D56EC81E8}" srcOrd="0" destOrd="0" presId="urn:microsoft.com/office/officeart/2005/8/layout/hProcess4"/>
    <dgm:cxn modelId="{31584741-36AF-E545-AA2C-202AA318E848}" type="presParOf" srcId="{79853DFD-6A82-0A48-88CD-F361FF2D2954}" destId="{A59F8393-584E-CA4C-A3B1-DFBA6CB0E891}" srcOrd="1" destOrd="0" presId="urn:microsoft.com/office/officeart/2005/8/layout/hProcess4"/>
    <dgm:cxn modelId="{9FEB6BF2-7C62-5048-945C-16A4AE9B7936}" type="presParOf" srcId="{79853DFD-6A82-0A48-88CD-F361FF2D2954}" destId="{2EAB13A3-FBF4-E342-8E24-B1B42492054D}" srcOrd="2" destOrd="0" presId="urn:microsoft.com/office/officeart/2005/8/layout/hProcess4"/>
    <dgm:cxn modelId="{83044A78-2F32-8541-B128-F127431110D8}" type="presParOf" srcId="{79853DFD-6A82-0A48-88CD-F361FF2D2954}" destId="{FB8765EA-8FEE-E14A-BFC0-628FFD35EB2D}" srcOrd="3" destOrd="0" presId="urn:microsoft.com/office/officeart/2005/8/layout/hProcess4"/>
    <dgm:cxn modelId="{93DF3801-A2F3-6847-B2C3-AC7A7C9EE7FF}" type="presParOf" srcId="{79853DFD-6A82-0A48-88CD-F361FF2D2954}" destId="{04755C65-F140-1047-ADC3-C0AC68008E72}" srcOrd="4" destOrd="0" presId="urn:microsoft.com/office/officeart/2005/8/layout/hProcess4"/>
    <dgm:cxn modelId="{48B516C3-F44A-2B40-B54A-335DC8040025}" type="presParOf" srcId="{8A8EA709-B0AC-8E43-9EDE-BB245EA4E74C}" destId="{CF2A7E3E-8FF0-BD4E-A02E-63B307D27AFC}" srcOrd="1" destOrd="0" presId="urn:microsoft.com/office/officeart/2005/8/layout/hProcess4"/>
    <dgm:cxn modelId="{6E009AB7-3126-5C46-9F22-CC4198ED9A2B}" type="presParOf" srcId="{8A8EA709-B0AC-8E43-9EDE-BB245EA4E74C}" destId="{766FCAC2-766F-C449-B399-087D9E78D767}" srcOrd="2" destOrd="0" presId="urn:microsoft.com/office/officeart/2005/8/layout/hProcess4"/>
    <dgm:cxn modelId="{A6D111CD-7295-5A4A-B9C5-FE6B91A544CE}" type="presParOf" srcId="{766FCAC2-766F-C449-B399-087D9E78D767}" destId="{607DDAB4-196E-1742-9EE7-D5C0066193B6}" srcOrd="0" destOrd="0" presId="urn:microsoft.com/office/officeart/2005/8/layout/hProcess4"/>
    <dgm:cxn modelId="{E7C944E0-2E89-AD41-A894-51A73D32C07B}" type="presParOf" srcId="{766FCAC2-766F-C449-B399-087D9E78D767}" destId="{74F73838-7023-294C-A419-5E88C1FFC5A6}" srcOrd="1" destOrd="0" presId="urn:microsoft.com/office/officeart/2005/8/layout/hProcess4"/>
    <dgm:cxn modelId="{6D20E79E-744C-C848-9158-25F2017A08B7}" type="presParOf" srcId="{766FCAC2-766F-C449-B399-087D9E78D767}" destId="{06AC15B6-9214-5240-B3C1-4FF018CCEB39}" srcOrd="2" destOrd="0" presId="urn:microsoft.com/office/officeart/2005/8/layout/hProcess4"/>
    <dgm:cxn modelId="{59B6F10B-9271-5442-B4E7-3A60858A27F7}" type="presParOf" srcId="{766FCAC2-766F-C449-B399-087D9E78D767}" destId="{779E0D4D-BDFA-B54A-9263-57C9705147C1}" srcOrd="3" destOrd="0" presId="urn:microsoft.com/office/officeart/2005/8/layout/hProcess4"/>
    <dgm:cxn modelId="{4001A335-6D1C-F543-8EDC-D1BC50AD23BB}" type="presParOf" srcId="{766FCAC2-766F-C449-B399-087D9E78D767}" destId="{29542F70-2CC4-684C-BAB2-05A397E8DDA4}" srcOrd="4" destOrd="0" presId="urn:microsoft.com/office/officeart/2005/8/layout/hProcess4"/>
    <dgm:cxn modelId="{45DA0F4F-A3FF-1144-8233-7D9D4C5102D4}" type="presParOf" srcId="{8A8EA709-B0AC-8E43-9EDE-BB245EA4E74C}" destId="{1E2DF3CC-8BF3-B84E-B43A-B01D99AD944C}" srcOrd="3" destOrd="0" presId="urn:microsoft.com/office/officeart/2005/8/layout/hProcess4"/>
    <dgm:cxn modelId="{AECDFE21-C2B4-B44F-9D42-FEA1D8E39310}" type="presParOf" srcId="{8A8EA709-B0AC-8E43-9EDE-BB245EA4E74C}" destId="{F783888E-288A-CD44-8F6D-069351DCDA3F}" srcOrd="4" destOrd="0" presId="urn:microsoft.com/office/officeart/2005/8/layout/hProcess4"/>
    <dgm:cxn modelId="{3AEC2CB9-33F5-BC4D-B5AE-1771B0ADD96B}" type="presParOf" srcId="{F783888E-288A-CD44-8F6D-069351DCDA3F}" destId="{EAA2ABBD-6D87-FC45-8662-6E6E95842E89}" srcOrd="0" destOrd="0" presId="urn:microsoft.com/office/officeart/2005/8/layout/hProcess4"/>
    <dgm:cxn modelId="{D71F69D0-718E-BF44-B80B-7418F26A4412}" type="presParOf" srcId="{F783888E-288A-CD44-8F6D-069351DCDA3F}" destId="{3E7442C1-5B11-F74F-95C9-43F34C3FCCAD}" srcOrd="1" destOrd="0" presId="urn:microsoft.com/office/officeart/2005/8/layout/hProcess4"/>
    <dgm:cxn modelId="{8AD844BF-0631-FB40-98FA-408CEA374DCE}" type="presParOf" srcId="{F783888E-288A-CD44-8F6D-069351DCDA3F}" destId="{1257835C-DC2B-184F-96BA-0F0729C1C87F}" srcOrd="2" destOrd="0" presId="urn:microsoft.com/office/officeart/2005/8/layout/hProcess4"/>
    <dgm:cxn modelId="{36A1164C-5BFE-7340-8686-28337B274CBD}" type="presParOf" srcId="{F783888E-288A-CD44-8F6D-069351DCDA3F}" destId="{03ABB635-5B03-A246-ABDC-5B3841A87CA4}" srcOrd="3" destOrd="0" presId="urn:microsoft.com/office/officeart/2005/8/layout/hProcess4"/>
    <dgm:cxn modelId="{CED886F0-EC90-8046-B0EB-1F0C30AF5932}" type="presParOf" srcId="{F783888E-288A-CD44-8F6D-069351DCDA3F}" destId="{23C4B812-9BE4-8844-A155-9B05D93CC214}" srcOrd="4" destOrd="0" presId="urn:microsoft.com/office/officeart/2005/8/layout/hProcess4"/>
    <dgm:cxn modelId="{08E67BA5-5FA1-2645-9B4C-24F7C3CD7109}" type="presParOf" srcId="{8A8EA709-B0AC-8E43-9EDE-BB245EA4E74C}" destId="{41D18F1F-951A-0940-85F1-F9D80CDB64DF}" srcOrd="5" destOrd="0" presId="urn:microsoft.com/office/officeart/2005/8/layout/hProcess4"/>
    <dgm:cxn modelId="{31B1677D-DAD8-834D-A68F-D878237D7520}" type="presParOf" srcId="{8A8EA709-B0AC-8E43-9EDE-BB245EA4E74C}" destId="{6015F290-EAAC-D14D-A4AD-5F31D3735F97}" srcOrd="6" destOrd="0" presId="urn:microsoft.com/office/officeart/2005/8/layout/hProcess4"/>
    <dgm:cxn modelId="{EDFB0540-B6FF-314E-B4EA-1FC1904DBC54}" type="presParOf" srcId="{6015F290-EAAC-D14D-A4AD-5F31D3735F97}" destId="{AD738BD8-038D-DA4E-B3A9-28C12FAEEDEC}" srcOrd="0" destOrd="0" presId="urn:microsoft.com/office/officeart/2005/8/layout/hProcess4"/>
    <dgm:cxn modelId="{D76FB91B-552F-EA4B-AA76-D9C3E0289ACE}" type="presParOf" srcId="{6015F290-EAAC-D14D-A4AD-5F31D3735F97}" destId="{7725A303-9475-C242-A418-122CA9CBDB66}" srcOrd="1" destOrd="0" presId="urn:microsoft.com/office/officeart/2005/8/layout/hProcess4"/>
    <dgm:cxn modelId="{36E88993-05CB-0E42-ABC5-BD1A10F5D713}" type="presParOf" srcId="{6015F290-EAAC-D14D-A4AD-5F31D3735F97}" destId="{D1D32776-776C-8344-AFE1-B3D881DA84B4}" srcOrd="2" destOrd="0" presId="urn:microsoft.com/office/officeart/2005/8/layout/hProcess4"/>
    <dgm:cxn modelId="{064B7AC9-2D3A-AF46-A84C-97706929E191}" type="presParOf" srcId="{6015F290-EAAC-D14D-A4AD-5F31D3735F97}" destId="{FB3E6060-2F1D-EB45-8FB7-6BA435A7AC7A}" srcOrd="3" destOrd="0" presId="urn:microsoft.com/office/officeart/2005/8/layout/hProcess4"/>
    <dgm:cxn modelId="{858D9A68-0429-EA4B-A319-93D31FFD654A}" type="presParOf" srcId="{6015F290-EAAC-D14D-A4AD-5F31D3735F97}" destId="{EC27E304-D1C4-E744-940D-98FF9E8FB9A6}" srcOrd="4" destOrd="0" presId="urn:microsoft.com/office/officeart/2005/8/layout/hProcess4"/>
    <dgm:cxn modelId="{A3D226CD-710A-BF40-84AB-3411BCD12495}" type="presParOf" srcId="{8A8EA709-B0AC-8E43-9EDE-BB245EA4E74C}" destId="{3D1C101B-A32C-A240-9769-189F61D58E65}" srcOrd="7" destOrd="0" presId="urn:microsoft.com/office/officeart/2005/8/layout/hProcess4"/>
    <dgm:cxn modelId="{46494764-CDF6-F54C-B8D6-17EB008D66D7}" type="presParOf" srcId="{8A8EA709-B0AC-8E43-9EDE-BB245EA4E74C}" destId="{44A2B064-5738-2F4D-B517-316096FB9652}" srcOrd="8" destOrd="0" presId="urn:microsoft.com/office/officeart/2005/8/layout/hProcess4"/>
    <dgm:cxn modelId="{64182BB9-2F3D-D249-87B2-ABCBFD506060}" type="presParOf" srcId="{44A2B064-5738-2F4D-B517-316096FB9652}" destId="{DF5A15F2-9C64-6A4F-B216-5F689BEE6333}" srcOrd="0" destOrd="0" presId="urn:microsoft.com/office/officeart/2005/8/layout/hProcess4"/>
    <dgm:cxn modelId="{04DF8F3B-08F3-4040-86D4-331F35CBA4C9}" type="presParOf" srcId="{44A2B064-5738-2F4D-B517-316096FB9652}" destId="{F74E35C5-34EE-E94E-B775-0594B0A54C53}" srcOrd="1" destOrd="0" presId="urn:microsoft.com/office/officeart/2005/8/layout/hProcess4"/>
    <dgm:cxn modelId="{F9CC2FFB-03E9-5B46-A8FD-77A9A41F188C}" type="presParOf" srcId="{44A2B064-5738-2F4D-B517-316096FB9652}" destId="{4BC1D897-3B3A-204C-9BB1-CF09507F6BFD}" srcOrd="2" destOrd="0" presId="urn:microsoft.com/office/officeart/2005/8/layout/hProcess4"/>
    <dgm:cxn modelId="{02E592B8-DB69-6D4A-BEE8-5A4F01038A08}" type="presParOf" srcId="{44A2B064-5738-2F4D-B517-316096FB9652}" destId="{6817D78C-A1E4-3D49-A52F-040183546CC3}" srcOrd="3" destOrd="0" presId="urn:microsoft.com/office/officeart/2005/8/layout/hProcess4"/>
    <dgm:cxn modelId="{264DDA18-FE3B-8943-A95B-BCBCEFC68ADD}" type="presParOf" srcId="{44A2B064-5738-2F4D-B517-316096FB9652}" destId="{F60FCCBA-D5DF-BB4D-806A-D845F398EB4E}" srcOrd="4" destOrd="0" presId="urn:microsoft.com/office/officeart/2005/8/layout/hProcess4"/>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41789AB-EA15-9740-8F87-996387203E4A}" type="doc">
      <dgm:prSet loTypeId="urn:microsoft.com/office/officeart/2005/8/layout/hList1" loCatId="" qsTypeId="urn:microsoft.com/office/officeart/2005/8/quickstyle/simple1" qsCatId="simple" csTypeId="urn:microsoft.com/office/officeart/2005/8/colors/accent1_2" csCatId="accent1" phldr="1"/>
      <dgm:spPr/>
      <dgm:t>
        <a:bodyPr/>
        <a:lstStyle/>
        <a:p>
          <a:endParaRPr lang="en-US"/>
        </a:p>
      </dgm:t>
    </dgm:pt>
    <dgm:pt modelId="{5046677D-A5F5-8948-BFF6-A47B46A506AF}">
      <dgm:prSet phldrT="[Text]"/>
      <dgm:spPr>
        <a:solidFill>
          <a:srgbClr val="008EF7"/>
        </a:solidFill>
        <a:ln>
          <a:noFill/>
        </a:ln>
      </dgm:spPr>
      <dgm:t>
        <a:bodyPr/>
        <a:lstStyle/>
        <a:p>
          <a:r>
            <a:rPr lang="en-US" b="0" dirty="0">
              <a:latin typeface="Gill Sans MT" panose="020B0502020104020203" pitchFamily="34" charset="77"/>
            </a:rPr>
            <a:t>External Submission to Sponsor*</a:t>
          </a:r>
        </a:p>
      </dgm:t>
    </dgm:pt>
    <dgm:pt modelId="{89E9A8C7-19C4-7144-BB51-610F77E044B5}" type="parTrans" cxnId="{3B6949BC-F2E5-7243-BA38-9DD20E6A8838}">
      <dgm:prSet/>
      <dgm:spPr/>
      <dgm:t>
        <a:bodyPr/>
        <a:lstStyle/>
        <a:p>
          <a:endParaRPr lang="en-US" b="0">
            <a:latin typeface="Gill Sans MT" panose="020B0502020104020203" pitchFamily="34" charset="77"/>
          </a:endParaRPr>
        </a:p>
      </dgm:t>
    </dgm:pt>
    <dgm:pt modelId="{067900B8-0D7B-844A-9B8F-08E2EEB45309}" type="sibTrans" cxnId="{3B6949BC-F2E5-7243-BA38-9DD20E6A8838}">
      <dgm:prSet/>
      <dgm:spPr/>
      <dgm:t>
        <a:bodyPr/>
        <a:lstStyle/>
        <a:p>
          <a:endParaRPr lang="en-US" b="0">
            <a:latin typeface="Gill Sans MT" panose="020B0502020104020203" pitchFamily="34" charset="77"/>
          </a:endParaRPr>
        </a:p>
      </dgm:t>
    </dgm:pt>
    <dgm:pt modelId="{A9AFED32-0218-2649-BF4D-7BF1C9C7782F}">
      <dgm:prSet phldrT="[Text]" custT="1"/>
      <dgm:spPr>
        <a:solidFill>
          <a:srgbClr val="CCE6F7"/>
        </a:solidFill>
        <a:ln>
          <a:noFill/>
        </a:ln>
      </dgm:spPr>
      <dgm:t>
        <a:bodyPr/>
        <a:lstStyle/>
        <a:p>
          <a:r>
            <a:rPr lang="en-US" sz="2000" b="0" dirty="0">
              <a:solidFill>
                <a:schemeClr val="tx1"/>
              </a:solidFill>
              <a:latin typeface="Gill Sans MT" panose="020B0502020104020203" pitchFamily="34" charset="77"/>
            </a:rPr>
            <a:t>Proposal</a:t>
          </a:r>
        </a:p>
      </dgm:t>
    </dgm:pt>
    <dgm:pt modelId="{D6AADD85-5FD3-7741-A729-B32E8449BD7E}" type="parTrans" cxnId="{BB64C9D2-4E11-8040-A7A3-8D209AE86F5F}">
      <dgm:prSet/>
      <dgm:spPr/>
      <dgm:t>
        <a:bodyPr/>
        <a:lstStyle/>
        <a:p>
          <a:endParaRPr lang="en-US" b="0">
            <a:latin typeface="Gill Sans MT" panose="020B0502020104020203" pitchFamily="34" charset="77"/>
          </a:endParaRPr>
        </a:p>
      </dgm:t>
    </dgm:pt>
    <dgm:pt modelId="{D4504F68-F440-0E42-A286-22E77777360A}" type="sibTrans" cxnId="{BB64C9D2-4E11-8040-A7A3-8D209AE86F5F}">
      <dgm:prSet/>
      <dgm:spPr/>
      <dgm:t>
        <a:bodyPr/>
        <a:lstStyle/>
        <a:p>
          <a:endParaRPr lang="en-US" b="0">
            <a:latin typeface="Gill Sans MT" panose="020B0502020104020203" pitchFamily="34" charset="77"/>
          </a:endParaRPr>
        </a:p>
      </dgm:t>
    </dgm:pt>
    <dgm:pt modelId="{C62E16D6-2093-D94B-AD87-BEDA2815CD72}">
      <dgm:prSet phldrT="[Text]" custT="1"/>
      <dgm:spPr>
        <a:solidFill>
          <a:srgbClr val="CCE6F7"/>
        </a:solidFill>
        <a:ln>
          <a:noFill/>
        </a:ln>
      </dgm:spPr>
      <dgm:t>
        <a:bodyPr/>
        <a:lstStyle/>
        <a:p>
          <a:r>
            <a:rPr lang="en-US" sz="2000" b="0" dirty="0">
              <a:solidFill>
                <a:schemeClr val="tx1"/>
              </a:solidFill>
              <a:latin typeface="Gill Sans MT" panose="020B0502020104020203" pitchFamily="34" charset="77"/>
            </a:rPr>
            <a:t>Budget</a:t>
          </a:r>
        </a:p>
      </dgm:t>
    </dgm:pt>
    <dgm:pt modelId="{BB1611C1-089C-9949-8A71-4E1289B75860}" type="parTrans" cxnId="{6AEDD825-3095-4049-B66B-8255A0C7F571}">
      <dgm:prSet/>
      <dgm:spPr/>
      <dgm:t>
        <a:bodyPr/>
        <a:lstStyle/>
        <a:p>
          <a:endParaRPr lang="en-US" b="0">
            <a:latin typeface="Gill Sans MT" panose="020B0502020104020203" pitchFamily="34" charset="77"/>
          </a:endParaRPr>
        </a:p>
      </dgm:t>
    </dgm:pt>
    <dgm:pt modelId="{4A9345A8-74BA-B343-9745-9BC15674C1E2}" type="sibTrans" cxnId="{6AEDD825-3095-4049-B66B-8255A0C7F571}">
      <dgm:prSet/>
      <dgm:spPr/>
      <dgm:t>
        <a:bodyPr/>
        <a:lstStyle/>
        <a:p>
          <a:endParaRPr lang="en-US" b="0">
            <a:latin typeface="Gill Sans MT" panose="020B0502020104020203" pitchFamily="34" charset="77"/>
          </a:endParaRPr>
        </a:p>
      </dgm:t>
    </dgm:pt>
    <dgm:pt modelId="{B6FFB06E-89A5-2240-BD82-156DBA90C8C5}">
      <dgm:prSet phldrT="[Text]"/>
      <dgm:spPr>
        <a:solidFill>
          <a:srgbClr val="C00000"/>
        </a:solidFill>
        <a:ln>
          <a:noFill/>
        </a:ln>
      </dgm:spPr>
      <dgm:t>
        <a:bodyPr/>
        <a:lstStyle/>
        <a:p>
          <a:r>
            <a:rPr lang="en-US" b="0" dirty="0">
              <a:latin typeface="Gill Sans MT" panose="020B0502020104020203" pitchFamily="34" charset="77"/>
            </a:rPr>
            <a:t>Internal Submission in Kuali Research*</a:t>
          </a:r>
        </a:p>
      </dgm:t>
    </dgm:pt>
    <dgm:pt modelId="{3A8BB791-057C-6C47-A06F-B89D52F80721}" type="parTrans" cxnId="{6722AF65-FC66-D141-9BFF-D45E6129148B}">
      <dgm:prSet/>
      <dgm:spPr/>
      <dgm:t>
        <a:bodyPr/>
        <a:lstStyle/>
        <a:p>
          <a:endParaRPr lang="en-US" b="0">
            <a:latin typeface="Gill Sans MT" panose="020B0502020104020203" pitchFamily="34" charset="77"/>
          </a:endParaRPr>
        </a:p>
      </dgm:t>
    </dgm:pt>
    <dgm:pt modelId="{7B24E299-4578-0943-A663-46F671328362}" type="sibTrans" cxnId="{6722AF65-FC66-D141-9BFF-D45E6129148B}">
      <dgm:prSet/>
      <dgm:spPr/>
      <dgm:t>
        <a:bodyPr/>
        <a:lstStyle/>
        <a:p>
          <a:endParaRPr lang="en-US" b="0">
            <a:latin typeface="Gill Sans MT" panose="020B0502020104020203" pitchFamily="34" charset="77"/>
          </a:endParaRPr>
        </a:p>
      </dgm:t>
    </dgm:pt>
    <dgm:pt modelId="{05FB0E32-2B56-7145-9CA3-7C664557F707}">
      <dgm:prSet phldrT="[Text]" custT="1"/>
      <dgm:spPr>
        <a:solidFill>
          <a:srgbClr val="F9D9E2"/>
        </a:solidFill>
        <a:ln>
          <a:noFill/>
        </a:ln>
      </dgm:spPr>
      <dgm:t>
        <a:bodyPr/>
        <a:lstStyle/>
        <a:p>
          <a:r>
            <a:rPr lang="en-US" sz="1800" b="0" dirty="0">
              <a:latin typeface="Gill Sans MT" panose="020B0502020104020203" pitchFamily="34" charset="77"/>
            </a:rPr>
            <a:t>SFU Specific Info</a:t>
          </a:r>
        </a:p>
      </dgm:t>
    </dgm:pt>
    <dgm:pt modelId="{9CED758F-0F97-474F-A801-59B43DC0D762}" type="parTrans" cxnId="{A30AD756-1A32-3E49-83FF-BEE44663C031}">
      <dgm:prSet/>
      <dgm:spPr/>
      <dgm:t>
        <a:bodyPr/>
        <a:lstStyle/>
        <a:p>
          <a:endParaRPr lang="en-US" b="0">
            <a:latin typeface="Gill Sans MT" panose="020B0502020104020203" pitchFamily="34" charset="77"/>
          </a:endParaRPr>
        </a:p>
      </dgm:t>
    </dgm:pt>
    <dgm:pt modelId="{0746B336-4A4C-5649-9627-3C5E6A2461D8}" type="sibTrans" cxnId="{A30AD756-1A32-3E49-83FF-BEE44663C031}">
      <dgm:prSet/>
      <dgm:spPr/>
      <dgm:t>
        <a:bodyPr/>
        <a:lstStyle/>
        <a:p>
          <a:endParaRPr lang="en-US" b="0">
            <a:latin typeface="Gill Sans MT" panose="020B0502020104020203" pitchFamily="34" charset="77"/>
          </a:endParaRPr>
        </a:p>
      </dgm:t>
    </dgm:pt>
    <dgm:pt modelId="{528EFD34-E356-BA4B-B756-48C2E7C685AE}">
      <dgm:prSet phldrT="[Text]" custT="1"/>
      <dgm:spPr>
        <a:solidFill>
          <a:srgbClr val="CCE6F7"/>
        </a:solidFill>
        <a:ln>
          <a:noFill/>
        </a:ln>
      </dgm:spPr>
      <dgm:t>
        <a:bodyPr/>
        <a:lstStyle/>
        <a:p>
          <a:r>
            <a:rPr lang="en-US" sz="2000" b="0" dirty="0">
              <a:solidFill>
                <a:schemeClr val="tx1"/>
              </a:solidFill>
              <a:latin typeface="Gill Sans MT" panose="020B0502020104020203" pitchFamily="34" charset="77"/>
            </a:rPr>
            <a:t>Supporting Info</a:t>
          </a:r>
        </a:p>
      </dgm:t>
    </dgm:pt>
    <dgm:pt modelId="{93353F96-C3F0-8442-8277-1599A167F32D}" type="parTrans" cxnId="{02AE5131-CD2B-3240-B9CD-15232A6FE75C}">
      <dgm:prSet/>
      <dgm:spPr/>
      <dgm:t>
        <a:bodyPr/>
        <a:lstStyle/>
        <a:p>
          <a:endParaRPr lang="en-US" b="0">
            <a:latin typeface="Gill Sans MT" panose="020B0502020104020203" pitchFamily="34" charset="77"/>
          </a:endParaRPr>
        </a:p>
      </dgm:t>
    </dgm:pt>
    <dgm:pt modelId="{CD394823-9725-584F-8BF1-EAA22B4ADFF4}" type="sibTrans" cxnId="{02AE5131-CD2B-3240-B9CD-15232A6FE75C}">
      <dgm:prSet/>
      <dgm:spPr/>
      <dgm:t>
        <a:bodyPr/>
        <a:lstStyle/>
        <a:p>
          <a:endParaRPr lang="en-US" b="0">
            <a:latin typeface="Gill Sans MT" panose="020B0502020104020203" pitchFamily="34" charset="77"/>
          </a:endParaRPr>
        </a:p>
      </dgm:t>
    </dgm:pt>
    <dgm:pt modelId="{D53651C5-2F77-134A-8C1F-E91F08A26DF9}">
      <dgm:prSet phldrT="[Text]" custT="1"/>
      <dgm:spPr>
        <a:solidFill>
          <a:srgbClr val="F9D9E2"/>
        </a:solidFill>
        <a:ln>
          <a:noFill/>
        </a:ln>
      </dgm:spPr>
      <dgm:t>
        <a:bodyPr/>
        <a:lstStyle/>
        <a:p>
          <a:r>
            <a:rPr lang="en-US" sz="1800" b="0" dirty="0">
              <a:solidFill>
                <a:srgbClr val="008EF7"/>
              </a:solidFill>
              <a:latin typeface="Gill Sans MT" panose="020B0502020104020203" pitchFamily="34" charset="77"/>
            </a:rPr>
            <a:t>External Documents as Attachment</a:t>
          </a:r>
        </a:p>
      </dgm:t>
    </dgm:pt>
    <dgm:pt modelId="{2B56D631-215E-9641-8749-A9F045E5F75C}" type="sibTrans" cxnId="{BCC28FD8-E89E-CF40-B307-F4DB514BC800}">
      <dgm:prSet/>
      <dgm:spPr/>
      <dgm:t>
        <a:bodyPr/>
        <a:lstStyle/>
        <a:p>
          <a:endParaRPr lang="en-US" b="0">
            <a:latin typeface="Gill Sans MT" panose="020B0502020104020203" pitchFamily="34" charset="77"/>
          </a:endParaRPr>
        </a:p>
      </dgm:t>
    </dgm:pt>
    <dgm:pt modelId="{0B08953A-0A2B-3C46-A37A-6690BA05176B}" type="parTrans" cxnId="{BCC28FD8-E89E-CF40-B307-F4DB514BC800}">
      <dgm:prSet/>
      <dgm:spPr/>
      <dgm:t>
        <a:bodyPr/>
        <a:lstStyle/>
        <a:p>
          <a:endParaRPr lang="en-US" b="0">
            <a:latin typeface="Gill Sans MT" panose="020B0502020104020203" pitchFamily="34" charset="77"/>
          </a:endParaRPr>
        </a:p>
      </dgm:t>
    </dgm:pt>
    <dgm:pt modelId="{314D55DB-48C5-8D48-B45B-590B1029872A}">
      <dgm:prSet phldrT="[Text]" custT="1"/>
      <dgm:spPr>
        <a:solidFill>
          <a:srgbClr val="F9D9E2"/>
        </a:solidFill>
        <a:ln>
          <a:noFill/>
        </a:ln>
      </dgm:spPr>
      <dgm:t>
        <a:bodyPr/>
        <a:lstStyle/>
        <a:p>
          <a:r>
            <a:rPr lang="en-US" sz="1800" b="0" dirty="0">
              <a:latin typeface="Gill Sans MT" panose="020B0502020104020203" pitchFamily="34" charset="77"/>
            </a:rPr>
            <a:t>Approvals</a:t>
          </a:r>
        </a:p>
      </dgm:t>
    </dgm:pt>
    <dgm:pt modelId="{F9E001AC-B800-F846-914F-873D03B7CD13}" type="parTrans" cxnId="{59B49E7D-B445-7444-A6FE-6BD994C3DB4D}">
      <dgm:prSet/>
      <dgm:spPr/>
      <dgm:t>
        <a:bodyPr/>
        <a:lstStyle/>
        <a:p>
          <a:endParaRPr lang="en-US" b="0">
            <a:latin typeface="Gill Sans MT" panose="020B0502020104020203" pitchFamily="34" charset="77"/>
          </a:endParaRPr>
        </a:p>
      </dgm:t>
    </dgm:pt>
    <dgm:pt modelId="{32A5361A-89A6-9646-9E3A-317602D6DDF3}" type="sibTrans" cxnId="{59B49E7D-B445-7444-A6FE-6BD994C3DB4D}">
      <dgm:prSet/>
      <dgm:spPr/>
      <dgm:t>
        <a:bodyPr/>
        <a:lstStyle/>
        <a:p>
          <a:endParaRPr lang="en-US" b="0">
            <a:latin typeface="Gill Sans MT" panose="020B0502020104020203" pitchFamily="34" charset="77"/>
          </a:endParaRPr>
        </a:p>
      </dgm:t>
    </dgm:pt>
    <dgm:pt modelId="{17936A98-6F78-094D-B948-76791C508DD8}">
      <dgm:prSet phldrT="[Text]" custT="1"/>
      <dgm:spPr>
        <a:solidFill>
          <a:srgbClr val="F9D9E2"/>
        </a:solidFill>
        <a:ln>
          <a:noFill/>
        </a:ln>
      </dgm:spPr>
      <dgm:t>
        <a:bodyPr/>
        <a:lstStyle/>
        <a:p>
          <a:r>
            <a:rPr lang="en-US" sz="1800" b="0" dirty="0">
              <a:solidFill>
                <a:schemeClr val="tx1"/>
              </a:solidFill>
              <a:latin typeface="Gill Sans MT" panose="020B0502020104020203" pitchFamily="34" charset="77"/>
            </a:rPr>
            <a:t>Available &amp; Together</a:t>
          </a:r>
        </a:p>
      </dgm:t>
    </dgm:pt>
    <dgm:pt modelId="{0E7DF10C-6CED-0C45-AEA9-53B9C41C487F}" type="parTrans" cxnId="{6E8C4575-CC1D-5941-94DD-9D41EA0E6211}">
      <dgm:prSet/>
      <dgm:spPr/>
      <dgm:t>
        <a:bodyPr/>
        <a:lstStyle/>
        <a:p>
          <a:endParaRPr lang="en-US"/>
        </a:p>
      </dgm:t>
    </dgm:pt>
    <dgm:pt modelId="{9DA398D5-E38E-7746-85C6-1A9A057F4AFF}" type="sibTrans" cxnId="{6E8C4575-CC1D-5941-94DD-9D41EA0E6211}">
      <dgm:prSet/>
      <dgm:spPr/>
      <dgm:t>
        <a:bodyPr/>
        <a:lstStyle/>
        <a:p>
          <a:endParaRPr lang="en-US"/>
        </a:p>
      </dgm:t>
    </dgm:pt>
    <dgm:pt modelId="{62586D6A-567F-3949-B903-16DD0BF5091F}" type="pres">
      <dgm:prSet presAssocID="{F41789AB-EA15-9740-8F87-996387203E4A}" presName="Name0" presStyleCnt="0">
        <dgm:presLayoutVars>
          <dgm:dir/>
          <dgm:animLvl val="lvl"/>
          <dgm:resizeHandles val="exact"/>
        </dgm:presLayoutVars>
      </dgm:prSet>
      <dgm:spPr/>
    </dgm:pt>
    <dgm:pt modelId="{DC0A4483-6C63-1440-9E35-FA04EB541029}" type="pres">
      <dgm:prSet presAssocID="{B6FFB06E-89A5-2240-BD82-156DBA90C8C5}" presName="composite" presStyleCnt="0"/>
      <dgm:spPr/>
    </dgm:pt>
    <dgm:pt modelId="{16ECBB16-1A0F-9D46-B823-9431D88A65E9}" type="pres">
      <dgm:prSet presAssocID="{B6FFB06E-89A5-2240-BD82-156DBA90C8C5}" presName="parTx" presStyleLbl="alignNode1" presStyleIdx="0" presStyleCnt="2">
        <dgm:presLayoutVars>
          <dgm:chMax val="0"/>
          <dgm:chPref val="0"/>
          <dgm:bulletEnabled val="1"/>
        </dgm:presLayoutVars>
      </dgm:prSet>
      <dgm:spPr/>
    </dgm:pt>
    <dgm:pt modelId="{B66E5BA6-9DE1-D54F-A162-F8A5DA9327E4}" type="pres">
      <dgm:prSet presAssocID="{B6FFB06E-89A5-2240-BD82-156DBA90C8C5}" presName="desTx" presStyleLbl="alignAccFollowNode1" presStyleIdx="0" presStyleCnt="2">
        <dgm:presLayoutVars>
          <dgm:bulletEnabled val="1"/>
        </dgm:presLayoutVars>
      </dgm:prSet>
      <dgm:spPr/>
    </dgm:pt>
    <dgm:pt modelId="{32CA72D0-143B-FE4E-9E07-B1D9B00ADB89}" type="pres">
      <dgm:prSet presAssocID="{7B24E299-4578-0943-A663-46F671328362}" presName="space" presStyleCnt="0"/>
      <dgm:spPr/>
    </dgm:pt>
    <dgm:pt modelId="{E8507872-F5C1-F147-8F84-82540FEB32B4}" type="pres">
      <dgm:prSet presAssocID="{5046677D-A5F5-8948-BFF6-A47B46A506AF}" presName="composite" presStyleCnt="0"/>
      <dgm:spPr/>
    </dgm:pt>
    <dgm:pt modelId="{F368F42D-057E-1840-901C-102A101493FD}" type="pres">
      <dgm:prSet presAssocID="{5046677D-A5F5-8948-BFF6-A47B46A506AF}" presName="parTx" presStyleLbl="alignNode1" presStyleIdx="1" presStyleCnt="2">
        <dgm:presLayoutVars>
          <dgm:chMax val="0"/>
          <dgm:chPref val="0"/>
          <dgm:bulletEnabled val="1"/>
        </dgm:presLayoutVars>
      </dgm:prSet>
      <dgm:spPr/>
    </dgm:pt>
    <dgm:pt modelId="{F027BC3D-8C41-7149-A1DF-46E4AA1293CD}" type="pres">
      <dgm:prSet presAssocID="{5046677D-A5F5-8948-BFF6-A47B46A506AF}" presName="desTx" presStyleLbl="alignAccFollowNode1" presStyleIdx="1" presStyleCnt="2">
        <dgm:presLayoutVars>
          <dgm:bulletEnabled val="1"/>
        </dgm:presLayoutVars>
      </dgm:prSet>
      <dgm:spPr/>
    </dgm:pt>
  </dgm:ptLst>
  <dgm:cxnLst>
    <dgm:cxn modelId="{60BA1812-FC5A-DD4B-AF5E-90FE397F2E83}" type="presOf" srcId="{314D55DB-48C5-8D48-B45B-590B1029872A}" destId="{B66E5BA6-9DE1-D54F-A162-F8A5DA9327E4}" srcOrd="0" destOrd="1" presId="urn:microsoft.com/office/officeart/2005/8/layout/hList1"/>
    <dgm:cxn modelId="{EDA7FB1D-018E-2541-9B94-6AD23A46AE15}" type="presOf" srcId="{B6FFB06E-89A5-2240-BD82-156DBA90C8C5}" destId="{16ECBB16-1A0F-9D46-B823-9431D88A65E9}" srcOrd="0" destOrd="0" presId="urn:microsoft.com/office/officeart/2005/8/layout/hList1"/>
    <dgm:cxn modelId="{6AEDD825-3095-4049-B66B-8255A0C7F571}" srcId="{5046677D-A5F5-8948-BFF6-A47B46A506AF}" destId="{C62E16D6-2093-D94B-AD87-BEDA2815CD72}" srcOrd="1" destOrd="0" parTransId="{BB1611C1-089C-9949-8A71-4E1289B75860}" sibTransId="{4A9345A8-74BA-B343-9745-9BC15674C1E2}"/>
    <dgm:cxn modelId="{02AE5131-CD2B-3240-B9CD-15232A6FE75C}" srcId="{5046677D-A5F5-8948-BFF6-A47B46A506AF}" destId="{528EFD34-E356-BA4B-B756-48C2E7C685AE}" srcOrd="2" destOrd="0" parTransId="{93353F96-C3F0-8442-8277-1599A167F32D}" sibTransId="{CD394823-9725-584F-8BF1-EAA22B4ADFF4}"/>
    <dgm:cxn modelId="{E49D0C3A-04B1-FB4D-A9C6-370593B7AF1D}" type="presOf" srcId="{F41789AB-EA15-9740-8F87-996387203E4A}" destId="{62586D6A-567F-3949-B903-16DD0BF5091F}" srcOrd="0" destOrd="0" presId="urn:microsoft.com/office/officeart/2005/8/layout/hList1"/>
    <dgm:cxn modelId="{A30AD756-1A32-3E49-83FF-BEE44663C031}" srcId="{B6FFB06E-89A5-2240-BD82-156DBA90C8C5}" destId="{05FB0E32-2B56-7145-9CA3-7C664557F707}" srcOrd="0" destOrd="0" parTransId="{9CED758F-0F97-474F-A801-59B43DC0D762}" sibTransId="{0746B336-4A4C-5649-9627-3C5E6A2461D8}"/>
    <dgm:cxn modelId="{6722AF65-FC66-D141-9BFF-D45E6129148B}" srcId="{F41789AB-EA15-9740-8F87-996387203E4A}" destId="{B6FFB06E-89A5-2240-BD82-156DBA90C8C5}" srcOrd="0" destOrd="0" parTransId="{3A8BB791-057C-6C47-A06F-B89D52F80721}" sibTransId="{7B24E299-4578-0943-A663-46F671328362}"/>
    <dgm:cxn modelId="{E96FE96B-EBE1-B54C-B9D6-A1CE81CE9D6A}" type="presOf" srcId="{C62E16D6-2093-D94B-AD87-BEDA2815CD72}" destId="{F027BC3D-8C41-7149-A1DF-46E4AA1293CD}" srcOrd="0" destOrd="1" presId="urn:microsoft.com/office/officeart/2005/8/layout/hList1"/>
    <dgm:cxn modelId="{6E8C4575-CC1D-5941-94DD-9D41EA0E6211}" srcId="{B6FFB06E-89A5-2240-BD82-156DBA90C8C5}" destId="{17936A98-6F78-094D-B948-76791C508DD8}" srcOrd="3" destOrd="0" parTransId="{0E7DF10C-6CED-0C45-AEA9-53B9C41C487F}" sibTransId="{9DA398D5-E38E-7746-85C6-1A9A057F4AFF}"/>
    <dgm:cxn modelId="{59B49E7D-B445-7444-A6FE-6BD994C3DB4D}" srcId="{B6FFB06E-89A5-2240-BD82-156DBA90C8C5}" destId="{314D55DB-48C5-8D48-B45B-590B1029872A}" srcOrd="1" destOrd="0" parTransId="{F9E001AC-B800-F846-914F-873D03B7CD13}" sibTransId="{32A5361A-89A6-9646-9E3A-317602D6DDF3}"/>
    <dgm:cxn modelId="{594F107E-9098-F247-B3E7-4D1A4AF42769}" type="presOf" srcId="{5046677D-A5F5-8948-BFF6-A47B46A506AF}" destId="{F368F42D-057E-1840-901C-102A101493FD}" srcOrd="0" destOrd="0" presId="urn:microsoft.com/office/officeart/2005/8/layout/hList1"/>
    <dgm:cxn modelId="{43CD5AB6-4077-3247-9074-7FD8270071AE}" type="presOf" srcId="{D53651C5-2F77-134A-8C1F-E91F08A26DF9}" destId="{B66E5BA6-9DE1-D54F-A162-F8A5DA9327E4}" srcOrd="0" destOrd="2" presId="urn:microsoft.com/office/officeart/2005/8/layout/hList1"/>
    <dgm:cxn modelId="{3B6949BC-F2E5-7243-BA38-9DD20E6A8838}" srcId="{F41789AB-EA15-9740-8F87-996387203E4A}" destId="{5046677D-A5F5-8948-BFF6-A47B46A506AF}" srcOrd="1" destOrd="0" parTransId="{89E9A8C7-19C4-7144-BB51-610F77E044B5}" sibTransId="{067900B8-0D7B-844A-9B8F-08E2EEB45309}"/>
    <dgm:cxn modelId="{3BE9EED0-5AEF-0A43-8CBA-3DD310CBD38D}" type="presOf" srcId="{05FB0E32-2B56-7145-9CA3-7C664557F707}" destId="{B66E5BA6-9DE1-D54F-A162-F8A5DA9327E4}" srcOrd="0" destOrd="0" presId="urn:microsoft.com/office/officeart/2005/8/layout/hList1"/>
    <dgm:cxn modelId="{BB64C9D2-4E11-8040-A7A3-8D209AE86F5F}" srcId="{5046677D-A5F5-8948-BFF6-A47B46A506AF}" destId="{A9AFED32-0218-2649-BF4D-7BF1C9C7782F}" srcOrd="0" destOrd="0" parTransId="{D6AADD85-5FD3-7741-A729-B32E8449BD7E}" sibTransId="{D4504F68-F440-0E42-A286-22E77777360A}"/>
    <dgm:cxn modelId="{BCC28FD8-E89E-CF40-B307-F4DB514BC800}" srcId="{B6FFB06E-89A5-2240-BD82-156DBA90C8C5}" destId="{D53651C5-2F77-134A-8C1F-E91F08A26DF9}" srcOrd="2" destOrd="0" parTransId="{0B08953A-0A2B-3C46-A37A-6690BA05176B}" sibTransId="{2B56D631-215E-9641-8749-A9F045E5F75C}"/>
    <dgm:cxn modelId="{24802EF3-C437-B740-A752-A626BC16CC2D}" type="presOf" srcId="{A9AFED32-0218-2649-BF4D-7BF1C9C7782F}" destId="{F027BC3D-8C41-7149-A1DF-46E4AA1293CD}" srcOrd="0" destOrd="0" presId="urn:microsoft.com/office/officeart/2005/8/layout/hList1"/>
    <dgm:cxn modelId="{06C06BF9-6F30-604B-B081-8DC75061F89C}" type="presOf" srcId="{528EFD34-E356-BA4B-B756-48C2E7C685AE}" destId="{F027BC3D-8C41-7149-A1DF-46E4AA1293CD}" srcOrd="0" destOrd="2" presId="urn:microsoft.com/office/officeart/2005/8/layout/hList1"/>
    <dgm:cxn modelId="{EC3D44FB-BE48-824F-8A07-1A4F000B1A29}" type="presOf" srcId="{17936A98-6F78-094D-B948-76791C508DD8}" destId="{B66E5BA6-9DE1-D54F-A162-F8A5DA9327E4}" srcOrd="0" destOrd="3" presId="urn:microsoft.com/office/officeart/2005/8/layout/hList1"/>
    <dgm:cxn modelId="{A9B8DAB3-2536-354F-9DAF-48AC4A69DE8D}" type="presParOf" srcId="{62586D6A-567F-3949-B903-16DD0BF5091F}" destId="{DC0A4483-6C63-1440-9E35-FA04EB541029}" srcOrd="0" destOrd="0" presId="urn:microsoft.com/office/officeart/2005/8/layout/hList1"/>
    <dgm:cxn modelId="{6CE82A9B-02D1-EF45-9F18-69FC52F7C3F4}" type="presParOf" srcId="{DC0A4483-6C63-1440-9E35-FA04EB541029}" destId="{16ECBB16-1A0F-9D46-B823-9431D88A65E9}" srcOrd="0" destOrd="0" presId="urn:microsoft.com/office/officeart/2005/8/layout/hList1"/>
    <dgm:cxn modelId="{AD8C007D-73FD-2A43-9BF2-28D65AB30309}" type="presParOf" srcId="{DC0A4483-6C63-1440-9E35-FA04EB541029}" destId="{B66E5BA6-9DE1-D54F-A162-F8A5DA9327E4}" srcOrd="1" destOrd="0" presId="urn:microsoft.com/office/officeart/2005/8/layout/hList1"/>
    <dgm:cxn modelId="{59C1AF65-7092-E44E-9136-FAAA7FCCACC3}" type="presParOf" srcId="{62586D6A-567F-3949-B903-16DD0BF5091F}" destId="{32CA72D0-143B-FE4E-9E07-B1D9B00ADB89}" srcOrd="1" destOrd="0" presId="urn:microsoft.com/office/officeart/2005/8/layout/hList1"/>
    <dgm:cxn modelId="{22B20B28-6FEF-3D43-B217-5F521B1D1805}" type="presParOf" srcId="{62586D6A-567F-3949-B903-16DD0BF5091F}" destId="{E8507872-F5C1-F147-8F84-82540FEB32B4}" srcOrd="2" destOrd="0" presId="urn:microsoft.com/office/officeart/2005/8/layout/hList1"/>
    <dgm:cxn modelId="{2D8650A0-757C-A347-A7F7-D02B28B4EB19}" type="presParOf" srcId="{E8507872-F5C1-F147-8F84-82540FEB32B4}" destId="{F368F42D-057E-1840-901C-102A101493FD}" srcOrd="0" destOrd="0" presId="urn:microsoft.com/office/officeart/2005/8/layout/hList1"/>
    <dgm:cxn modelId="{59EE549B-3B08-CA49-987E-85E0C6594782}" type="presParOf" srcId="{E8507872-F5C1-F147-8F84-82540FEB32B4}" destId="{F027BC3D-8C41-7149-A1DF-46E4AA1293CD}"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DF6ABDB-8807-214F-A2C3-22533EB18A27}" type="doc">
      <dgm:prSet loTypeId="urn:microsoft.com/office/officeart/2008/layout/VerticalCurvedList" loCatId="" qsTypeId="urn:microsoft.com/office/officeart/2005/8/quickstyle/simple1" qsCatId="simple" csTypeId="urn:microsoft.com/office/officeart/2005/8/colors/accent1_2" csCatId="accent1" phldr="1"/>
      <dgm:spPr/>
      <dgm:t>
        <a:bodyPr/>
        <a:lstStyle/>
        <a:p>
          <a:endParaRPr lang="en-US"/>
        </a:p>
      </dgm:t>
    </dgm:pt>
    <dgm:pt modelId="{D6D53705-FAB6-6447-AAA1-365CF3D2D3D4}">
      <dgm:prSet/>
      <dgm:spPr/>
      <dgm:t>
        <a:bodyPr/>
        <a:lstStyle/>
        <a:p>
          <a:r>
            <a:rPr lang="en-US" b="0" dirty="0">
              <a:latin typeface="Gill Sans MT" panose="020B0502020104020203" pitchFamily="34" charset="77"/>
              <a:cs typeface="Calibri"/>
            </a:rPr>
            <a:t>Keeps info/docs together, gets things on radar </a:t>
          </a:r>
          <a:endParaRPr lang="en-US" dirty="0">
            <a:latin typeface="Gill Sans MT" panose="020B0502020104020203" pitchFamily="34" charset="77"/>
            <a:cs typeface="Calibri"/>
          </a:endParaRPr>
        </a:p>
      </dgm:t>
    </dgm:pt>
    <dgm:pt modelId="{9A30B979-825F-3D4E-94A0-3541B6283EFE}" type="parTrans" cxnId="{1DBA201B-27C3-BB43-94C1-4ADF5F446753}">
      <dgm:prSet/>
      <dgm:spPr/>
      <dgm:t>
        <a:bodyPr/>
        <a:lstStyle/>
        <a:p>
          <a:endParaRPr lang="en-US">
            <a:latin typeface="Gill Sans MT" panose="020B0502020104020203" pitchFamily="34" charset="77"/>
          </a:endParaRPr>
        </a:p>
      </dgm:t>
    </dgm:pt>
    <dgm:pt modelId="{0565564A-DED1-E642-B680-FFEFB4BEE905}" type="sibTrans" cxnId="{1DBA201B-27C3-BB43-94C1-4ADF5F446753}">
      <dgm:prSet/>
      <dgm:spPr/>
      <dgm:t>
        <a:bodyPr/>
        <a:lstStyle/>
        <a:p>
          <a:endParaRPr lang="en-US">
            <a:latin typeface="Gill Sans MT" panose="020B0502020104020203" pitchFamily="34" charset="77"/>
          </a:endParaRPr>
        </a:p>
      </dgm:t>
    </dgm:pt>
    <dgm:pt modelId="{9E6D1593-52FC-7E4A-869C-1B4A7F25FBAE}">
      <dgm:prSet/>
      <dgm:spPr/>
      <dgm:t>
        <a:bodyPr/>
        <a:lstStyle/>
        <a:p>
          <a:r>
            <a:rPr lang="en-US" b="0" dirty="0">
              <a:latin typeface="Gill Sans MT" panose="020B0502020104020203" pitchFamily="34" charset="77"/>
              <a:cs typeface="Calibri"/>
            </a:rPr>
            <a:t>Helps resource assignments</a:t>
          </a:r>
          <a:endParaRPr lang="en-US" dirty="0">
            <a:latin typeface="Gill Sans MT" panose="020B0502020104020203" pitchFamily="34" charset="77"/>
            <a:cs typeface="Calibri"/>
          </a:endParaRPr>
        </a:p>
      </dgm:t>
    </dgm:pt>
    <dgm:pt modelId="{E82C59A3-ED83-2E4D-8079-78E79F495325}" type="parTrans" cxnId="{4CD128CC-698C-1B40-B898-671FCFC8C0EB}">
      <dgm:prSet/>
      <dgm:spPr/>
      <dgm:t>
        <a:bodyPr/>
        <a:lstStyle/>
        <a:p>
          <a:endParaRPr lang="en-US">
            <a:latin typeface="Gill Sans MT" panose="020B0502020104020203" pitchFamily="34" charset="77"/>
          </a:endParaRPr>
        </a:p>
      </dgm:t>
    </dgm:pt>
    <dgm:pt modelId="{5A6BB471-19AB-494F-99DC-6060654220C5}" type="sibTrans" cxnId="{4CD128CC-698C-1B40-B898-671FCFC8C0EB}">
      <dgm:prSet/>
      <dgm:spPr/>
      <dgm:t>
        <a:bodyPr/>
        <a:lstStyle/>
        <a:p>
          <a:endParaRPr lang="en-US">
            <a:latin typeface="Gill Sans MT" panose="020B0502020104020203" pitchFamily="34" charset="77"/>
          </a:endParaRPr>
        </a:p>
      </dgm:t>
    </dgm:pt>
    <dgm:pt modelId="{0A6ADD85-96F5-8D48-B1C8-2ECAFA24C46B}">
      <dgm:prSet/>
      <dgm:spPr/>
      <dgm:t>
        <a:bodyPr/>
        <a:lstStyle/>
        <a:p>
          <a:r>
            <a:rPr lang="en-US" b="0" dirty="0">
              <a:latin typeface="Gill Sans MT" panose="020B0502020104020203" pitchFamily="34" charset="77"/>
              <a:cs typeface="Calibri"/>
            </a:rPr>
            <a:t>Reminds of important to dos (ethics, COI)</a:t>
          </a:r>
          <a:endParaRPr lang="en-US" dirty="0">
            <a:latin typeface="Gill Sans MT" panose="020B0502020104020203" pitchFamily="34" charset="77"/>
            <a:cs typeface="Calibri"/>
          </a:endParaRPr>
        </a:p>
      </dgm:t>
    </dgm:pt>
    <dgm:pt modelId="{6A08DDE1-1C7A-F741-9F07-072E153510E3}" type="parTrans" cxnId="{C1CC5040-26FB-0C40-BD6B-29004E014040}">
      <dgm:prSet/>
      <dgm:spPr/>
      <dgm:t>
        <a:bodyPr/>
        <a:lstStyle/>
        <a:p>
          <a:endParaRPr lang="en-US">
            <a:latin typeface="Gill Sans MT" panose="020B0502020104020203" pitchFamily="34" charset="77"/>
          </a:endParaRPr>
        </a:p>
      </dgm:t>
    </dgm:pt>
    <dgm:pt modelId="{33FA08C0-4A82-3A4C-A6B0-B6EED200D4A9}" type="sibTrans" cxnId="{C1CC5040-26FB-0C40-BD6B-29004E014040}">
      <dgm:prSet/>
      <dgm:spPr/>
      <dgm:t>
        <a:bodyPr/>
        <a:lstStyle/>
        <a:p>
          <a:endParaRPr lang="en-US">
            <a:latin typeface="Gill Sans MT" panose="020B0502020104020203" pitchFamily="34" charset="77"/>
          </a:endParaRPr>
        </a:p>
      </dgm:t>
    </dgm:pt>
    <dgm:pt modelId="{7BFADD71-8092-094C-9F0B-FDDFC0F59BC2}">
      <dgm:prSet/>
      <dgm:spPr/>
      <dgm:t>
        <a:bodyPr/>
        <a:lstStyle/>
        <a:p>
          <a:r>
            <a:rPr lang="en-US" b="0" dirty="0">
              <a:latin typeface="Gill Sans MT" panose="020B0502020104020203" pitchFamily="34" charset="77"/>
              <a:cs typeface="Calibri"/>
            </a:rPr>
            <a:t>Ensures approvals are in place “pre-agreement”</a:t>
          </a:r>
          <a:endParaRPr lang="en-US" sz="3000" dirty="0">
            <a:latin typeface="Gill Sans MT" panose="020B0502020104020203" pitchFamily="34" charset="77"/>
            <a:cs typeface="Calibri"/>
          </a:endParaRPr>
        </a:p>
      </dgm:t>
    </dgm:pt>
    <dgm:pt modelId="{EC42D21F-4C5D-3A44-BF2F-787BD838E88F}" type="parTrans" cxnId="{0D88662A-FE9C-7C45-88D5-78B6B7BA3E23}">
      <dgm:prSet/>
      <dgm:spPr/>
      <dgm:t>
        <a:bodyPr/>
        <a:lstStyle/>
        <a:p>
          <a:endParaRPr lang="en-US">
            <a:latin typeface="Gill Sans MT" panose="020B0502020104020203" pitchFamily="34" charset="77"/>
          </a:endParaRPr>
        </a:p>
      </dgm:t>
    </dgm:pt>
    <dgm:pt modelId="{0E7046BF-8491-AD4F-9194-B223699329F2}" type="sibTrans" cxnId="{0D88662A-FE9C-7C45-88D5-78B6B7BA3E23}">
      <dgm:prSet/>
      <dgm:spPr/>
      <dgm:t>
        <a:bodyPr/>
        <a:lstStyle/>
        <a:p>
          <a:endParaRPr lang="en-US">
            <a:latin typeface="Gill Sans MT" panose="020B0502020104020203" pitchFamily="34" charset="77"/>
          </a:endParaRPr>
        </a:p>
      </dgm:t>
    </dgm:pt>
    <dgm:pt modelId="{A7AA3876-23A9-5745-AB66-FA90A970E2FF}">
      <dgm:prSet/>
      <dgm:spPr/>
      <dgm:t>
        <a:bodyPr/>
        <a:lstStyle/>
        <a:p>
          <a:r>
            <a:rPr lang="en-US" dirty="0">
              <a:latin typeface="Gill Sans MT" panose="020B0502020104020203" pitchFamily="34" charset="77"/>
              <a:cs typeface="Calibri"/>
            </a:rPr>
            <a:t>Provides status</a:t>
          </a:r>
        </a:p>
      </dgm:t>
    </dgm:pt>
    <dgm:pt modelId="{8862900B-2E9A-3443-9478-C866F6D7FACB}" type="parTrans" cxnId="{670B331E-DEED-724A-8D28-EF71BD4D72AE}">
      <dgm:prSet/>
      <dgm:spPr/>
      <dgm:t>
        <a:bodyPr/>
        <a:lstStyle/>
        <a:p>
          <a:endParaRPr lang="en-US">
            <a:latin typeface="Gill Sans MT" panose="020B0502020104020203" pitchFamily="34" charset="77"/>
          </a:endParaRPr>
        </a:p>
      </dgm:t>
    </dgm:pt>
    <dgm:pt modelId="{5C850D1F-4ECF-5443-97BC-7B381848FB1F}" type="sibTrans" cxnId="{670B331E-DEED-724A-8D28-EF71BD4D72AE}">
      <dgm:prSet/>
      <dgm:spPr/>
      <dgm:t>
        <a:bodyPr/>
        <a:lstStyle/>
        <a:p>
          <a:endParaRPr lang="en-US">
            <a:latin typeface="Gill Sans MT" panose="020B0502020104020203" pitchFamily="34" charset="77"/>
          </a:endParaRPr>
        </a:p>
      </dgm:t>
    </dgm:pt>
    <dgm:pt modelId="{32B879E8-C5AC-A247-A87C-D49D1E4E49CB}">
      <dgm:prSet/>
      <dgm:spPr/>
      <dgm:t>
        <a:bodyPr/>
        <a:lstStyle/>
        <a:p>
          <a:r>
            <a:rPr lang="en-US" dirty="0">
              <a:latin typeface="Gill Sans MT" panose="020B0502020104020203" pitchFamily="34" charset="77"/>
              <a:cs typeface="Calibri"/>
            </a:rPr>
            <a:t>Streamlines account setup</a:t>
          </a:r>
        </a:p>
      </dgm:t>
    </dgm:pt>
    <dgm:pt modelId="{4C86C441-8AB4-9448-A16A-61C2080665DF}" type="parTrans" cxnId="{31C4909F-A3CF-8A4D-AD82-6F871A45F1E8}">
      <dgm:prSet/>
      <dgm:spPr/>
      <dgm:t>
        <a:bodyPr/>
        <a:lstStyle/>
        <a:p>
          <a:endParaRPr lang="en-US">
            <a:latin typeface="Gill Sans MT" panose="020B0502020104020203" pitchFamily="34" charset="77"/>
          </a:endParaRPr>
        </a:p>
      </dgm:t>
    </dgm:pt>
    <dgm:pt modelId="{2817B4F3-04E0-ED4E-B914-A1537264FD77}" type="sibTrans" cxnId="{31C4909F-A3CF-8A4D-AD82-6F871A45F1E8}">
      <dgm:prSet/>
      <dgm:spPr/>
      <dgm:t>
        <a:bodyPr/>
        <a:lstStyle/>
        <a:p>
          <a:endParaRPr lang="en-US">
            <a:latin typeface="Gill Sans MT" panose="020B0502020104020203" pitchFamily="34" charset="77"/>
          </a:endParaRPr>
        </a:p>
      </dgm:t>
    </dgm:pt>
    <dgm:pt modelId="{9B346ACC-1133-424B-B3A3-B399C1F95BFD}">
      <dgm:prSet/>
      <dgm:spPr/>
      <dgm:t>
        <a:bodyPr/>
        <a:lstStyle/>
        <a:p>
          <a:r>
            <a:rPr lang="en-US" dirty="0">
              <a:latin typeface="Gill Sans MT" panose="020B0502020104020203" pitchFamily="34" charset="77"/>
              <a:cs typeface="Calibri"/>
            </a:rPr>
            <a:t>Informs eligibility and compliance check</a:t>
          </a:r>
        </a:p>
      </dgm:t>
    </dgm:pt>
    <dgm:pt modelId="{A9733BBF-7B1A-4ADE-AE61-3D363D964103}" type="parTrans" cxnId="{7C821127-F4D3-4C16-8BD6-A1B5275B4A5C}">
      <dgm:prSet/>
      <dgm:spPr/>
      <dgm:t>
        <a:bodyPr/>
        <a:lstStyle/>
        <a:p>
          <a:endParaRPr lang="en-US">
            <a:latin typeface="Gill Sans MT" panose="020B0502020104020203" pitchFamily="34" charset="77"/>
          </a:endParaRPr>
        </a:p>
      </dgm:t>
    </dgm:pt>
    <dgm:pt modelId="{B5737557-FFA6-45A0-8A92-8B407F9827B5}" type="sibTrans" cxnId="{7C821127-F4D3-4C16-8BD6-A1B5275B4A5C}">
      <dgm:prSet/>
      <dgm:spPr/>
      <dgm:t>
        <a:bodyPr/>
        <a:lstStyle/>
        <a:p>
          <a:endParaRPr lang="en-US">
            <a:latin typeface="Gill Sans MT" panose="020B0502020104020203" pitchFamily="34" charset="77"/>
          </a:endParaRPr>
        </a:p>
      </dgm:t>
    </dgm:pt>
    <dgm:pt modelId="{7F2A491C-75C7-0C49-8AAF-EDB65EF66C4A}" type="pres">
      <dgm:prSet presAssocID="{BDF6ABDB-8807-214F-A2C3-22533EB18A27}" presName="Name0" presStyleCnt="0">
        <dgm:presLayoutVars>
          <dgm:chMax val="7"/>
          <dgm:chPref val="7"/>
          <dgm:dir/>
        </dgm:presLayoutVars>
      </dgm:prSet>
      <dgm:spPr/>
    </dgm:pt>
    <dgm:pt modelId="{68570154-2AFA-1B4A-A89B-132923F55806}" type="pres">
      <dgm:prSet presAssocID="{BDF6ABDB-8807-214F-A2C3-22533EB18A27}" presName="Name1" presStyleCnt="0"/>
      <dgm:spPr/>
    </dgm:pt>
    <dgm:pt modelId="{6F3C1A1D-ADC1-B441-A20C-D2350A59F8B0}" type="pres">
      <dgm:prSet presAssocID="{BDF6ABDB-8807-214F-A2C3-22533EB18A27}" presName="cycle" presStyleCnt="0"/>
      <dgm:spPr/>
    </dgm:pt>
    <dgm:pt modelId="{A0606EC7-0D28-AE4D-940F-D95B5D932B5B}" type="pres">
      <dgm:prSet presAssocID="{BDF6ABDB-8807-214F-A2C3-22533EB18A27}" presName="srcNode" presStyleLbl="node1" presStyleIdx="0" presStyleCnt="7"/>
      <dgm:spPr/>
    </dgm:pt>
    <dgm:pt modelId="{522E1C9A-EE2A-D74B-8E05-526B6EC8FE44}" type="pres">
      <dgm:prSet presAssocID="{BDF6ABDB-8807-214F-A2C3-22533EB18A27}" presName="conn" presStyleLbl="parChTrans1D2" presStyleIdx="0" presStyleCnt="1"/>
      <dgm:spPr/>
    </dgm:pt>
    <dgm:pt modelId="{7B381198-9DDC-8D47-AAA5-A58E8C2DC933}" type="pres">
      <dgm:prSet presAssocID="{BDF6ABDB-8807-214F-A2C3-22533EB18A27}" presName="extraNode" presStyleLbl="node1" presStyleIdx="0" presStyleCnt="7"/>
      <dgm:spPr/>
    </dgm:pt>
    <dgm:pt modelId="{46D09173-13CD-C14C-9B05-19EFB81753DA}" type="pres">
      <dgm:prSet presAssocID="{BDF6ABDB-8807-214F-A2C3-22533EB18A27}" presName="dstNode" presStyleLbl="node1" presStyleIdx="0" presStyleCnt="7"/>
      <dgm:spPr/>
    </dgm:pt>
    <dgm:pt modelId="{220DD248-C92D-C04D-95EE-73A89AD5B5AF}" type="pres">
      <dgm:prSet presAssocID="{7BFADD71-8092-094C-9F0B-FDDFC0F59BC2}" presName="text_1" presStyleLbl="node1" presStyleIdx="0" presStyleCnt="7">
        <dgm:presLayoutVars>
          <dgm:bulletEnabled val="1"/>
        </dgm:presLayoutVars>
      </dgm:prSet>
      <dgm:spPr/>
    </dgm:pt>
    <dgm:pt modelId="{0CAFF984-1E27-3040-8A37-D7EC04248849}" type="pres">
      <dgm:prSet presAssocID="{7BFADD71-8092-094C-9F0B-FDDFC0F59BC2}" presName="accent_1" presStyleCnt="0"/>
      <dgm:spPr/>
    </dgm:pt>
    <dgm:pt modelId="{3D703DB8-399B-2D4C-9E29-ADD17CA2EF74}" type="pres">
      <dgm:prSet presAssocID="{7BFADD71-8092-094C-9F0B-FDDFC0F59BC2}" presName="accentRepeatNode" presStyleLbl="solidFgAcc1" presStyleIdx="0" presStyleCnt="7"/>
      <dgm:spPr/>
    </dgm:pt>
    <dgm:pt modelId="{0AF3D024-99B2-FD45-87B2-2340CF1209C6}" type="pres">
      <dgm:prSet presAssocID="{D6D53705-FAB6-6447-AAA1-365CF3D2D3D4}" presName="text_2" presStyleLbl="node1" presStyleIdx="1" presStyleCnt="7">
        <dgm:presLayoutVars>
          <dgm:bulletEnabled val="1"/>
        </dgm:presLayoutVars>
      </dgm:prSet>
      <dgm:spPr/>
    </dgm:pt>
    <dgm:pt modelId="{9F05F662-3CFC-6345-A51F-1C727C8F94E7}" type="pres">
      <dgm:prSet presAssocID="{D6D53705-FAB6-6447-AAA1-365CF3D2D3D4}" presName="accent_2" presStyleCnt="0"/>
      <dgm:spPr/>
    </dgm:pt>
    <dgm:pt modelId="{E297C660-C226-094C-A148-96EE1B9C8F2B}" type="pres">
      <dgm:prSet presAssocID="{D6D53705-FAB6-6447-AAA1-365CF3D2D3D4}" presName="accentRepeatNode" presStyleLbl="solidFgAcc1" presStyleIdx="1" presStyleCnt="7"/>
      <dgm:spPr/>
    </dgm:pt>
    <dgm:pt modelId="{D5D896D9-C375-9742-B8E4-E8E785059D0E}" type="pres">
      <dgm:prSet presAssocID="{9E6D1593-52FC-7E4A-869C-1B4A7F25FBAE}" presName="text_3" presStyleLbl="node1" presStyleIdx="2" presStyleCnt="7">
        <dgm:presLayoutVars>
          <dgm:bulletEnabled val="1"/>
        </dgm:presLayoutVars>
      </dgm:prSet>
      <dgm:spPr/>
    </dgm:pt>
    <dgm:pt modelId="{CA652B73-E567-CF42-A346-AA10CD8DBB66}" type="pres">
      <dgm:prSet presAssocID="{9E6D1593-52FC-7E4A-869C-1B4A7F25FBAE}" presName="accent_3" presStyleCnt="0"/>
      <dgm:spPr/>
    </dgm:pt>
    <dgm:pt modelId="{E7302DC1-76E6-7D40-92B1-7147177D9244}" type="pres">
      <dgm:prSet presAssocID="{9E6D1593-52FC-7E4A-869C-1B4A7F25FBAE}" presName="accentRepeatNode" presStyleLbl="solidFgAcc1" presStyleIdx="2" presStyleCnt="7"/>
      <dgm:spPr/>
    </dgm:pt>
    <dgm:pt modelId="{8E720385-43E6-EB4A-96AB-CF9B1772C1CF}" type="pres">
      <dgm:prSet presAssocID="{0A6ADD85-96F5-8D48-B1C8-2ECAFA24C46B}" presName="text_4" presStyleLbl="node1" presStyleIdx="3" presStyleCnt="7">
        <dgm:presLayoutVars>
          <dgm:bulletEnabled val="1"/>
        </dgm:presLayoutVars>
      </dgm:prSet>
      <dgm:spPr/>
    </dgm:pt>
    <dgm:pt modelId="{758577D7-D1C6-0C42-BE70-E78EB06BA85A}" type="pres">
      <dgm:prSet presAssocID="{0A6ADD85-96F5-8D48-B1C8-2ECAFA24C46B}" presName="accent_4" presStyleCnt="0"/>
      <dgm:spPr/>
    </dgm:pt>
    <dgm:pt modelId="{F2CC5AC1-A75A-3F49-9019-D9769D894BCE}" type="pres">
      <dgm:prSet presAssocID="{0A6ADD85-96F5-8D48-B1C8-2ECAFA24C46B}" presName="accentRepeatNode" presStyleLbl="solidFgAcc1" presStyleIdx="3" presStyleCnt="7"/>
      <dgm:spPr/>
    </dgm:pt>
    <dgm:pt modelId="{059410AC-EB84-A148-98A3-ACF5797F3913}" type="pres">
      <dgm:prSet presAssocID="{9B346ACC-1133-424B-B3A3-B399C1F95BFD}" presName="text_5" presStyleLbl="node1" presStyleIdx="4" presStyleCnt="7">
        <dgm:presLayoutVars>
          <dgm:bulletEnabled val="1"/>
        </dgm:presLayoutVars>
      </dgm:prSet>
      <dgm:spPr/>
    </dgm:pt>
    <dgm:pt modelId="{E20FF62C-DBB3-7344-81CE-748EC3DD2BB5}" type="pres">
      <dgm:prSet presAssocID="{9B346ACC-1133-424B-B3A3-B399C1F95BFD}" presName="accent_5" presStyleCnt="0"/>
      <dgm:spPr/>
    </dgm:pt>
    <dgm:pt modelId="{26F1DA31-C4B4-4C24-B4B4-BB5DAA7F1114}" type="pres">
      <dgm:prSet presAssocID="{9B346ACC-1133-424B-B3A3-B399C1F95BFD}" presName="accentRepeatNode" presStyleLbl="solidFgAcc1" presStyleIdx="4" presStyleCnt="7"/>
      <dgm:spPr/>
    </dgm:pt>
    <dgm:pt modelId="{96665CBC-295B-4F0F-A677-DB84205FBD02}" type="pres">
      <dgm:prSet presAssocID="{32B879E8-C5AC-A247-A87C-D49D1E4E49CB}" presName="text_6" presStyleLbl="node1" presStyleIdx="5" presStyleCnt="7">
        <dgm:presLayoutVars>
          <dgm:bulletEnabled val="1"/>
        </dgm:presLayoutVars>
      </dgm:prSet>
      <dgm:spPr/>
    </dgm:pt>
    <dgm:pt modelId="{BDA97414-F9A7-4DD0-93D5-E7B7479DA0A8}" type="pres">
      <dgm:prSet presAssocID="{32B879E8-C5AC-A247-A87C-D49D1E4E49CB}" presName="accent_6" presStyleCnt="0"/>
      <dgm:spPr/>
    </dgm:pt>
    <dgm:pt modelId="{A1A912BA-02C8-464D-890F-1484C3ED6BBB}" type="pres">
      <dgm:prSet presAssocID="{32B879E8-C5AC-A247-A87C-D49D1E4E49CB}" presName="accentRepeatNode" presStyleLbl="solidFgAcc1" presStyleIdx="5" presStyleCnt="7"/>
      <dgm:spPr/>
    </dgm:pt>
    <dgm:pt modelId="{922FF613-EB6E-4692-8FB6-1AA2E05E5FE8}" type="pres">
      <dgm:prSet presAssocID="{A7AA3876-23A9-5745-AB66-FA90A970E2FF}" presName="text_7" presStyleLbl="node1" presStyleIdx="6" presStyleCnt="7">
        <dgm:presLayoutVars>
          <dgm:bulletEnabled val="1"/>
        </dgm:presLayoutVars>
      </dgm:prSet>
      <dgm:spPr/>
    </dgm:pt>
    <dgm:pt modelId="{AC93870B-7C6B-4119-A3F5-A004C01C6190}" type="pres">
      <dgm:prSet presAssocID="{A7AA3876-23A9-5745-AB66-FA90A970E2FF}" presName="accent_7" presStyleCnt="0"/>
      <dgm:spPr/>
    </dgm:pt>
    <dgm:pt modelId="{E88DFFF2-4599-E344-BC12-AD94C59A6012}" type="pres">
      <dgm:prSet presAssocID="{A7AA3876-23A9-5745-AB66-FA90A970E2FF}" presName="accentRepeatNode" presStyleLbl="solidFgAcc1" presStyleIdx="6" presStyleCnt="7"/>
      <dgm:spPr/>
    </dgm:pt>
  </dgm:ptLst>
  <dgm:cxnLst>
    <dgm:cxn modelId="{7F84BE0A-5237-904C-B2E8-B7445B129721}" type="presOf" srcId="{0E7046BF-8491-AD4F-9194-B223699329F2}" destId="{522E1C9A-EE2A-D74B-8E05-526B6EC8FE44}" srcOrd="0" destOrd="0" presId="urn:microsoft.com/office/officeart/2008/layout/VerticalCurvedList"/>
    <dgm:cxn modelId="{1DBA201B-27C3-BB43-94C1-4ADF5F446753}" srcId="{BDF6ABDB-8807-214F-A2C3-22533EB18A27}" destId="{D6D53705-FAB6-6447-AAA1-365CF3D2D3D4}" srcOrd="1" destOrd="0" parTransId="{9A30B979-825F-3D4E-94A0-3541B6283EFE}" sibTransId="{0565564A-DED1-E642-B680-FFEFB4BEE905}"/>
    <dgm:cxn modelId="{670B331E-DEED-724A-8D28-EF71BD4D72AE}" srcId="{BDF6ABDB-8807-214F-A2C3-22533EB18A27}" destId="{A7AA3876-23A9-5745-AB66-FA90A970E2FF}" srcOrd="6" destOrd="0" parTransId="{8862900B-2E9A-3443-9478-C866F6D7FACB}" sibTransId="{5C850D1F-4ECF-5443-97BC-7B381848FB1F}"/>
    <dgm:cxn modelId="{7C821127-F4D3-4C16-8BD6-A1B5275B4A5C}" srcId="{BDF6ABDB-8807-214F-A2C3-22533EB18A27}" destId="{9B346ACC-1133-424B-B3A3-B399C1F95BFD}" srcOrd="4" destOrd="0" parTransId="{A9733BBF-7B1A-4ADE-AE61-3D363D964103}" sibTransId="{B5737557-FFA6-45A0-8A92-8B407F9827B5}"/>
    <dgm:cxn modelId="{0D88662A-FE9C-7C45-88D5-78B6B7BA3E23}" srcId="{BDF6ABDB-8807-214F-A2C3-22533EB18A27}" destId="{7BFADD71-8092-094C-9F0B-FDDFC0F59BC2}" srcOrd="0" destOrd="0" parTransId="{EC42D21F-4C5D-3A44-BF2F-787BD838E88F}" sibTransId="{0E7046BF-8491-AD4F-9194-B223699329F2}"/>
    <dgm:cxn modelId="{C1CC5040-26FB-0C40-BD6B-29004E014040}" srcId="{BDF6ABDB-8807-214F-A2C3-22533EB18A27}" destId="{0A6ADD85-96F5-8D48-B1C8-2ECAFA24C46B}" srcOrd="3" destOrd="0" parTransId="{6A08DDE1-1C7A-F741-9F07-072E153510E3}" sibTransId="{33FA08C0-4A82-3A4C-A6B0-B6EED200D4A9}"/>
    <dgm:cxn modelId="{8CCFFD51-9C90-5349-823C-FD4FD008482F}" type="presOf" srcId="{9B346ACC-1133-424B-B3A3-B399C1F95BFD}" destId="{059410AC-EB84-A148-98A3-ACF5797F3913}" srcOrd="0" destOrd="0" presId="urn:microsoft.com/office/officeart/2008/layout/VerticalCurvedList"/>
    <dgm:cxn modelId="{443EEB54-8415-D340-A9AF-83E8A26279E8}" type="presOf" srcId="{32B879E8-C5AC-A247-A87C-D49D1E4E49CB}" destId="{96665CBC-295B-4F0F-A677-DB84205FBD02}" srcOrd="0" destOrd="0" presId="urn:microsoft.com/office/officeart/2008/layout/VerticalCurvedList"/>
    <dgm:cxn modelId="{DFC2EA58-4A0A-5943-830E-BFFF640C0FA5}" type="presOf" srcId="{7BFADD71-8092-094C-9F0B-FDDFC0F59BC2}" destId="{220DD248-C92D-C04D-95EE-73A89AD5B5AF}" srcOrd="0" destOrd="0" presId="urn:microsoft.com/office/officeart/2008/layout/VerticalCurvedList"/>
    <dgm:cxn modelId="{1A816C5C-5A47-7249-B48A-A3C7001445CB}" type="presOf" srcId="{0A6ADD85-96F5-8D48-B1C8-2ECAFA24C46B}" destId="{8E720385-43E6-EB4A-96AB-CF9B1772C1CF}" srcOrd="0" destOrd="0" presId="urn:microsoft.com/office/officeart/2008/layout/VerticalCurvedList"/>
    <dgm:cxn modelId="{CA022274-FAB2-3242-B8D5-B2755AAF3E7E}" type="presOf" srcId="{9E6D1593-52FC-7E4A-869C-1B4A7F25FBAE}" destId="{D5D896D9-C375-9742-B8E4-E8E785059D0E}" srcOrd="0" destOrd="0" presId="urn:microsoft.com/office/officeart/2008/layout/VerticalCurvedList"/>
    <dgm:cxn modelId="{31C4909F-A3CF-8A4D-AD82-6F871A45F1E8}" srcId="{BDF6ABDB-8807-214F-A2C3-22533EB18A27}" destId="{32B879E8-C5AC-A247-A87C-D49D1E4E49CB}" srcOrd="5" destOrd="0" parTransId="{4C86C441-8AB4-9448-A16A-61C2080665DF}" sibTransId="{2817B4F3-04E0-ED4E-B914-A1537264FD77}"/>
    <dgm:cxn modelId="{20CD26BF-62B5-EA49-9023-8EB324D56128}" type="presOf" srcId="{A7AA3876-23A9-5745-AB66-FA90A970E2FF}" destId="{922FF613-EB6E-4692-8FB6-1AA2E05E5FE8}" srcOrd="0" destOrd="0" presId="urn:microsoft.com/office/officeart/2008/layout/VerticalCurvedList"/>
    <dgm:cxn modelId="{1A09CEC9-5CEA-CE4C-8C82-A4D23B791F6F}" type="presOf" srcId="{D6D53705-FAB6-6447-AAA1-365CF3D2D3D4}" destId="{0AF3D024-99B2-FD45-87B2-2340CF1209C6}" srcOrd="0" destOrd="0" presId="urn:microsoft.com/office/officeart/2008/layout/VerticalCurvedList"/>
    <dgm:cxn modelId="{4CD128CC-698C-1B40-B898-671FCFC8C0EB}" srcId="{BDF6ABDB-8807-214F-A2C3-22533EB18A27}" destId="{9E6D1593-52FC-7E4A-869C-1B4A7F25FBAE}" srcOrd="2" destOrd="0" parTransId="{E82C59A3-ED83-2E4D-8079-78E79F495325}" sibTransId="{5A6BB471-19AB-494F-99DC-6060654220C5}"/>
    <dgm:cxn modelId="{779346D7-4C29-F342-A9DE-ABDC13737D08}" type="presOf" srcId="{BDF6ABDB-8807-214F-A2C3-22533EB18A27}" destId="{7F2A491C-75C7-0C49-8AAF-EDB65EF66C4A}" srcOrd="0" destOrd="0" presId="urn:microsoft.com/office/officeart/2008/layout/VerticalCurvedList"/>
    <dgm:cxn modelId="{B418E3DD-C5FB-FF43-9D85-4195C365D86D}" type="presParOf" srcId="{7F2A491C-75C7-0C49-8AAF-EDB65EF66C4A}" destId="{68570154-2AFA-1B4A-A89B-132923F55806}" srcOrd="0" destOrd="0" presId="urn:microsoft.com/office/officeart/2008/layout/VerticalCurvedList"/>
    <dgm:cxn modelId="{B0C0164A-1909-C848-AA96-3547C05DD2BB}" type="presParOf" srcId="{68570154-2AFA-1B4A-A89B-132923F55806}" destId="{6F3C1A1D-ADC1-B441-A20C-D2350A59F8B0}" srcOrd="0" destOrd="0" presId="urn:microsoft.com/office/officeart/2008/layout/VerticalCurvedList"/>
    <dgm:cxn modelId="{4CA231A9-0EA9-9044-9A38-951E5038717F}" type="presParOf" srcId="{6F3C1A1D-ADC1-B441-A20C-D2350A59F8B0}" destId="{A0606EC7-0D28-AE4D-940F-D95B5D932B5B}" srcOrd="0" destOrd="0" presId="urn:microsoft.com/office/officeart/2008/layout/VerticalCurvedList"/>
    <dgm:cxn modelId="{1CD082C6-C22D-C046-84B6-1A965D7AE0BE}" type="presParOf" srcId="{6F3C1A1D-ADC1-B441-A20C-D2350A59F8B0}" destId="{522E1C9A-EE2A-D74B-8E05-526B6EC8FE44}" srcOrd="1" destOrd="0" presId="urn:microsoft.com/office/officeart/2008/layout/VerticalCurvedList"/>
    <dgm:cxn modelId="{8668B6D7-7F04-9E40-85F2-E1AEB868C6DD}" type="presParOf" srcId="{6F3C1A1D-ADC1-B441-A20C-D2350A59F8B0}" destId="{7B381198-9DDC-8D47-AAA5-A58E8C2DC933}" srcOrd="2" destOrd="0" presId="urn:microsoft.com/office/officeart/2008/layout/VerticalCurvedList"/>
    <dgm:cxn modelId="{CC407D06-872B-8042-AB51-8823295444F7}" type="presParOf" srcId="{6F3C1A1D-ADC1-B441-A20C-D2350A59F8B0}" destId="{46D09173-13CD-C14C-9B05-19EFB81753DA}" srcOrd="3" destOrd="0" presId="urn:microsoft.com/office/officeart/2008/layout/VerticalCurvedList"/>
    <dgm:cxn modelId="{3C2BE3E6-011A-8B49-948A-DF886B010905}" type="presParOf" srcId="{68570154-2AFA-1B4A-A89B-132923F55806}" destId="{220DD248-C92D-C04D-95EE-73A89AD5B5AF}" srcOrd="1" destOrd="0" presId="urn:microsoft.com/office/officeart/2008/layout/VerticalCurvedList"/>
    <dgm:cxn modelId="{E7E6F90A-2608-E14F-A459-02A574CF1488}" type="presParOf" srcId="{68570154-2AFA-1B4A-A89B-132923F55806}" destId="{0CAFF984-1E27-3040-8A37-D7EC04248849}" srcOrd="2" destOrd="0" presId="urn:microsoft.com/office/officeart/2008/layout/VerticalCurvedList"/>
    <dgm:cxn modelId="{246F053F-7D7D-9749-8A71-11C55909C762}" type="presParOf" srcId="{0CAFF984-1E27-3040-8A37-D7EC04248849}" destId="{3D703DB8-399B-2D4C-9E29-ADD17CA2EF74}" srcOrd="0" destOrd="0" presId="urn:microsoft.com/office/officeart/2008/layout/VerticalCurvedList"/>
    <dgm:cxn modelId="{8B423BE6-C99D-A14D-A928-EB1FE055F116}" type="presParOf" srcId="{68570154-2AFA-1B4A-A89B-132923F55806}" destId="{0AF3D024-99B2-FD45-87B2-2340CF1209C6}" srcOrd="3" destOrd="0" presId="urn:microsoft.com/office/officeart/2008/layout/VerticalCurvedList"/>
    <dgm:cxn modelId="{866FF7AD-70C6-2645-AF9B-B31741166612}" type="presParOf" srcId="{68570154-2AFA-1B4A-A89B-132923F55806}" destId="{9F05F662-3CFC-6345-A51F-1C727C8F94E7}" srcOrd="4" destOrd="0" presId="urn:microsoft.com/office/officeart/2008/layout/VerticalCurvedList"/>
    <dgm:cxn modelId="{B03AEEB8-2241-A144-B060-554BAAA57911}" type="presParOf" srcId="{9F05F662-3CFC-6345-A51F-1C727C8F94E7}" destId="{E297C660-C226-094C-A148-96EE1B9C8F2B}" srcOrd="0" destOrd="0" presId="urn:microsoft.com/office/officeart/2008/layout/VerticalCurvedList"/>
    <dgm:cxn modelId="{54FC1D72-EEB0-244F-8634-B27E0A529C4A}" type="presParOf" srcId="{68570154-2AFA-1B4A-A89B-132923F55806}" destId="{D5D896D9-C375-9742-B8E4-E8E785059D0E}" srcOrd="5" destOrd="0" presId="urn:microsoft.com/office/officeart/2008/layout/VerticalCurvedList"/>
    <dgm:cxn modelId="{20402E46-9E70-E045-AB36-C792689996C0}" type="presParOf" srcId="{68570154-2AFA-1B4A-A89B-132923F55806}" destId="{CA652B73-E567-CF42-A346-AA10CD8DBB66}" srcOrd="6" destOrd="0" presId="urn:microsoft.com/office/officeart/2008/layout/VerticalCurvedList"/>
    <dgm:cxn modelId="{F66F0BC5-9EC7-294A-8EE0-48CF700C0408}" type="presParOf" srcId="{CA652B73-E567-CF42-A346-AA10CD8DBB66}" destId="{E7302DC1-76E6-7D40-92B1-7147177D9244}" srcOrd="0" destOrd="0" presId="urn:microsoft.com/office/officeart/2008/layout/VerticalCurvedList"/>
    <dgm:cxn modelId="{E434391D-855D-8341-A595-160DB47DC9E8}" type="presParOf" srcId="{68570154-2AFA-1B4A-A89B-132923F55806}" destId="{8E720385-43E6-EB4A-96AB-CF9B1772C1CF}" srcOrd="7" destOrd="0" presId="urn:microsoft.com/office/officeart/2008/layout/VerticalCurvedList"/>
    <dgm:cxn modelId="{B9DE375C-F689-F047-A057-D30D72C14CA5}" type="presParOf" srcId="{68570154-2AFA-1B4A-A89B-132923F55806}" destId="{758577D7-D1C6-0C42-BE70-E78EB06BA85A}" srcOrd="8" destOrd="0" presId="urn:microsoft.com/office/officeart/2008/layout/VerticalCurvedList"/>
    <dgm:cxn modelId="{42303D1D-2F17-FD41-8762-7D1FFAEA5B38}" type="presParOf" srcId="{758577D7-D1C6-0C42-BE70-E78EB06BA85A}" destId="{F2CC5AC1-A75A-3F49-9019-D9769D894BCE}" srcOrd="0" destOrd="0" presId="urn:microsoft.com/office/officeart/2008/layout/VerticalCurvedList"/>
    <dgm:cxn modelId="{D3FD15F6-CCE2-FE49-8BF5-8ABFC976C754}" type="presParOf" srcId="{68570154-2AFA-1B4A-A89B-132923F55806}" destId="{059410AC-EB84-A148-98A3-ACF5797F3913}" srcOrd="9" destOrd="0" presId="urn:microsoft.com/office/officeart/2008/layout/VerticalCurvedList"/>
    <dgm:cxn modelId="{D3044AE4-9E5D-4544-8D4E-1F480691486F}" type="presParOf" srcId="{68570154-2AFA-1B4A-A89B-132923F55806}" destId="{E20FF62C-DBB3-7344-81CE-748EC3DD2BB5}" srcOrd="10" destOrd="0" presId="urn:microsoft.com/office/officeart/2008/layout/VerticalCurvedList"/>
    <dgm:cxn modelId="{BA23444A-E0A5-8340-B809-546AC5493291}" type="presParOf" srcId="{E20FF62C-DBB3-7344-81CE-748EC3DD2BB5}" destId="{26F1DA31-C4B4-4C24-B4B4-BB5DAA7F1114}" srcOrd="0" destOrd="0" presId="urn:microsoft.com/office/officeart/2008/layout/VerticalCurvedList"/>
    <dgm:cxn modelId="{B1300860-BB0A-2247-95CB-AB842B818C48}" type="presParOf" srcId="{68570154-2AFA-1B4A-A89B-132923F55806}" destId="{96665CBC-295B-4F0F-A677-DB84205FBD02}" srcOrd="11" destOrd="0" presId="urn:microsoft.com/office/officeart/2008/layout/VerticalCurvedList"/>
    <dgm:cxn modelId="{E4A2C49F-7662-4243-BEAA-C209617950AB}" type="presParOf" srcId="{68570154-2AFA-1B4A-A89B-132923F55806}" destId="{BDA97414-F9A7-4DD0-93D5-E7B7479DA0A8}" srcOrd="12" destOrd="0" presId="urn:microsoft.com/office/officeart/2008/layout/VerticalCurvedList"/>
    <dgm:cxn modelId="{EE1C4B84-52F6-FE42-864D-3AE7662A2AE2}" type="presParOf" srcId="{BDA97414-F9A7-4DD0-93D5-E7B7479DA0A8}" destId="{A1A912BA-02C8-464D-890F-1484C3ED6BBB}" srcOrd="0" destOrd="0" presId="urn:microsoft.com/office/officeart/2008/layout/VerticalCurvedList"/>
    <dgm:cxn modelId="{FBD01F6B-7C06-E242-858D-6283B62612E3}" type="presParOf" srcId="{68570154-2AFA-1B4A-A89B-132923F55806}" destId="{922FF613-EB6E-4692-8FB6-1AA2E05E5FE8}" srcOrd="13" destOrd="0" presId="urn:microsoft.com/office/officeart/2008/layout/VerticalCurvedList"/>
    <dgm:cxn modelId="{F484C81E-F175-B64D-81DF-B2F4C1AA2471}" type="presParOf" srcId="{68570154-2AFA-1B4A-A89B-132923F55806}" destId="{AC93870B-7C6B-4119-A3F5-A004C01C6190}" srcOrd="14" destOrd="0" presId="urn:microsoft.com/office/officeart/2008/layout/VerticalCurvedList"/>
    <dgm:cxn modelId="{E6249E36-536D-0B43-99B6-CBB928EF3FDA}" type="presParOf" srcId="{AC93870B-7C6B-4119-A3F5-A004C01C6190}" destId="{E88DFFF2-4599-E344-BC12-AD94C59A6012}" srcOrd="0" destOrd="0" presId="urn:microsoft.com/office/officeart/2008/layout/VerticalCurv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9F8393-584E-CA4C-A3B1-DFBA6CB0E891}">
      <dsp:nvSpPr>
        <dsp:cNvPr id="0" name=""/>
        <dsp:cNvSpPr/>
      </dsp:nvSpPr>
      <dsp:spPr>
        <a:xfrm>
          <a:off x="12820" y="1098563"/>
          <a:ext cx="1947886" cy="1335630"/>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114300" lvl="1" indent="-114300" algn="l" defTabSz="622300">
            <a:lnSpc>
              <a:spcPct val="90000"/>
            </a:lnSpc>
            <a:spcBef>
              <a:spcPct val="0"/>
            </a:spcBef>
            <a:spcAft>
              <a:spcPct val="15000"/>
            </a:spcAft>
            <a:buChar char="•"/>
          </a:pPr>
          <a:r>
            <a:rPr lang="en-US" sz="1400" kern="1200" dirty="0"/>
            <a:t>Signature Sheet</a:t>
          </a:r>
        </a:p>
        <a:p>
          <a:pPr marL="114300" lvl="1" indent="-114300" algn="l" defTabSz="622300">
            <a:lnSpc>
              <a:spcPct val="90000"/>
            </a:lnSpc>
            <a:spcBef>
              <a:spcPct val="0"/>
            </a:spcBef>
            <a:spcAft>
              <a:spcPct val="15000"/>
            </a:spcAft>
            <a:buChar char="•"/>
          </a:pPr>
          <a:r>
            <a:rPr lang="en-US" sz="1400" kern="1200" dirty="0"/>
            <a:t>Budget attached </a:t>
          </a:r>
          <a:r>
            <a:rPr lang="en-US" sz="1400" kern="1200" dirty="0">
              <a:solidFill>
                <a:srgbClr val="FF0000"/>
              </a:solidFill>
            </a:rPr>
            <a:t>?</a:t>
          </a:r>
        </a:p>
        <a:p>
          <a:pPr marL="114300" lvl="1" indent="-114300" algn="l" defTabSz="622300">
            <a:lnSpc>
              <a:spcPct val="90000"/>
            </a:lnSpc>
            <a:spcBef>
              <a:spcPct val="0"/>
            </a:spcBef>
            <a:spcAft>
              <a:spcPct val="15000"/>
            </a:spcAft>
            <a:buChar char="•"/>
          </a:pPr>
          <a:r>
            <a:rPr lang="en-US" sz="1400" kern="1200" dirty="0"/>
            <a:t>Proposal attached </a:t>
          </a:r>
          <a:r>
            <a:rPr lang="en-US" sz="1400" kern="1200" dirty="0">
              <a:solidFill>
                <a:srgbClr val="FF0000"/>
              </a:solidFill>
            </a:rPr>
            <a:t>?</a:t>
          </a:r>
        </a:p>
        <a:p>
          <a:pPr marL="114300" lvl="1" indent="-114300" algn="l" defTabSz="622300">
            <a:lnSpc>
              <a:spcPct val="90000"/>
            </a:lnSpc>
            <a:spcBef>
              <a:spcPct val="0"/>
            </a:spcBef>
            <a:spcAft>
              <a:spcPct val="15000"/>
            </a:spcAft>
            <a:buChar char="•"/>
          </a:pPr>
          <a:r>
            <a:rPr lang="en-US" sz="1400" kern="1200" dirty="0"/>
            <a:t>Special Req approved </a:t>
          </a:r>
          <a:r>
            <a:rPr lang="en-US" sz="1400" kern="1200" dirty="0">
              <a:solidFill>
                <a:srgbClr val="FF0000"/>
              </a:solidFill>
            </a:rPr>
            <a:t>?</a:t>
          </a:r>
        </a:p>
      </dsp:txBody>
      <dsp:txXfrm>
        <a:off x="43557" y="1129300"/>
        <a:ext cx="1886412" cy="987949"/>
      </dsp:txXfrm>
    </dsp:sp>
    <dsp:sp modelId="{CF2A7E3E-8FF0-BD4E-A02E-63B307D27AFC}">
      <dsp:nvSpPr>
        <dsp:cNvPr id="0" name=""/>
        <dsp:cNvSpPr/>
      </dsp:nvSpPr>
      <dsp:spPr>
        <a:xfrm>
          <a:off x="1020725" y="1421326"/>
          <a:ext cx="1914173" cy="1914173"/>
        </a:xfrm>
        <a:prstGeom prst="leftCircularArrow">
          <a:avLst>
            <a:gd name="adj1" fmla="val 2423"/>
            <a:gd name="adj2" fmla="val 293106"/>
            <a:gd name="adj3" fmla="val 2060767"/>
            <a:gd name="adj4" fmla="val 9016640"/>
            <a:gd name="adj5" fmla="val 282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8765EA-8FEE-E14A-BFC0-628FFD35EB2D}">
      <dsp:nvSpPr>
        <dsp:cNvPr id="0" name=""/>
        <dsp:cNvSpPr/>
      </dsp:nvSpPr>
      <dsp:spPr>
        <a:xfrm>
          <a:off x="633376" y="2385108"/>
          <a:ext cx="1113798" cy="4429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Email, GTR</a:t>
          </a:r>
        </a:p>
      </dsp:txBody>
      <dsp:txXfrm>
        <a:off x="646349" y="2398081"/>
        <a:ext cx="1087852" cy="416974"/>
      </dsp:txXfrm>
    </dsp:sp>
    <dsp:sp modelId="{74F73838-7023-294C-A419-5E88C1FFC5A6}">
      <dsp:nvSpPr>
        <dsp:cNvPr id="0" name=""/>
        <dsp:cNvSpPr/>
      </dsp:nvSpPr>
      <dsp:spPr>
        <a:xfrm>
          <a:off x="2176225" y="1748546"/>
          <a:ext cx="1725312" cy="680403"/>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Chair /  Dean / SFU Approved</a:t>
          </a:r>
        </a:p>
        <a:p>
          <a:pPr marL="57150" lvl="1" indent="-57150" algn="l" defTabSz="400050">
            <a:lnSpc>
              <a:spcPct val="90000"/>
            </a:lnSpc>
            <a:spcBef>
              <a:spcPct val="0"/>
            </a:spcBef>
            <a:spcAft>
              <a:spcPct val="15000"/>
            </a:spcAft>
            <a:buChar char="•"/>
          </a:pPr>
          <a:r>
            <a:rPr lang="en-US" sz="900" kern="1200" dirty="0">
              <a:solidFill>
                <a:srgbClr val="FF0000"/>
              </a:solidFill>
            </a:rPr>
            <a:t>Where is sig sheet? </a:t>
          </a:r>
        </a:p>
      </dsp:txBody>
      <dsp:txXfrm>
        <a:off x="2191883" y="1910005"/>
        <a:ext cx="1693996" cy="503286"/>
      </dsp:txXfrm>
    </dsp:sp>
    <dsp:sp modelId="{1E2DF3CC-8BF3-B84E-B43A-B01D99AD944C}">
      <dsp:nvSpPr>
        <dsp:cNvPr id="0" name=""/>
        <dsp:cNvSpPr/>
      </dsp:nvSpPr>
      <dsp:spPr>
        <a:xfrm>
          <a:off x="3094042" y="903221"/>
          <a:ext cx="1674733" cy="1674733"/>
        </a:xfrm>
        <a:prstGeom prst="circularArrow">
          <a:avLst>
            <a:gd name="adj1" fmla="val 2769"/>
            <a:gd name="adj2" fmla="val 337721"/>
            <a:gd name="adj3" fmla="val 19493526"/>
            <a:gd name="adj4" fmla="val 12582268"/>
            <a:gd name="adj5" fmla="val 3231"/>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79E0D4D-BDFA-B54A-9263-57C9705147C1}">
      <dsp:nvSpPr>
        <dsp:cNvPr id="0" name=""/>
        <dsp:cNvSpPr/>
      </dsp:nvSpPr>
      <dsp:spPr>
        <a:xfrm>
          <a:off x="2690819" y="1350547"/>
          <a:ext cx="1113798" cy="4429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Email, GTR</a:t>
          </a:r>
        </a:p>
      </dsp:txBody>
      <dsp:txXfrm>
        <a:off x="2703792" y="1363520"/>
        <a:ext cx="1087852" cy="416974"/>
      </dsp:txXfrm>
    </dsp:sp>
    <dsp:sp modelId="{3E7442C1-5B11-F74F-95C9-43F34C3FCCAD}">
      <dsp:nvSpPr>
        <dsp:cNvPr id="0" name=""/>
        <dsp:cNvSpPr/>
      </dsp:nvSpPr>
      <dsp:spPr>
        <a:xfrm>
          <a:off x="4122381" y="1760359"/>
          <a:ext cx="1253022" cy="656777"/>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Sponsor Approved</a:t>
          </a:r>
        </a:p>
        <a:p>
          <a:pPr marL="57150" lvl="1" indent="-57150" algn="l" defTabSz="400050">
            <a:lnSpc>
              <a:spcPct val="90000"/>
            </a:lnSpc>
            <a:spcBef>
              <a:spcPct val="0"/>
            </a:spcBef>
            <a:spcAft>
              <a:spcPct val="15000"/>
            </a:spcAft>
            <a:buChar char="•"/>
          </a:pPr>
          <a:r>
            <a:rPr lang="en-US" sz="900" kern="1200" dirty="0">
              <a:solidFill>
                <a:schemeClr val="bg2"/>
              </a:solidFill>
            </a:rPr>
            <a:t> Where is sig sheet ?</a:t>
          </a:r>
        </a:p>
      </dsp:txBody>
      <dsp:txXfrm>
        <a:off x="4137495" y="1775473"/>
        <a:ext cx="1222794" cy="485811"/>
      </dsp:txXfrm>
    </dsp:sp>
    <dsp:sp modelId="{41D18F1F-951A-0940-85F1-F9D80CDB64DF}">
      <dsp:nvSpPr>
        <dsp:cNvPr id="0" name=""/>
        <dsp:cNvSpPr/>
      </dsp:nvSpPr>
      <dsp:spPr>
        <a:xfrm>
          <a:off x="4822816" y="1804227"/>
          <a:ext cx="1403164" cy="1403164"/>
        </a:xfrm>
        <a:prstGeom prst="leftCircularArrow">
          <a:avLst>
            <a:gd name="adj1" fmla="val 3305"/>
            <a:gd name="adj2" fmla="val 408201"/>
            <a:gd name="adj3" fmla="val 2186771"/>
            <a:gd name="adj4" fmla="val 9027549"/>
            <a:gd name="adj5" fmla="val 385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03ABB635-5B03-A246-ABDC-5B3841A87CA4}">
      <dsp:nvSpPr>
        <dsp:cNvPr id="0" name=""/>
        <dsp:cNvSpPr/>
      </dsp:nvSpPr>
      <dsp:spPr>
        <a:xfrm>
          <a:off x="4400830" y="2384029"/>
          <a:ext cx="1113798" cy="4429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Email, GTR, PS</a:t>
          </a:r>
        </a:p>
      </dsp:txBody>
      <dsp:txXfrm>
        <a:off x="4413803" y="2397002"/>
        <a:ext cx="1087852" cy="416974"/>
      </dsp:txXfrm>
    </dsp:sp>
    <dsp:sp modelId="{7725A303-9475-C242-A418-122CA9CBDB66}">
      <dsp:nvSpPr>
        <dsp:cNvPr id="0" name=""/>
        <dsp:cNvSpPr/>
      </dsp:nvSpPr>
      <dsp:spPr>
        <a:xfrm>
          <a:off x="5735472" y="1429872"/>
          <a:ext cx="1253022" cy="131573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Award Setup</a:t>
          </a:r>
        </a:p>
        <a:p>
          <a:pPr marL="57150" lvl="1" indent="-57150" algn="l" defTabSz="400050">
            <a:lnSpc>
              <a:spcPct val="90000"/>
            </a:lnSpc>
            <a:spcBef>
              <a:spcPct val="0"/>
            </a:spcBef>
            <a:spcAft>
              <a:spcPct val="15000"/>
            </a:spcAft>
            <a:buChar char="•"/>
          </a:pPr>
          <a:r>
            <a:rPr lang="en-US" sz="900" kern="1200" dirty="0"/>
            <a:t>Compliance</a:t>
          </a:r>
        </a:p>
        <a:p>
          <a:pPr marL="57150" lvl="1" indent="-57150" algn="l" defTabSz="400050">
            <a:lnSpc>
              <a:spcPct val="90000"/>
            </a:lnSpc>
            <a:spcBef>
              <a:spcPct val="0"/>
            </a:spcBef>
            <a:spcAft>
              <a:spcPct val="15000"/>
            </a:spcAft>
            <a:buChar char="•"/>
          </a:pPr>
          <a:r>
            <a:rPr lang="en-US" sz="900" kern="1200" dirty="0"/>
            <a:t>Agreements</a:t>
          </a:r>
        </a:p>
        <a:p>
          <a:pPr marL="57150" lvl="1" indent="-57150" algn="l" defTabSz="400050">
            <a:lnSpc>
              <a:spcPct val="90000"/>
            </a:lnSpc>
            <a:spcBef>
              <a:spcPct val="0"/>
            </a:spcBef>
            <a:spcAft>
              <a:spcPct val="15000"/>
            </a:spcAft>
            <a:buChar char="•"/>
          </a:pPr>
          <a:r>
            <a:rPr lang="en-US" sz="900" kern="1200" dirty="0"/>
            <a:t>CAM</a:t>
          </a:r>
        </a:p>
        <a:p>
          <a:pPr marL="57150" lvl="1" indent="-57150" algn="l" defTabSz="400050">
            <a:lnSpc>
              <a:spcPct val="90000"/>
            </a:lnSpc>
            <a:spcBef>
              <a:spcPct val="0"/>
            </a:spcBef>
            <a:spcAft>
              <a:spcPct val="15000"/>
            </a:spcAft>
            <a:buChar char="•"/>
          </a:pPr>
          <a:r>
            <a:rPr lang="en-US" sz="900" kern="1200" dirty="0">
              <a:solidFill>
                <a:schemeClr val="bg2"/>
              </a:solidFill>
            </a:rPr>
            <a:t>Where is my money? </a:t>
          </a:r>
        </a:p>
      </dsp:txBody>
      <dsp:txXfrm>
        <a:off x="5765751" y="1742094"/>
        <a:ext cx="1192464" cy="973234"/>
      </dsp:txXfrm>
    </dsp:sp>
    <dsp:sp modelId="{3D1C101B-A32C-A240-9769-189F61D58E65}">
      <dsp:nvSpPr>
        <dsp:cNvPr id="0" name=""/>
        <dsp:cNvSpPr/>
      </dsp:nvSpPr>
      <dsp:spPr>
        <a:xfrm>
          <a:off x="6390273" y="888801"/>
          <a:ext cx="1579501" cy="1579501"/>
        </a:xfrm>
        <a:prstGeom prst="circularArrow">
          <a:avLst>
            <a:gd name="adj1" fmla="val 2936"/>
            <a:gd name="adj2" fmla="val 359485"/>
            <a:gd name="adj3" fmla="val 19660701"/>
            <a:gd name="adj4" fmla="val 12771208"/>
            <a:gd name="adj5" fmla="val 342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3E6060-2F1D-EB45-8FB7-6BA435A7AC7A}">
      <dsp:nvSpPr>
        <dsp:cNvPr id="0" name=""/>
        <dsp:cNvSpPr/>
      </dsp:nvSpPr>
      <dsp:spPr>
        <a:xfrm>
          <a:off x="6001892" y="1277374"/>
          <a:ext cx="1113798" cy="4429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GTR, PS</a:t>
          </a:r>
        </a:p>
      </dsp:txBody>
      <dsp:txXfrm>
        <a:off x="6014865" y="1290347"/>
        <a:ext cx="1087852" cy="416974"/>
      </dsp:txXfrm>
    </dsp:sp>
    <dsp:sp modelId="{F74E35C5-34EE-E94E-B775-0594B0A54C53}">
      <dsp:nvSpPr>
        <dsp:cNvPr id="0" name=""/>
        <dsp:cNvSpPr/>
      </dsp:nvSpPr>
      <dsp:spPr>
        <a:xfrm>
          <a:off x="7348563" y="1572007"/>
          <a:ext cx="1253022" cy="1033481"/>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145" tIns="17145" rIns="17145" bIns="17145" numCol="1" spcCol="1270" anchor="t" anchorCtr="0">
          <a:noAutofit/>
        </a:bodyPr>
        <a:lstStyle/>
        <a:p>
          <a:pPr marL="57150" lvl="1" indent="-57150" algn="l" defTabSz="400050">
            <a:lnSpc>
              <a:spcPct val="90000"/>
            </a:lnSpc>
            <a:spcBef>
              <a:spcPct val="0"/>
            </a:spcBef>
            <a:spcAft>
              <a:spcPct val="15000"/>
            </a:spcAft>
            <a:buChar char="•"/>
          </a:pPr>
          <a:r>
            <a:rPr lang="en-US" sz="900" kern="1200" dirty="0"/>
            <a:t>Account</a:t>
          </a:r>
        </a:p>
        <a:p>
          <a:pPr marL="57150" lvl="1" indent="-57150" algn="l" defTabSz="400050">
            <a:lnSpc>
              <a:spcPct val="90000"/>
            </a:lnSpc>
            <a:spcBef>
              <a:spcPct val="0"/>
            </a:spcBef>
            <a:spcAft>
              <a:spcPct val="15000"/>
            </a:spcAft>
            <a:buChar char="•"/>
          </a:pPr>
          <a:r>
            <a:rPr lang="en-US" sz="900" kern="1200" dirty="0"/>
            <a:t>Expenses</a:t>
          </a:r>
        </a:p>
      </dsp:txBody>
      <dsp:txXfrm>
        <a:off x="7372346" y="1595790"/>
        <a:ext cx="1205456" cy="764455"/>
      </dsp:txXfrm>
    </dsp:sp>
    <dsp:sp modelId="{6817D78C-A1E4-3D49-A52F-040183546CC3}">
      <dsp:nvSpPr>
        <dsp:cNvPr id="0" name=""/>
        <dsp:cNvSpPr/>
      </dsp:nvSpPr>
      <dsp:spPr>
        <a:xfrm>
          <a:off x="7627012" y="2384029"/>
          <a:ext cx="1113798" cy="442920"/>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6670" tIns="17780" rIns="26670" bIns="17780" numCol="1" spcCol="1270" anchor="ctr" anchorCtr="0">
          <a:noAutofit/>
        </a:bodyPr>
        <a:lstStyle/>
        <a:p>
          <a:pPr marL="0" lvl="0" indent="0" algn="ctr" defTabSz="622300">
            <a:lnSpc>
              <a:spcPct val="90000"/>
            </a:lnSpc>
            <a:spcBef>
              <a:spcPct val="0"/>
            </a:spcBef>
            <a:spcAft>
              <a:spcPct val="35000"/>
            </a:spcAft>
            <a:buNone/>
          </a:pPr>
          <a:r>
            <a:rPr lang="en-US" sz="1400" kern="1200" dirty="0"/>
            <a:t>$$</a:t>
          </a:r>
        </a:p>
      </dsp:txBody>
      <dsp:txXfrm>
        <a:off x="7639985" y="2397002"/>
        <a:ext cx="1087852" cy="41697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ECBB16-1A0F-9D46-B823-9431D88A65E9}">
      <dsp:nvSpPr>
        <dsp:cNvPr id="0" name=""/>
        <dsp:cNvSpPr/>
      </dsp:nvSpPr>
      <dsp:spPr>
        <a:xfrm>
          <a:off x="40" y="950907"/>
          <a:ext cx="3851410" cy="1115026"/>
        </a:xfrm>
        <a:prstGeom prst="rect">
          <a:avLst/>
        </a:prstGeom>
        <a:solidFill>
          <a:srgbClr val="C00000"/>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0" kern="1200" dirty="0">
              <a:latin typeface="Gill Sans MT" panose="020B0502020104020203" pitchFamily="34" charset="77"/>
            </a:rPr>
            <a:t>Internal Submission in Kuali Research*</a:t>
          </a:r>
        </a:p>
      </dsp:txBody>
      <dsp:txXfrm>
        <a:off x="40" y="950907"/>
        <a:ext cx="3851410" cy="1115026"/>
      </dsp:txXfrm>
    </dsp:sp>
    <dsp:sp modelId="{B66E5BA6-9DE1-D54F-A162-F8A5DA9327E4}">
      <dsp:nvSpPr>
        <dsp:cNvPr id="0" name=""/>
        <dsp:cNvSpPr/>
      </dsp:nvSpPr>
      <dsp:spPr>
        <a:xfrm>
          <a:off x="40" y="2065933"/>
          <a:ext cx="3851410" cy="1405440"/>
        </a:xfrm>
        <a:prstGeom prst="rect">
          <a:avLst/>
        </a:prstGeom>
        <a:solidFill>
          <a:srgbClr val="F9D9E2"/>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b="0" kern="1200" dirty="0">
              <a:latin typeface="Gill Sans MT" panose="020B0502020104020203" pitchFamily="34" charset="77"/>
            </a:rPr>
            <a:t>SFU Specific Info</a:t>
          </a:r>
        </a:p>
        <a:p>
          <a:pPr marL="171450" lvl="1" indent="-171450" algn="l" defTabSz="800100">
            <a:lnSpc>
              <a:spcPct val="90000"/>
            </a:lnSpc>
            <a:spcBef>
              <a:spcPct val="0"/>
            </a:spcBef>
            <a:spcAft>
              <a:spcPct val="15000"/>
            </a:spcAft>
            <a:buChar char="•"/>
          </a:pPr>
          <a:r>
            <a:rPr lang="en-US" sz="1800" b="0" kern="1200" dirty="0">
              <a:latin typeface="Gill Sans MT" panose="020B0502020104020203" pitchFamily="34" charset="77"/>
            </a:rPr>
            <a:t>Approvals</a:t>
          </a:r>
        </a:p>
        <a:p>
          <a:pPr marL="171450" lvl="1" indent="-171450" algn="l" defTabSz="800100">
            <a:lnSpc>
              <a:spcPct val="90000"/>
            </a:lnSpc>
            <a:spcBef>
              <a:spcPct val="0"/>
            </a:spcBef>
            <a:spcAft>
              <a:spcPct val="15000"/>
            </a:spcAft>
            <a:buChar char="•"/>
          </a:pPr>
          <a:r>
            <a:rPr lang="en-US" sz="1800" b="0" kern="1200" dirty="0">
              <a:solidFill>
                <a:srgbClr val="008EF7"/>
              </a:solidFill>
              <a:latin typeface="Gill Sans MT" panose="020B0502020104020203" pitchFamily="34" charset="77"/>
            </a:rPr>
            <a:t>External Documents as Attachment</a:t>
          </a:r>
        </a:p>
        <a:p>
          <a:pPr marL="171450" lvl="1" indent="-171450" algn="l" defTabSz="800100">
            <a:lnSpc>
              <a:spcPct val="90000"/>
            </a:lnSpc>
            <a:spcBef>
              <a:spcPct val="0"/>
            </a:spcBef>
            <a:spcAft>
              <a:spcPct val="15000"/>
            </a:spcAft>
            <a:buChar char="•"/>
          </a:pPr>
          <a:r>
            <a:rPr lang="en-US" sz="1800" b="0" kern="1200" dirty="0">
              <a:solidFill>
                <a:schemeClr val="tx1"/>
              </a:solidFill>
              <a:latin typeface="Gill Sans MT" panose="020B0502020104020203" pitchFamily="34" charset="77"/>
            </a:rPr>
            <a:t>Available &amp; Together</a:t>
          </a:r>
        </a:p>
      </dsp:txBody>
      <dsp:txXfrm>
        <a:off x="40" y="2065933"/>
        <a:ext cx="3851410" cy="1405440"/>
      </dsp:txXfrm>
    </dsp:sp>
    <dsp:sp modelId="{F368F42D-057E-1840-901C-102A101493FD}">
      <dsp:nvSpPr>
        <dsp:cNvPr id="0" name=""/>
        <dsp:cNvSpPr/>
      </dsp:nvSpPr>
      <dsp:spPr>
        <a:xfrm>
          <a:off x="4390648" y="950907"/>
          <a:ext cx="3851410" cy="1115026"/>
        </a:xfrm>
        <a:prstGeom prst="rect">
          <a:avLst/>
        </a:prstGeom>
        <a:solidFill>
          <a:srgbClr val="008EF7"/>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130048" rIns="227584" bIns="130048" numCol="1" spcCol="1270" anchor="ctr" anchorCtr="0">
          <a:noAutofit/>
        </a:bodyPr>
        <a:lstStyle/>
        <a:p>
          <a:pPr marL="0" lvl="0" indent="0" algn="ctr" defTabSz="1422400">
            <a:lnSpc>
              <a:spcPct val="90000"/>
            </a:lnSpc>
            <a:spcBef>
              <a:spcPct val="0"/>
            </a:spcBef>
            <a:spcAft>
              <a:spcPct val="35000"/>
            </a:spcAft>
            <a:buNone/>
          </a:pPr>
          <a:r>
            <a:rPr lang="en-US" sz="3200" b="0" kern="1200" dirty="0">
              <a:latin typeface="Gill Sans MT" panose="020B0502020104020203" pitchFamily="34" charset="77"/>
            </a:rPr>
            <a:t>External Submission to Sponsor*</a:t>
          </a:r>
        </a:p>
      </dsp:txBody>
      <dsp:txXfrm>
        <a:off x="4390648" y="950907"/>
        <a:ext cx="3851410" cy="1115026"/>
      </dsp:txXfrm>
    </dsp:sp>
    <dsp:sp modelId="{F027BC3D-8C41-7149-A1DF-46E4AA1293CD}">
      <dsp:nvSpPr>
        <dsp:cNvPr id="0" name=""/>
        <dsp:cNvSpPr/>
      </dsp:nvSpPr>
      <dsp:spPr>
        <a:xfrm>
          <a:off x="4390648" y="2065933"/>
          <a:ext cx="3851410" cy="1405440"/>
        </a:xfrm>
        <a:prstGeom prst="rect">
          <a:avLst/>
        </a:prstGeom>
        <a:solidFill>
          <a:srgbClr val="CCE6F7"/>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2000" b="0" kern="1200" dirty="0">
              <a:solidFill>
                <a:schemeClr val="tx1"/>
              </a:solidFill>
              <a:latin typeface="Gill Sans MT" panose="020B0502020104020203" pitchFamily="34" charset="77"/>
            </a:rPr>
            <a:t>Proposal</a:t>
          </a:r>
        </a:p>
        <a:p>
          <a:pPr marL="228600" lvl="1" indent="-228600" algn="l" defTabSz="889000">
            <a:lnSpc>
              <a:spcPct val="90000"/>
            </a:lnSpc>
            <a:spcBef>
              <a:spcPct val="0"/>
            </a:spcBef>
            <a:spcAft>
              <a:spcPct val="15000"/>
            </a:spcAft>
            <a:buChar char="•"/>
          </a:pPr>
          <a:r>
            <a:rPr lang="en-US" sz="2000" b="0" kern="1200" dirty="0">
              <a:solidFill>
                <a:schemeClr val="tx1"/>
              </a:solidFill>
              <a:latin typeface="Gill Sans MT" panose="020B0502020104020203" pitchFamily="34" charset="77"/>
            </a:rPr>
            <a:t>Budget</a:t>
          </a:r>
        </a:p>
        <a:p>
          <a:pPr marL="228600" lvl="1" indent="-228600" algn="l" defTabSz="889000">
            <a:lnSpc>
              <a:spcPct val="90000"/>
            </a:lnSpc>
            <a:spcBef>
              <a:spcPct val="0"/>
            </a:spcBef>
            <a:spcAft>
              <a:spcPct val="15000"/>
            </a:spcAft>
            <a:buChar char="•"/>
          </a:pPr>
          <a:r>
            <a:rPr lang="en-US" sz="2000" b="0" kern="1200" dirty="0">
              <a:solidFill>
                <a:schemeClr val="tx1"/>
              </a:solidFill>
              <a:latin typeface="Gill Sans MT" panose="020B0502020104020203" pitchFamily="34" charset="77"/>
            </a:rPr>
            <a:t>Supporting Info</a:t>
          </a:r>
        </a:p>
      </dsp:txBody>
      <dsp:txXfrm>
        <a:off x="4390648" y="2065933"/>
        <a:ext cx="3851410" cy="140544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22E1C9A-EE2A-D74B-8E05-526B6EC8FE44}">
      <dsp:nvSpPr>
        <dsp:cNvPr id="0" name=""/>
        <dsp:cNvSpPr/>
      </dsp:nvSpPr>
      <dsp:spPr>
        <a:xfrm>
          <a:off x="-5820255" y="-891325"/>
          <a:ext cx="6933382" cy="6933382"/>
        </a:xfrm>
        <a:prstGeom prst="blockArc">
          <a:avLst>
            <a:gd name="adj1" fmla="val 18900000"/>
            <a:gd name="adj2" fmla="val 2700000"/>
            <a:gd name="adj3" fmla="val 312"/>
          </a:avLst>
        </a:pr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sp>
    <dsp:sp modelId="{220DD248-C92D-C04D-95EE-73A89AD5B5AF}">
      <dsp:nvSpPr>
        <dsp:cNvPr id="0" name=""/>
        <dsp:cNvSpPr/>
      </dsp:nvSpPr>
      <dsp:spPr>
        <a:xfrm>
          <a:off x="361323" y="234152"/>
          <a:ext cx="7644801" cy="4680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55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0" kern="1200" dirty="0">
              <a:latin typeface="Gill Sans MT" panose="020B0502020104020203" pitchFamily="34" charset="77"/>
              <a:cs typeface="Calibri"/>
            </a:rPr>
            <a:t>Ensures approvals are in place “pre-agreement”</a:t>
          </a:r>
          <a:endParaRPr lang="en-US" sz="2500" kern="1200" dirty="0">
            <a:latin typeface="Gill Sans MT" panose="020B0502020104020203" pitchFamily="34" charset="77"/>
            <a:cs typeface="Calibri"/>
          </a:endParaRPr>
        </a:p>
      </dsp:txBody>
      <dsp:txXfrm>
        <a:off x="361323" y="234152"/>
        <a:ext cx="7644801" cy="468098"/>
      </dsp:txXfrm>
    </dsp:sp>
    <dsp:sp modelId="{3D703DB8-399B-2D4C-9E29-ADD17CA2EF74}">
      <dsp:nvSpPr>
        <dsp:cNvPr id="0" name=""/>
        <dsp:cNvSpPr/>
      </dsp:nvSpPr>
      <dsp:spPr>
        <a:xfrm>
          <a:off x="68762" y="175639"/>
          <a:ext cx="585123" cy="58512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AF3D024-99B2-FD45-87B2-2340CF1209C6}">
      <dsp:nvSpPr>
        <dsp:cNvPr id="0" name=""/>
        <dsp:cNvSpPr/>
      </dsp:nvSpPr>
      <dsp:spPr>
        <a:xfrm>
          <a:off x="785228" y="936711"/>
          <a:ext cx="7220896" cy="4680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55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0" kern="1200" dirty="0">
              <a:latin typeface="Gill Sans MT" panose="020B0502020104020203" pitchFamily="34" charset="77"/>
              <a:cs typeface="Calibri"/>
            </a:rPr>
            <a:t>Keeps info/docs together, gets things on radar </a:t>
          </a:r>
          <a:endParaRPr lang="en-US" sz="2500" kern="1200" dirty="0">
            <a:latin typeface="Gill Sans MT" panose="020B0502020104020203" pitchFamily="34" charset="77"/>
            <a:cs typeface="Calibri"/>
          </a:endParaRPr>
        </a:p>
      </dsp:txBody>
      <dsp:txXfrm>
        <a:off x="785228" y="936711"/>
        <a:ext cx="7220896" cy="468098"/>
      </dsp:txXfrm>
    </dsp:sp>
    <dsp:sp modelId="{E297C660-C226-094C-A148-96EE1B9C8F2B}">
      <dsp:nvSpPr>
        <dsp:cNvPr id="0" name=""/>
        <dsp:cNvSpPr/>
      </dsp:nvSpPr>
      <dsp:spPr>
        <a:xfrm>
          <a:off x="492667" y="878199"/>
          <a:ext cx="585123" cy="58512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D5D896D9-C375-9742-B8E4-E8E785059D0E}">
      <dsp:nvSpPr>
        <dsp:cNvPr id="0" name=""/>
        <dsp:cNvSpPr/>
      </dsp:nvSpPr>
      <dsp:spPr>
        <a:xfrm>
          <a:off x="1017526" y="1638756"/>
          <a:ext cx="6988598" cy="4680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55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0" kern="1200" dirty="0">
              <a:latin typeface="Gill Sans MT" panose="020B0502020104020203" pitchFamily="34" charset="77"/>
              <a:cs typeface="Calibri"/>
            </a:rPr>
            <a:t>Helps resource assignments</a:t>
          </a:r>
          <a:endParaRPr lang="en-US" sz="2500" kern="1200" dirty="0">
            <a:latin typeface="Gill Sans MT" panose="020B0502020104020203" pitchFamily="34" charset="77"/>
            <a:cs typeface="Calibri"/>
          </a:endParaRPr>
        </a:p>
      </dsp:txBody>
      <dsp:txXfrm>
        <a:off x="1017526" y="1638756"/>
        <a:ext cx="6988598" cy="468098"/>
      </dsp:txXfrm>
    </dsp:sp>
    <dsp:sp modelId="{E7302DC1-76E6-7D40-92B1-7147177D9244}">
      <dsp:nvSpPr>
        <dsp:cNvPr id="0" name=""/>
        <dsp:cNvSpPr/>
      </dsp:nvSpPr>
      <dsp:spPr>
        <a:xfrm>
          <a:off x="724965" y="1580244"/>
          <a:ext cx="585123" cy="58512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720385-43E6-EB4A-96AB-CF9B1772C1CF}">
      <dsp:nvSpPr>
        <dsp:cNvPr id="0" name=""/>
        <dsp:cNvSpPr/>
      </dsp:nvSpPr>
      <dsp:spPr>
        <a:xfrm>
          <a:off x="1091697" y="2341316"/>
          <a:ext cx="6914428" cy="4680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55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b="0" kern="1200" dirty="0">
              <a:latin typeface="Gill Sans MT" panose="020B0502020104020203" pitchFamily="34" charset="77"/>
              <a:cs typeface="Calibri"/>
            </a:rPr>
            <a:t>Reminds of important to dos (ethics, COI)</a:t>
          </a:r>
          <a:endParaRPr lang="en-US" sz="2500" kern="1200" dirty="0">
            <a:latin typeface="Gill Sans MT" panose="020B0502020104020203" pitchFamily="34" charset="77"/>
            <a:cs typeface="Calibri"/>
          </a:endParaRPr>
        </a:p>
      </dsp:txBody>
      <dsp:txXfrm>
        <a:off x="1091697" y="2341316"/>
        <a:ext cx="6914428" cy="468098"/>
      </dsp:txXfrm>
    </dsp:sp>
    <dsp:sp modelId="{F2CC5AC1-A75A-3F49-9019-D9769D894BCE}">
      <dsp:nvSpPr>
        <dsp:cNvPr id="0" name=""/>
        <dsp:cNvSpPr/>
      </dsp:nvSpPr>
      <dsp:spPr>
        <a:xfrm>
          <a:off x="799135" y="2282803"/>
          <a:ext cx="585123" cy="58512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059410AC-EB84-A148-98A3-ACF5797F3913}">
      <dsp:nvSpPr>
        <dsp:cNvPr id="0" name=""/>
        <dsp:cNvSpPr/>
      </dsp:nvSpPr>
      <dsp:spPr>
        <a:xfrm>
          <a:off x="1017526" y="3043875"/>
          <a:ext cx="6988598" cy="4680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55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Gill Sans MT" panose="020B0502020104020203" pitchFamily="34" charset="77"/>
              <a:cs typeface="Calibri"/>
            </a:rPr>
            <a:t>Informs eligibility and compliance check</a:t>
          </a:r>
        </a:p>
      </dsp:txBody>
      <dsp:txXfrm>
        <a:off x="1017526" y="3043875"/>
        <a:ext cx="6988598" cy="468098"/>
      </dsp:txXfrm>
    </dsp:sp>
    <dsp:sp modelId="{26F1DA31-C4B4-4C24-B4B4-BB5DAA7F1114}">
      <dsp:nvSpPr>
        <dsp:cNvPr id="0" name=""/>
        <dsp:cNvSpPr/>
      </dsp:nvSpPr>
      <dsp:spPr>
        <a:xfrm>
          <a:off x="724965" y="2985363"/>
          <a:ext cx="585123" cy="58512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6665CBC-295B-4F0F-A677-DB84205FBD02}">
      <dsp:nvSpPr>
        <dsp:cNvPr id="0" name=""/>
        <dsp:cNvSpPr/>
      </dsp:nvSpPr>
      <dsp:spPr>
        <a:xfrm>
          <a:off x="785228" y="3745920"/>
          <a:ext cx="7220896" cy="4680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55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Gill Sans MT" panose="020B0502020104020203" pitchFamily="34" charset="77"/>
              <a:cs typeface="Calibri"/>
            </a:rPr>
            <a:t>Streamlines account setup</a:t>
          </a:r>
        </a:p>
      </dsp:txBody>
      <dsp:txXfrm>
        <a:off x="785228" y="3745920"/>
        <a:ext cx="7220896" cy="468098"/>
      </dsp:txXfrm>
    </dsp:sp>
    <dsp:sp modelId="{A1A912BA-02C8-464D-890F-1484C3ED6BBB}">
      <dsp:nvSpPr>
        <dsp:cNvPr id="0" name=""/>
        <dsp:cNvSpPr/>
      </dsp:nvSpPr>
      <dsp:spPr>
        <a:xfrm>
          <a:off x="492667" y="3687408"/>
          <a:ext cx="585123" cy="58512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922FF613-EB6E-4692-8FB6-1AA2E05E5FE8}">
      <dsp:nvSpPr>
        <dsp:cNvPr id="0" name=""/>
        <dsp:cNvSpPr/>
      </dsp:nvSpPr>
      <dsp:spPr>
        <a:xfrm>
          <a:off x="361323" y="4448480"/>
          <a:ext cx="7644801" cy="46809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71553" tIns="63500" rIns="63500" bIns="63500" numCol="1" spcCol="1270" anchor="ctr" anchorCtr="0">
          <a:noAutofit/>
        </a:bodyPr>
        <a:lstStyle/>
        <a:p>
          <a:pPr marL="0" lvl="0" indent="0" algn="l" defTabSz="1111250">
            <a:lnSpc>
              <a:spcPct val="90000"/>
            </a:lnSpc>
            <a:spcBef>
              <a:spcPct val="0"/>
            </a:spcBef>
            <a:spcAft>
              <a:spcPct val="35000"/>
            </a:spcAft>
            <a:buNone/>
          </a:pPr>
          <a:r>
            <a:rPr lang="en-US" sz="2500" kern="1200" dirty="0">
              <a:latin typeface="Gill Sans MT" panose="020B0502020104020203" pitchFamily="34" charset="77"/>
              <a:cs typeface="Calibri"/>
            </a:rPr>
            <a:t>Provides status</a:t>
          </a:r>
        </a:p>
      </dsp:txBody>
      <dsp:txXfrm>
        <a:off x="361323" y="4448480"/>
        <a:ext cx="7644801" cy="468098"/>
      </dsp:txXfrm>
    </dsp:sp>
    <dsp:sp modelId="{E88DFFF2-4599-E344-BC12-AD94C59A6012}">
      <dsp:nvSpPr>
        <dsp:cNvPr id="0" name=""/>
        <dsp:cNvSpPr/>
      </dsp:nvSpPr>
      <dsp:spPr>
        <a:xfrm>
          <a:off x="68762" y="4389968"/>
          <a:ext cx="585123" cy="585123"/>
        </a:xfrm>
        <a:prstGeom prst="ellipse">
          <a:avLst/>
        </a:prstGeom>
        <a:solidFill>
          <a:schemeClr val="l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process1">
  <dgm:title val=""/>
  <dgm:desc val=""/>
  <dgm:catLst>
    <dgm:cat type="process" pri="1000"/>
    <dgm:cat type="convert" pri="1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ptType="node" refType="w"/>
      <dgm:constr type="h" for="ch" ptType="node" op="equ"/>
      <dgm:constr type="primFontSz" for="ch" ptType="node" op="equ" val="65"/>
      <dgm:constr type="w" for="ch" ptType="sibTrans" refType="w" refFor="ch" refPtType="node" op="equ" fact="0.4"/>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18" fact="NaN" max="NaN"/>
          <dgm:rule type="h" val="NaN" fact="1.5" max="NaN"/>
          <dgm:rule type="primFontSz" val="5" fact="NaN" max="NaN"/>
          <dgm:rule type="h" val="INF"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177646A-58FA-9D40-9D9D-83B2E51FE78A}" type="datetimeFigureOut">
              <a:rPr lang="en-US" smtClean="0"/>
              <a:t>2/1/24</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62F7FF-80E9-EA46-8276-FB972CB01D29}" type="slidenum">
              <a:rPr lang="en-US" smtClean="0"/>
              <a:t>‹#›</a:t>
            </a:fld>
            <a:endParaRPr lang="en-US"/>
          </a:p>
        </p:txBody>
      </p:sp>
    </p:spTree>
    <p:extLst>
      <p:ext uri="{BB962C8B-B14F-4D97-AF65-F5344CB8AC3E}">
        <p14:creationId xmlns:p14="http://schemas.microsoft.com/office/powerpoint/2010/main" val="28074041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kuali-research.zendesk.com/hc/en-us/articles/360010950593-Dashboard-Common-Tasks"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FONT: </a:t>
            </a:r>
            <a:br>
              <a:rPr lang="en-US" b="1" dirty="0"/>
            </a:br>
            <a:r>
              <a:rPr lang="en-US" dirty="0"/>
              <a:t>Impact, uppercase</a:t>
            </a:r>
          </a:p>
          <a:p>
            <a:r>
              <a:rPr lang="en-US" dirty="0"/>
              <a:t>Do not extend text outside of red section.</a:t>
            </a:r>
          </a:p>
          <a:p>
            <a:endParaRPr lang="en-US" dirty="0"/>
          </a:p>
          <a:p>
            <a:r>
              <a:rPr lang="en-US" b="1" dirty="0"/>
              <a:t>SUBHEADS</a:t>
            </a:r>
            <a:r>
              <a:rPr lang="en-US" b="1" baseline="0" dirty="0"/>
              <a:t> / </a:t>
            </a:r>
            <a:r>
              <a:rPr lang="en-US" b="1" dirty="0"/>
              <a:t>DAY MONTH YEAR:</a:t>
            </a:r>
          </a:p>
          <a:p>
            <a:r>
              <a:rPr lang="en-US" dirty="0"/>
              <a:t>Trebuchet MS, bold, uppercase</a:t>
            </a:r>
          </a:p>
          <a:p>
            <a:endParaRPr lang="en-US" dirty="0"/>
          </a:p>
          <a:p>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1</a:t>
            </a:fld>
            <a:endParaRPr lang="en-US"/>
          </a:p>
        </p:txBody>
      </p:sp>
    </p:spTree>
    <p:extLst>
      <p:ext uri="{BB962C8B-B14F-4D97-AF65-F5344CB8AC3E}">
        <p14:creationId xmlns:p14="http://schemas.microsoft.com/office/powerpoint/2010/main" val="292847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15</a:t>
            </a:fld>
            <a:endParaRPr lang="en-US"/>
          </a:p>
        </p:txBody>
      </p:sp>
    </p:spTree>
    <p:extLst>
      <p:ext uri="{BB962C8B-B14F-4D97-AF65-F5344CB8AC3E}">
        <p14:creationId xmlns:p14="http://schemas.microsoft.com/office/powerpoint/2010/main" val="29632476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16</a:t>
            </a:fld>
            <a:endParaRPr lang="en-US"/>
          </a:p>
        </p:txBody>
      </p:sp>
    </p:spTree>
    <p:extLst>
      <p:ext uri="{BB962C8B-B14F-4D97-AF65-F5344CB8AC3E}">
        <p14:creationId xmlns:p14="http://schemas.microsoft.com/office/powerpoint/2010/main" val="15391358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A place where you can easily access your most common tasks whether that's searching, creating new records, or other actions.  Also available is the search option at the top to give easy access to any system action.</a:t>
            </a:r>
            <a:r>
              <a:rPr lang="en-CA" dirty="0">
                <a:effectLst/>
              </a:rPr>
              <a:t> </a:t>
            </a:r>
          </a:p>
        </p:txBody>
      </p:sp>
      <p:sp>
        <p:nvSpPr>
          <p:cNvPr id="4" name="Slide Number Placeholder 3"/>
          <p:cNvSpPr>
            <a:spLocks noGrp="1"/>
          </p:cNvSpPr>
          <p:nvPr>
            <p:ph type="sldNum" sz="quarter" idx="5"/>
          </p:nvPr>
        </p:nvSpPr>
        <p:spPr/>
        <p:txBody>
          <a:bodyPr/>
          <a:lstStyle/>
          <a:p>
            <a:fld id="{E162F7FF-80E9-EA46-8276-FB972CB01D29}" type="slidenum">
              <a:rPr lang="en-US" smtClean="0"/>
              <a:t>17</a:t>
            </a:fld>
            <a:endParaRPr lang="en-US"/>
          </a:p>
        </p:txBody>
      </p:sp>
    </p:spTree>
    <p:extLst>
      <p:ext uri="{BB962C8B-B14F-4D97-AF65-F5344CB8AC3E}">
        <p14:creationId xmlns:p14="http://schemas.microsoft.com/office/powerpoint/2010/main" val="35363544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a:p>
            <a:pPr marL="228600"/>
            <a:r>
              <a:rPr lang="en-CA" sz="1050" b="1" dirty="0">
                <a:solidFill>
                  <a:srgbClr val="2D3B45"/>
                </a:solidFill>
                <a:effectLst/>
                <a:highlight>
                  <a:srgbClr val="FFFF00"/>
                </a:highlight>
                <a:latin typeface="Gill Sans MT" panose="020B0502020104020203" pitchFamily="34" charset="77"/>
                <a:ea typeface="Times New Roman" panose="02020603050405020304" pitchFamily="18" charset="0"/>
                <a:cs typeface="Times New Roman" panose="02020603050405020304" pitchFamily="18" charset="0"/>
              </a:rPr>
              <a:t>If the sponsor does not exist in the drop-down list:</a:t>
            </a:r>
            <a:r>
              <a:rPr lang="en-CA" sz="1050" dirty="0">
                <a:solidFill>
                  <a:srgbClr val="2D3B45"/>
                </a:solidFill>
                <a:effectLst/>
                <a:highlight>
                  <a:srgbClr val="FFFF00"/>
                </a:highlight>
                <a:latin typeface="Gill Sans MT" panose="020B0502020104020203" pitchFamily="34" charset="77"/>
                <a:ea typeface="Times New Roman" panose="02020603050405020304" pitchFamily="18" charset="0"/>
                <a:cs typeface="Times New Roman" panose="02020603050405020304" pitchFamily="18" charset="0"/>
              </a:rPr>
              <a:t> </a:t>
            </a:r>
            <a:endParaRPr lang="en-CA" sz="105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marL="742950" lvl="1" indent="-285750">
              <a:buFont typeface="+mj-lt"/>
              <a:buAutoNum type="arabicPeriod"/>
            </a:pPr>
            <a:r>
              <a:rPr lang="en-CA" sz="1050" dirty="0">
                <a:solidFill>
                  <a:srgbClr val="2D3B45"/>
                </a:solidFill>
                <a:effectLst/>
                <a:highlight>
                  <a:srgbClr val="FFFF00"/>
                </a:highlight>
                <a:latin typeface="Gill Sans MT" panose="020B0502020104020203" pitchFamily="34" charset="77"/>
                <a:ea typeface="Times New Roman" panose="02020603050405020304" pitchFamily="18" charset="0"/>
                <a:cs typeface="Times New Roman" panose="02020603050405020304" pitchFamily="18" charset="0"/>
              </a:rPr>
              <a:t>Please search for </a:t>
            </a:r>
            <a:r>
              <a:rPr lang="en-CA" sz="1050" b="1" dirty="0">
                <a:solidFill>
                  <a:srgbClr val="2D3B45"/>
                </a:solidFill>
                <a:effectLst/>
                <a:highlight>
                  <a:srgbClr val="FFFF00"/>
                </a:highlight>
                <a:latin typeface="Gill Sans MT" panose="020B0502020104020203" pitchFamily="34" charset="77"/>
                <a:ea typeface="Times New Roman" panose="02020603050405020304" pitchFamily="18" charset="0"/>
                <a:cs typeface="Times New Roman" panose="02020603050405020304" pitchFamily="18" charset="0"/>
              </a:rPr>
              <a:t>*not*</a:t>
            </a:r>
            <a:r>
              <a:rPr lang="en-CA" sz="1050" dirty="0">
                <a:solidFill>
                  <a:srgbClr val="2D3B45"/>
                </a:solidFill>
                <a:effectLst/>
                <a:highlight>
                  <a:srgbClr val="FFFF00"/>
                </a:highlight>
                <a:latin typeface="Gill Sans MT" panose="020B0502020104020203" pitchFamily="34" charset="77"/>
                <a:ea typeface="Times New Roman" panose="02020603050405020304" pitchFamily="18" charset="0"/>
                <a:cs typeface="Times New Roman" panose="02020603050405020304" pitchFamily="18" charset="0"/>
              </a:rPr>
              <a:t> in the sponsor name box of the search function (magnifying glass). </a:t>
            </a:r>
            <a:endParaRPr lang="en-CA" sz="105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marL="742950" lvl="1" indent="-285750">
              <a:buFont typeface="+mj-lt"/>
              <a:buAutoNum type="arabicPeriod"/>
            </a:pPr>
            <a:r>
              <a:rPr lang="en-CA" sz="1050" dirty="0">
                <a:solidFill>
                  <a:srgbClr val="2D3B45"/>
                </a:solidFill>
                <a:effectLst/>
                <a:highlight>
                  <a:srgbClr val="FFFF00"/>
                </a:highlight>
                <a:latin typeface="Gill Sans MT" panose="020B0502020104020203" pitchFamily="34" charset="77"/>
                <a:ea typeface="Times New Roman" panose="02020603050405020304" pitchFamily="18" charset="0"/>
                <a:cs typeface="Times New Roman" panose="02020603050405020304" pitchFamily="18" charset="0"/>
              </a:rPr>
              <a:t>Select </a:t>
            </a:r>
            <a:r>
              <a:rPr lang="en-CA" sz="1050" b="1" dirty="0">
                <a:solidFill>
                  <a:srgbClr val="2D3B45"/>
                </a:solidFill>
                <a:effectLst/>
                <a:highlight>
                  <a:srgbClr val="FFFF00"/>
                </a:highlight>
                <a:latin typeface="Gill Sans MT" panose="020B0502020104020203" pitchFamily="34" charset="77"/>
                <a:ea typeface="Times New Roman" panose="02020603050405020304" pitchFamily="18" charset="0"/>
                <a:cs typeface="Times New Roman" panose="02020603050405020304" pitchFamily="18" charset="0"/>
              </a:rPr>
              <a:t>“sponsor not found”</a:t>
            </a:r>
            <a:r>
              <a:rPr lang="en-CA" sz="1050" dirty="0">
                <a:solidFill>
                  <a:srgbClr val="2D3B45"/>
                </a:solidFill>
                <a:effectLst/>
                <a:highlight>
                  <a:srgbClr val="FFFF00"/>
                </a:highlight>
                <a:latin typeface="Gill Sans MT" panose="020B0502020104020203" pitchFamily="34" charset="77"/>
                <a:ea typeface="Times New Roman" panose="02020603050405020304" pitchFamily="18" charset="0"/>
                <a:cs typeface="Times New Roman" panose="02020603050405020304" pitchFamily="18" charset="0"/>
              </a:rPr>
              <a:t> from the search results. This will let ORS know to onboard the sponsor. </a:t>
            </a:r>
            <a:endParaRPr lang="en-CA" sz="105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marL="742950" lvl="1" indent="-285750">
              <a:buFont typeface="+mj-lt"/>
              <a:buAutoNum type="arabicPeriod"/>
            </a:pPr>
            <a:r>
              <a:rPr lang="en-CA" sz="1050" dirty="0">
                <a:solidFill>
                  <a:srgbClr val="2D3B45"/>
                </a:solidFill>
                <a:effectLst/>
                <a:highlight>
                  <a:srgbClr val="FFFF00"/>
                </a:highlight>
                <a:latin typeface="Gill Sans MT" panose="020B0502020104020203" pitchFamily="34" charset="77"/>
                <a:ea typeface="Times New Roman" panose="02020603050405020304" pitchFamily="18" charset="0"/>
                <a:cs typeface="Times New Roman" panose="02020603050405020304" pitchFamily="18" charset="0"/>
              </a:rPr>
              <a:t>The new sponsor will be activated in the system within 48 hours. You do not need to wait 48 hours with your signature sheet information, you can proceed with the rest of the proposal. </a:t>
            </a: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18</a:t>
            </a:fld>
            <a:endParaRPr lang="en-US"/>
          </a:p>
        </p:txBody>
      </p:sp>
    </p:spTree>
    <p:extLst>
      <p:ext uri="{BB962C8B-B14F-4D97-AF65-F5344CB8AC3E}">
        <p14:creationId xmlns:p14="http://schemas.microsoft.com/office/powerpoint/2010/main" val="30378454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i="1"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Kuali Proposal has a </a:t>
            </a:r>
            <a:r>
              <a:rPr lang="en-CA" sz="1800" b="1" i="1"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data validation option</a:t>
            </a:r>
            <a:r>
              <a:rPr lang="en-CA" sz="1800" i="1"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 that is off by default at the start of a new Kuali Proposal. It is better practice to keep it off and turn it on when closer to internal submission to validate the data entry. This will minimize too much and irrelevant feedback as you are working through drafts.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i="1"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19</a:t>
            </a:fld>
            <a:endParaRPr lang="en-US"/>
          </a:p>
        </p:txBody>
      </p:sp>
    </p:spTree>
    <p:extLst>
      <p:ext uri="{BB962C8B-B14F-4D97-AF65-F5344CB8AC3E}">
        <p14:creationId xmlns:p14="http://schemas.microsoft.com/office/powerpoint/2010/main" val="7731635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dirty="0">
                <a:solidFill>
                  <a:srgbClr val="000000"/>
                </a:solidFill>
                <a:effectLst/>
                <a:latin typeface="Times"/>
              </a:rPr>
              <a:t>Anticipated Award Type: The list is created in PeopleSoft and is important for ORS to be able to set awards up properly. At the proposal stage, only the grant versus contract types are tracked.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200" b="0" i="0"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dirty="0">
                <a:solidFill>
                  <a:srgbClr val="000000"/>
                </a:solidFill>
                <a:effectLst/>
                <a:latin typeface="Times"/>
              </a:rPr>
              <a:t> * Please select G-Grant if the funding opportunity is through a granting agency whose mandate is to fund research (NSERC, NIH, MITACS, </a:t>
            </a:r>
            <a:r>
              <a:rPr lang="en-CA" sz="1200" b="0" i="0" dirty="0" err="1">
                <a:solidFill>
                  <a:srgbClr val="000000"/>
                </a:solidFill>
                <a:effectLst/>
                <a:latin typeface="Times"/>
              </a:rPr>
              <a:t>etc</a:t>
            </a:r>
            <a:r>
              <a:rPr lang="en-CA" sz="1200" b="0" i="0" dirty="0">
                <a:solidFill>
                  <a:srgbClr val="000000"/>
                </a:solidFill>
                <a:effectLst/>
                <a:latin typeface="Times"/>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b="0" i="0" dirty="0">
                <a:solidFill>
                  <a:srgbClr val="000000"/>
                </a:solidFill>
                <a:effectLst/>
                <a:latin typeface="Times"/>
              </a:rPr>
              <a:t>* Please select C-Contract if the funding (or non funded agreement) is from a non-profit or from private industry for a specific research project.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0" i="0" dirty="0">
              <a:solidFill>
                <a:srgbClr val="000000"/>
              </a:solidFill>
              <a:effectLst/>
              <a:latin typeface="Times"/>
            </a:endParaRP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b="0" i="0" dirty="0">
                <a:solidFill>
                  <a:srgbClr val="000000"/>
                </a:solidFill>
                <a:effectLst/>
                <a:latin typeface="Times"/>
              </a:rPr>
              <a:t>NOTE: If unsure, please select the best match. ORS will update the Award type at the time of funding based on the award letter and terms and conditions around the funding. </a:t>
            </a:r>
          </a:p>
          <a:p>
            <a:pPr marL="457200" marR="0" lvl="0" indent="-45720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b="0" i="0" dirty="0">
              <a:solidFill>
                <a:srgbClr val="000000"/>
              </a:solidFill>
              <a:effectLst/>
              <a:latin typeface="Time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20</a:t>
            </a:fld>
            <a:endParaRPr lang="en-US"/>
          </a:p>
        </p:txBody>
      </p:sp>
    </p:spTree>
    <p:extLst>
      <p:ext uri="{BB962C8B-B14F-4D97-AF65-F5344CB8AC3E}">
        <p14:creationId xmlns:p14="http://schemas.microsoft.com/office/powerpoint/2010/main" val="210974844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dirty="0">
                <a:solidFill>
                  <a:srgbClr val="2D3B45"/>
                </a:solidFill>
                <a:effectLst/>
                <a:highlight>
                  <a:srgbClr val="FFFF00"/>
                </a:highlight>
                <a:latin typeface="Gill Sans MT" panose="020B0502020104020203" pitchFamily="34" charset="77"/>
                <a:ea typeface="Calibri" panose="020F0502020204030204" pitchFamily="34" charset="0"/>
                <a:cs typeface="Calibri" panose="020F0502020204030204" pitchFamily="34" charset="0"/>
              </a:rPr>
              <a:t>During the pre-approval stage in the Kuali Proposal Development workflow the exact program name is not always available. ORS will fill in the exact program based on the award letter in Kuali Awards to maintain consistency and accuracy in the records. </a:t>
            </a: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algn="l"/>
            <a:r>
              <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 </a:t>
            </a:r>
          </a:p>
          <a:p>
            <a:pPr marL="342900" marR="121920" lvl="0" indent="-342900" algn="l">
              <a:buFont typeface="Symbol" pitchFamily="2" charset="2"/>
              <a:buBlip>
                <a:blip r:embed="rId3"/>
              </a:buBlip>
              <a:tabLst>
                <a:tab pos="457200" algn="l"/>
              </a:tabLst>
            </a:pPr>
            <a:r>
              <a:rPr lang="en-CA" sz="1800" b="1" i="1" dirty="0">
                <a:solidFill>
                  <a:srgbClr val="0070C0"/>
                </a:solidFill>
                <a:effectLst/>
                <a:highlight>
                  <a:srgbClr val="FFFF00"/>
                </a:highlight>
                <a:latin typeface="Gill Sans MT" panose="020B0502020104020203" pitchFamily="34" charset="77"/>
                <a:ea typeface="Times New Roman" panose="02020603050405020304" pitchFamily="18" charset="0"/>
                <a:cs typeface="Times New Roman" panose="02020603050405020304" pitchFamily="18" charset="0"/>
              </a:rPr>
              <a:t>NOTE:</a:t>
            </a:r>
            <a:r>
              <a:rPr lang="en-CA" sz="1800" b="1" dirty="0">
                <a:solidFill>
                  <a:srgbClr val="0070C0"/>
                </a:solidFill>
                <a:effectLst/>
                <a:highlight>
                  <a:srgbClr val="FFFF00"/>
                </a:highlight>
                <a:latin typeface="Gill Sans MT" panose="020B0502020104020203" pitchFamily="34" charset="77"/>
                <a:ea typeface="Times New Roman" panose="02020603050405020304" pitchFamily="18" charset="0"/>
                <a:cs typeface="Times New Roman" panose="02020603050405020304" pitchFamily="18" charset="0"/>
              </a:rPr>
              <a:t> </a:t>
            </a:r>
            <a:r>
              <a:rPr lang="en-CA" sz="1800" i="1" dirty="0">
                <a:solidFill>
                  <a:srgbClr val="2D3B45"/>
                </a:solidFill>
                <a:effectLst/>
                <a:highlight>
                  <a:srgbClr val="FFFF00"/>
                </a:highlight>
                <a:latin typeface="Gill Sans MT" panose="020B0502020104020203" pitchFamily="34" charset="77"/>
                <a:ea typeface="Calibri" panose="020F0502020204030204" pitchFamily="34" charset="0"/>
                <a:cs typeface="Calibri" panose="020F0502020204030204" pitchFamily="34" charset="0"/>
              </a:rPr>
              <a:t> If the funder (sponsor) has several streams of funding opportunities, they provide a name to each new program (e.g. NSERC Alliance and NSERC Discovery; or SSHRC Insight and SSHRC Partnership Development).  </a:t>
            </a:r>
          </a:p>
        </p:txBody>
      </p:sp>
      <p:sp>
        <p:nvSpPr>
          <p:cNvPr id="4" name="Slide Number Placeholder 3"/>
          <p:cNvSpPr>
            <a:spLocks noGrp="1"/>
          </p:cNvSpPr>
          <p:nvPr>
            <p:ph type="sldNum" sz="quarter" idx="5"/>
          </p:nvPr>
        </p:nvSpPr>
        <p:spPr/>
        <p:txBody>
          <a:bodyPr/>
          <a:lstStyle/>
          <a:p>
            <a:fld id="{E162F7FF-80E9-EA46-8276-FB972CB01D29}" type="slidenum">
              <a:rPr lang="en-US" smtClean="0"/>
              <a:t>21</a:t>
            </a:fld>
            <a:endParaRPr lang="en-US"/>
          </a:p>
        </p:txBody>
      </p:sp>
    </p:spTree>
    <p:extLst>
      <p:ext uri="{BB962C8B-B14F-4D97-AF65-F5344CB8AC3E}">
        <p14:creationId xmlns:p14="http://schemas.microsoft.com/office/powerpoint/2010/main" val="45495638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sz="1800" i="1" dirty="0">
              <a:solidFill>
                <a:srgbClr val="2D3B45"/>
              </a:solidFill>
              <a:effectLst/>
              <a:highlight>
                <a:srgbClr val="FFFF00"/>
              </a:highlight>
              <a:latin typeface="Gill Sans MT" panose="020B0502020104020203" pitchFamily="34" charset="77"/>
              <a:ea typeface="Calibri" panose="020F0502020204030204" pitchFamily="34" charset="0"/>
              <a:cs typeface="Calibri" panose="020F0502020204030204" pitchFamily="34" charset="0"/>
            </a:endParaRPr>
          </a:p>
          <a:p>
            <a:pPr algn="l"/>
            <a:endParaRPr lang="en-CA" sz="1800" i="1" dirty="0">
              <a:solidFill>
                <a:srgbClr val="2D3B45"/>
              </a:solidFill>
              <a:effectLst/>
              <a:highlight>
                <a:srgbClr val="FFFF00"/>
              </a:highlight>
              <a:latin typeface="Gill Sans MT" panose="020B0502020104020203" pitchFamily="34" charset="77"/>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22</a:t>
            </a:fld>
            <a:endParaRPr lang="en-US"/>
          </a:p>
        </p:txBody>
      </p:sp>
    </p:spTree>
    <p:extLst>
      <p:ext uri="{BB962C8B-B14F-4D97-AF65-F5344CB8AC3E}">
        <p14:creationId xmlns:p14="http://schemas.microsoft.com/office/powerpoint/2010/main" val="4425297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The detailed budget you are creating for the funder will be an attachment to the Kuali Proposal and will provide details, when applicable.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algn="l"/>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23</a:t>
            </a:fld>
            <a:endParaRPr lang="en-US"/>
          </a:p>
        </p:txBody>
      </p:sp>
    </p:spTree>
    <p:extLst>
      <p:ext uri="{BB962C8B-B14F-4D97-AF65-F5344CB8AC3E}">
        <p14:creationId xmlns:p14="http://schemas.microsoft.com/office/powerpoint/2010/main" val="189403254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b="1"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 </a:t>
            </a: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algn="l"/>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24</a:t>
            </a:fld>
            <a:endParaRPr lang="en-US"/>
          </a:p>
        </p:txBody>
      </p:sp>
    </p:spTree>
    <p:extLst>
      <p:ext uri="{BB962C8B-B14F-4D97-AF65-F5344CB8AC3E}">
        <p14:creationId xmlns:p14="http://schemas.microsoft.com/office/powerpoint/2010/main" val="11079344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On-brand</a:t>
            </a:r>
            <a:r>
              <a:rPr lang="en-US" baseline="0" dirty="0"/>
              <a:t> bullet points</a:t>
            </a:r>
          </a:p>
          <a:p>
            <a:br>
              <a:rPr lang="en-US" baseline="0" dirty="0"/>
            </a:br>
            <a:r>
              <a:rPr lang="en-US" b="1" u="none" baseline="0" dirty="0"/>
              <a:t>* copy and paste to reuse *</a:t>
            </a:r>
          </a:p>
          <a:p>
            <a:endParaRPr lang="en-US" b="0" u="sng" baseline="0" dirty="0"/>
          </a:p>
          <a:p>
            <a:r>
              <a:rPr lang="en-US" b="1" dirty="0"/>
              <a:t>FONT: </a:t>
            </a:r>
            <a:br>
              <a:rPr lang="en-US" b="1" dirty="0"/>
            </a:br>
            <a:r>
              <a:rPr lang="en-US" b="1" dirty="0"/>
              <a:t>Header:</a:t>
            </a:r>
          </a:p>
          <a:p>
            <a:r>
              <a:rPr lang="en-US" dirty="0"/>
              <a:t>Impact, uppercase</a:t>
            </a:r>
            <a:br>
              <a:rPr lang="en-US" dirty="0"/>
            </a:br>
            <a:r>
              <a:rPr lang="en-US" b="1" dirty="0"/>
              <a:t>Subheads</a:t>
            </a:r>
            <a:r>
              <a:rPr lang="en-US" b="1" baseline="0" dirty="0"/>
              <a:t> and Table:</a:t>
            </a:r>
            <a:br>
              <a:rPr lang="en-US" baseline="0" dirty="0"/>
            </a:br>
            <a:r>
              <a:rPr lang="en-US" baseline="0" dirty="0"/>
              <a:t>Trebuchet MS, bold, uppercase</a:t>
            </a:r>
            <a:br>
              <a:rPr lang="en-US" dirty="0"/>
            </a:br>
            <a:r>
              <a:rPr lang="en-US" b="1" dirty="0"/>
              <a:t>Body:</a:t>
            </a:r>
            <a:br>
              <a:rPr lang="en-US" dirty="0"/>
            </a:br>
            <a:r>
              <a:rPr lang="en-US" dirty="0"/>
              <a:t>Times, sentence</a:t>
            </a:r>
            <a:r>
              <a:rPr lang="en-US" baseline="0" dirty="0"/>
              <a:t>-case</a:t>
            </a:r>
            <a:endParaRPr lang="en-US" dirty="0"/>
          </a:p>
          <a:p>
            <a:endParaRPr lang="en-US" b="0" u="sng" dirty="0"/>
          </a:p>
        </p:txBody>
      </p:sp>
      <p:sp>
        <p:nvSpPr>
          <p:cNvPr id="4" name="Slide Number Placeholder 3"/>
          <p:cNvSpPr>
            <a:spLocks noGrp="1"/>
          </p:cNvSpPr>
          <p:nvPr>
            <p:ph type="sldNum" sz="quarter" idx="10"/>
          </p:nvPr>
        </p:nvSpPr>
        <p:spPr/>
        <p:txBody>
          <a:bodyPr/>
          <a:lstStyle/>
          <a:p>
            <a:fld id="{E162F7FF-80E9-EA46-8276-FB972CB01D29}" type="slidenum">
              <a:rPr lang="en-US" smtClean="0"/>
              <a:t>3</a:t>
            </a:fld>
            <a:endParaRPr lang="en-US"/>
          </a:p>
        </p:txBody>
      </p:sp>
    </p:spTree>
    <p:extLst>
      <p:ext uri="{BB962C8B-B14F-4D97-AF65-F5344CB8AC3E}">
        <p14:creationId xmlns:p14="http://schemas.microsoft.com/office/powerpoint/2010/main" val="16842537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25</a:t>
            </a:fld>
            <a:endParaRPr lang="en-US"/>
          </a:p>
        </p:txBody>
      </p:sp>
    </p:spTree>
    <p:extLst>
      <p:ext uri="{BB962C8B-B14F-4D97-AF65-F5344CB8AC3E}">
        <p14:creationId xmlns:p14="http://schemas.microsoft.com/office/powerpoint/2010/main" val="294223390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CA" sz="1800"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In Kuali, the Questionnaire replaces the “special requirements” and some of the follow up questions on the former signature sheet. These items are all important to make sure Chair / Director / Dean and SFU are agreed to the proposed activities and parameters and can track promises made. </a:t>
            </a: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algn="l"/>
            <a:r>
              <a:rPr lang="en-CA" sz="1800"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 </a:t>
            </a: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algn="l"/>
            <a:r>
              <a:rPr lang="en-CA" sz="1800"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Most research proposals will not require special requirements. In this case you will not be asked for additional detail or documentation, but to just select the appropriate response and move on. If you – in the future – will apply to the same or similar program, you can utilize the “copy” function and copy a previous “proposal” in Kuali where you only need to update information that has changed. </a:t>
            </a: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algn="l"/>
            <a:r>
              <a:rPr lang="en-CA" sz="1800"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 </a:t>
            </a: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algn="l"/>
            <a:r>
              <a:rPr lang="en-CA" sz="1800"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 </a:t>
            </a: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algn="l"/>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26</a:t>
            </a:fld>
            <a:endParaRPr lang="en-US"/>
          </a:p>
        </p:txBody>
      </p:sp>
    </p:spTree>
    <p:extLst>
      <p:ext uri="{BB962C8B-B14F-4D97-AF65-F5344CB8AC3E}">
        <p14:creationId xmlns:p14="http://schemas.microsoft.com/office/powerpoint/2010/main" val="266883744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27</a:t>
            </a:fld>
            <a:endParaRPr lang="en-US"/>
          </a:p>
        </p:txBody>
      </p:sp>
    </p:spTree>
    <p:extLst>
      <p:ext uri="{BB962C8B-B14F-4D97-AF65-F5344CB8AC3E}">
        <p14:creationId xmlns:p14="http://schemas.microsoft.com/office/powerpoint/2010/main" val="26719408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effectLst/>
              </a:rPr>
              <a:t>Approver training includes that if </a:t>
            </a:r>
            <a:r>
              <a:rPr lang="en-US" sz="1200" dirty="0">
                <a:latin typeface="Gill Sans MT" panose="020B0502020104020203" pitchFamily="34" charset="77"/>
              </a:rPr>
              <a:t>the funds you are applying for will be in part used for </a:t>
            </a:r>
            <a:r>
              <a:rPr lang="en-US" sz="1200" b="1" dirty="0">
                <a:latin typeface="Gill Sans MT" panose="020B0502020104020203" pitchFamily="34" charset="77"/>
              </a:rPr>
              <a:t>PI fees, RTS, </a:t>
            </a:r>
            <a:r>
              <a:rPr lang="en-US" sz="1200" b="1" dirty="0" err="1">
                <a:latin typeface="Gill Sans MT" panose="020B0502020104020203" pitchFamily="34" charset="77"/>
              </a:rPr>
              <a:t>etc</a:t>
            </a:r>
            <a:r>
              <a:rPr lang="en-US" sz="1200" b="1" dirty="0">
                <a:latin typeface="Gill Sans MT" panose="020B0502020104020203" pitchFamily="34" charset="77"/>
              </a:rPr>
              <a:t>, </a:t>
            </a:r>
            <a:r>
              <a:rPr lang="en-US" sz="1200" dirty="0">
                <a:latin typeface="Gill Sans MT" panose="020B0502020104020203" pitchFamily="34" charset="77"/>
              </a:rPr>
              <a:t>for you, it needs to be approved by Chair and Dean </a:t>
            </a:r>
            <a:r>
              <a:rPr lang="en-US" sz="1200" u="sng" dirty="0">
                <a:latin typeface="Gill Sans MT" panose="020B0502020104020203" pitchFamily="34" charset="77"/>
              </a:rPr>
              <a:t>before</a:t>
            </a:r>
            <a:r>
              <a:rPr lang="en-US" sz="1200" dirty="0">
                <a:latin typeface="Gill Sans MT" panose="020B0502020104020203" pitchFamily="34" charset="77"/>
              </a:rPr>
              <a:t> you enter Kuali Proposal information</a:t>
            </a:r>
          </a:p>
          <a:p>
            <a:endParaRPr lang="en-US" sz="1200" dirty="0">
              <a:effectLst/>
              <a:latin typeface="Gill Sans MT" panose="020B050202010402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77"/>
              </a:rPr>
              <a:t>This question is to confirm that SFU’s </a:t>
            </a:r>
            <a:r>
              <a:rPr lang="en-US" sz="1200" b="1" dirty="0">
                <a:latin typeface="Gill Sans MT" panose="020B0502020104020203" pitchFamily="34" charset="77"/>
              </a:rPr>
              <a:t>overhead</a:t>
            </a:r>
            <a:r>
              <a:rPr lang="en-US" sz="1200" dirty="0">
                <a:latin typeface="Gill Sans MT" panose="020B0502020104020203" pitchFamily="34" charset="77"/>
              </a:rPr>
              <a:t> policy is properly followed. If you included 25% indirect costs (F&amp;A in Kuali) on total direct costs in the internal budget section, please select “yes” and there is no further action. If the funder has a policy different than the SFU one, please select “no” and enter a link to the funder policy regarding indirect cost or overhead or facilities and admin costs or explain variance</a:t>
            </a:r>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28</a:t>
            </a:fld>
            <a:endParaRPr lang="en-US"/>
          </a:p>
        </p:txBody>
      </p:sp>
    </p:spTree>
    <p:extLst>
      <p:ext uri="{BB962C8B-B14F-4D97-AF65-F5344CB8AC3E}">
        <p14:creationId xmlns:p14="http://schemas.microsoft.com/office/powerpoint/2010/main" val="338441197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0" dirty="0">
              <a:latin typeface="Gill Sans MT" panose="020B0502020104020203" pitchFamily="34" charset="77"/>
            </a:endParaRPr>
          </a:p>
          <a:p>
            <a:r>
              <a:rPr lang="en-US" sz="1200" b="0" dirty="0">
                <a:latin typeface="Gill Sans MT" panose="020B0502020104020203" pitchFamily="34" charset="77"/>
              </a:rPr>
              <a:t>If all proposed activities are at SFU campuses or working from </a:t>
            </a:r>
            <a:r>
              <a:rPr lang="en-US" sz="1200" b="1" dirty="0">
                <a:latin typeface="Gill Sans MT" panose="020B0502020104020203" pitchFamily="34" charset="77"/>
              </a:rPr>
              <a:t>home</a:t>
            </a:r>
            <a:r>
              <a:rPr lang="en-US" sz="1200" b="0" dirty="0">
                <a:latin typeface="Gill Sans MT" panose="020B0502020104020203" pitchFamily="34" charset="77"/>
              </a:rPr>
              <a:t>,  there is no further action. This includes SFU office and lab space, </a:t>
            </a:r>
            <a:r>
              <a:rPr lang="en-US" sz="1200" b="1" dirty="0">
                <a:latin typeface="Gill Sans MT" panose="020B0502020104020203" pitchFamily="34" charset="77"/>
              </a:rPr>
              <a:t>not businesses</a:t>
            </a:r>
            <a:r>
              <a:rPr lang="en-US" sz="1200" b="0" dirty="0">
                <a:latin typeface="Gill Sans MT" panose="020B0502020104020203" pitchFamily="34" charset="77"/>
              </a:rPr>
              <a:t>, services, or leased facilities happening to be on SFU campuses like institutes, elementary school, and daycare. </a:t>
            </a:r>
          </a:p>
          <a:p>
            <a:endParaRPr lang="en-US" sz="1200" b="0" dirty="0">
              <a:effectLst/>
              <a:latin typeface="Gill Sans MT" panose="020B0502020104020203" pitchFamily="34" charset="77"/>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latin typeface="Gill Sans MT" panose="020B0502020104020203" pitchFamily="34" charset="77"/>
              </a:rPr>
              <a:t>If PI conducts work at facilities of an SFU </a:t>
            </a:r>
            <a:r>
              <a:rPr lang="en-US" sz="1200" b="1" dirty="0">
                <a:latin typeface="Gill Sans MT" panose="020B0502020104020203" pitchFamily="34" charset="77"/>
              </a:rPr>
              <a:t>affiliate</a:t>
            </a:r>
            <a:r>
              <a:rPr lang="en-US" sz="1200" b="0" dirty="0">
                <a:latin typeface="Gill Sans MT" panose="020B0502020104020203" pitchFamily="34" charset="77"/>
              </a:rPr>
              <a:t>, or other external organization including leased space, partner organization, industry partner facility or doing field work, will have follow up questions to answer depending on proposed research</a:t>
            </a:r>
          </a:p>
          <a:p>
            <a:r>
              <a:rPr lang="en-US" sz="1200" b="0" dirty="0">
                <a:latin typeface="Gill Sans MT" panose="020B0502020104020203" pitchFamily="34" charset="77"/>
              </a:rPr>
              <a:t>SFU has a finite list of Affiliation Agreements that govern our relationship and requires that we track research activities we perform on their premises.  If you have questions about SFU’s Affiliates, please contact </a:t>
            </a:r>
            <a:r>
              <a:rPr lang="en-US" sz="1200" b="0" dirty="0" err="1">
                <a:latin typeface="Gill Sans MT" panose="020B0502020104020203" pitchFamily="34" charset="77"/>
              </a:rPr>
              <a:t>ors@sfu.ca</a:t>
            </a:r>
            <a:r>
              <a:rPr lang="en-US" sz="1200" b="0" dirty="0">
                <a:latin typeface="Gill Sans MT" panose="020B0502020104020203" pitchFamily="34" charset="77"/>
              </a:rPr>
              <a:t> </a:t>
            </a:r>
          </a:p>
          <a:p>
            <a:endParaRPr lang="en-US" sz="1200" b="0" dirty="0">
              <a:latin typeface="Gill Sans MT" panose="020B0502020104020203" pitchFamily="34" charset="77"/>
            </a:endParaRPr>
          </a:p>
          <a:p>
            <a:r>
              <a:rPr lang="en-US" sz="1200" b="0" dirty="0">
                <a:latin typeface="Gill Sans MT" panose="020B0502020104020203" pitchFamily="34" charset="77"/>
              </a:rPr>
              <a:t> BC Cancer Agency (including BC Cancer Research Centre)</a:t>
            </a:r>
          </a:p>
          <a:p>
            <a:r>
              <a:rPr lang="en-US" sz="1200" b="0" dirty="0">
                <a:latin typeface="Gill Sans MT" panose="020B0502020104020203" pitchFamily="34" charset="77"/>
              </a:rPr>
              <a:t> First Nations Health Authority</a:t>
            </a:r>
          </a:p>
          <a:p>
            <a:r>
              <a:rPr lang="en-US" sz="1200" b="0" dirty="0">
                <a:latin typeface="Gill Sans MT" panose="020B0502020104020203" pitchFamily="34" charset="77"/>
              </a:rPr>
              <a:t> Fraser Health Authority</a:t>
            </a:r>
          </a:p>
          <a:p>
            <a:r>
              <a:rPr lang="en-US" sz="1200" b="0" dirty="0">
                <a:latin typeface="Gill Sans MT" panose="020B0502020104020203" pitchFamily="34" charset="77"/>
              </a:rPr>
              <a:t> Providence Health Care Society (including B.C. Centre for Excellence in HIV/AIDS, St. Paul’s Hospital, and the Canadian HIV Trials Network)</a:t>
            </a:r>
          </a:p>
          <a:p>
            <a:r>
              <a:rPr lang="en-US" sz="1200" b="0" dirty="0">
                <a:latin typeface="Gill Sans MT" panose="020B0502020104020203" pitchFamily="34" charset="77"/>
              </a:rPr>
              <a:t> The Occupational Health &amp; Safety Agency for Healthcare in British Columbia</a:t>
            </a:r>
          </a:p>
          <a:p>
            <a:r>
              <a:rPr lang="en-US" sz="1200" b="0" dirty="0">
                <a:latin typeface="Gill Sans MT" panose="020B0502020104020203" pitchFamily="34" charset="77"/>
              </a:rPr>
              <a:t> Provincial Health Services Authority (PHSA)</a:t>
            </a:r>
          </a:p>
          <a:p>
            <a:r>
              <a:rPr lang="en-US" sz="1200" b="0" dirty="0">
                <a:latin typeface="Gill Sans MT" panose="020B0502020104020203" pitchFamily="34" charset="77"/>
              </a:rPr>
              <a:t> Vancouver Coastal Health (VCH</a:t>
            </a:r>
          </a:p>
          <a:p>
            <a:endParaRPr lang="en-US" sz="1200" b="0" dirty="0">
              <a:effectLst/>
              <a:latin typeface="Gill Sans MT" panose="020B0502020104020203" pitchFamily="34" charset="77"/>
            </a:endParaRPr>
          </a:p>
          <a:p>
            <a:r>
              <a:rPr lang="en-CA" b="0" dirty="0">
                <a:effectLst/>
              </a:rPr>
              <a:t>If you PI is planning to conduct research in the </a:t>
            </a:r>
            <a:r>
              <a:rPr lang="en-CA" b="1" dirty="0">
                <a:effectLst/>
              </a:rPr>
              <a:t>field</a:t>
            </a:r>
            <a:r>
              <a:rPr lang="en-CA" b="0" dirty="0">
                <a:effectLst/>
              </a:rPr>
              <a:t>, will select “yes” and describe in the text box where will the field work take place. </a:t>
            </a:r>
          </a:p>
          <a:p>
            <a:endParaRPr lang="en-CA" b="0" dirty="0">
              <a:effectLst/>
            </a:endParaRPr>
          </a:p>
          <a:p>
            <a:r>
              <a:rPr lang="en-CA" b="0" dirty="0">
                <a:effectLst/>
              </a:rPr>
              <a:t>Principal investigators training includes that they must submit annual Field Activity Plans at least 2 weeks ahead of any fieldwork. While this is a proposal and it is uncertain whether or when the activities will start until a funding decision is made, completing the plan and related paperwork can be time consuming, they are asked to become familiar with the requirements to ensure they have everything in place by the time project activities start. Field Activity Safety Guidelines and relevant forms are available from the Safety &amp; Risk Services Field Activities webpage. https://</a:t>
            </a:r>
            <a:r>
              <a:rPr lang="en-CA" b="0" dirty="0" err="1">
                <a:effectLst/>
              </a:rPr>
              <a:t>www.sfu.ca</a:t>
            </a:r>
            <a:r>
              <a:rPr lang="en-CA" b="0" dirty="0">
                <a:effectLst/>
              </a:rPr>
              <a:t>/</a:t>
            </a:r>
            <a:r>
              <a:rPr lang="en-CA" b="0" dirty="0" err="1">
                <a:effectLst/>
              </a:rPr>
              <a:t>srs</a:t>
            </a:r>
            <a:r>
              <a:rPr lang="en-CA" b="0" dirty="0">
                <a:effectLst/>
              </a:rPr>
              <a:t>/work-research-safety/research-safety/field-</a:t>
            </a:r>
            <a:r>
              <a:rPr lang="en-CA" b="0" dirty="0" err="1">
                <a:effectLst/>
              </a:rPr>
              <a:t>safety.html</a:t>
            </a:r>
            <a:r>
              <a:rPr lang="en-CA" b="0" dirty="0">
                <a:effectLst/>
              </a:rPr>
              <a:t>.</a:t>
            </a:r>
          </a:p>
          <a:p>
            <a:endParaRPr lang="en-CA" b="0" dirty="0">
              <a:effectLst/>
            </a:endParaRPr>
          </a:p>
          <a:p>
            <a:endParaRPr lang="en-CA" b="0"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29</a:t>
            </a:fld>
            <a:endParaRPr lang="en-US"/>
          </a:p>
        </p:txBody>
      </p:sp>
    </p:spTree>
    <p:extLst>
      <p:ext uri="{BB962C8B-B14F-4D97-AF65-F5344CB8AC3E}">
        <p14:creationId xmlns:p14="http://schemas.microsoft.com/office/powerpoint/2010/main" val="3046073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b="0" dirty="0">
              <a:effectLst/>
            </a:endParaRPr>
          </a:p>
          <a:p>
            <a:r>
              <a:rPr lang="en-CA" b="0" dirty="0">
                <a:effectLst/>
              </a:rPr>
              <a:t>Conducting indigenous research in the context of this questionnaire is defined as: </a:t>
            </a:r>
            <a:r>
              <a:rPr lang="en-CA" b="1" dirty="0">
                <a:effectLst/>
              </a:rPr>
              <a:t>Research in any field or discipline that is conducted by, grounded in or engaged with First Nations, Inuit, Métis or other Indigenous nations, communities, societies or individuals, and their wisdom, cultures, experiences or knowledge systems, as expressed in their dynamic forms, past and presen</a:t>
            </a:r>
            <a:r>
              <a:rPr lang="en-CA" b="0" dirty="0">
                <a:effectLst/>
              </a:rPr>
              <a:t>t. Indigenous research can embrace the intellectual, physical, emotional and/or spiritual dimensions of knowledge in creative and interconnected relationships with people, places, and the natural environment. Canada specific, not international. </a:t>
            </a:r>
          </a:p>
          <a:p>
            <a:r>
              <a:rPr lang="en-CA" b="0" dirty="0">
                <a:effectLst/>
              </a:rPr>
              <a:t>If you are indigenous and working in your own community, this is not applicable. </a:t>
            </a:r>
          </a:p>
          <a:p>
            <a:endParaRPr lang="en-CA" b="0" dirty="0">
              <a:effectLs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latin typeface="Gill Sans MT" panose="020B0502020104020203" pitchFamily="34" charset="77"/>
              </a:rPr>
              <a:t>NOTE: </a:t>
            </a:r>
            <a:r>
              <a:rPr lang="en-US" sz="1200" b="1" dirty="0">
                <a:latin typeface="Gill Sans MT" panose="020B0502020104020203" pitchFamily="34" charset="77"/>
              </a:rPr>
              <a:t>Special requirements </a:t>
            </a:r>
            <a:r>
              <a:rPr lang="en-US" sz="1200" dirty="0">
                <a:latin typeface="Gill Sans MT" panose="020B0502020104020203" pitchFamily="34" charset="77"/>
              </a:rPr>
              <a:t>need to be approved before routing KR Proposal for Chair and Dean approval. Each Dean has their own process for approval, please make sure you are familiar with the requirements of your faculty. Please note that if there is a special requirement, the attachment of a supporting document is mandatory in Kuali to proceed.</a:t>
            </a:r>
          </a:p>
          <a:p>
            <a:endParaRPr lang="en-CA" b="0" dirty="0">
              <a:effectLst/>
            </a:endParaRPr>
          </a:p>
          <a:p>
            <a:r>
              <a:rPr lang="en-CA" b="0" dirty="0">
                <a:effectLst/>
              </a:rPr>
              <a:t>SFU has 8</a:t>
            </a:r>
            <a:r>
              <a:rPr lang="en-CA" b="1" dirty="0">
                <a:effectLst/>
              </a:rPr>
              <a:t> core facilities </a:t>
            </a:r>
            <a:r>
              <a:rPr lang="en-CA" b="0" dirty="0">
                <a:effectLst/>
              </a:rPr>
              <a:t>and 4 other central and faculty-based facilities (e.g., 4D labs, Big Data Hub, Digital Research Alliance Canada) and several extra Departmental Units. These units provide services to researchers and it is important to track what research activities are utilizing their services. PI will select ALL THAT APPLY</a:t>
            </a:r>
          </a:p>
          <a:p>
            <a:r>
              <a:rPr lang="en-CA" b="0" dirty="0">
                <a:effectLst/>
              </a:rPr>
              <a:t> Big Data Hub</a:t>
            </a:r>
          </a:p>
          <a:p>
            <a:r>
              <a:rPr lang="en-CA" b="0" dirty="0">
                <a:effectLst/>
              </a:rPr>
              <a:t> 4D labs</a:t>
            </a:r>
          </a:p>
          <a:p>
            <a:r>
              <a:rPr lang="en-CA" b="0" dirty="0">
                <a:effectLst/>
              </a:rPr>
              <a:t> BIO3 Lab</a:t>
            </a:r>
          </a:p>
          <a:p>
            <a:r>
              <a:rPr lang="en-CA" b="0" dirty="0">
                <a:effectLst/>
              </a:rPr>
              <a:t> </a:t>
            </a:r>
            <a:r>
              <a:rPr lang="en-CA" b="0" dirty="0" err="1">
                <a:effectLst/>
              </a:rPr>
              <a:t>eBRAIN</a:t>
            </a:r>
            <a:r>
              <a:rPr lang="en-CA" b="0" dirty="0">
                <a:effectLst/>
              </a:rPr>
              <a:t> Lab</a:t>
            </a:r>
          </a:p>
          <a:p>
            <a:r>
              <a:rPr lang="en-CA" b="0" dirty="0">
                <a:effectLst/>
              </a:rPr>
              <a:t> </a:t>
            </a:r>
            <a:r>
              <a:rPr lang="en-CA" b="0" dirty="0" err="1">
                <a:effectLst/>
              </a:rPr>
              <a:t>ImageTech</a:t>
            </a:r>
            <a:r>
              <a:rPr lang="en-CA" b="0" dirty="0">
                <a:effectLst/>
              </a:rPr>
              <a:t> Lab</a:t>
            </a:r>
          </a:p>
          <a:p>
            <a:r>
              <a:rPr lang="en-CA" b="0" dirty="0">
                <a:effectLst/>
              </a:rPr>
              <a:t> </a:t>
            </a:r>
            <a:r>
              <a:rPr lang="en-CA" b="0" dirty="0" err="1">
                <a:effectLst/>
              </a:rPr>
              <a:t>WearTech</a:t>
            </a:r>
            <a:r>
              <a:rPr lang="en-CA" b="0" dirty="0">
                <a:effectLst/>
              </a:rPr>
              <a:t> Lab</a:t>
            </a:r>
          </a:p>
          <a:p>
            <a:r>
              <a:rPr lang="en-CA" b="0" dirty="0">
                <a:effectLst/>
              </a:rPr>
              <a:t> Public Knowledge Project PKP</a:t>
            </a:r>
          </a:p>
          <a:p>
            <a:r>
              <a:rPr lang="en-CA" b="0" dirty="0">
                <a:effectLst/>
              </a:rPr>
              <a:t> Library</a:t>
            </a:r>
          </a:p>
          <a:p>
            <a:r>
              <a:rPr lang="en-CA" b="0" dirty="0">
                <a:effectLst/>
              </a:rPr>
              <a:t> Animal Care Facility</a:t>
            </a:r>
          </a:p>
          <a:p>
            <a:r>
              <a:rPr lang="en-CA" b="0" dirty="0">
                <a:effectLst/>
              </a:rPr>
              <a:t> Supercomputer CEDAR</a:t>
            </a:r>
          </a:p>
          <a:p>
            <a:r>
              <a:rPr lang="en-CA" b="0" dirty="0">
                <a:effectLst/>
              </a:rPr>
              <a:t> Research Data Centre</a:t>
            </a:r>
          </a:p>
          <a:p>
            <a:r>
              <a:rPr lang="en-CA" b="0" dirty="0">
                <a:effectLst/>
              </a:rPr>
              <a:t> Digital Research Alliance Canada</a:t>
            </a:r>
          </a:p>
          <a:p>
            <a:endParaRPr lang="en-CA" b="0" dirty="0">
              <a:effectLst/>
            </a:endParaRPr>
          </a:p>
          <a:p>
            <a:endParaRPr lang="en-CA" b="0" dirty="0">
              <a:effectLst/>
            </a:endParaRPr>
          </a:p>
          <a:p>
            <a:endParaRPr lang="en-CA" b="0"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30</a:t>
            </a:fld>
            <a:endParaRPr lang="en-US"/>
          </a:p>
        </p:txBody>
      </p:sp>
    </p:spTree>
    <p:extLst>
      <p:ext uri="{BB962C8B-B14F-4D97-AF65-F5344CB8AC3E}">
        <p14:creationId xmlns:p14="http://schemas.microsoft.com/office/powerpoint/2010/main" val="45582666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Gill Sans MT" panose="020B0502020104020203" pitchFamily="34" charset="77"/>
              </a:rPr>
              <a:t>Similarly to tracking special approvals for physical resources in your Faculty, if </a:t>
            </a:r>
            <a:r>
              <a:rPr lang="en-US" b="1" dirty="0">
                <a:latin typeface="Gill Sans MT" panose="020B0502020104020203" pitchFamily="34" charset="77"/>
              </a:rPr>
              <a:t>co-PI </a:t>
            </a:r>
            <a:r>
              <a:rPr lang="en-US" dirty="0">
                <a:latin typeface="Gill Sans MT" panose="020B0502020104020203" pitchFamily="34" charset="77"/>
              </a:rPr>
              <a:t>made promises towards these activities from a different </a:t>
            </a:r>
            <a:r>
              <a:rPr lang="en-US" dirty="0" err="1">
                <a:latin typeface="Gill Sans MT" panose="020B0502020104020203" pitchFamily="34" charset="77"/>
              </a:rPr>
              <a:t>Sfu</a:t>
            </a:r>
            <a:r>
              <a:rPr lang="en-US" dirty="0">
                <a:latin typeface="Gill Sans MT" panose="020B0502020104020203" pitchFamily="34" charset="77"/>
              </a:rPr>
              <a:t> department, they need to be approved by their Dean and evidence need to be communicated here. </a:t>
            </a:r>
          </a:p>
          <a:p>
            <a:endParaRPr lang="en-US" sz="1200" dirty="0">
              <a:latin typeface="Gill Sans MT" panose="020B0502020104020203" pitchFamily="34" charset="77"/>
            </a:endParaRPr>
          </a:p>
          <a:p>
            <a:r>
              <a:rPr lang="en-US" sz="1200" dirty="0">
                <a:latin typeface="Gill Sans MT" panose="020B0502020104020203" pitchFamily="34" charset="77"/>
              </a:rPr>
              <a:t> Institutional support letter or contributions committed by the Office of the Vice-President Research and International (OVPRI): e.g., Graduate Fellowships, cash or in-kind support</a:t>
            </a:r>
          </a:p>
          <a:p>
            <a:endParaRPr lang="en-US" sz="1200" dirty="0">
              <a:latin typeface="Gill Sans MT" panose="020B0502020104020203" pitchFamily="34" charset="77"/>
            </a:endParaRPr>
          </a:p>
          <a:p>
            <a:r>
              <a:rPr lang="en-US" sz="1200" dirty="0">
                <a:latin typeface="Gill Sans MT" panose="020B0502020104020203" pitchFamily="34" charset="77"/>
              </a:rPr>
              <a:t>Note: commitments and support letters take time and are processed by Institutional Strategic Awards, contact </a:t>
            </a:r>
            <a:r>
              <a:rPr lang="en-US" sz="1200" dirty="0" err="1">
                <a:latin typeface="Gill Sans MT" panose="020B0502020104020203" pitchFamily="34" charset="77"/>
              </a:rPr>
              <a:t>isa@sfu.ca</a:t>
            </a:r>
            <a:r>
              <a:rPr lang="en-US" sz="1200" dirty="0">
                <a:latin typeface="Gill Sans MT" panose="020B0502020104020203" pitchFamily="34" charset="77"/>
              </a:rPr>
              <a:t> for more information and please allow ample time to secure these commitments. </a:t>
            </a:r>
          </a:p>
          <a:p>
            <a:endParaRPr lang="en-CA" b="0" dirty="0">
              <a:effectLst/>
            </a:endParaRPr>
          </a:p>
          <a:p>
            <a:endParaRPr lang="en-CA" b="0" dirty="0">
              <a:effectLst/>
            </a:endParaRPr>
          </a:p>
          <a:p>
            <a:endParaRPr lang="en-CA" b="0"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31</a:t>
            </a:fld>
            <a:endParaRPr lang="en-US"/>
          </a:p>
        </p:txBody>
      </p:sp>
    </p:spTree>
    <p:extLst>
      <p:ext uri="{BB962C8B-B14F-4D97-AF65-F5344CB8AC3E}">
        <p14:creationId xmlns:p14="http://schemas.microsoft.com/office/powerpoint/2010/main" val="325495858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32</a:t>
            </a:fld>
            <a:endParaRPr lang="en-US"/>
          </a:p>
        </p:txBody>
      </p:sp>
    </p:spTree>
    <p:extLst>
      <p:ext uri="{BB962C8B-B14F-4D97-AF65-F5344CB8AC3E}">
        <p14:creationId xmlns:p14="http://schemas.microsoft.com/office/powerpoint/2010/main" val="196581656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33</a:t>
            </a:fld>
            <a:endParaRPr lang="en-US"/>
          </a:p>
        </p:txBody>
      </p:sp>
    </p:spTree>
    <p:extLst>
      <p:ext uri="{BB962C8B-B14F-4D97-AF65-F5344CB8AC3E}">
        <p14:creationId xmlns:p14="http://schemas.microsoft.com/office/powerpoint/2010/main" val="403932011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34</a:t>
            </a:fld>
            <a:endParaRPr lang="en-US"/>
          </a:p>
        </p:txBody>
      </p:sp>
    </p:spTree>
    <p:extLst>
      <p:ext uri="{BB962C8B-B14F-4D97-AF65-F5344CB8AC3E}">
        <p14:creationId xmlns:p14="http://schemas.microsoft.com/office/powerpoint/2010/main" val="41562688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5</a:t>
            </a:fld>
            <a:endParaRPr lang="en-US" dirty="0"/>
          </a:p>
        </p:txBody>
      </p:sp>
    </p:spTree>
    <p:extLst>
      <p:ext uri="{BB962C8B-B14F-4D97-AF65-F5344CB8AC3E}">
        <p14:creationId xmlns:p14="http://schemas.microsoft.com/office/powerpoint/2010/main" val="14357449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35</a:t>
            </a:fld>
            <a:endParaRPr lang="en-US"/>
          </a:p>
        </p:txBody>
      </p:sp>
    </p:spTree>
    <p:extLst>
      <p:ext uri="{BB962C8B-B14F-4D97-AF65-F5344CB8AC3E}">
        <p14:creationId xmlns:p14="http://schemas.microsoft.com/office/powerpoint/2010/main" val="48545038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9AE9FC7-4410-394E-B342-394E35966F4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36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3273962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37</a:t>
            </a:fld>
            <a:endParaRPr lang="en-US"/>
          </a:p>
        </p:txBody>
      </p:sp>
    </p:spTree>
    <p:extLst>
      <p:ext uri="{BB962C8B-B14F-4D97-AF65-F5344CB8AC3E}">
        <p14:creationId xmlns:p14="http://schemas.microsoft.com/office/powerpoint/2010/main" val="177252718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HOW TO CHANGE IMAGE:</a:t>
            </a:r>
          </a:p>
          <a:p>
            <a:pPr marL="171450" indent="-171450">
              <a:buFontTx/>
              <a:buChar char="-"/>
            </a:pPr>
            <a:r>
              <a:rPr lang="en-US" dirty="0"/>
              <a:t>Click on image box.</a:t>
            </a:r>
          </a:p>
          <a:p>
            <a:pPr marL="171450" indent="-171450">
              <a:buFontTx/>
              <a:buChar char="-"/>
            </a:pPr>
            <a:r>
              <a:rPr lang="en-US" dirty="0"/>
              <a:t>Go to “Picture Format” tab</a:t>
            </a:r>
          </a:p>
          <a:p>
            <a:pPr marL="171450" indent="-171450">
              <a:buFontTx/>
              <a:buChar char="-"/>
            </a:pPr>
            <a:r>
              <a:rPr lang="en-US" dirty="0"/>
              <a:t>Click “Change Picture”</a:t>
            </a:r>
          </a:p>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E162F7FF-80E9-EA46-8276-FB972CB01D29}" type="slidenum">
              <a:rPr lang="en-US" smtClean="0"/>
              <a:t>40</a:t>
            </a:fld>
            <a:endParaRPr lang="en-US"/>
          </a:p>
        </p:txBody>
      </p:sp>
    </p:spTree>
    <p:extLst>
      <p:ext uri="{BB962C8B-B14F-4D97-AF65-F5344CB8AC3E}">
        <p14:creationId xmlns:p14="http://schemas.microsoft.com/office/powerpoint/2010/main" val="17685902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CA" sz="12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 </a:t>
            </a:r>
          </a:p>
          <a:p>
            <a:r>
              <a:rPr lang="en-CA" sz="12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The purpose of the  Signature Sheet / Kuali Proposal is to provide high level information to SFU approvers (Chair, Dean and Research Services) about the proposed activities so they can confirm SFU is eligible, compliant, and ready to undertake the research if funded under the parameters described in “Proposal Development” – aka signature sheet information. </a:t>
            </a:r>
          </a:p>
          <a:p>
            <a:endParaRPr lang="en-US" b="0" u="sng" dirty="0"/>
          </a:p>
        </p:txBody>
      </p:sp>
      <p:sp>
        <p:nvSpPr>
          <p:cNvPr id="4" name="Slide Number Placeholder 3"/>
          <p:cNvSpPr>
            <a:spLocks noGrp="1"/>
          </p:cNvSpPr>
          <p:nvPr>
            <p:ph type="sldNum" sz="quarter" idx="10"/>
          </p:nvPr>
        </p:nvSpPr>
        <p:spPr/>
        <p:txBody>
          <a:bodyPr/>
          <a:lstStyle/>
          <a:p>
            <a:fld id="{E162F7FF-80E9-EA46-8276-FB972CB01D29}" type="slidenum">
              <a:rPr lang="en-US" smtClean="0"/>
              <a:t>6</a:t>
            </a:fld>
            <a:endParaRPr lang="en-US"/>
          </a:p>
        </p:txBody>
      </p:sp>
    </p:spTree>
    <p:extLst>
      <p:ext uri="{BB962C8B-B14F-4D97-AF65-F5344CB8AC3E}">
        <p14:creationId xmlns:p14="http://schemas.microsoft.com/office/powerpoint/2010/main" val="16857394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 </a:t>
            </a:r>
          </a:p>
          <a:p>
            <a:r>
              <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If special requirements are part of the research proposal (e.g., PI fees, release time, renovations, special equipment, letter of support or other SFU commitments), those must be negotiated and approved prior to starting the Kuali Proposal since evidence of decisions regarding these special approvals need to be part of the Kuali Proposal for the decision makers to be able to approve the activities. Please start special approvals early enough (2-4 weeks depending on complexity) to allow negotiations, justification, and approvals prior to creating Kuali Proposals.</a:t>
            </a:r>
          </a:p>
          <a:p>
            <a:endParaRPr lang="en-US" dirty="0"/>
          </a:p>
        </p:txBody>
      </p:sp>
      <p:sp>
        <p:nvSpPr>
          <p:cNvPr id="4" name="Slide Number Placeholder 3"/>
          <p:cNvSpPr>
            <a:spLocks noGrp="1"/>
          </p:cNvSpPr>
          <p:nvPr>
            <p:ph type="sldNum" sz="quarter" idx="5"/>
          </p:nvPr>
        </p:nvSpPr>
        <p:spPr/>
        <p:txBody>
          <a:bodyPr/>
          <a:lstStyle/>
          <a:p>
            <a:fld id="{E162F7FF-80E9-EA46-8276-FB972CB01D29}" type="slidenum">
              <a:rPr lang="en-US" smtClean="0"/>
              <a:t>7</a:t>
            </a:fld>
            <a:endParaRPr lang="en-US" dirty="0"/>
          </a:p>
        </p:txBody>
      </p:sp>
    </p:spTree>
    <p:extLst>
      <p:ext uri="{BB962C8B-B14F-4D97-AF65-F5344CB8AC3E}">
        <p14:creationId xmlns:p14="http://schemas.microsoft.com/office/powerpoint/2010/main" val="127926656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endParaRPr lang="en-US" dirty="0"/>
          </a:p>
          <a:p>
            <a:pPr marL="0" marR="0" lvl="0" indent="0" algn="l" defTabSz="914400" eaLnBrk="1" fontAlgn="auto" latinLnBrk="0" hangingPunct="1">
              <a:lnSpc>
                <a:spcPct val="100000"/>
              </a:lnSpc>
              <a:spcBef>
                <a:spcPts val="0"/>
              </a:spcBef>
              <a:spcAft>
                <a:spcPts val="0"/>
              </a:spcAft>
              <a:buClrTx/>
              <a:buSzTx/>
              <a:buFontTx/>
              <a:buNone/>
              <a:tabLst/>
              <a:defRPr/>
            </a:pPr>
            <a:endParaRPr lang="en-CA" b="1" dirty="0">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D4BD516-1225-4C41-9B16-99D6ACEE5C8B}"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522657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buFont typeface="Arial" panose="020B0604020202020204" pitchFamily="34" charset="0"/>
              <a:buChar char="•"/>
            </a:pPr>
            <a:endParaRPr lang="en-US" sz="1200" dirty="0"/>
          </a:p>
        </p:txBody>
      </p:sp>
      <p:sp>
        <p:nvSpPr>
          <p:cNvPr id="4" name="Slide Number Placeholder 3"/>
          <p:cNvSpPr>
            <a:spLocks noGrp="1"/>
          </p:cNvSpPr>
          <p:nvPr>
            <p:ph type="sldNum" sz="quarter" idx="10"/>
          </p:nvPr>
        </p:nvSpPr>
        <p:spPr/>
        <p:txBody>
          <a:bodyPr/>
          <a:lstStyle/>
          <a:p>
            <a:pPr marL="0" marR="0" lvl="0" indent="0" algn="r" defTabSz="931774" rtl="0" eaLnBrk="1" fontAlgn="auto" latinLnBrk="0" hangingPunct="1">
              <a:lnSpc>
                <a:spcPct val="100000"/>
              </a:lnSpc>
              <a:spcBef>
                <a:spcPts val="0"/>
              </a:spcBef>
              <a:spcAft>
                <a:spcPts val="0"/>
              </a:spcAft>
              <a:buClrTx/>
              <a:buSzTx/>
              <a:buFontTx/>
              <a:buNone/>
              <a:tabLst/>
              <a:defRPr/>
            </a:pPr>
            <a:fld id="{B9AE9FC7-4410-394E-B342-394E35966F47}" type="slidenum">
              <a:rPr kumimoji="0" lang="en-US"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774"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917531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800" b="1"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Proposals Routing to Me: </a:t>
            </a:r>
            <a:r>
              <a:rPr lang="en-CA" sz="1800"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This card will allow Reviewers/Approvers to easily monitor proposals that are queued up for their approval and watch for proposals they will soon have to approve. If you are not an approver</a:t>
            </a:r>
            <a:r>
              <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 </a:t>
            </a:r>
            <a:r>
              <a:rPr lang="en-CA" sz="1800"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 you will not see any records in this card and may choose to hide the card if preferred. </a:t>
            </a:r>
            <a:r>
              <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Approvers (which includes PIs) will see proposals in the Proposals Routing to Me card when the proposal is submitted for review. It will display how many steps away the proposal is from needing approval. In the case of PIs, since they will have access to their own proposals, they will see the proposals in progress in that card if a proxy created the file in their name. </a:t>
            </a:r>
          </a:p>
          <a:p>
            <a:r>
              <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 </a:t>
            </a:r>
          </a:p>
          <a:p>
            <a:r>
              <a:rPr lang="en-CA" sz="1800" b="1"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Proposals Not Routing</a:t>
            </a:r>
            <a:r>
              <a:rPr lang="en-CA" dirty="0">
                <a:effectLst/>
              </a:rPr>
              <a:t> </a:t>
            </a:r>
            <a:endParaRPr lang="en-CA" sz="1800" dirty="0">
              <a:solidFill>
                <a:srgbClr val="2D3B45"/>
              </a:solidFill>
              <a:effectLst/>
              <a:latin typeface="Gill Sans MT" panose="020B0502020104020203" pitchFamily="34" charset="77"/>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This card will allow proposal creators to monitor which proposals they are still working on and have not been submitted for internal approval yet. To open a proposal to view or edit, click on the entry. If you are a Proposal Creator with edit rights in the Proposal’s Lead unit, you will be placed in edit mode after clicking on the entry. </a:t>
            </a: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endParaRPr lang="en-CA" sz="1800" dirty="0">
              <a:solidFill>
                <a:srgbClr val="2D3B45"/>
              </a:solidFill>
              <a:effectLst/>
              <a:latin typeface="Gill Sans MT" panose="020B0502020104020203" pitchFamily="34" charset="77"/>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Proposal Workload Assignments</a:t>
            </a: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This card allows anyone with Proposal view access to see which proposals are still currently in the process of being approved across all routing steps. Unlike the “Proposals Routing to Me” card, you will see each proposal listed throughout the entire approval process once it has been submitted for approval. </a:t>
            </a: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endParaRPr lang="en-CA" sz="1800" dirty="0">
              <a:solidFill>
                <a:srgbClr val="2D3B45"/>
              </a:solidFill>
              <a:effectLst/>
              <a:latin typeface="Gill Sans MT" panose="020B0502020104020203" pitchFamily="34" charset="77"/>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Institutional Proposals Work in Progress</a:t>
            </a: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r>
              <a:rPr lang="en-CA" sz="1800"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This card will allow proposal creators to monitor which proposals have been submitted for internal approval yet. To open a proposal to view or edit, click on the entry.</a:t>
            </a:r>
            <a:r>
              <a:rPr lang="en-CA" dirty="0">
                <a:effectLst/>
              </a:rPr>
              <a:t> </a:t>
            </a:r>
          </a:p>
          <a:p>
            <a:endParaRPr lang="en-CA" dirty="0">
              <a:effectLst/>
            </a:endParaRPr>
          </a:p>
          <a:p>
            <a:r>
              <a:rPr lang="en-CA" sz="1800" b="1"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Awards Work in Progress</a:t>
            </a:r>
            <a:r>
              <a:rPr lang="en-CA" dirty="0">
                <a:effectLst/>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This card will allow proposal creators to monitor which institutional proposals have been awarded and are in the progress of account set-up in the finance system. Once approved for account setup, the award is no longer </a:t>
            </a:r>
            <a:r>
              <a:rPr lang="en-CA" sz="1800" dirty="0" err="1">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whon</a:t>
            </a:r>
            <a:r>
              <a:rPr lang="en-CA" sz="1800"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 in awards work in progress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2D3B45"/>
              </a:solidFill>
              <a:effectLst/>
              <a:latin typeface="Gill Sans MT" panose="020B0502020104020203" pitchFamily="34" charset="7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sz="1800" dirty="0">
              <a:solidFill>
                <a:srgbClr val="2D3B45"/>
              </a:solidFill>
              <a:effectLst/>
              <a:latin typeface="Gill Sans MT" panose="020B0502020104020203" pitchFamily="34" charset="77"/>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1" dirty="0">
                <a:solidFill>
                  <a:srgbClr val="2D3B45"/>
                </a:solidFill>
                <a:effectLst/>
                <a:latin typeface="Gill Sans MT" panose="020B0502020104020203" pitchFamily="34" charset="77"/>
                <a:cs typeface="Times New Roman" panose="02020603050405020304" pitchFamily="18" charset="0"/>
              </a:rPr>
              <a:t>Left Bar Navigation:</a:t>
            </a:r>
          </a:p>
          <a:p>
            <a:pPr marL="0" marR="0" lvl="0" indent="0" algn="l" defTabSz="914400" rtl="0" eaLnBrk="1" fontAlgn="auto" latinLnBrk="0" hangingPunct="1">
              <a:lnSpc>
                <a:spcPct val="100000"/>
              </a:lnSpc>
              <a:spcBef>
                <a:spcPts val="0"/>
              </a:spcBef>
              <a:spcAft>
                <a:spcPts val="0"/>
              </a:spcAft>
              <a:buClrTx/>
              <a:buSzTx/>
              <a:buFontTx/>
              <a:buNone/>
              <a:tabLst/>
              <a:defRPr/>
            </a:pPr>
            <a:r>
              <a:rPr lang="en-CA" sz="1800" b="0" dirty="0">
                <a:solidFill>
                  <a:srgbClr val="2D3B45"/>
                </a:solidFill>
                <a:effectLst/>
                <a:latin typeface="Gill Sans MT" panose="020B0502020104020203" pitchFamily="34" charset="77"/>
                <a:cs typeface="Times New Roman" panose="02020603050405020304" pitchFamily="18" charset="0"/>
              </a:rPr>
              <a:t>This is a menu bar where you can find the common tasks. </a:t>
            </a:r>
            <a:r>
              <a:rPr lang="en-CA" sz="1800" b="0" dirty="0">
                <a:solidFill>
                  <a:srgbClr val="2D3B45"/>
                </a:solidFill>
                <a:effectLst/>
                <a:latin typeface="Gill Sans MT" panose="020B0502020104020203" pitchFamily="34" charset="77"/>
                <a:ea typeface="+mn-ea"/>
                <a:cs typeface="Times New Roman" panose="02020603050405020304" pitchFamily="18" charset="0"/>
              </a:rPr>
              <a:t>Common tasks is a</a:t>
            </a:r>
            <a:r>
              <a:rPr lang="en-CA" sz="1800" b="0"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 place where you can easily access your most common tasks whether that's searching, creating new records, or other actions. Also available is the search option at the top to give easy access to any system action. More information can be found </a:t>
            </a:r>
            <a:r>
              <a:rPr lang="en-US" sz="1800" b="0" i="1" u="sng"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hlinkClick r:id="rId3"/>
              </a:rPr>
              <a:t>here.</a:t>
            </a:r>
            <a:endParaRPr lang="en-CA" sz="1800" b="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13</a:t>
            </a:fld>
            <a:endParaRPr lang="en-US"/>
          </a:p>
        </p:txBody>
      </p:sp>
    </p:spTree>
    <p:extLst>
      <p:ext uri="{BB962C8B-B14F-4D97-AF65-F5344CB8AC3E}">
        <p14:creationId xmlns:p14="http://schemas.microsoft.com/office/powerpoint/2010/main" val="4851479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effectLst/>
            </a:endParaRPr>
          </a:p>
        </p:txBody>
      </p:sp>
      <p:sp>
        <p:nvSpPr>
          <p:cNvPr id="4" name="Slide Number Placeholder 3"/>
          <p:cNvSpPr>
            <a:spLocks noGrp="1"/>
          </p:cNvSpPr>
          <p:nvPr>
            <p:ph type="sldNum" sz="quarter" idx="5"/>
          </p:nvPr>
        </p:nvSpPr>
        <p:spPr/>
        <p:txBody>
          <a:bodyPr/>
          <a:lstStyle/>
          <a:p>
            <a:fld id="{E162F7FF-80E9-EA46-8276-FB972CB01D29}" type="slidenum">
              <a:rPr lang="en-US" smtClean="0"/>
              <a:t>14</a:t>
            </a:fld>
            <a:endParaRPr lang="en-US"/>
          </a:p>
        </p:txBody>
      </p:sp>
    </p:spTree>
    <p:extLst>
      <p:ext uri="{BB962C8B-B14F-4D97-AF65-F5344CB8AC3E}">
        <p14:creationId xmlns:p14="http://schemas.microsoft.com/office/powerpoint/2010/main" val="6884191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RED BAR | Title Page with side image">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76B2EDA9-BA65-7D43-B2F9-A634420DBC76}"/>
              </a:ext>
            </a:extLst>
          </p:cNvPr>
          <p:cNvSpPr txBox="1"/>
          <p:nvPr userDrawn="1"/>
        </p:nvSpPr>
        <p:spPr>
          <a:xfrm>
            <a:off x="0" y="0"/>
            <a:ext cx="5380038" cy="6864536"/>
          </a:xfrm>
          <a:prstGeom prst="rect">
            <a:avLst/>
          </a:prstGeom>
          <a:solidFill>
            <a:srgbClr val="CC0633"/>
          </a:solidFill>
        </p:spPr>
        <p:txBody>
          <a:bodyPr wrap="square" rtlCol="0">
            <a:spAutoFit/>
          </a:bodyPr>
          <a:lstStyle/>
          <a:p>
            <a:endParaRPr lang="en-US" dirty="0"/>
          </a:p>
        </p:txBody>
      </p:sp>
      <p:sp>
        <p:nvSpPr>
          <p:cNvPr id="4" name="Picture Placeholder 3"/>
          <p:cNvSpPr>
            <a:spLocks noGrp="1"/>
          </p:cNvSpPr>
          <p:nvPr>
            <p:ph type="pic" sz="quarter" idx="11"/>
          </p:nvPr>
        </p:nvSpPr>
        <p:spPr>
          <a:xfrm>
            <a:off x="5380038" y="186"/>
            <a:ext cx="3763962" cy="6864350"/>
          </a:xfrm>
        </p:spPr>
        <p:txBody>
          <a:bodyPr/>
          <a:lstStyle/>
          <a:p>
            <a:endParaRPr lang="en-US" dirty="0"/>
          </a:p>
        </p:txBody>
      </p:sp>
      <p:sp>
        <p:nvSpPr>
          <p:cNvPr id="3" name="Date Placeholder 2">
            <a:extLst>
              <a:ext uri="{FF2B5EF4-FFF2-40B4-BE49-F238E27FC236}">
                <a16:creationId xmlns:a16="http://schemas.microsoft.com/office/drawing/2014/main" id="{E40BDC30-F9E2-E84D-8EC1-32EBBF8E3038}"/>
              </a:ext>
            </a:extLst>
          </p:cNvPr>
          <p:cNvSpPr>
            <a:spLocks noGrp="1"/>
          </p:cNvSpPr>
          <p:nvPr>
            <p:ph type="dt" sz="half" idx="10"/>
          </p:nvPr>
        </p:nvSpPr>
        <p:spPr>
          <a:xfrm>
            <a:off x="628650" y="5573203"/>
            <a:ext cx="2057400" cy="365125"/>
          </a:xfrm>
        </p:spPr>
        <p:txBody>
          <a:bodyPr/>
          <a:lstStyle/>
          <a:p>
            <a:r>
              <a:rPr lang="en-US" dirty="0"/>
              <a:t>DAY MONTH YEAR</a:t>
            </a:r>
          </a:p>
        </p:txBody>
      </p:sp>
      <p:sp>
        <p:nvSpPr>
          <p:cNvPr id="7" name="Title 1">
            <a:extLst>
              <a:ext uri="{FF2B5EF4-FFF2-40B4-BE49-F238E27FC236}">
                <a16:creationId xmlns:a16="http://schemas.microsoft.com/office/drawing/2014/main" id="{9AAA6453-7A6E-6F44-9531-EED55DE91367}"/>
              </a:ext>
            </a:extLst>
          </p:cNvPr>
          <p:cNvSpPr>
            <a:spLocks noGrp="1"/>
          </p:cNvSpPr>
          <p:nvPr>
            <p:ph type="ctrTitle" hasCustomPrompt="1"/>
          </p:nvPr>
        </p:nvSpPr>
        <p:spPr>
          <a:xfrm>
            <a:off x="628649" y="1122363"/>
            <a:ext cx="4751389" cy="3278721"/>
          </a:xfrm>
          <a:noFill/>
          <a:ln>
            <a:noFill/>
          </a:ln>
        </p:spPr>
        <p:txBody>
          <a:bodyPr anchor="t">
            <a:noAutofit/>
          </a:bodyPr>
          <a:lstStyle>
            <a:lvl1pPr algn="l">
              <a:defRPr sz="6000">
                <a:ln>
                  <a:noFill/>
                </a:ln>
                <a:solidFill>
                  <a:schemeClr val="bg1"/>
                </a:solidFill>
              </a:defRPr>
            </a:lvl1pPr>
          </a:lstStyle>
          <a:p>
            <a:r>
              <a:rPr lang="en-US" dirty="0"/>
              <a:t>PRESENTATION</a:t>
            </a:r>
            <a:br>
              <a:rPr lang="en-US" dirty="0"/>
            </a:br>
            <a:r>
              <a:rPr lang="en-US" dirty="0"/>
              <a:t>TITLE PAGE</a:t>
            </a:r>
            <a:br>
              <a:rPr lang="en-US" dirty="0"/>
            </a:br>
            <a:r>
              <a:rPr lang="en-US" dirty="0"/>
              <a:t>WITH </a:t>
            </a:r>
            <a:br>
              <a:rPr lang="en-US" dirty="0"/>
            </a:br>
            <a:r>
              <a:rPr lang="en-US" dirty="0"/>
              <a:t>SIDE IMAGE</a:t>
            </a:r>
          </a:p>
        </p:txBody>
      </p:sp>
      <p:pic>
        <p:nvPicPr>
          <p:cNvPr id="12" name="Picture 11">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302354217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abl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2052638"/>
            <a:ext cx="3282950" cy="1450415"/>
          </a:xfrm>
        </p:spPr>
        <p:txBody>
          <a:bodyPr anchor="t">
            <a:noAutofit/>
          </a:bodyPr>
          <a:lstStyle>
            <a:lvl1pPr>
              <a:defRPr>
                <a:solidFill>
                  <a:srgbClr val="CC0633"/>
                </a:solidFill>
              </a:defRPr>
            </a:lvl1pPr>
          </a:lstStyle>
          <a:p>
            <a:r>
              <a:rPr lang="en-US" dirty="0"/>
              <a:t>PAGE WITH TABLE</a:t>
            </a:r>
          </a:p>
        </p:txBody>
      </p:sp>
      <p:sp>
        <p:nvSpPr>
          <p:cNvPr id="7" name="Table Placeholder 6">
            <a:extLst>
              <a:ext uri="{FF2B5EF4-FFF2-40B4-BE49-F238E27FC236}">
                <a16:creationId xmlns:a16="http://schemas.microsoft.com/office/drawing/2014/main" id="{D332C8B6-E003-6F49-BBD3-BF1095D864C2}"/>
              </a:ext>
            </a:extLst>
          </p:cNvPr>
          <p:cNvSpPr>
            <a:spLocks noGrp="1"/>
          </p:cNvSpPr>
          <p:nvPr>
            <p:ph type="tbl" sz="quarter" idx="13"/>
          </p:nvPr>
        </p:nvSpPr>
        <p:spPr>
          <a:xfrm>
            <a:off x="3911600" y="2052638"/>
            <a:ext cx="5232400" cy="3379787"/>
          </a:xfrm>
          <a:prstGeom prst="rect">
            <a:avLst/>
          </a:prstGeom>
        </p:spPr>
        <p:txBody>
          <a:bodyPr/>
          <a:lstStyle>
            <a:lvl1pPr>
              <a:defRPr>
                <a:solidFill>
                  <a:srgbClr val="CC0633"/>
                </a:solidFill>
              </a:defRPr>
            </a:lvl1pPr>
          </a:lstStyle>
          <a:p>
            <a:endParaRPr lang="en-US" dirty="0"/>
          </a:p>
        </p:txBody>
      </p:sp>
      <p:sp>
        <p:nvSpPr>
          <p:cNvPr id="10" name="Text Placeholder 7">
            <a:extLst>
              <a:ext uri="{FF2B5EF4-FFF2-40B4-BE49-F238E27FC236}">
                <a16:creationId xmlns:a16="http://schemas.microsoft.com/office/drawing/2014/main" id="{23C88C86-2FE6-B243-AC2D-1C16F2D7CD77}"/>
              </a:ext>
            </a:extLst>
          </p:cNvPr>
          <p:cNvSpPr>
            <a:spLocks noGrp="1"/>
          </p:cNvSpPr>
          <p:nvPr>
            <p:ph type="body" sz="quarter" idx="14" hasCustomPrompt="1"/>
          </p:nvPr>
        </p:nvSpPr>
        <p:spPr>
          <a:xfrm>
            <a:off x="628650" y="3823640"/>
            <a:ext cx="1869851" cy="419950"/>
          </a:xfrm>
          <a:prstGeom prst="rect">
            <a:avLst/>
          </a:prstGeom>
        </p:spPr>
        <p:txBody>
          <a:bodyPr/>
          <a:lstStyle>
            <a:lvl1pPr marL="0" indent="0">
              <a:buNone/>
              <a:defRPr sz="24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3285386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har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2052639"/>
            <a:ext cx="3282950" cy="1624280"/>
          </a:xfrm>
        </p:spPr>
        <p:txBody>
          <a:bodyPr anchor="t">
            <a:noAutofit/>
          </a:bodyPr>
          <a:lstStyle>
            <a:lvl1pPr>
              <a:defRPr>
                <a:solidFill>
                  <a:srgbClr val="CC0633"/>
                </a:solidFill>
              </a:defRPr>
            </a:lvl1pPr>
          </a:lstStyle>
          <a:p>
            <a:r>
              <a:rPr lang="en-US" dirty="0"/>
              <a:t>PAGE WITH CHART</a:t>
            </a:r>
          </a:p>
        </p:txBody>
      </p:sp>
      <p:sp>
        <p:nvSpPr>
          <p:cNvPr id="3" name="Chart Placeholder 2">
            <a:extLst>
              <a:ext uri="{FF2B5EF4-FFF2-40B4-BE49-F238E27FC236}">
                <a16:creationId xmlns:a16="http://schemas.microsoft.com/office/drawing/2014/main" id="{0BB26B3F-91C1-4D45-B69D-A58493665E8B}"/>
              </a:ext>
            </a:extLst>
          </p:cNvPr>
          <p:cNvSpPr>
            <a:spLocks noGrp="1"/>
          </p:cNvSpPr>
          <p:nvPr>
            <p:ph type="chart" sz="quarter" idx="13"/>
          </p:nvPr>
        </p:nvSpPr>
        <p:spPr>
          <a:xfrm>
            <a:off x="3911600" y="2052638"/>
            <a:ext cx="5232400" cy="3352800"/>
          </a:xfrm>
          <a:prstGeom prst="rect">
            <a:avLst/>
          </a:prstGeom>
        </p:spPr>
        <p:txBody>
          <a:bodyPr/>
          <a:lstStyle>
            <a:lvl1pPr>
              <a:defRPr>
                <a:solidFill>
                  <a:srgbClr val="CC0633"/>
                </a:solidFill>
              </a:defRPr>
            </a:lvl1pPr>
          </a:lstStyle>
          <a:p>
            <a:endParaRPr lang="en-US" dirty="0"/>
          </a:p>
        </p:txBody>
      </p:sp>
      <p:sp>
        <p:nvSpPr>
          <p:cNvPr id="7" name="Text Placeholder 7">
            <a:extLst>
              <a:ext uri="{FF2B5EF4-FFF2-40B4-BE49-F238E27FC236}">
                <a16:creationId xmlns:a16="http://schemas.microsoft.com/office/drawing/2014/main" id="{58AD251E-0061-3D48-830D-AF1EB95B70FC}"/>
              </a:ext>
            </a:extLst>
          </p:cNvPr>
          <p:cNvSpPr>
            <a:spLocks noGrp="1"/>
          </p:cNvSpPr>
          <p:nvPr>
            <p:ph type="body" sz="quarter" idx="14" hasCustomPrompt="1"/>
          </p:nvPr>
        </p:nvSpPr>
        <p:spPr>
          <a:xfrm>
            <a:off x="628650" y="3823640"/>
            <a:ext cx="1869851" cy="419950"/>
          </a:xfrm>
          <a:prstGeom prst="rect">
            <a:avLst/>
          </a:prstGeom>
        </p:spPr>
        <p:txBody>
          <a:bodyPr/>
          <a:lstStyle>
            <a:lvl1pPr marL="0" indent="0">
              <a:buNone/>
              <a:defRPr sz="2400" b="1">
                <a:solidFill>
                  <a:srgbClr val="54585A"/>
                </a:solidFill>
                <a:latin typeface="Trebuchet MS" panose="020B0703020202090204" pitchFamily="34" charset="0"/>
              </a:defRPr>
            </a:lvl1pPr>
          </a:lstStyle>
          <a:p>
            <a:pPr lvl="0"/>
            <a:r>
              <a:rPr lang="en-US" dirty="0"/>
              <a:t>SUBHEADER</a:t>
            </a:r>
          </a:p>
        </p:txBody>
      </p:sp>
    </p:spTree>
    <p:extLst>
      <p:ext uri="{BB962C8B-B14F-4D97-AF65-F5344CB8AC3E}">
        <p14:creationId xmlns:p14="http://schemas.microsoft.com/office/powerpoint/2010/main" val="65017942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opy and image">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3" name="Picture Placeholder 2">
            <a:extLst>
              <a:ext uri="{FF2B5EF4-FFF2-40B4-BE49-F238E27FC236}">
                <a16:creationId xmlns:a16="http://schemas.microsoft.com/office/drawing/2014/main" id="{091B9466-E87C-C54B-860C-17F37D71C88F}"/>
              </a:ext>
            </a:extLst>
          </p:cNvPr>
          <p:cNvSpPr>
            <a:spLocks noGrp="1"/>
          </p:cNvSpPr>
          <p:nvPr>
            <p:ph type="pic" sz="quarter" idx="14"/>
          </p:nvPr>
        </p:nvSpPr>
        <p:spPr>
          <a:xfrm>
            <a:off x="4814047" y="2052637"/>
            <a:ext cx="4060825" cy="3544887"/>
          </a:xfrm>
          <a:prstGeom prst="rect">
            <a:avLst/>
          </a:prstGeom>
        </p:spPr>
        <p:txBody>
          <a:bodyPr/>
          <a:lstStyle>
            <a:lvl1pPr>
              <a:defRPr>
                <a:solidFill>
                  <a:srgbClr val="CC0633"/>
                </a:solidFill>
              </a:defRPr>
            </a:lvl1pPr>
          </a:lstStyle>
          <a:p>
            <a:endParaRPr lang="en-US" dirty="0"/>
          </a:p>
        </p:txBody>
      </p:sp>
      <p:sp>
        <p:nvSpPr>
          <p:cNvPr id="4" name="Text Placeholder 3">
            <a:extLst>
              <a:ext uri="{FF2B5EF4-FFF2-40B4-BE49-F238E27FC236}">
                <a16:creationId xmlns:a16="http://schemas.microsoft.com/office/drawing/2014/main" id="{B2B44AA3-7262-A146-B295-8DCBF7C72229}"/>
              </a:ext>
            </a:extLst>
          </p:cNvPr>
          <p:cNvSpPr>
            <a:spLocks noGrp="1"/>
          </p:cNvSpPr>
          <p:nvPr>
            <p:ph type="body" sz="quarter" idx="15" hasCustomPrompt="1"/>
          </p:nvPr>
        </p:nvSpPr>
        <p:spPr>
          <a:xfrm>
            <a:off x="628650" y="2052638"/>
            <a:ext cx="4185397" cy="3544887"/>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914400" rtl="0" eaLnBrk="1" fontAlgn="auto" latinLnBrk="0" hangingPunct="1">
              <a:lnSpc>
                <a:spcPct val="90000"/>
              </a:lnSpc>
              <a:spcBef>
                <a:spcPts val="100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itle 1">
            <a:extLst>
              <a:ext uri="{FF2B5EF4-FFF2-40B4-BE49-F238E27FC236}">
                <a16:creationId xmlns:a16="http://schemas.microsoft.com/office/drawing/2014/main" id="{A6C43D69-A87B-4D49-95CF-7AF393951B90}"/>
              </a:ext>
            </a:extLst>
          </p:cNvPr>
          <p:cNvSpPr>
            <a:spLocks noGrp="1"/>
          </p:cNvSpPr>
          <p:nvPr>
            <p:ph type="title" hasCustomPrompt="1"/>
          </p:nvPr>
        </p:nvSpPr>
        <p:spPr>
          <a:xfrm>
            <a:off x="628650" y="365125"/>
            <a:ext cx="7886700" cy="1325563"/>
          </a:xfrm>
        </p:spPr>
        <p:txBody>
          <a:bodyPr>
            <a:noAutofit/>
          </a:bodyPr>
          <a:lstStyle>
            <a:lvl1pPr>
              <a:defRPr>
                <a:solidFill>
                  <a:srgbClr val="CC0633"/>
                </a:solidFill>
              </a:defRPr>
            </a:lvl1pPr>
          </a:lstStyle>
          <a:p>
            <a:r>
              <a:rPr lang="en-US" dirty="0"/>
              <a:t>PAGE WITH COPY AND IMAGE</a:t>
            </a:r>
          </a:p>
        </p:txBody>
      </p:sp>
    </p:spTree>
    <p:extLst>
      <p:ext uri="{BB962C8B-B14F-4D97-AF65-F5344CB8AC3E}">
        <p14:creationId xmlns:p14="http://schemas.microsoft.com/office/powerpoint/2010/main" val="8850175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ex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7E0DB9-2A74-BF45-BB9E-9E500F37ABAE}"/>
              </a:ext>
            </a:extLst>
          </p:cNvPr>
          <p:cNvSpPr>
            <a:spLocks noGrp="1"/>
          </p:cNvSpPr>
          <p:nvPr>
            <p:ph type="title" hasCustomPrompt="1"/>
          </p:nvPr>
        </p:nvSpPr>
        <p:spPr/>
        <p:txBody>
          <a:bodyPr>
            <a:noAutofit/>
          </a:bodyPr>
          <a:lstStyle>
            <a:lvl1pPr>
              <a:defRPr>
                <a:solidFill>
                  <a:srgbClr val="CC0633"/>
                </a:solidFill>
              </a:defRPr>
            </a:lvl1pPr>
          </a:lstStyle>
          <a:p>
            <a:r>
              <a:rPr lang="en-US" dirty="0"/>
              <a:t>PAGE WITH TEXT ONLY</a:t>
            </a:r>
          </a:p>
        </p:txBody>
      </p:sp>
      <p:sp>
        <p:nvSpPr>
          <p:cNvPr id="3" name="Slide Number Placeholder 2">
            <a:extLst>
              <a:ext uri="{FF2B5EF4-FFF2-40B4-BE49-F238E27FC236}">
                <a16:creationId xmlns:a16="http://schemas.microsoft.com/office/drawing/2014/main" id="{B6F9D54D-918F-514C-BBA7-693AF6C02B2D}"/>
              </a:ext>
            </a:extLst>
          </p:cNvPr>
          <p:cNvSpPr>
            <a:spLocks noGrp="1"/>
          </p:cNvSpPr>
          <p:nvPr>
            <p:ph type="sldNum" sz="quarter" idx="10"/>
          </p:nvPr>
        </p:nvSpPr>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ext Placeholder 4">
            <a:extLst>
              <a:ext uri="{FF2B5EF4-FFF2-40B4-BE49-F238E27FC236}">
                <a16:creationId xmlns:a16="http://schemas.microsoft.com/office/drawing/2014/main" id="{950C7CFC-CA74-9343-951B-3D96B6149607}"/>
              </a:ext>
            </a:extLst>
          </p:cNvPr>
          <p:cNvSpPr>
            <a:spLocks noGrp="1"/>
          </p:cNvSpPr>
          <p:nvPr>
            <p:ph type="body" sz="quarter" idx="11" hasCustomPrompt="1"/>
          </p:nvPr>
        </p:nvSpPr>
        <p:spPr>
          <a:xfrm>
            <a:off x="628650" y="1912938"/>
            <a:ext cx="7886700" cy="3878262"/>
          </a:xfrm>
          <a:prstGeom prst="rect">
            <a:avLst/>
          </a:prstGeom>
        </p:spPr>
        <p:txBody>
          <a:bodyPr/>
          <a:lstStyle>
            <a:lvl1pPr marL="0" marR="0" indent="0" algn="l" defTabSz="914400" rtl="0" eaLnBrk="1" fontAlgn="auto" latinLnBrk="0" hangingPunct="1">
              <a:lnSpc>
                <a:spcPct val="90000"/>
              </a:lnSpc>
              <a:spcBef>
                <a:spcPts val="1000"/>
              </a:spcBef>
              <a:spcAft>
                <a:spcPts val="0"/>
              </a:spcAft>
              <a:buClrTx/>
              <a:buSzTx/>
              <a:buFont typeface="STIXGeneral-Regular" pitchFamily="2" charset="2"/>
              <a:buNone/>
              <a:tabLst/>
              <a:defRPr>
                <a:solidFill>
                  <a:srgbClr val="54585A"/>
                </a:solidFill>
              </a:defRPr>
            </a:lvl1pPr>
            <a:lvl2pPr>
              <a:defRPr>
                <a:solidFill>
                  <a:srgbClr val="54585A"/>
                </a:solidFill>
              </a:defRPr>
            </a:lvl2pPr>
            <a:lvl3pPr>
              <a:defRPr>
                <a:solidFill>
                  <a:srgbClr val="54585A"/>
                </a:solidFill>
              </a:defRPr>
            </a:lvl3pPr>
            <a:lvl4pPr>
              <a:defRPr>
                <a:solidFill>
                  <a:srgbClr val="54585A"/>
                </a:solidFill>
              </a:defRPr>
            </a:lvl4pPr>
            <a:lvl5pPr>
              <a:defRPr>
                <a:solidFill>
                  <a:srgbClr val="54585A"/>
                </a:solidFill>
              </a:defRPr>
            </a:lvl5pPr>
          </a:lstStyle>
          <a:p>
            <a:pPr marL="0" marR="0" lvl="0" indent="0" algn="l" defTabSz="914400" rtl="0" eaLnBrk="1" fontAlgn="auto" latinLnBrk="0" hangingPunct="1">
              <a:lnSpc>
                <a:spcPct val="90000"/>
              </a:lnSpc>
              <a:spcBef>
                <a:spcPts val="1000"/>
              </a:spcBef>
              <a:spcAft>
                <a:spcPts val="0"/>
              </a:spcAft>
              <a:buClrTx/>
              <a:buSzTx/>
              <a:buFont typeface="STIXGeneral-Regular" pitchFamily="2" charset="2"/>
              <a:buNone/>
              <a:tabLst/>
              <a:defRPr/>
            </a:pPr>
            <a:r>
              <a:rPr lang="en-CA" b="1" dirty="0">
                <a:latin typeface="Trebuchet MS" panose="020B0703020202090204" pitchFamily="34" charset="0"/>
              </a:rPr>
              <a:t>SUBHEADER</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3310373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Quote/Single Phrase">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422C1386-D334-864D-8255-FFC79183ABF5}"/>
              </a:ext>
            </a:extLst>
          </p:cNvPr>
          <p:cNvSpPr>
            <a:spLocks noGrp="1"/>
          </p:cNvSpPr>
          <p:nvPr>
            <p:ph type="sldNum" sz="quarter" idx="10"/>
          </p:nvPr>
        </p:nvSpPr>
        <p:spPr/>
        <p:txBody>
          <a:bodyPr/>
          <a:lstStyle/>
          <a:p>
            <a:r>
              <a:rPr lang="en-US"/>
              <a:t>SIMON FRASER UNIVERSITY   </a:t>
            </a:r>
            <a:fld id="{45E0C454-F75C-A944-8BC1-78DA56BBB239}" type="slidenum">
              <a:rPr lang="en-US" smtClean="0"/>
              <a:pPr/>
              <a:t>‹#›</a:t>
            </a:fld>
            <a:endParaRPr lang="en-US" dirty="0"/>
          </a:p>
        </p:txBody>
      </p:sp>
      <p:sp>
        <p:nvSpPr>
          <p:cNvPr id="7" name="Title 1">
            <a:extLst>
              <a:ext uri="{FF2B5EF4-FFF2-40B4-BE49-F238E27FC236}">
                <a16:creationId xmlns:a16="http://schemas.microsoft.com/office/drawing/2014/main" id="{90878862-92D6-5247-A8B5-C605B2892168}"/>
              </a:ext>
            </a:extLst>
          </p:cNvPr>
          <p:cNvSpPr>
            <a:spLocks noGrp="1"/>
          </p:cNvSpPr>
          <p:nvPr>
            <p:ph type="title" hasCustomPrompt="1"/>
          </p:nvPr>
        </p:nvSpPr>
        <p:spPr>
          <a:xfrm>
            <a:off x="838200" y="2766218"/>
            <a:ext cx="8054662" cy="1325563"/>
          </a:xfrm>
        </p:spPr>
        <p:txBody>
          <a:bodyPr/>
          <a:lstStyle>
            <a:lvl1pPr>
              <a:defRPr sz="3600" b="1" baseline="0">
                <a:solidFill>
                  <a:srgbClr val="CC0633"/>
                </a:solidFill>
                <a:latin typeface="Trebuchet MS" panose="020B0703020202090204" pitchFamily="34" charset="0"/>
              </a:defRPr>
            </a:lvl1pPr>
          </a:lstStyle>
          <a:p>
            <a:r>
              <a:rPr lang="en-US" dirty="0"/>
              <a:t>PAGE WITH QUOTE/SINGLE PHRASE</a:t>
            </a:r>
          </a:p>
        </p:txBody>
      </p:sp>
    </p:spTree>
    <p:extLst>
      <p:ext uri="{BB962C8B-B14F-4D97-AF65-F5344CB8AC3E}">
        <p14:creationId xmlns:p14="http://schemas.microsoft.com/office/powerpoint/2010/main" val="111092196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grpSp>
        <p:nvGrpSpPr>
          <p:cNvPr id="65" name="Group 64"/>
          <p:cNvGrpSpPr/>
          <p:nvPr/>
        </p:nvGrpSpPr>
        <p:grpSpPr>
          <a:xfrm>
            <a:off x="-286226" y="0"/>
            <a:ext cx="9421759" cy="6858001"/>
            <a:chOff x="1243013" y="0"/>
            <a:chExt cx="9402763" cy="6858001"/>
          </a:xfrm>
        </p:grpSpPr>
        <p:sp>
          <p:nvSpPr>
            <p:cNvPr id="66" name="Freeform 5"/>
            <p:cNvSpPr/>
            <p:nvPr/>
          </p:nvSpPr>
          <p:spPr bwMode="auto">
            <a:xfrm>
              <a:off x="2289175" y="0"/>
              <a:ext cx="3867150" cy="6848475"/>
            </a:xfrm>
            <a:custGeom>
              <a:avLst/>
              <a:gdLst/>
              <a:ahLst/>
              <a:cxnLst/>
              <a:rect l="0" t="0" r="r" b="b"/>
              <a:pathLst>
                <a:path w="813" h="1440">
                  <a:moveTo>
                    <a:pt x="813" y="0"/>
                  </a:moveTo>
                  <a:cubicBezTo>
                    <a:pt x="331" y="221"/>
                    <a:pt x="0" y="1039"/>
                    <a:pt x="43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7" name="Freeform 6"/>
            <p:cNvSpPr/>
            <p:nvPr/>
          </p:nvSpPr>
          <p:spPr bwMode="auto">
            <a:xfrm>
              <a:off x="9604375" y="9525"/>
              <a:ext cx="1041400" cy="328613"/>
            </a:xfrm>
            <a:custGeom>
              <a:avLst/>
              <a:gdLst/>
              <a:ahLst/>
              <a:cxnLst/>
              <a:rect l="0" t="0" r="r" b="b"/>
              <a:pathLst>
                <a:path w="219" h="69">
                  <a:moveTo>
                    <a:pt x="219" y="69"/>
                  </a:moveTo>
                  <a:cubicBezTo>
                    <a:pt x="147" y="41"/>
                    <a:pt x="71" y="19"/>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8" name="Freeform 7"/>
            <p:cNvSpPr/>
            <p:nvPr/>
          </p:nvSpPr>
          <p:spPr bwMode="auto">
            <a:xfrm>
              <a:off x="9223375" y="5578475"/>
              <a:ext cx="1422400" cy="1270000"/>
            </a:xfrm>
            <a:custGeom>
              <a:avLst/>
              <a:gdLst/>
              <a:ahLst/>
              <a:cxnLst/>
              <a:rect l="0" t="0" r="r" b="b"/>
              <a:pathLst>
                <a:path w="299" h="267">
                  <a:moveTo>
                    <a:pt x="0" y="267"/>
                  </a:moveTo>
                  <a:cubicBezTo>
                    <a:pt x="105" y="186"/>
                    <a:pt x="206" y="96"/>
                    <a:pt x="299"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69" name="Freeform 8"/>
            <p:cNvSpPr/>
            <p:nvPr/>
          </p:nvSpPr>
          <p:spPr bwMode="auto">
            <a:xfrm>
              <a:off x="2103438" y="0"/>
              <a:ext cx="3681413" cy="6848475"/>
            </a:xfrm>
            <a:custGeom>
              <a:avLst/>
              <a:gdLst/>
              <a:ahLst/>
              <a:cxnLst/>
              <a:rect l="0" t="0" r="r" b="b"/>
              <a:pathLst>
                <a:path w="774" h="1440">
                  <a:moveTo>
                    <a:pt x="774" y="0"/>
                  </a:moveTo>
                  <a:cubicBezTo>
                    <a:pt x="312" y="240"/>
                    <a:pt x="0" y="1034"/>
                    <a:pt x="411" y="144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0" name="Freeform 9"/>
            <p:cNvSpPr/>
            <p:nvPr/>
          </p:nvSpPr>
          <p:spPr bwMode="auto">
            <a:xfrm>
              <a:off x="10179050" y="9525"/>
              <a:ext cx="466725" cy="157163"/>
            </a:xfrm>
            <a:custGeom>
              <a:avLst/>
              <a:gdLst/>
              <a:ahLst/>
              <a:cxnLst/>
              <a:rect l="0" t="0" r="r" b="b"/>
              <a:pathLst>
                <a:path w="98" h="33">
                  <a:moveTo>
                    <a:pt x="98" y="33"/>
                  </a:moveTo>
                  <a:cubicBezTo>
                    <a:pt x="65" y="21"/>
                    <a:pt x="33" y="10"/>
                    <a:pt x="0"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1" name="Freeform 10"/>
            <p:cNvSpPr/>
            <p:nvPr/>
          </p:nvSpPr>
          <p:spPr bwMode="auto">
            <a:xfrm>
              <a:off x="9471025" y="5811838"/>
              <a:ext cx="1174750" cy="1046163"/>
            </a:xfrm>
            <a:custGeom>
              <a:avLst/>
              <a:gdLst/>
              <a:ahLst/>
              <a:cxnLst/>
              <a:rect l="0" t="0" r="r" b="b"/>
              <a:pathLst>
                <a:path w="247" h="220">
                  <a:moveTo>
                    <a:pt x="0" y="220"/>
                  </a:moveTo>
                  <a:cubicBezTo>
                    <a:pt x="86" y="152"/>
                    <a:pt x="169" y="78"/>
                    <a:pt x="247" y="0"/>
                  </a:cubicBezTo>
                </a:path>
              </a:pathLst>
            </a:custGeom>
            <a:noFill/>
            <a:ln w="9525" cap="flat">
              <a:solidFill>
                <a:schemeClr val="tx1">
                  <a:alpha val="20000"/>
                </a:schemeClr>
              </a:solidFill>
              <a:prstDash val="dash"/>
              <a:miter lim="800000"/>
              <a:headEnd/>
              <a:tailEnd/>
            </a:ln>
            <a:extLst>
              <a:ext uri="{909E8E84-426E-40DD-AFC4-6F175D3DCCD1}">
                <a14:hiddenFill xmlns:a14="http://schemas.microsoft.com/office/drawing/2010/main">
                  <a:solidFill>
                    <a:srgbClr val="FFFFFF"/>
                  </a:solidFill>
                </a14:hiddenFill>
              </a:ext>
            </a:extLst>
          </p:spPr>
        </p:sp>
        <p:sp>
          <p:nvSpPr>
            <p:cNvPr id="72" name="Freeform 11"/>
            <p:cNvSpPr/>
            <p:nvPr/>
          </p:nvSpPr>
          <p:spPr bwMode="auto">
            <a:xfrm>
              <a:off x="1985963" y="0"/>
              <a:ext cx="3622675" cy="6848475"/>
            </a:xfrm>
            <a:custGeom>
              <a:avLst/>
              <a:gdLst/>
              <a:ahLst/>
              <a:cxnLst/>
              <a:rect l="0" t="0" r="r" b="b"/>
              <a:pathLst>
                <a:path w="762" h="1440">
                  <a:moveTo>
                    <a:pt x="762" y="0"/>
                  </a:moveTo>
                  <a:cubicBezTo>
                    <a:pt x="308" y="245"/>
                    <a:pt x="0" y="1033"/>
                    <a:pt x="403"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3" name="Freeform 12"/>
            <p:cNvSpPr/>
            <p:nvPr/>
          </p:nvSpPr>
          <p:spPr bwMode="auto">
            <a:xfrm>
              <a:off x="10479088" y="9525"/>
              <a:ext cx="166688" cy="57150"/>
            </a:xfrm>
            <a:custGeom>
              <a:avLst/>
              <a:gdLst/>
              <a:ahLst/>
              <a:cxnLst/>
              <a:rect l="0" t="0" r="r" b="b"/>
              <a:pathLst>
                <a:path w="35" h="12">
                  <a:moveTo>
                    <a:pt x="35" y="12"/>
                  </a:moveTo>
                  <a:cubicBezTo>
                    <a:pt x="23" y="8"/>
                    <a:pt x="12" y="4"/>
                    <a:pt x="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4" name="Freeform 13"/>
            <p:cNvSpPr/>
            <p:nvPr/>
          </p:nvSpPr>
          <p:spPr bwMode="auto">
            <a:xfrm>
              <a:off x="9618663" y="5940425"/>
              <a:ext cx="1027113" cy="908050"/>
            </a:xfrm>
            <a:custGeom>
              <a:avLst/>
              <a:gdLst/>
              <a:ahLst/>
              <a:cxnLst/>
              <a:rect l="0" t="0" r="r" b="b"/>
              <a:pathLst>
                <a:path w="216" h="191">
                  <a:moveTo>
                    <a:pt x="0" y="191"/>
                  </a:moveTo>
                  <a:cubicBezTo>
                    <a:pt x="75" y="131"/>
                    <a:pt x="147" y="67"/>
                    <a:pt x="216"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75" name="Freeform 14"/>
            <p:cNvSpPr/>
            <p:nvPr/>
          </p:nvSpPr>
          <p:spPr bwMode="auto">
            <a:xfrm>
              <a:off x="1985963" y="0"/>
              <a:ext cx="3248025" cy="6848475"/>
            </a:xfrm>
            <a:custGeom>
              <a:avLst/>
              <a:gdLst/>
              <a:ahLst/>
              <a:cxnLst/>
              <a:rect l="0" t="0" r="r" b="b"/>
              <a:pathLst>
                <a:path w="683" h="1440">
                  <a:moveTo>
                    <a:pt x="683" y="0"/>
                  </a:moveTo>
                  <a:cubicBezTo>
                    <a:pt x="258" y="256"/>
                    <a:pt x="0" y="1041"/>
                    <a:pt x="355"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7" name="Freeform 15"/>
            <p:cNvSpPr/>
            <p:nvPr/>
          </p:nvSpPr>
          <p:spPr bwMode="auto">
            <a:xfrm>
              <a:off x="9780588" y="6054725"/>
              <a:ext cx="865188" cy="793750"/>
            </a:xfrm>
            <a:custGeom>
              <a:avLst/>
              <a:gdLst/>
              <a:ahLst/>
              <a:cxnLst/>
              <a:rect l="0" t="0" r="r" b="b"/>
              <a:pathLst>
                <a:path w="182" h="167">
                  <a:moveTo>
                    <a:pt x="0" y="167"/>
                  </a:moveTo>
                  <a:cubicBezTo>
                    <a:pt x="63" y="114"/>
                    <a:pt x="123" y="58"/>
                    <a:pt x="182"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8" name="Freeform 16"/>
            <p:cNvSpPr/>
            <p:nvPr/>
          </p:nvSpPr>
          <p:spPr bwMode="auto">
            <a:xfrm>
              <a:off x="1871663" y="0"/>
              <a:ext cx="3233738" cy="6848475"/>
            </a:xfrm>
            <a:custGeom>
              <a:avLst/>
              <a:gdLst/>
              <a:ahLst/>
              <a:cxnLst/>
              <a:rect l="0" t="0" r="r" b="b"/>
              <a:pathLst>
                <a:path w="680" h="1440">
                  <a:moveTo>
                    <a:pt x="680" y="0"/>
                  </a:moveTo>
                  <a:cubicBezTo>
                    <a:pt x="257" y="265"/>
                    <a:pt x="0" y="1026"/>
                    <a:pt x="337"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89" name="Freeform 17"/>
            <p:cNvSpPr/>
            <p:nvPr/>
          </p:nvSpPr>
          <p:spPr bwMode="auto">
            <a:xfrm>
              <a:off x="9956800" y="6216650"/>
              <a:ext cx="688975" cy="631825"/>
            </a:xfrm>
            <a:custGeom>
              <a:avLst/>
              <a:gdLst/>
              <a:ahLst/>
              <a:cxnLst/>
              <a:rect l="0" t="0" r="r" b="b"/>
              <a:pathLst>
                <a:path w="145" h="133">
                  <a:moveTo>
                    <a:pt x="0" y="133"/>
                  </a:moveTo>
                  <a:cubicBezTo>
                    <a:pt x="50" y="90"/>
                    <a:pt x="98" y="46"/>
                    <a:pt x="145"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0" name="Freeform 18"/>
            <p:cNvSpPr/>
            <p:nvPr/>
          </p:nvSpPr>
          <p:spPr bwMode="auto">
            <a:xfrm>
              <a:off x="1466850" y="0"/>
              <a:ext cx="3424238" cy="6848475"/>
            </a:xfrm>
            <a:custGeom>
              <a:avLst/>
              <a:gdLst/>
              <a:ahLst/>
              <a:cxnLst/>
              <a:rect l="0" t="0" r="r" b="b"/>
              <a:pathLst>
                <a:path w="720" h="1440">
                  <a:moveTo>
                    <a:pt x="720" y="0"/>
                  </a:moveTo>
                  <a:cubicBezTo>
                    <a:pt x="316" y="282"/>
                    <a:pt x="0" y="1018"/>
                    <a:pt x="362" y="144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1" name="Freeform 19"/>
            <p:cNvSpPr/>
            <p:nvPr/>
          </p:nvSpPr>
          <p:spPr bwMode="auto">
            <a:xfrm>
              <a:off x="10264775" y="6519863"/>
              <a:ext cx="381000" cy="328613"/>
            </a:xfrm>
            <a:custGeom>
              <a:avLst/>
              <a:gdLst/>
              <a:ahLst/>
              <a:cxnLst/>
              <a:rect l="0" t="0" r="r" b="b"/>
              <a:pathLst>
                <a:path w="80" h="69">
                  <a:moveTo>
                    <a:pt x="0" y="69"/>
                  </a:moveTo>
                  <a:cubicBezTo>
                    <a:pt x="27" y="47"/>
                    <a:pt x="53" y="24"/>
                    <a:pt x="80" y="0"/>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2" name="Freeform 20"/>
            <p:cNvSpPr/>
            <p:nvPr/>
          </p:nvSpPr>
          <p:spPr bwMode="auto">
            <a:xfrm>
              <a:off x="1581150" y="0"/>
              <a:ext cx="2720975" cy="6848475"/>
            </a:xfrm>
            <a:custGeom>
              <a:avLst/>
              <a:gdLst/>
              <a:ahLst/>
              <a:cxnLst/>
              <a:rect l="0" t="0" r="r" b="b"/>
              <a:pathLst>
                <a:path w="572" h="1440">
                  <a:moveTo>
                    <a:pt x="572" y="0"/>
                  </a:moveTo>
                  <a:cubicBezTo>
                    <a:pt x="213" y="320"/>
                    <a:pt x="0" y="979"/>
                    <a:pt x="164" y="1440"/>
                  </a:cubicBezTo>
                </a:path>
              </a:pathLst>
            </a:custGeom>
            <a:noFill/>
            <a:ln w="12700" cap="flat">
              <a:solidFill>
                <a:schemeClr val="tx1">
                  <a:alpha val="20000"/>
                </a:schemeClr>
              </a:solidFill>
              <a:prstDash val="dashDot"/>
              <a:miter lim="800000"/>
              <a:headEnd/>
              <a:tailEnd/>
            </a:ln>
            <a:extLst>
              <a:ext uri="{909E8E84-426E-40DD-AFC4-6F175D3DCCD1}">
                <a14:hiddenFill xmlns:a14="http://schemas.microsoft.com/office/drawing/2010/main">
                  <a:solidFill>
                    <a:srgbClr val="FFFFFF"/>
                  </a:solidFill>
                </a14:hiddenFill>
              </a:ext>
            </a:extLst>
          </p:spPr>
        </p:sp>
        <p:sp>
          <p:nvSpPr>
            <p:cNvPr id="93" name="Freeform 21"/>
            <p:cNvSpPr/>
            <p:nvPr/>
          </p:nvSpPr>
          <p:spPr bwMode="auto">
            <a:xfrm>
              <a:off x="1243013" y="0"/>
              <a:ext cx="2949575" cy="6848475"/>
            </a:xfrm>
            <a:custGeom>
              <a:avLst/>
              <a:gdLst/>
              <a:ahLst/>
              <a:cxnLst/>
              <a:rect l="0" t="0" r="r" b="b"/>
              <a:pathLst>
                <a:path w="620" h="1440">
                  <a:moveTo>
                    <a:pt x="620" y="0"/>
                  </a:moveTo>
                  <a:cubicBezTo>
                    <a:pt x="248" y="325"/>
                    <a:pt x="0" y="960"/>
                    <a:pt x="186" y="1440"/>
                  </a:cubicBezTo>
                </a:path>
              </a:pathLst>
            </a:custGeom>
            <a:noFill/>
            <a:ln w="9525" cap="flat">
              <a:solidFill>
                <a:schemeClr val="tx1">
                  <a:alpha val="20000"/>
                </a:schemeClr>
              </a:solidFill>
              <a:prstDash val="lgDash"/>
              <a:miter lim="800000"/>
              <a:headEnd/>
              <a:tailEnd/>
            </a:ln>
            <a:extLst>
              <a:ext uri="{909E8E84-426E-40DD-AFC4-6F175D3DCCD1}">
                <a14:hiddenFill xmlns:a14="http://schemas.microsoft.com/office/drawing/2010/main">
                  <a:solidFill>
                    <a:srgbClr val="FFFFFF"/>
                  </a:solidFill>
                </a14:hiddenFill>
              </a:ext>
            </a:extLst>
          </p:spPr>
        </p:sp>
        <p:sp>
          <p:nvSpPr>
            <p:cNvPr id="94" name="Freeform 22"/>
            <p:cNvSpPr/>
            <p:nvPr/>
          </p:nvSpPr>
          <p:spPr bwMode="auto">
            <a:xfrm>
              <a:off x="1524000" y="0"/>
              <a:ext cx="1446213" cy="2030413"/>
            </a:xfrm>
            <a:custGeom>
              <a:avLst/>
              <a:gdLst/>
              <a:ahLst/>
              <a:cxnLst/>
              <a:rect l="0" t="0" r="r" b="b"/>
              <a:pathLst>
                <a:path w="304" h="427">
                  <a:moveTo>
                    <a:pt x="304" y="0"/>
                  </a:moveTo>
                  <a:cubicBezTo>
                    <a:pt x="170" y="120"/>
                    <a:pt x="69" y="267"/>
                    <a:pt x="0" y="427"/>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5" name="Freeform 23"/>
            <p:cNvSpPr/>
            <p:nvPr/>
          </p:nvSpPr>
          <p:spPr bwMode="auto">
            <a:xfrm>
              <a:off x="1524000" y="9525"/>
              <a:ext cx="1246188" cy="1641475"/>
            </a:xfrm>
            <a:custGeom>
              <a:avLst/>
              <a:gdLst/>
              <a:ahLst/>
              <a:cxnLst/>
              <a:rect l="0" t="0" r="r" b="b"/>
              <a:pathLst>
                <a:path w="262" h="345">
                  <a:moveTo>
                    <a:pt x="262" y="0"/>
                  </a:moveTo>
                  <a:cubicBezTo>
                    <a:pt x="152" y="102"/>
                    <a:pt x="65" y="217"/>
                    <a:pt x="0" y="34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sp>
          <p:nvSpPr>
            <p:cNvPr id="96" name="Freeform 24"/>
            <p:cNvSpPr/>
            <p:nvPr/>
          </p:nvSpPr>
          <p:spPr bwMode="auto">
            <a:xfrm>
              <a:off x="1524000" y="0"/>
              <a:ext cx="1036638" cy="1212850"/>
            </a:xfrm>
            <a:custGeom>
              <a:avLst/>
              <a:gdLst/>
              <a:ahLst/>
              <a:cxnLst/>
              <a:rect l="0" t="0" r="r" b="b"/>
              <a:pathLst>
                <a:path w="218" h="255">
                  <a:moveTo>
                    <a:pt x="218" y="0"/>
                  </a:moveTo>
                  <a:cubicBezTo>
                    <a:pt x="137" y="77"/>
                    <a:pt x="62" y="162"/>
                    <a:pt x="0" y="255"/>
                  </a:cubicBezTo>
                </a:path>
              </a:pathLst>
            </a:custGeom>
            <a:noFill/>
            <a:ln w="9525" cap="flat">
              <a:solidFill>
                <a:schemeClr val="tx1">
                  <a:alpha val="20000"/>
                </a:schemeClr>
              </a:solidFill>
              <a:prstDash val="solid"/>
              <a:miter lim="800000"/>
              <a:headEnd/>
              <a:tailEnd/>
            </a:ln>
            <a:extLst>
              <a:ext uri="{909E8E84-426E-40DD-AFC4-6F175D3DCCD1}">
                <a14:hiddenFill xmlns:a14="http://schemas.microsoft.com/office/drawing/2010/main">
                  <a:solidFill>
                    <a:srgbClr val="FFFFFF"/>
                  </a:solidFill>
                </a14:hiddenFill>
              </a:ext>
            </a:extLst>
          </p:spPr>
        </p:sp>
      </p:grpSp>
      <p:grpSp>
        <p:nvGrpSpPr>
          <p:cNvPr id="20" name="Group 19"/>
          <p:cNvGrpSpPr/>
          <p:nvPr/>
        </p:nvGrpSpPr>
        <p:grpSpPr>
          <a:xfrm>
            <a:off x="640080" y="1699589"/>
            <a:ext cx="3286552" cy="3470421"/>
            <a:chOff x="640080" y="1699589"/>
            <a:chExt cx="3286552" cy="3470421"/>
          </a:xfrm>
        </p:grpSpPr>
        <p:sp>
          <p:nvSpPr>
            <p:cNvPr id="21" name="Rectangle 20"/>
            <p:cNvSpPr/>
            <p:nvPr/>
          </p:nvSpPr>
          <p:spPr>
            <a:xfrm>
              <a:off x="644453" y="1699589"/>
              <a:ext cx="3277806" cy="5029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2" name="Isosceles Triangle 22"/>
            <p:cNvSpPr/>
            <p:nvPr/>
          </p:nvSpPr>
          <p:spPr>
            <a:xfrm rot="10800000">
              <a:off x="2125363" y="4897607"/>
              <a:ext cx="315988" cy="272403"/>
            </a:xfrm>
            <a:prstGeom prst="triangle">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p:cNvSpPr/>
            <p:nvPr/>
          </p:nvSpPr>
          <p:spPr>
            <a:xfrm>
              <a:off x="640080" y="2275661"/>
              <a:ext cx="3286552" cy="262432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sp>
        <p:nvSpPr>
          <p:cNvPr id="2" name="Title 1"/>
          <p:cNvSpPr>
            <a:spLocks noGrp="1"/>
          </p:cNvSpPr>
          <p:nvPr>
            <p:ph type="title"/>
          </p:nvPr>
        </p:nvSpPr>
        <p:spPr>
          <a:xfrm>
            <a:off x="725554" y="2349924"/>
            <a:ext cx="3112048" cy="2464952"/>
          </a:xfrm>
        </p:spPr>
        <p:txBody>
          <a:bodyPr/>
          <a:lstStyle>
            <a:lvl1pPr>
              <a:defRPr>
                <a:solidFill>
                  <a:srgbClr val="FFFEFF"/>
                </a:solidFill>
              </a:defRPr>
            </a:lvl1pPr>
          </a:lstStyle>
          <a:p>
            <a:r>
              <a:rPr lang="en-US"/>
              <a:t>Click to edit Master title style</a:t>
            </a:r>
            <a:endParaRPr lang="en-US" dirty="0"/>
          </a:p>
        </p:txBody>
      </p:sp>
      <p:sp>
        <p:nvSpPr>
          <p:cNvPr id="3" name="Content Placeholder 2"/>
          <p:cNvSpPr>
            <a:spLocks noGrp="1"/>
          </p:cNvSpPr>
          <p:nvPr>
            <p:ph idx="1"/>
          </p:nvPr>
        </p:nvSpPr>
        <p:spPr>
          <a:xfrm>
            <a:off x="4415687" y="803186"/>
            <a:ext cx="4091410" cy="5248622"/>
          </a:xfrm>
        </p:spPr>
        <p:txBody>
          <a:bodyPr anchor="ct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950011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484150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858000"/>
          </a:xfrm>
          <a:prstGeom prst="rect">
            <a:avLst/>
          </a:prstGeom>
        </p:spPr>
        <p:txBody>
          <a:bodyPr/>
          <a:lstStyle/>
          <a:p>
            <a:endParaRPr lang="en-US"/>
          </a:p>
        </p:txBody>
      </p:sp>
    </p:spTree>
    <p:extLst>
      <p:ext uri="{BB962C8B-B14F-4D97-AF65-F5344CB8AC3E}">
        <p14:creationId xmlns:p14="http://schemas.microsoft.com/office/powerpoint/2010/main" val="39356084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BULLETS</a:t>
            </a:r>
          </a:p>
        </p:txBody>
      </p:sp>
      <p:sp>
        <p:nvSpPr>
          <p:cNvPr id="3"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107074" y="1917700"/>
            <a:ext cx="7886700" cy="3568700"/>
          </a:xfrm>
          <a:prstGeom prst="rect">
            <a:avLst/>
          </a:prstGeom>
        </p:spPr>
        <p:txBody>
          <a:bodyPr/>
          <a:lstStyle>
            <a:lvl1pPr marL="1069975" indent="-1069975">
              <a:buFontTx/>
              <a:buBlip>
                <a:blip r:embed="rId2"/>
              </a:buBlip>
              <a:tabLst/>
              <a:defRPr>
                <a:solidFill>
                  <a:srgbClr val="54585A"/>
                </a:solidFill>
              </a:defRPr>
            </a:lvl1pPr>
            <a:lvl2pPr marL="1377950" indent="-920750">
              <a:buFontTx/>
              <a:buBlip>
                <a:blip r:embed="rId2"/>
              </a:buBlip>
              <a:tabLst/>
              <a:defRPr>
                <a:solidFill>
                  <a:srgbClr val="54585A"/>
                </a:solidFill>
              </a:defRPr>
            </a:lvl2pPr>
            <a:lvl3pPr marL="1736725" indent="-822325">
              <a:buFontTx/>
              <a:buBlip>
                <a:blip r:embed="rId2"/>
              </a:buBlip>
              <a:tabLst/>
              <a:defRPr>
                <a:solidFill>
                  <a:srgbClr val="54585A"/>
                </a:solidFill>
              </a:defRPr>
            </a:lvl3pPr>
            <a:lvl4pPr marL="2090738" indent="-719138">
              <a:buFontTx/>
              <a:buBlip>
                <a:blip r:embed="rId2"/>
              </a:buBlip>
              <a:tabLst/>
              <a:defRPr>
                <a:solidFill>
                  <a:srgbClr val="54585A"/>
                </a:solidFill>
              </a:defRPr>
            </a:lvl4pPr>
            <a:lvl5pPr marL="2540000" indent="-711200">
              <a:buFontTx/>
              <a:buBlip>
                <a:blip r:embed="rId2"/>
              </a:buBlip>
              <a:tabLst/>
              <a:defRPr>
                <a:solidFill>
                  <a:srgbClr val="5458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324282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BAR | Title Page with side image">
    <p:spTree>
      <p:nvGrpSpPr>
        <p:cNvPr id="1" name=""/>
        <p:cNvGrpSpPr/>
        <p:nvPr/>
      </p:nvGrpSpPr>
      <p:grpSpPr>
        <a:xfrm>
          <a:off x="0" y="0"/>
          <a:ext cx="0" cy="0"/>
          <a:chOff x="0" y="0"/>
          <a:chExt cx="0" cy="0"/>
        </a:xfrm>
      </p:grpSpPr>
      <p:sp>
        <p:nvSpPr>
          <p:cNvPr id="6" name="Rectangle 5"/>
          <p:cNvSpPr/>
          <p:nvPr userDrawn="1"/>
        </p:nvSpPr>
        <p:spPr>
          <a:xfrm>
            <a:off x="5380038" y="-6350"/>
            <a:ext cx="3763962" cy="6864350"/>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Picture Placeholder 3"/>
          <p:cNvSpPr>
            <a:spLocks noGrp="1"/>
          </p:cNvSpPr>
          <p:nvPr>
            <p:ph type="pic" sz="quarter" idx="11"/>
          </p:nvPr>
        </p:nvSpPr>
        <p:spPr>
          <a:xfrm>
            <a:off x="5380038" y="0"/>
            <a:ext cx="3763962" cy="6864350"/>
          </a:xfrm>
        </p:spPr>
        <p:txBody>
          <a:bodyPr/>
          <a:lstStyle/>
          <a:p>
            <a:endParaRPr lang="en-US"/>
          </a:p>
        </p:txBody>
      </p:sp>
      <p:sp>
        <p:nvSpPr>
          <p:cNvPr id="3" name="Date Placeholder 2">
            <a:extLst>
              <a:ext uri="{FF2B5EF4-FFF2-40B4-BE49-F238E27FC236}">
                <a16:creationId xmlns:a16="http://schemas.microsoft.com/office/drawing/2014/main" id="{E40BDC30-F9E2-E84D-8EC1-32EBBF8E3038}"/>
              </a:ext>
            </a:extLst>
          </p:cNvPr>
          <p:cNvSpPr>
            <a:spLocks noGrp="1"/>
          </p:cNvSpPr>
          <p:nvPr>
            <p:ph type="dt" sz="half" idx="10"/>
          </p:nvPr>
        </p:nvSpPr>
        <p:spPr>
          <a:xfrm>
            <a:off x="628650" y="5573203"/>
            <a:ext cx="2057400" cy="365125"/>
          </a:xfrm>
        </p:spPr>
        <p:txBody>
          <a:bodyPr/>
          <a:lstStyle/>
          <a:p>
            <a:r>
              <a:rPr lang="en-US" dirty="0"/>
              <a:t>DAY MONTH YEAR</a:t>
            </a:r>
          </a:p>
        </p:txBody>
      </p:sp>
      <p:sp>
        <p:nvSpPr>
          <p:cNvPr id="7" name="Title 1">
            <a:extLst>
              <a:ext uri="{FF2B5EF4-FFF2-40B4-BE49-F238E27FC236}">
                <a16:creationId xmlns:a16="http://schemas.microsoft.com/office/drawing/2014/main" id="{9AAA6453-7A6E-6F44-9531-EED55DE91367}"/>
              </a:ext>
            </a:extLst>
          </p:cNvPr>
          <p:cNvSpPr>
            <a:spLocks noGrp="1"/>
          </p:cNvSpPr>
          <p:nvPr>
            <p:ph type="ctrTitle" hasCustomPrompt="1"/>
          </p:nvPr>
        </p:nvSpPr>
        <p:spPr>
          <a:xfrm>
            <a:off x="628649" y="1122363"/>
            <a:ext cx="4751389" cy="3278721"/>
          </a:xfrm>
        </p:spPr>
        <p:txBody>
          <a:bodyPr anchor="t">
            <a:noAutofit/>
          </a:bodyPr>
          <a:lstStyle>
            <a:lvl1pPr algn="l">
              <a:defRPr sz="6000">
                <a:solidFill>
                  <a:srgbClr val="CC0633"/>
                </a:solidFill>
              </a:defRPr>
            </a:lvl1pPr>
          </a:lstStyle>
          <a:p>
            <a:r>
              <a:rPr lang="en-US" dirty="0"/>
              <a:t>PRESENTATION</a:t>
            </a:r>
            <a:br>
              <a:rPr lang="en-US" dirty="0"/>
            </a:br>
            <a:r>
              <a:rPr lang="en-US" dirty="0"/>
              <a:t>TITLE PAGE</a:t>
            </a:r>
            <a:br>
              <a:rPr lang="en-US" dirty="0"/>
            </a:br>
            <a:r>
              <a:rPr lang="en-US" dirty="0"/>
              <a:t>WITH </a:t>
            </a:r>
            <a:br>
              <a:rPr lang="en-US" dirty="0"/>
            </a:br>
            <a:r>
              <a:rPr lang="en-US" dirty="0"/>
              <a:t>SIDE IMAGE</a:t>
            </a:r>
          </a:p>
        </p:txBody>
      </p:sp>
      <p:pic>
        <p:nvPicPr>
          <p:cNvPr id="12" name="Picture 11">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24530200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RED BAR | Title Page with top image">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ECC24254-722A-B146-BECC-4895EC4DA86A}"/>
              </a:ext>
            </a:extLst>
          </p:cNvPr>
          <p:cNvSpPr txBox="1"/>
          <p:nvPr userDrawn="1"/>
        </p:nvSpPr>
        <p:spPr>
          <a:xfrm>
            <a:off x="0" y="3743324"/>
            <a:ext cx="9143999" cy="3114675"/>
          </a:xfrm>
          <a:prstGeom prst="rect">
            <a:avLst/>
          </a:prstGeom>
          <a:solidFill>
            <a:srgbClr val="CC0633"/>
          </a:solidFill>
        </p:spPr>
        <p:txBody>
          <a:bodyPr wrap="square" rtlCol="0">
            <a:spAutoFit/>
          </a:bodyPr>
          <a:lstStyle/>
          <a:p>
            <a:endParaRPr lang="en-US" dirty="0"/>
          </a:p>
        </p:txBody>
      </p:sp>
      <p:sp>
        <p:nvSpPr>
          <p:cNvPr id="5" name="Title 1">
            <a:extLst>
              <a:ext uri="{FF2B5EF4-FFF2-40B4-BE49-F238E27FC236}">
                <a16:creationId xmlns:a16="http://schemas.microsoft.com/office/drawing/2014/main" id="{A9135019-64D5-5141-B3AA-B6B20940587F}"/>
              </a:ext>
            </a:extLst>
          </p:cNvPr>
          <p:cNvSpPr>
            <a:spLocks noGrp="1"/>
          </p:cNvSpPr>
          <p:nvPr>
            <p:ph type="ctrTitle" hasCustomPrompt="1"/>
          </p:nvPr>
        </p:nvSpPr>
        <p:spPr>
          <a:xfrm>
            <a:off x="730666" y="4101752"/>
            <a:ext cx="7772400" cy="3278721"/>
          </a:xfrm>
        </p:spPr>
        <p:txBody>
          <a:bodyPr anchor="t">
            <a:noAutofit/>
          </a:bodyPr>
          <a:lstStyle>
            <a:lvl1pPr algn="l">
              <a:defRPr sz="6000">
                <a:solidFill>
                  <a:schemeClr val="bg1"/>
                </a:solidFill>
              </a:defRPr>
            </a:lvl1pPr>
          </a:lstStyle>
          <a:p>
            <a:r>
              <a:rPr lang="en-US" dirty="0"/>
              <a:t>PRESENTATION</a:t>
            </a:r>
            <a:br>
              <a:rPr lang="en-US" dirty="0"/>
            </a:br>
            <a:r>
              <a:rPr lang="en-US" dirty="0"/>
              <a:t>TITLE PAGE</a:t>
            </a:r>
            <a:br>
              <a:rPr lang="en-US" dirty="0"/>
            </a:br>
            <a:r>
              <a:rPr lang="en-US" dirty="0"/>
              <a:t>WITH TOP IMAGE</a:t>
            </a:r>
          </a:p>
        </p:txBody>
      </p:sp>
      <p:sp>
        <p:nvSpPr>
          <p:cNvPr id="6" name="Picture Placeholder 3"/>
          <p:cNvSpPr>
            <a:spLocks noGrp="1"/>
          </p:cNvSpPr>
          <p:nvPr>
            <p:ph type="pic" sz="quarter" idx="11"/>
          </p:nvPr>
        </p:nvSpPr>
        <p:spPr>
          <a:xfrm>
            <a:off x="0" y="-1"/>
            <a:ext cx="9144000" cy="3743325"/>
          </a:xfrm>
        </p:spPr>
        <p:txBody>
          <a:bodyPr/>
          <a:lstStyle/>
          <a:p>
            <a:endParaRPr lang="en-US"/>
          </a:p>
        </p:txBody>
      </p:sp>
      <p:pic>
        <p:nvPicPr>
          <p:cNvPr id="8" name="Picture 7">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3834892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WHITE BAR | Title Page with top image">
    <p:spTree>
      <p:nvGrpSpPr>
        <p:cNvPr id="1" name=""/>
        <p:cNvGrpSpPr/>
        <p:nvPr/>
      </p:nvGrpSpPr>
      <p:grpSpPr>
        <a:xfrm>
          <a:off x="0" y="0"/>
          <a:ext cx="0" cy="0"/>
          <a:chOff x="0" y="0"/>
          <a:chExt cx="0" cy="0"/>
        </a:xfrm>
      </p:grpSpPr>
      <p:sp>
        <p:nvSpPr>
          <p:cNvPr id="3" name="Rectangle 2"/>
          <p:cNvSpPr/>
          <p:nvPr userDrawn="1"/>
        </p:nvSpPr>
        <p:spPr>
          <a:xfrm>
            <a:off x="0" y="-6351"/>
            <a:ext cx="9144000" cy="3830855"/>
          </a:xfrm>
          <a:prstGeom prst="rect">
            <a:avLst/>
          </a:prstGeom>
          <a:solidFill>
            <a:schemeClr val="bg1">
              <a:lumMod val="85000"/>
            </a:scheme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5" name="Picture Placeholder 3"/>
          <p:cNvSpPr>
            <a:spLocks noGrp="1"/>
          </p:cNvSpPr>
          <p:nvPr>
            <p:ph type="pic" sz="quarter" idx="11"/>
          </p:nvPr>
        </p:nvSpPr>
        <p:spPr>
          <a:xfrm>
            <a:off x="0" y="-1"/>
            <a:ext cx="9144000" cy="3830855"/>
          </a:xfrm>
        </p:spPr>
        <p:txBody>
          <a:bodyPr/>
          <a:lstStyle/>
          <a:p>
            <a:endParaRPr lang="en-US"/>
          </a:p>
        </p:txBody>
      </p:sp>
      <p:sp>
        <p:nvSpPr>
          <p:cNvPr id="4" name="Title 1">
            <a:extLst>
              <a:ext uri="{FF2B5EF4-FFF2-40B4-BE49-F238E27FC236}">
                <a16:creationId xmlns:a16="http://schemas.microsoft.com/office/drawing/2014/main" id="{A46B9196-03E0-1243-81CF-AEC41C822380}"/>
              </a:ext>
            </a:extLst>
          </p:cNvPr>
          <p:cNvSpPr>
            <a:spLocks noGrp="1"/>
          </p:cNvSpPr>
          <p:nvPr>
            <p:ph type="ctrTitle" hasCustomPrompt="1"/>
          </p:nvPr>
        </p:nvSpPr>
        <p:spPr>
          <a:xfrm>
            <a:off x="730666" y="4101752"/>
            <a:ext cx="7772400" cy="3278721"/>
          </a:xfrm>
        </p:spPr>
        <p:txBody>
          <a:bodyPr anchor="t">
            <a:noAutofit/>
          </a:bodyPr>
          <a:lstStyle>
            <a:lvl1pPr algn="l">
              <a:defRPr sz="6000">
                <a:solidFill>
                  <a:srgbClr val="CC0633"/>
                </a:solidFill>
              </a:defRPr>
            </a:lvl1pPr>
          </a:lstStyle>
          <a:p>
            <a:r>
              <a:rPr lang="en-US" dirty="0"/>
              <a:t>PRESENTATION</a:t>
            </a:r>
            <a:br>
              <a:rPr lang="en-US" dirty="0"/>
            </a:br>
            <a:r>
              <a:rPr lang="en-US" dirty="0"/>
              <a:t>TITLE PAGE</a:t>
            </a:r>
            <a:br>
              <a:rPr lang="en-US" dirty="0"/>
            </a:br>
            <a:r>
              <a:rPr lang="en-US" dirty="0"/>
              <a:t>WITH TOP IMAGE</a:t>
            </a:r>
          </a:p>
        </p:txBody>
      </p:sp>
      <p:pic>
        <p:nvPicPr>
          <p:cNvPr id="6" name="Picture 5">
            <a:extLst>
              <a:ext uri="{FF2B5EF4-FFF2-40B4-BE49-F238E27FC236}">
                <a16:creationId xmlns:a16="http://schemas.microsoft.com/office/drawing/2014/main" id="{D54AFDEA-ECA5-5949-BBA0-CB12683808A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4317089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RED BAR | Title Page without image">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D1C29D96-D707-B34D-8402-C357832A3C7A}"/>
              </a:ext>
            </a:extLst>
          </p:cNvPr>
          <p:cNvSpPr txBox="1"/>
          <p:nvPr userDrawn="1"/>
        </p:nvSpPr>
        <p:spPr>
          <a:xfrm>
            <a:off x="0" y="1386479"/>
            <a:ext cx="9144000" cy="4025463"/>
          </a:xfrm>
          <a:prstGeom prst="rect">
            <a:avLst/>
          </a:prstGeom>
          <a:solidFill>
            <a:srgbClr val="CC0633"/>
          </a:solidFill>
        </p:spPr>
        <p:txBody>
          <a:bodyPr wrap="square" rtlCol="0">
            <a:spAutoFit/>
          </a:bodyPr>
          <a:lstStyle/>
          <a:p>
            <a:endParaRPr lang="en-US" dirty="0"/>
          </a:p>
        </p:txBody>
      </p:sp>
      <p:sp>
        <p:nvSpPr>
          <p:cNvPr id="11" name="Date Placeholder 2">
            <a:extLst>
              <a:ext uri="{FF2B5EF4-FFF2-40B4-BE49-F238E27FC236}">
                <a16:creationId xmlns:a16="http://schemas.microsoft.com/office/drawing/2014/main" id="{A9E8EA64-4192-3B4B-B6D0-A0CBC5D266D2}"/>
              </a:ext>
            </a:extLst>
          </p:cNvPr>
          <p:cNvSpPr>
            <a:spLocks noGrp="1"/>
          </p:cNvSpPr>
          <p:nvPr>
            <p:ph type="dt" sz="half" idx="10"/>
          </p:nvPr>
        </p:nvSpPr>
        <p:spPr>
          <a:xfrm>
            <a:off x="628650" y="5599184"/>
            <a:ext cx="2057400" cy="365125"/>
          </a:xfrm>
        </p:spPr>
        <p:txBody>
          <a:bodyPr/>
          <a:lstStyle>
            <a:lvl1pPr>
              <a:defRPr>
                <a:solidFill>
                  <a:srgbClr val="4D4D4C"/>
                </a:solidFill>
              </a:defRPr>
            </a:lvl1pPr>
          </a:lstStyle>
          <a:p>
            <a:r>
              <a:rPr lang="en-US" dirty="0"/>
              <a:t>DAY MONTH YEAR</a:t>
            </a:r>
          </a:p>
        </p:txBody>
      </p:sp>
      <p:pic>
        <p:nvPicPr>
          <p:cNvPr id="13" name="Picture 12">
            <a:extLst>
              <a:ext uri="{FF2B5EF4-FFF2-40B4-BE49-F238E27FC236}">
                <a16:creationId xmlns:a16="http://schemas.microsoft.com/office/drawing/2014/main" id="{B64D345E-FAF2-894B-9E63-6F75C8E5BD2D}"/>
              </a:ext>
            </a:extLst>
          </p:cNvPr>
          <p:cNvPicPr>
            <a:picLocks noChangeAspect="1"/>
          </p:cNvPicPr>
          <p:nvPr userDrawn="1"/>
        </p:nvPicPr>
        <p:blipFill>
          <a:blip r:embed="rId2"/>
          <a:stretch>
            <a:fillRect/>
          </a:stretch>
        </p:blipFill>
        <p:spPr>
          <a:xfrm>
            <a:off x="7221196" y="0"/>
            <a:ext cx="1281870" cy="640935"/>
          </a:xfrm>
          <a:prstGeom prst="rect">
            <a:avLst/>
          </a:prstGeom>
        </p:spPr>
      </p:pic>
      <p:sp>
        <p:nvSpPr>
          <p:cNvPr id="5" name="Title 1">
            <a:extLst>
              <a:ext uri="{FF2B5EF4-FFF2-40B4-BE49-F238E27FC236}">
                <a16:creationId xmlns:a16="http://schemas.microsoft.com/office/drawing/2014/main" id="{C9131F03-220F-7843-B21F-44753B90782B}"/>
              </a:ext>
            </a:extLst>
          </p:cNvPr>
          <p:cNvSpPr>
            <a:spLocks noGrp="1"/>
          </p:cNvSpPr>
          <p:nvPr>
            <p:ph type="ctrTitle" hasCustomPrompt="1"/>
          </p:nvPr>
        </p:nvSpPr>
        <p:spPr>
          <a:xfrm>
            <a:off x="730666" y="1915764"/>
            <a:ext cx="7772400" cy="3278721"/>
          </a:xfrm>
        </p:spPr>
        <p:txBody>
          <a:bodyPr anchor="t">
            <a:noAutofit/>
          </a:bodyPr>
          <a:lstStyle>
            <a:lvl1pPr algn="l">
              <a:defRPr sz="7200">
                <a:solidFill>
                  <a:schemeClr val="bg1"/>
                </a:solidFill>
              </a:defRPr>
            </a:lvl1pPr>
          </a:lstStyle>
          <a:p>
            <a:r>
              <a:rPr lang="en-US" dirty="0"/>
              <a:t>PRESENTATION</a:t>
            </a:r>
            <a:br>
              <a:rPr lang="en-US" dirty="0"/>
            </a:br>
            <a:r>
              <a:rPr lang="en-US" dirty="0"/>
              <a:t>TITLE PAGE</a:t>
            </a:r>
            <a:br>
              <a:rPr lang="en-US" dirty="0"/>
            </a:br>
            <a:r>
              <a:rPr lang="en-US" dirty="0"/>
              <a:t>WITHOUT IMAGE</a:t>
            </a:r>
          </a:p>
        </p:txBody>
      </p:sp>
    </p:spTree>
    <p:extLst>
      <p:ext uri="{BB962C8B-B14F-4D97-AF65-F5344CB8AC3E}">
        <p14:creationId xmlns:p14="http://schemas.microsoft.com/office/powerpoint/2010/main" val="22831542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WHITE BAR | Title Page without image">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D1140F4F-0E75-ED4A-90B8-D9886065EBC1}"/>
              </a:ext>
            </a:extLst>
          </p:cNvPr>
          <p:cNvSpPr txBox="1"/>
          <p:nvPr userDrawn="1"/>
        </p:nvSpPr>
        <p:spPr>
          <a:xfrm>
            <a:off x="0" y="0"/>
            <a:ext cx="9144000" cy="6858000"/>
          </a:xfrm>
          <a:prstGeom prst="rect">
            <a:avLst/>
          </a:prstGeom>
          <a:solidFill>
            <a:srgbClr val="CC0633"/>
          </a:solidFill>
        </p:spPr>
        <p:txBody>
          <a:bodyPr wrap="square" rtlCol="0">
            <a:spAutoFit/>
          </a:bodyPr>
          <a:lstStyle/>
          <a:p>
            <a:endParaRPr lang="en-US" dirty="0"/>
          </a:p>
        </p:txBody>
      </p:sp>
      <p:sp>
        <p:nvSpPr>
          <p:cNvPr id="7" name="TextBox 6">
            <a:extLst>
              <a:ext uri="{FF2B5EF4-FFF2-40B4-BE49-F238E27FC236}">
                <a16:creationId xmlns:a16="http://schemas.microsoft.com/office/drawing/2014/main" id="{7C99B31A-829C-DC4E-8280-930D2537D48A}"/>
              </a:ext>
            </a:extLst>
          </p:cNvPr>
          <p:cNvSpPr txBox="1"/>
          <p:nvPr userDrawn="1"/>
        </p:nvSpPr>
        <p:spPr>
          <a:xfrm>
            <a:off x="1" y="1376854"/>
            <a:ext cx="9144000" cy="4025463"/>
          </a:xfrm>
          <a:prstGeom prst="rect">
            <a:avLst/>
          </a:prstGeom>
          <a:solidFill>
            <a:schemeClr val="bg1"/>
          </a:solidFill>
        </p:spPr>
        <p:txBody>
          <a:bodyPr wrap="square" rtlCol="0">
            <a:noAutofit/>
          </a:bodyPr>
          <a:lstStyle/>
          <a:p>
            <a:endParaRPr lang="en-US" dirty="0"/>
          </a:p>
        </p:txBody>
      </p:sp>
      <p:sp>
        <p:nvSpPr>
          <p:cNvPr id="2" name="Title 1"/>
          <p:cNvSpPr>
            <a:spLocks noGrp="1"/>
          </p:cNvSpPr>
          <p:nvPr>
            <p:ph type="ctrTitle" hasCustomPrompt="1"/>
          </p:nvPr>
        </p:nvSpPr>
        <p:spPr>
          <a:xfrm>
            <a:off x="730666" y="1873722"/>
            <a:ext cx="7772400" cy="3278721"/>
          </a:xfrm>
        </p:spPr>
        <p:txBody>
          <a:bodyPr anchor="t">
            <a:noAutofit/>
          </a:bodyPr>
          <a:lstStyle>
            <a:lvl1pPr algn="l">
              <a:defRPr sz="7200">
                <a:solidFill>
                  <a:srgbClr val="CC0633"/>
                </a:solidFill>
              </a:defRPr>
            </a:lvl1pPr>
          </a:lstStyle>
          <a:p>
            <a:r>
              <a:rPr lang="en-US" dirty="0"/>
              <a:t>PRESENTATION</a:t>
            </a:r>
            <a:br>
              <a:rPr lang="en-US" dirty="0"/>
            </a:br>
            <a:r>
              <a:rPr lang="en-US" dirty="0"/>
              <a:t>TITLE PAGE</a:t>
            </a:r>
            <a:br>
              <a:rPr lang="en-US" dirty="0"/>
            </a:br>
            <a:r>
              <a:rPr lang="en-US" dirty="0"/>
              <a:t>WITHOUT IMAGE</a:t>
            </a:r>
          </a:p>
        </p:txBody>
      </p:sp>
      <p:sp>
        <p:nvSpPr>
          <p:cNvPr id="11" name="Date Placeholder 2">
            <a:extLst>
              <a:ext uri="{FF2B5EF4-FFF2-40B4-BE49-F238E27FC236}">
                <a16:creationId xmlns:a16="http://schemas.microsoft.com/office/drawing/2014/main" id="{A9E8EA64-4192-3B4B-B6D0-A0CBC5D266D2}"/>
              </a:ext>
            </a:extLst>
          </p:cNvPr>
          <p:cNvSpPr>
            <a:spLocks noGrp="1"/>
          </p:cNvSpPr>
          <p:nvPr>
            <p:ph type="dt" sz="half" idx="10"/>
          </p:nvPr>
        </p:nvSpPr>
        <p:spPr>
          <a:xfrm>
            <a:off x="628650" y="5599184"/>
            <a:ext cx="2057400" cy="365125"/>
          </a:xfrm>
        </p:spPr>
        <p:txBody>
          <a:bodyPr/>
          <a:lstStyle/>
          <a:p>
            <a:r>
              <a:rPr lang="en-US" dirty="0"/>
              <a:t>DAY MONTH YEAR</a:t>
            </a:r>
          </a:p>
        </p:txBody>
      </p:sp>
      <p:pic>
        <p:nvPicPr>
          <p:cNvPr id="13" name="Picture 12">
            <a:extLst>
              <a:ext uri="{FF2B5EF4-FFF2-40B4-BE49-F238E27FC236}">
                <a16:creationId xmlns:a16="http://schemas.microsoft.com/office/drawing/2014/main" id="{B64D345E-FAF2-894B-9E63-6F75C8E5BD2D}"/>
              </a:ext>
            </a:extLst>
          </p:cNvPr>
          <p:cNvPicPr>
            <a:picLocks noChangeAspect="1"/>
          </p:cNvPicPr>
          <p:nvPr userDrawn="1"/>
        </p:nvPicPr>
        <p:blipFill>
          <a:blip r:embed="rId2"/>
          <a:stretch>
            <a:fillRect/>
          </a:stretch>
        </p:blipFill>
        <p:spPr>
          <a:xfrm>
            <a:off x="7221196" y="0"/>
            <a:ext cx="1281870" cy="640935"/>
          </a:xfrm>
          <a:prstGeom prst="rect">
            <a:avLst/>
          </a:prstGeom>
        </p:spPr>
      </p:pic>
    </p:spTree>
    <p:extLst>
      <p:ext uri="{BB962C8B-B14F-4D97-AF65-F5344CB8AC3E}">
        <p14:creationId xmlns:p14="http://schemas.microsoft.com/office/powerpoint/2010/main" val="7550749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Number Li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NUMBER LIST</a:t>
            </a:r>
          </a:p>
        </p:txBody>
      </p:sp>
      <p:sp>
        <p:nvSpPr>
          <p:cNvPr id="7" name="Text Placeholder 2">
            <a:extLst>
              <a:ext uri="{FF2B5EF4-FFF2-40B4-BE49-F238E27FC236}">
                <a16:creationId xmlns:a16="http://schemas.microsoft.com/office/drawing/2014/main" id="{3684F753-3455-1247-9A43-9DFAC72B8EE4}"/>
              </a:ext>
            </a:extLst>
          </p:cNvPr>
          <p:cNvSpPr>
            <a:spLocks noGrp="1"/>
          </p:cNvSpPr>
          <p:nvPr>
            <p:ph type="body" sz="quarter" idx="13"/>
          </p:nvPr>
        </p:nvSpPr>
        <p:spPr>
          <a:xfrm>
            <a:off x="-107074" y="1917700"/>
            <a:ext cx="9135164" cy="3568700"/>
          </a:xfrm>
          <a:prstGeom prst="rect">
            <a:avLst/>
          </a:prstGeom>
        </p:spPr>
        <p:txBody>
          <a:bodyPr/>
          <a:lstStyle>
            <a:lvl1pPr marL="1200150" indent="-393700">
              <a:buFont typeface="+mj-lt"/>
              <a:buAutoNum type="arabicPeriod"/>
              <a:tabLst/>
              <a:defRPr b="0">
                <a:solidFill>
                  <a:srgbClr val="54585A"/>
                </a:solidFill>
                <a:latin typeface="Times" charset="0"/>
                <a:ea typeface="Times" charset="0"/>
                <a:cs typeface="Times" charset="0"/>
              </a:defRPr>
            </a:lvl1pPr>
            <a:lvl2pPr marL="1466850" indent="-309563">
              <a:buFont typeface="+mj-lt"/>
              <a:buAutoNum type="arabicPeriod"/>
              <a:tabLst/>
              <a:defRPr b="0">
                <a:solidFill>
                  <a:srgbClr val="54585A"/>
                </a:solidFill>
                <a:latin typeface="Times" charset="0"/>
                <a:ea typeface="Times" charset="0"/>
                <a:cs typeface="Times" charset="0"/>
              </a:defRPr>
            </a:lvl2pPr>
            <a:lvl3pPr marL="1784350" indent="-274638">
              <a:buFont typeface="+mj-lt"/>
              <a:buAutoNum type="arabicPeriod"/>
              <a:tabLst/>
              <a:defRPr b="0">
                <a:solidFill>
                  <a:srgbClr val="54585A"/>
                </a:solidFill>
                <a:latin typeface="Times" charset="0"/>
                <a:ea typeface="Times" charset="0"/>
                <a:cs typeface="Times" charset="0"/>
              </a:defRPr>
            </a:lvl3pPr>
            <a:lvl4pPr marL="2092325" indent="-265113">
              <a:buFont typeface="+mj-lt"/>
              <a:buAutoNum type="arabicPeriod"/>
              <a:tabLst/>
              <a:defRPr b="0">
                <a:solidFill>
                  <a:srgbClr val="54585A"/>
                </a:solidFill>
                <a:latin typeface="Times" charset="0"/>
                <a:ea typeface="Times" charset="0"/>
                <a:cs typeface="Times" charset="0"/>
              </a:defRPr>
            </a:lvl4pPr>
            <a:lvl5pPr marL="2359025" indent="-274638">
              <a:buFont typeface="+mj-lt"/>
              <a:buAutoNum type="arabicPeriod"/>
              <a:tabLst/>
              <a:defRPr b="0">
                <a:solidFill>
                  <a:srgbClr val="54585A"/>
                </a:solidFill>
                <a:latin typeface="Times" charset="0"/>
                <a:ea typeface="Times" charset="0"/>
                <a:cs typeface="Time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15901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ullets">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BULLETS</a:t>
            </a:r>
          </a:p>
        </p:txBody>
      </p:sp>
      <p:sp>
        <p:nvSpPr>
          <p:cNvPr id="3" name="Text Placeholder 2">
            <a:extLst>
              <a:ext uri="{FF2B5EF4-FFF2-40B4-BE49-F238E27FC236}">
                <a16:creationId xmlns:a16="http://schemas.microsoft.com/office/drawing/2014/main" id="{28099102-4D2D-E045-AFDA-D4B493CAF9AA}"/>
              </a:ext>
            </a:extLst>
          </p:cNvPr>
          <p:cNvSpPr>
            <a:spLocks noGrp="1"/>
          </p:cNvSpPr>
          <p:nvPr>
            <p:ph type="body" sz="quarter" idx="13"/>
          </p:nvPr>
        </p:nvSpPr>
        <p:spPr>
          <a:xfrm>
            <a:off x="-107074" y="1917700"/>
            <a:ext cx="7886700" cy="3568700"/>
          </a:xfrm>
          <a:prstGeom prst="rect">
            <a:avLst/>
          </a:prstGeom>
        </p:spPr>
        <p:txBody>
          <a:bodyPr/>
          <a:lstStyle>
            <a:lvl1pPr marL="1069975" indent="-1069975">
              <a:buFontTx/>
              <a:buBlip>
                <a:blip r:embed="rId2"/>
              </a:buBlip>
              <a:tabLst/>
              <a:defRPr>
                <a:solidFill>
                  <a:srgbClr val="54585A"/>
                </a:solidFill>
              </a:defRPr>
            </a:lvl1pPr>
            <a:lvl2pPr marL="1377950" indent="-920750">
              <a:buFontTx/>
              <a:buBlip>
                <a:blip r:embed="rId2"/>
              </a:buBlip>
              <a:tabLst/>
              <a:defRPr>
                <a:solidFill>
                  <a:srgbClr val="54585A"/>
                </a:solidFill>
              </a:defRPr>
            </a:lvl2pPr>
            <a:lvl3pPr marL="1736725" indent="-822325">
              <a:buFontTx/>
              <a:buBlip>
                <a:blip r:embed="rId2"/>
              </a:buBlip>
              <a:tabLst/>
              <a:defRPr>
                <a:solidFill>
                  <a:srgbClr val="54585A"/>
                </a:solidFill>
              </a:defRPr>
            </a:lvl3pPr>
            <a:lvl4pPr marL="2090738" indent="-719138">
              <a:buFontTx/>
              <a:buBlip>
                <a:blip r:embed="rId2"/>
              </a:buBlip>
              <a:tabLst/>
              <a:defRPr>
                <a:solidFill>
                  <a:srgbClr val="54585A"/>
                </a:solidFill>
              </a:defRPr>
            </a:lvl4pPr>
            <a:lvl5pPr marL="2540000" indent="-711200">
              <a:buFontTx/>
              <a:buBlip>
                <a:blip r:embed="rId2"/>
              </a:buBlip>
              <a:tabLst/>
              <a:defRPr>
                <a:solidFill>
                  <a:srgbClr val="54585A"/>
                </a:solidFill>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91782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Number List">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D8EC346D-FEA7-D94B-8FE2-AA7753AE27C4}"/>
              </a:ext>
            </a:extLst>
          </p:cNvPr>
          <p:cNvSpPr>
            <a:spLocks noGrp="1"/>
          </p:cNvSpPr>
          <p:nvPr>
            <p:ph type="sldNum" sz="quarter" idx="12"/>
          </p:nvPr>
        </p:nvSpPr>
        <p:spPr>
          <a:xfrm>
            <a:off x="5709920" y="5991224"/>
            <a:ext cx="2805430" cy="365125"/>
          </a:xfrm>
          <a:prstGeom prst="rect">
            <a:avLst/>
          </a:prstGeom>
        </p:spPr>
        <p:txBody>
          <a:bodyPr/>
          <a:lstStyle>
            <a:lvl1pPr>
              <a:defRPr>
                <a:solidFill>
                  <a:srgbClr val="4D4D4C"/>
                </a:solidFill>
              </a:defRPr>
            </a:lvl1pPr>
          </a:lstStyle>
          <a:p>
            <a:r>
              <a:rPr lang="en-US" dirty="0"/>
              <a:t>SIMON FRASER UNIVERSITY   </a:t>
            </a:r>
            <a:fld id="{45E0C454-F75C-A944-8BC1-78DA56BBB239}" type="slidenum">
              <a:rPr lang="en-US" smtClean="0"/>
              <a:pPr/>
              <a:t>‹#›</a:t>
            </a:fld>
            <a:endParaRPr lang="en-US" dirty="0"/>
          </a:p>
        </p:txBody>
      </p:sp>
      <p:sp>
        <p:nvSpPr>
          <p:cNvPr id="5" name="Title 4">
            <a:extLst>
              <a:ext uri="{FF2B5EF4-FFF2-40B4-BE49-F238E27FC236}">
                <a16:creationId xmlns:a16="http://schemas.microsoft.com/office/drawing/2014/main" id="{A3DD9335-0275-2C4A-8220-431F8A826BA2}"/>
              </a:ext>
            </a:extLst>
          </p:cNvPr>
          <p:cNvSpPr>
            <a:spLocks noGrp="1"/>
          </p:cNvSpPr>
          <p:nvPr>
            <p:ph type="title" hasCustomPrompt="1"/>
          </p:nvPr>
        </p:nvSpPr>
        <p:spPr>
          <a:xfrm>
            <a:off x="628650" y="995680"/>
            <a:ext cx="7886700" cy="695008"/>
          </a:xfrm>
        </p:spPr>
        <p:txBody>
          <a:bodyPr anchor="t">
            <a:noAutofit/>
          </a:bodyPr>
          <a:lstStyle>
            <a:lvl1pPr>
              <a:defRPr>
                <a:solidFill>
                  <a:srgbClr val="CC0633"/>
                </a:solidFill>
              </a:defRPr>
            </a:lvl1pPr>
          </a:lstStyle>
          <a:p>
            <a:r>
              <a:rPr lang="en-US" dirty="0"/>
              <a:t>PAGE WITH NUMBER LIST</a:t>
            </a:r>
          </a:p>
        </p:txBody>
      </p:sp>
      <p:sp>
        <p:nvSpPr>
          <p:cNvPr id="7" name="Text Placeholder 2">
            <a:extLst>
              <a:ext uri="{FF2B5EF4-FFF2-40B4-BE49-F238E27FC236}">
                <a16:creationId xmlns:a16="http://schemas.microsoft.com/office/drawing/2014/main" id="{3684F753-3455-1247-9A43-9DFAC72B8EE4}"/>
              </a:ext>
            </a:extLst>
          </p:cNvPr>
          <p:cNvSpPr>
            <a:spLocks noGrp="1"/>
          </p:cNvSpPr>
          <p:nvPr>
            <p:ph type="body" sz="quarter" idx="13"/>
          </p:nvPr>
        </p:nvSpPr>
        <p:spPr>
          <a:xfrm>
            <a:off x="-107074" y="1917700"/>
            <a:ext cx="9135164" cy="3568700"/>
          </a:xfrm>
          <a:prstGeom prst="rect">
            <a:avLst/>
          </a:prstGeom>
        </p:spPr>
        <p:txBody>
          <a:bodyPr/>
          <a:lstStyle>
            <a:lvl1pPr marL="1200150" indent="-393700">
              <a:buFont typeface="+mj-lt"/>
              <a:buAutoNum type="arabicPeriod"/>
              <a:tabLst/>
              <a:defRPr b="0">
                <a:solidFill>
                  <a:srgbClr val="54585A"/>
                </a:solidFill>
                <a:latin typeface="Times" charset="0"/>
                <a:ea typeface="Times" charset="0"/>
                <a:cs typeface="Times" charset="0"/>
              </a:defRPr>
            </a:lvl1pPr>
            <a:lvl2pPr marL="1466850" indent="-309563">
              <a:buFont typeface="+mj-lt"/>
              <a:buAutoNum type="arabicPeriod"/>
              <a:tabLst/>
              <a:defRPr b="0">
                <a:solidFill>
                  <a:srgbClr val="54585A"/>
                </a:solidFill>
                <a:latin typeface="Times" charset="0"/>
                <a:ea typeface="Times" charset="0"/>
                <a:cs typeface="Times" charset="0"/>
              </a:defRPr>
            </a:lvl2pPr>
            <a:lvl3pPr marL="1784350" indent="-274638">
              <a:buFont typeface="+mj-lt"/>
              <a:buAutoNum type="arabicPeriod"/>
              <a:tabLst/>
              <a:defRPr b="0">
                <a:solidFill>
                  <a:srgbClr val="54585A"/>
                </a:solidFill>
                <a:latin typeface="Times" charset="0"/>
                <a:ea typeface="Times" charset="0"/>
                <a:cs typeface="Times" charset="0"/>
              </a:defRPr>
            </a:lvl3pPr>
            <a:lvl4pPr marL="2092325" indent="-265113">
              <a:buFont typeface="+mj-lt"/>
              <a:buAutoNum type="arabicPeriod"/>
              <a:tabLst/>
              <a:defRPr b="0">
                <a:solidFill>
                  <a:srgbClr val="54585A"/>
                </a:solidFill>
                <a:latin typeface="Times" charset="0"/>
                <a:ea typeface="Times" charset="0"/>
                <a:cs typeface="Times" charset="0"/>
              </a:defRPr>
            </a:lvl4pPr>
            <a:lvl5pPr marL="2359025" indent="-274638">
              <a:buFont typeface="+mj-lt"/>
              <a:buAutoNum type="arabicPeriod"/>
              <a:tabLst/>
              <a:defRPr b="0">
                <a:solidFill>
                  <a:srgbClr val="54585A"/>
                </a:solidFill>
                <a:latin typeface="Times" charset="0"/>
                <a:ea typeface="Times" charset="0"/>
                <a:cs typeface="Times"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7986794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jp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5" Type="http://schemas.openxmlformats.org/officeDocument/2006/relationships/slideLayout" Target="../slideLayouts/slideLayout12.xml"/><Relationship Id="rId10" Type="http://schemas.openxmlformats.org/officeDocument/2006/relationships/theme" Target="../theme/theme2.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841266"/>
            <a:ext cx="7886700" cy="849423"/>
          </a:xfrm>
          <a:prstGeom prst="rect">
            <a:avLst/>
          </a:prstGeom>
        </p:spPr>
        <p:txBody>
          <a:bodyPr vert="horz" lIns="91440" tIns="45720" rIns="91440" bIns="45720" rtlCol="0" anchor="t" anchorCtr="0">
            <a:noAutofit/>
          </a:bodyPr>
          <a:lstStyle/>
          <a:p>
            <a:r>
              <a:rPr lang="en-US" dirty="0"/>
              <a:t>CLICK TO EDIT MASTER TITLE STYLE</a:t>
            </a:r>
          </a:p>
        </p:txBody>
      </p:sp>
      <p:sp>
        <p:nvSpPr>
          <p:cNvPr id="3" name="Text Placeholder 2"/>
          <p:cNvSpPr>
            <a:spLocks noGrp="1"/>
          </p:cNvSpPr>
          <p:nvPr>
            <p:ph type="body" idx="1"/>
          </p:nvPr>
        </p:nvSpPr>
        <p:spPr>
          <a:xfrm>
            <a:off x="628650" y="1825625"/>
            <a:ext cx="7886700" cy="3296981"/>
          </a:xfrm>
          <a:prstGeom prst="rect">
            <a:avLst/>
          </a:prstGeom>
        </p:spPr>
        <p:txBody>
          <a:bodyPr vert="horz" lIns="91440" tIns="45720" rIns="91440" bIns="45720" rtlCol="0">
            <a:no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5322937"/>
            <a:ext cx="2057400" cy="365125"/>
          </a:xfrm>
          <a:prstGeom prst="rect">
            <a:avLst/>
          </a:prstGeom>
        </p:spPr>
        <p:txBody>
          <a:bodyPr vert="horz" lIns="91440" tIns="45720" rIns="91440" bIns="45720" rtlCol="0" anchor="ctr"/>
          <a:lstStyle>
            <a:lvl1pPr algn="l">
              <a:defRPr sz="1600" b="1">
                <a:solidFill>
                  <a:schemeClr val="bg1"/>
                </a:solidFill>
                <a:latin typeface="Trebuchet MS" panose="020B0703020202090204" pitchFamily="34" charset="0"/>
              </a:defRPr>
            </a:lvl1pPr>
          </a:lstStyle>
          <a:p>
            <a:endParaRPr lang="en-US" dirty="0"/>
          </a:p>
        </p:txBody>
      </p:sp>
      <p:pic>
        <p:nvPicPr>
          <p:cNvPr id="10" name="Picture 9">
            <a:extLst>
              <a:ext uri="{FF2B5EF4-FFF2-40B4-BE49-F238E27FC236}">
                <a16:creationId xmlns:a16="http://schemas.microsoft.com/office/drawing/2014/main" id="{3913B9BE-9F57-4747-AEFA-02E77983E8B9}"/>
              </a:ext>
            </a:extLst>
          </p:cNvPr>
          <p:cNvPicPr>
            <a:picLocks noChangeAspect="1"/>
          </p:cNvPicPr>
          <p:nvPr userDrawn="1"/>
        </p:nvPicPr>
        <p:blipFill>
          <a:blip r:embed="rId9"/>
          <a:stretch>
            <a:fillRect/>
          </a:stretch>
        </p:blipFill>
        <p:spPr>
          <a:xfrm>
            <a:off x="7233480" y="0"/>
            <a:ext cx="1281870" cy="640935"/>
          </a:xfrm>
          <a:prstGeom prst="rect">
            <a:avLst/>
          </a:prstGeom>
        </p:spPr>
      </p:pic>
    </p:spTree>
    <p:extLst>
      <p:ext uri="{BB962C8B-B14F-4D97-AF65-F5344CB8AC3E}">
        <p14:creationId xmlns:p14="http://schemas.microsoft.com/office/powerpoint/2010/main" val="4021742897"/>
      </p:ext>
    </p:extLst>
  </p:cSld>
  <p:clrMap bg1="lt1" tx1="dk1" bg2="lt2" tx2="dk2" accent1="accent1" accent2="accent2" accent3="accent3" accent4="accent4" accent5="accent5" accent6="accent6" hlink="hlink" folHlink="folHlink"/>
  <p:sldLayoutIdLst>
    <p:sldLayoutId id="2147483678" r:id="rId1"/>
    <p:sldLayoutId id="2147483693" r:id="rId2"/>
    <p:sldLayoutId id="2147483707" r:id="rId3"/>
    <p:sldLayoutId id="2147483708" r:id="rId4"/>
    <p:sldLayoutId id="2147483694" r:id="rId5"/>
    <p:sldLayoutId id="2147483661" r:id="rId6"/>
    <p:sldLayoutId id="2147483713" r:id="rId7"/>
  </p:sldLayoutIdLst>
  <p:hf sldNum="0" hdr="0" ftr="0"/>
  <p:txStyles>
    <p:titleStyle>
      <a:lvl1pPr algn="l" defTabSz="914400" rtl="0" eaLnBrk="1" latinLnBrk="0" hangingPunct="1">
        <a:lnSpc>
          <a:spcPct val="90000"/>
        </a:lnSpc>
        <a:spcBef>
          <a:spcPct val="0"/>
        </a:spcBef>
        <a:buNone/>
        <a:defRPr sz="4400" kern="1200">
          <a:solidFill>
            <a:srgbClr val="CC0633"/>
          </a:solidFill>
          <a:latin typeface="Impact" panose="020B080603090205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b="1" kern="1200">
          <a:solidFill>
            <a:schemeClr val="tx1"/>
          </a:solidFill>
          <a:latin typeface="Trebuchet MS" panose="020B070302020209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FC180A-BC04-6A42-9CF6-8190FCAB4891}"/>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Autofit/>
          </a:bodyPr>
          <a:lstStyle/>
          <a:p>
            <a:r>
              <a:rPr lang="en-US" dirty="0"/>
              <a:t>CLICK HERE TO EDIT MASTER SLIDE</a:t>
            </a:r>
          </a:p>
        </p:txBody>
      </p:sp>
      <p:sp>
        <p:nvSpPr>
          <p:cNvPr id="6" name="Slide Number Placeholder 5">
            <a:extLst>
              <a:ext uri="{FF2B5EF4-FFF2-40B4-BE49-F238E27FC236}">
                <a16:creationId xmlns:a16="http://schemas.microsoft.com/office/drawing/2014/main" id="{B4FF0E72-51BC-3048-B086-FB9CBD13AF56}"/>
              </a:ext>
            </a:extLst>
          </p:cNvPr>
          <p:cNvSpPr>
            <a:spLocks noGrp="1"/>
          </p:cNvSpPr>
          <p:nvPr>
            <p:ph type="sldNum" sz="quarter" idx="4"/>
          </p:nvPr>
        </p:nvSpPr>
        <p:spPr>
          <a:xfrm>
            <a:off x="6035040" y="5991225"/>
            <a:ext cx="2480310" cy="365125"/>
          </a:xfrm>
          <a:prstGeom prst="rect">
            <a:avLst/>
          </a:prstGeom>
        </p:spPr>
        <p:txBody>
          <a:bodyPr vert="horz" lIns="91440" tIns="45720" rIns="91440" bIns="45720" rtlCol="0" anchor="ctr"/>
          <a:lstStyle>
            <a:lvl1pPr algn="r">
              <a:defRPr sz="1200" b="1">
                <a:solidFill>
                  <a:srgbClr val="4D4D4C"/>
                </a:solidFill>
                <a:latin typeface="Trebuchet MS" panose="020B0703020202090204" pitchFamily="34" charset="0"/>
              </a:defRPr>
            </a:lvl1pPr>
          </a:lstStyle>
          <a:p>
            <a:r>
              <a:rPr lang="en-US" dirty="0"/>
              <a:t>SIMON FRASER UNIVERSITY   </a:t>
            </a:r>
            <a:fld id="{45E0C454-F75C-A944-8BC1-78DA56BBB239}" type="slidenum">
              <a:rPr lang="en-US" smtClean="0"/>
              <a:pPr/>
              <a:t>‹#›</a:t>
            </a:fld>
            <a:endParaRPr lang="en-US" dirty="0"/>
          </a:p>
        </p:txBody>
      </p:sp>
    </p:spTree>
    <p:extLst>
      <p:ext uri="{BB962C8B-B14F-4D97-AF65-F5344CB8AC3E}">
        <p14:creationId xmlns:p14="http://schemas.microsoft.com/office/powerpoint/2010/main" val="2917555359"/>
      </p:ext>
    </p:extLst>
  </p:cSld>
  <p:clrMap bg1="lt1" tx1="dk1" bg2="lt2" tx2="dk2" accent1="accent1" accent2="accent2" accent3="accent3" accent4="accent4" accent5="accent5" accent6="accent6" hlink="hlink" folHlink="folHlink"/>
  <p:sldLayoutIdLst>
    <p:sldLayoutId id="2147483699" r:id="rId1"/>
    <p:sldLayoutId id="2147483709" r:id="rId2"/>
    <p:sldLayoutId id="2147483700" r:id="rId3"/>
    <p:sldLayoutId id="2147483703" r:id="rId4"/>
    <p:sldLayoutId id="2147483701" r:id="rId5"/>
    <p:sldLayoutId id="2147483706" r:id="rId6"/>
    <p:sldLayoutId id="2147483710" r:id="rId7"/>
    <p:sldLayoutId id="2147483712" r:id="rId8"/>
    <p:sldLayoutId id="2147483714" r:id="rId9"/>
  </p:sldLayoutIdLst>
  <p:hf sldNum="0" hdr="0" ftr="0"/>
  <p:txStyles>
    <p:title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p:titleStyle>
    <p:bodyStyle>
      <a:lvl1pPr marL="0" indent="0" algn="l" defTabSz="914400" rtl="0" eaLnBrk="1" latinLnBrk="0" hangingPunct="1">
        <a:lnSpc>
          <a:spcPct val="90000"/>
        </a:lnSpc>
        <a:spcBef>
          <a:spcPts val="1000"/>
        </a:spcBef>
        <a:buFont typeface="STIXGeneral-Regular" pitchFamily="2" charset="2"/>
        <a:buNone/>
        <a:defRPr lang="en-US" sz="2800" kern="1200" dirty="0">
          <a:solidFill>
            <a:srgbClr val="D82139"/>
          </a:solidFill>
          <a:latin typeface="Times" pitchFamily="2" charset="0"/>
          <a:ea typeface="+mn-ea"/>
          <a:cs typeface="+mn-cs"/>
        </a:defRPr>
      </a:lvl1pPr>
      <a:lvl2pPr marL="457200" indent="0" algn="l" defTabSz="914400" rtl="0" eaLnBrk="1" latinLnBrk="0" hangingPunct="1">
        <a:lnSpc>
          <a:spcPct val="90000"/>
        </a:lnSpc>
        <a:spcBef>
          <a:spcPts val="500"/>
        </a:spcBef>
        <a:buFont typeface="STIXGeneral-Regular" pitchFamily="2" charset="2"/>
        <a:buNone/>
        <a:tabLst/>
        <a:defRPr lang="en-US" sz="2400" kern="1200" dirty="0">
          <a:solidFill>
            <a:srgbClr val="D82139"/>
          </a:solidFill>
          <a:latin typeface="Times" pitchFamily="2" charset="0"/>
          <a:ea typeface="+mn-ea"/>
          <a:cs typeface="+mn-cs"/>
        </a:defRPr>
      </a:lvl2pPr>
      <a:lvl3pPr marL="914400" indent="0" algn="l" defTabSz="914400" rtl="0" eaLnBrk="1" latinLnBrk="0" hangingPunct="1">
        <a:lnSpc>
          <a:spcPct val="90000"/>
        </a:lnSpc>
        <a:spcBef>
          <a:spcPts val="500"/>
        </a:spcBef>
        <a:buFont typeface="STIXGeneral-Regular" pitchFamily="2" charset="2"/>
        <a:buNone/>
        <a:defRPr lang="en-US" sz="2000" kern="1200" dirty="0">
          <a:solidFill>
            <a:srgbClr val="D82139"/>
          </a:solidFill>
          <a:latin typeface="Times" pitchFamily="2" charset="0"/>
          <a:ea typeface="+mn-ea"/>
          <a:cs typeface="+mn-cs"/>
        </a:defRPr>
      </a:lvl3pPr>
      <a:lvl4pPr marL="1371600" indent="0" algn="l" defTabSz="914400" rtl="0" eaLnBrk="1" latinLnBrk="0" hangingPunct="1">
        <a:lnSpc>
          <a:spcPct val="90000"/>
        </a:lnSpc>
        <a:spcBef>
          <a:spcPts val="500"/>
        </a:spcBef>
        <a:buFont typeface="STIXGeneral-Regular" pitchFamily="2" charset="2"/>
        <a:buNone/>
        <a:defRPr lang="en-US" sz="1800" kern="1200" dirty="0">
          <a:solidFill>
            <a:srgbClr val="D82139"/>
          </a:solidFill>
          <a:latin typeface="Times" pitchFamily="2" charset="0"/>
          <a:ea typeface="+mn-ea"/>
          <a:cs typeface="+mn-cs"/>
        </a:defRPr>
      </a:lvl4pPr>
      <a:lvl5pPr marL="1828800" indent="0" algn="l" defTabSz="914400" rtl="0" eaLnBrk="1" latinLnBrk="0" hangingPunct="1">
        <a:lnSpc>
          <a:spcPct val="90000"/>
        </a:lnSpc>
        <a:spcBef>
          <a:spcPts val="500"/>
        </a:spcBef>
        <a:buFont typeface="STIXGeneral-Regular" pitchFamily="2" charset="2"/>
        <a:buNone/>
        <a:defRPr lang="en-US" sz="1800" kern="1200" dirty="0">
          <a:solidFill>
            <a:srgbClr val="D82139"/>
          </a:solidFill>
          <a:latin typeface="Times"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64816104"/>
      </p:ext>
    </p:extLst>
  </p:cSld>
  <p:clrMap bg1="lt1" tx1="dk1" bg2="lt2" tx2="dk2" accent1="accent1" accent2="accent2" accent3="accent3" accent4="accent4" accent5="accent5" accent6="accent6" hlink="hlink" folHlink="folHlink"/>
  <p:sldLayoutIdLst>
    <p:sldLayoutId id="2147483705" r:id="rId1"/>
    <p:sldLayoutId id="2147483711" r:id="rId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mailto:ors@sfu.ca" TargetMode="External"/><Relationship Id="rId1" Type="http://schemas.openxmlformats.org/officeDocument/2006/relationships/slideLayout" Target="../slideLayouts/slideLayout9.xml"/><Relationship Id="rId4" Type="http://schemas.openxmlformats.org/officeDocument/2006/relationships/image" Target="file:////Users/kmkwan/Library/Group%20Containers/UBF8T346G9.ms/WebArchiveCopyPasteTempFiles/com.microsoft.Word/cid12248*image001.png@01D97CFF.BB4E35F0"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file:////Users/kmkwan/Library/Group%20Containers/UBF8T346G9.ms/WebArchiveCopyPasteTempFiles/com.microsoft.Word/cid12248*image002.png@01D97CFF.BB4E35F0" TargetMode="External"/><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9.xml"/><Relationship Id="rId4" Type="http://schemas.openxmlformats.org/officeDocument/2006/relationships/image" Target="../media/image24.png"/></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8.xml"/><Relationship Id="rId1" Type="http://schemas.openxmlformats.org/officeDocument/2006/relationships/slideLayout" Target="../slideLayouts/slideLayout9.xml"/><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9.xml"/><Relationship Id="rId4" Type="http://schemas.openxmlformats.org/officeDocument/2006/relationships/hyperlink" Target="mailto:ata26@sfu.ca" TargetMode="External"/></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0.xml"/><Relationship Id="rId1" Type="http://schemas.openxmlformats.org/officeDocument/2006/relationships/slideLayout" Target="../slideLayouts/slideLayout9.xml"/><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hyperlink" Target="https://www.sfu.ca/srs/work-research-safety/research-safety/field-safety.html" TargetMode="External"/><Relationship Id="rId2" Type="http://schemas.openxmlformats.org/officeDocument/2006/relationships/notesSlide" Target="../notesSlides/notesSlide24.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9.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9.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9.xml"/></Relationships>
</file>

<file path=ppt/slides/_rels/slide3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9.xml"/></Relationships>
</file>

<file path=ppt/slides/_rels/slide3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1.xml"/><Relationship Id="rId1" Type="http://schemas.openxmlformats.org/officeDocument/2006/relationships/slideLayout" Target="../slideLayouts/slideLayout16.xml"/><Relationship Id="rId6" Type="http://schemas.openxmlformats.org/officeDocument/2006/relationships/hyperlink" Target="mailto:ors@sfu.ca" TargetMode="External"/><Relationship Id="rId5" Type="http://schemas.openxmlformats.org/officeDocument/2006/relationships/image" Target="../media/image39.png"/><Relationship Id="rId4" Type="http://schemas.openxmlformats.org/officeDocument/2006/relationships/image" Target="../media/image38.png"/></Relationships>
</file>

<file path=ppt/slides/_rels/slide37.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32.xml"/><Relationship Id="rId1" Type="http://schemas.openxmlformats.org/officeDocument/2006/relationships/slideLayout" Target="../slideLayouts/slideLayout9.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diagramLayout" Target="../diagrams/layout1.xml"/><Relationship Id="rId7" Type="http://schemas.openxmlformats.org/officeDocument/2006/relationships/diagramData" Target="../diagrams/data2.xml"/><Relationship Id="rId2" Type="http://schemas.openxmlformats.org/officeDocument/2006/relationships/diagramData" Target="../diagrams/data1.xml"/><Relationship Id="rId1" Type="http://schemas.openxmlformats.org/officeDocument/2006/relationships/slideLayout" Target="../slideLayouts/slideLayout8.xml"/><Relationship Id="rId6" Type="http://schemas.microsoft.com/office/2007/relationships/diagramDrawing" Target="../diagrams/drawing1.xml"/><Relationship Id="rId11" Type="http://schemas.microsoft.com/office/2007/relationships/diagramDrawing" Target="../diagrams/drawing2.xml"/><Relationship Id="rId5" Type="http://schemas.openxmlformats.org/officeDocument/2006/relationships/diagramColors" Target="../diagrams/colors1.xml"/><Relationship Id="rId10" Type="http://schemas.openxmlformats.org/officeDocument/2006/relationships/diagramColors" Target="../diagrams/colors2.xml"/><Relationship Id="rId4" Type="http://schemas.openxmlformats.org/officeDocument/2006/relationships/diagramQuickStyle" Target="../diagrams/quickStyle1.xml"/><Relationship Id="rId9" Type="http://schemas.openxmlformats.org/officeDocument/2006/relationships/diagramQuickStyle" Target="../diagrams/quickStyle2.xml"/></Relationships>
</file>

<file path=ppt/slides/_rels/slide4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33.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3.xml"/><Relationship Id="rId1" Type="http://schemas.openxmlformats.org/officeDocument/2006/relationships/slideLayout" Target="../slideLayouts/slideLayout8.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4.xml"/><Relationship Id="rId1" Type="http://schemas.openxmlformats.org/officeDocument/2006/relationships/slideLayout" Target="../slideLayouts/slideLayout18.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image" Target="../media/image13.svg"/><Relationship Id="rId2" Type="http://schemas.openxmlformats.org/officeDocument/2006/relationships/notesSlide" Target="../notesSlides/notesSlide5.xml"/><Relationship Id="rId1" Type="http://schemas.openxmlformats.org/officeDocument/2006/relationships/slideLayout" Target="../slideLayouts/slideLayout8.xml"/><Relationship Id="rId6" Type="http://schemas.openxmlformats.org/officeDocument/2006/relationships/image" Target="../media/image7.sv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6.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C56C0A72-FDC2-5A49-87E1-95766CDDA06A}"/>
              </a:ext>
            </a:extLst>
          </p:cNvPr>
          <p:cNvSpPr txBox="1"/>
          <p:nvPr/>
        </p:nvSpPr>
        <p:spPr>
          <a:xfrm>
            <a:off x="2" y="1664149"/>
            <a:ext cx="9143998" cy="3529702"/>
          </a:xfrm>
          <a:prstGeom prst="rect">
            <a:avLst/>
          </a:prstGeom>
          <a:solidFill>
            <a:srgbClr val="D82139"/>
          </a:solidFill>
        </p:spPr>
        <p:txBody>
          <a:bodyPr wrap="square" rtlCol="0">
            <a:spAutoFit/>
          </a:bodyPr>
          <a:lstStyle/>
          <a:p>
            <a:endParaRPr lang="en-US" dirty="0"/>
          </a:p>
        </p:txBody>
      </p:sp>
      <p:sp>
        <p:nvSpPr>
          <p:cNvPr id="2" name="Title 1">
            <a:extLst>
              <a:ext uri="{FF2B5EF4-FFF2-40B4-BE49-F238E27FC236}">
                <a16:creationId xmlns:a16="http://schemas.microsoft.com/office/drawing/2014/main" id="{EB8D65CE-C6CE-7F45-B99F-EDC4AADE48BA}"/>
              </a:ext>
            </a:extLst>
          </p:cNvPr>
          <p:cNvSpPr>
            <a:spLocks noGrp="1"/>
          </p:cNvSpPr>
          <p:nvPr>
            <p:ph type="ctrTitle"/>
          </p:nvPr>
        </p:nvSpPr>
        <p:spPr>
          <a:xfrm>
            <a:off x="685801" y="1958672"/>
            <a:ext cx="7772400" cy="3278721"/>
          </a:xfrm>
        </p:spPr>
        <p:txBody>
          <a:bodyPr/>
          <a:lstStyle/>
          <a:p>
            <a:r>
              <a:rPr lang="en-US" dirty="0"/>
              <a:t>KUALI RESEARCH: </a:t>
            </a:r>
            <a:br>
              <a:rPr lang="en-US" dirty="0"/>
            </a:br>
            <a:r>
              <a:rPr lang="en-US" dirty="0"/>
              <a:t>INTRO TO PROPOSAL DEVELOPMENT</a:t>
            </a:r>
          </a:p>
        </p:txBody>
      </p:sp>
      <p:sp>
        <p:nvSpPr>
          <p:cNvPr id="3" name="Date Placeholder 2">
            <a:extLst>
              <a:ext uri="{FF2B5EF4-FFF2-40B4-BE49-F238E27FC236}">
                <a16:creationId xmlns:a16="http://schemas.microsoft.com/office/drawing/2014/main" id="{D3665CEB-08FB-2E4E-B65F-D7A5B30A49EA}"/>
              </a:ext>
            </a:extLst>
          </p:cNvPr>
          <p:cNvSpPr>
            <a:spLocks noGrp="1"/>
          </p:cNvSpPr>
          <p:nvPr>
            <p:ph type="dt" sz="half" idx="10"/>
          </p:nvPr>
        </p:nvSpPr>
        <p:spPr/>
        <p:txBody>
          <a:bodyPr/>
          <a:lstStyle/>
          <a:p>
            <a:r>
              <a:rPr lang="en-US" dirty="0"/>
              <a:t>NOVEMBER 2023</a:t>
            </a:r>
          </a:p>
        </p:txBody>
      </p:sp>
    </p:spTree>
    <p:extLst>
      <p:ext uri="{BB962C8B-B14F-4D97-AF65-F5344CB8AC3E}">
        <p14:creationId xmlns:p14="http://schemas.microsoft.com/office/powerpoint/2010/main" val="3744332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B040AB-D079-797E-0656-23C4891AAF5A}"/>
              </a:ext>
            </a:extLst>
          </p:cNvPr>
          <p:cNvSpPr>
            <a:spLocks noGrp="1"/>
          </p:cNvSpPr>
          <p:nvPr>
            <p:ph type="title"/>
          </p:nvPr>
        </p:nvSpPr>
        <p:spPr>
          <a:xfrm>
            <a:off x="628650" y="419946"/>
            <a:ext cx="7886700" cy="695008"/>
          </a:xfrm>
        </p:spPr>
        <p:txBody>
          <a:bodyPr/>
          <a:lstStyle/>
          <a:p>
            <a:r>
              <a:rPr lang="en-US" sz="4000" dirty="0"/>
              <a:t>KUALI PROPOSAL TERMS TO REMEMBER</a:t>
            </a:r>
          </a:p>
        </p:txBody>
      </p:sp>
      <p:graphicFrame>
        <p:nvGraphicFramePr>
          <p:cNvPr id="4" name="Table 3">
            <a:extLst>
              <a:ext uri="{FF2B5EF4-FFF2-40B4-BE49-F238E27FC236}">
                <a16:creationId xmlns:a16="http://schemas.microsoft.com/office/drawing/2014/main" id="{9D12D057-1C13-DEB8-A814-364EC5EF4067}"/>
              </a:ext>
            </a:extLst>
          </p:cNvPr>
          <p:cNvGraphicFramePr>
            <a:graphicFrameLocks noGrp="1"/>
          </p:cNvGraphicFramePr>
          <p:nvPr>
            <p:extLst>
              <p:ext uri="{D42A27DB-BD31-4B8C-83A1-F6EECF244321}">
                <p14:modId xmlns:p14="http://schemas.microsoft.com/office/powerpoint/2010/main" val="2790230778"/>
              </p:ext>
            </p:extLst>
          </p:nvPr>
        </p:nvGraphicFramePr>
        <p:xfrm>
          <a:off x="628650" y="1375856"/>
          <a:ext cx="7658614" cy="5156200"/>
        </p:xfrm>
        <a:graphic>
          <a:graphicData uri="http://schemas.openxmlformats.org/drawingml/2006/table">
            <a:tbl>
              <a:tblPr firstRow="1" bandRow="1">
                <a:tableStyleId>{5C22544A-7EE6-4342-B048-85BDC9FD1C3A}</a:tableStyleId>
              </a:tblPr>
              <a:tblGrid>
                <a:gridCol w="3829307">
                  <a:extLst>
                    <a:ext uri="{9D8B030D-6E8A-4147-A177-3AD203B41FA5}">
                      <a16:colId xmlns:a16="http://schemas.microsoft.com/office/drawing/2014/main" val="113653673"/>
                    </a:ext>
                  </a:extLst>
                </a:gridCol>
                <a:gridCol w="3829307">
                  <a:extLst>
                    <a:ext uri="{9D8B030D-6E8A-4147-A177-3AD203B41FA5}">
                      <a16:colId xmlns:a16="http://schemas.microsoft.com/office/drawing/2014/main" val="2608317606"/>
                    </a:ext>
                  </a:extLst>
                </a:gridCol>
              </a:tblGrid>
              <a:tr h="370840">
                <a:tc>
                  <a:txBody>
                    <a:bodyPr/>
                    <a:lstStyle/>
                    <a:p>
                      <a:r>
                        <a:rPr lang="en-US" dirty="0"/>
                        <a:t>Kuali Proposal Term</a:t>
                      </a:r>
                    </a:p>
                  </a:txBody>
                  <a:tcPr/>
                </a:tc>
                <a:tc>
                  <a:txBody>
                    <a:bodyPr/>
                    <a:lstStyle/>
                    <a:p>
                      <a:r>
                        <a:rPr lang="en-US" dirty="0"/>
                        <a:t>Equivalent</a:t>
                      </a:r>
                    </a:p>
                  </a:txBody>
                  <a:tcPr/>
                </a:tc>
                <a:extLst>
                  <a:ext uri="{0D108BD9-81ED-4DB2-BD59-A6C34878D82A}">
                    <a16:rowId xmlns:a16="http://schemas.microsoft.com/office/drawing/2014/main" val="704752463"/>
                  </a:ext>
                </a:extLst>
              </a:tr>
              <a:tr h="370840">
                <a:tc>
                  <a:txBody>
                    <a:bodyPr/>
                    <a:lstStyle/>
                    <a:p>
                      <a:r>
                        <a:rPr lang="en-US" dirty="0"/>
                        <a:t>Proposal, Proposal Development</a:t>
                      </a:r>
                    </a:p>
                  </a:txBody>
                  <a:tcPr/>
                </a:tc>
                <a:tc>
                  <a:txBody>
                    <a:bodyPr/>
                    <a:lstStyle/>
                    <a:p>
                      <a:r>
                        <a:rPr lang="en-US" dirty="0"/>
                        <a:t>Signature Sheet</a:t>
                      </a:r>
                    </a:p>
                  </a:txBody>
                  <a:tcPr/>
                </a:tc>
                <a:extLst>
                  <a:ext uri="{0D108BD9-81ED-4DB2-BD59-A6C34878D82A}">
                    <a16:rowId xmlns:a16="http://schemas.microsoft.com/office/drawing/2014/main" val="2692360146"/>
                  </a:ext>
                </a:extLst>
              </a:tr>
              <a:tr h="370840">
                <a:tc>
                  <a:txBody>
                    <a:bodyPr/>
                    <a:lstStyle/>
                    <a:p>
                      <a:r>
                        <a:rPr lang="en-US" dirty="0"/>
                        <a:t>Proposal Approval</a:t>
                      </a:r>
                    </a:p>
                  </a:txBody>
                  <a:tcPr/>
                </a:tc>
                <a:tc>
                  <a:txBody>
                    <a:bodyPr/>
                    <a:lstStyle/>
                    <a:p>
                      <a:r>
                        <a:rPr lang="en-US" dirty="0"/>
                        <a:t>Signature Sheet Approval</a:t>
                      </a:r>
                    </a:p>
                  </a:txBody>
                  <a:tcPr/>
                </a:tc>
                <a:extLst>
                  <a:ext uri="{0D108BD9-81ED-4DB2-BD59-A6C34878D82A}">
                    <a16:rowId xmlns:a16="http://schemas.microsoft.com/office/drawing/2014/main" val="2205665651"/>
                  </a:ext>
                </a:extLst>
              </a:tr>
              <a:tr h="370840">
                <a:tc>
                  <a:txBody>
                    <a:bodyPr/>
                    <a:lstStyle/>
                    <a:p>
                      <a:r>
                        <a:rPr lang="en-US" dirty="0"/>
                        <a:t>Proposal Budget</a:t>
                      </a:r>
                    </a:p>
                  </a:txBody>
                  <a:tcPr/>
                </a:tc>
                <a:tc>
                  <a:txBody>
                    <a:bodyPr/>
                    <a:lstStyle/>
                    <a:p>
                      <a:r>
                        <a:rPr lang="en-US" dirty="0"/>
                        <a:t>High-Level Signature Sheet Budget</a:t>
                      </a:r>
                    </a:p>
                  </a:txBody>
                  <a:tcPr/>
                </a:tc>
                <a:extLst>
                  <a:ext uri="{0D108BD9-81ED-4DB2-BD59-A6C34878D82A}">
                    <a16:rowId xmlns:a16="http://schemas.microsoft.com/office/drawing/2014/main" val="2422373273"/>
                  </a:ext>
                </a:extLst>
              </a:tr>
              <a:tr h="370840">
                <a:tc>
                  <a:txBody>
                    <a:bodyPr/>
                    <a:lstStyle/>
                    <a:p>
                      <a:r>
                        <a:rPr lang="en-US" dirty="0"/>
                        <a:t>Institutional Proposal </a:t>
                      </a:r>
                    </a:p>
                  </a:txBody>
                  <a:tcPr/>
                </a:tc>
                <a:tc>
                  <a:txBody>
                    <a:bodyPr/>
                    <a:lstStyle/>
                    <a:p>
                      <a:r>
                        <a:rPr lang="en-US" dirty="0"/>
                        <a:t>Approved Signature Sheet Waiting for Funder Decision </a:t>
                      </a:r>
                    </a:p>
                  </a:txBody>
                  <a:tcPr/>
                </a:tc>
                <a:extLst>
                  <a:ext uri="{0D108BD9-81ED-4DB2-BD59-A6C34878D82A}">
                    <a16:rowId xmlns:a16="http://schemas.microsoft.com/office/drawing/2014/main" val="4045924413"/>
                  </a:ext>
                </a:extLst>
              </a:tr>
              <a:tr h="370840">
                <a:tc>
                  <a:txBody>
                    <a:bodyPr/>
                    <a:lstStyle/>
                    <a:p>
                      <a:r>
                        <a:rPr lang="en-US" dirty="0"/>
                        <a:t>F&amp;A (Facilities and Administration)</a:t>
                      </a:r>
                    </a:p>
                  </a:txBody>
                  <a:tcPr/>
                </a:tc>
                <a:tc>
                  <a:txBody>
                    <a:bodyPr/>
                    <a:lstStyle/>
                    <a:p>
                      <a:r>
                        <a:rPr lang="en-US" dirty="0"/>
                        <a:t>Overhead, Indirect Cost</a:t>
                      </a:r>
                    </a:p>
                  </a:txBody>
                  <a:tcPr/>
                </a:tc>
                <a:extLst>
                  <a:ext uri="{0D108BD9-81ED-4DB2-BD59-A6C34878D82A}">
                    <a16:rowId xmlns:a16="http://schemas.microsoft.com/office/drawing/2014/main" val="4259806493"/>
                  </a:ext>
                </a:extLst>
              </a:tr>
              <a:tr h="370840">
                <a:tc>
                  <a:txBody>
                    <a:bodyPr/>
                    <a:lstStyle/>
                    <a:p>
                      <a:r>
                        <a:rPr lang="en-US" dirty="0"/>
                        <a:t>Submission</a:t>
                      </a:r>
                    </a:p>
                  </a:txBody>
                  <a:tcPr/>
                </a:tc>
                <a:tc>
                  <a:txBody>
                    <a:bodyPr/>
                    <a:lstStyle/>
                    <a:p>
                      <a:r>
                        <a:rPr lang="en-US" dirty="0"/>
                        <a:t>Submission for Internal Approval</a:t>
                      </a:r>
                    </a:p>
                  </a:txBody>
                  <a:tcPr/>
                </a:tc>
                <a:extLst>
                  <a:ext uri="{0D108BD9-81ED-4DB2-BD59-A6C34878D82A}">
                    <a16:rowId xmlns:a16="http://schemas.microsoft.com/office/drawing/2014/main" val="2107862715"/>
                  </a:ext>
                </a:extLst>
              </a:tr>
              <a:tr h="370840">
                <a:tc>
                  <a:txBody>
                    <a:bodyPr/>
                    <a:lstStyle/>
                    <a:p>
                      <a:r>
                        <a:rPr lang="en-US" dirty="0"/>
                        <a:t>Sponsor</a:t>
                      </a:r>
                    </a:p>
                  </a:txBody>
                  <a:tcPr/>
                </a:tc>
                <a:tc>
                  <a:txBody>
                    <a:bodyPr/>
                    <a:lstStyle/>
                    <a:p>
                      <a:r>
                        <a:rPr lang="en-US" dirty="0"/>
                        <a:t>Funder, funding agency, partner, granting agency, contractor, vendor</a:t>
                      </a:r>
                    </a:p>
                  </a:txBody>
                  <a:tcPr/>
                </a:tc>
                <a:extLst>
                  <a:ext uri="{0D108BD9-81ED-4DB2-BD59-A6C34878D82A}">
                    <a16:rowId xmlns:a16="http://schemas.microsoft.com/office/drawing/2014/main" val="3545854299"/>
                  </a:ext>
                </a:extLst>
              </a:tr>
              <a:tr h="370840">
                <a:tc>
                  <a:txBody>
                    <a:bodyPr/>
                    <a:lstStyle/>
                    <a:p>
                      <a:r>
                        <a:rPr lang="en-US" dirty="0"/>
                        <a:t>Sponsored Research </a:t>
                      </a:r>
                    </a:p>
                  </a:txBody>
                  <a:tcPr/>
                </a:tc>
                <a:tc>
                  <a:txBody>
                    <a:bodyPr/>
                    <a:lstStyle/>
                    <a:p>
                      <a:r>
                        <a:rPr lang="en-US" dirty="0"/>
                        <a:t>Research funding, grant, contract, funded research</a:t>
                      </a:r>
                    </a:p>
                  </a:txBody>
                  <a:tcPr/>
                </a:tc>
                <a:extLst>
                  <a:ext uri="{0D108BD9-81ED-4DB2-BD59-A6C34878D82A}">
                    <a16:rowId xmlns:a16="http://schemas.microsoft.com/office/drawing/2014/main" val="2928227584"/>
                  </a:ext>
                </a:extLst>
              </a:tr>
              <a:tr h="370840">
                <a:tc>
                  <a:txBody>
                    <a:bodyPr/>
                    <a:lstStyle/>
                    <a:p>
                      <a:r>
                        <a:rPr lang="en-US" dirty="0"/>
                        <a:t>Sponsor Program</a:t>
                      </a:r>
                    </a:p>
                  </a:txBody>
                  <a:tcPr/>
                </a:tc>
                <a:tc>
                  <a:txBody>
                    <a:bodyPr/>
                    <a:lstStyle/>
                    <a:p>
                      <a:r>
                        <a:rPr lang="en-US" dirty="0"/>
                        <a:t>Funding Program</a:t>
                      </a:r>
                    </a:p>
                  </a:txBody>
                  <a:tcPr/>
                </a:tc>
                <a:extLst>
                  <a:ext uri="{0D108BD9-81ED-4DB2-BD59-A6C34878D82A}">
                    <a16:rowId xmlns:a16="http://schemas.microsoft.com/office/drawing/2014/main" val="1088707708"/>
                  </a:ext>
                </a:extLst>
              </a:tr>
              <a:tr h="370840">
                <a:tc>
                  <a:txBody>
                    <a:bodyPr/>
                    <a:lstStyle/>
                    <a:p>
                      <a:r>
                        <a:rPr lang="en-US" dirty="0"/>
                        <a:t>Questionnaire</a:t>
                      </a:r>
                    </a:p>
                  </a:txBody>
                  <a:tcPr/>
                </a:tc>
                <a:tc>
                  <a:txBody>
                    <a:bodyPr/>
                    <a:lstStyle/>
                    <a:p>
                      <a:r>
                        <a:rPr lang="en-US" dirty="0"/>
                        <a:t>Special Requirements and Sig Sheet questions</a:t>
                      </a:r>
                    </a:p>
                  </a:txBody>
                  <a:tcPr/>
                </a:tc>
                <a:extLst>
                  <a:ext uri="{0D108BD9-81ED-4DB2-BD59-A6C34878D82A}">
                    <a16:rowId xmlns:a16="http://schemas.microsoft.com/office/drawing/2014/main" val="1420555084"/>
                  </a:ext>
                </a:extLst>
              </a:tr>
            </a:tbl>
          </a:graphicData>
        </a:graphic>
      </p:graphicFrame>
    </p:spTree>
    <p:extLst>
      <p:ext uri="{BB962C8B-B14F-4D97-AF65-F5344CB8AC3E}">
        <p14:creationId xmlns:p14="http://schemas.microsoft.com/office/powerpoint/2010/main" val="2928160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60" y="370038"/>
            <a:ext cx="8682576" cy="695008"/>
          </a:xfrm>
        </p:spPr>
        <p:txBody>
          <a:bodyPr/>
          <a:lstStyle/>
          <a:p>
            <a:r>
              <a:rPr lang="en-US" sz="4400" dirty="0"/>
              <a:t>HOW DO I LOG INTO KUALI RESEARCH?</a:t>
            </a:r>
          </a:p>
        </p:txBody>
      </p:sp>
      <p:sp>
        <p:nvSpPr>
          <p:cNvPr id="3" name="Text Placeholder 2">
            <a:extLst>
              <a:ext uri="{FF2B5EF4-FFF2-40B4-BE49-F238E27FC236}">
                <a16:creationId xmlns:a16="http://schemas.microsoft.com/office/drawing/2014/main" id="{1EEE5AC2-20C2-73E7-D069-C017DB298509}"/>
              </a:ext>
            </a:extLst>
          </p:cNvPr>
          <p:cNvSpPr>
            <a:spLocks noGrp="1"/>
          </p:cNvSpPr>
          <p:nvPr>
            <p:ph type="body" sz="quarter" idx="13"/>
          </p:nvPr>
        </p:nvSpPr>
        <p:spPr>
          <a:xfrm>
            <a:off x="-585627" y="1095734"/>
            <a:ext cx="9596063" cy="1005272"/>
          </a:xfrm>
        </p:spPr>
        <p:txBody>
          <a:bodyPr/>
          <a:lstStyle/>
          <a:p>
            <a:pPr marL="1263650" indent="-457200">
              <a:buFont typeface="Arial" panose="020B0604020202020204" pitchFamily="34" charset="0"/>
              <a:buChar char="•"/>
            </a:pPr>
            <a:r>
              <a:rPr lang="en-US" sz="2000" dirty="0">
                <a:latin typeface="Gill Sans MT" panose="020B0502020104020203" pitchFamily="34" charset="77"/>
              </a:rPr>
              <a:t>Most users will be pulled through the HR system and use SSO to sign-in. </a:t>
            </a:r>
          </a:p>
          <a:p>
            <a:pPr marL="1263650" indent="-457200">
              <a:buFont typeface="Arial" panose="020B0604020202020204" pitchFamily="34" charset="0"/>
              <a:buChar char="•"/>
            </a:pPr>
            <a:r>
              <a:rPr lang="en-US" sz="2000" dirty="0">
                <a:latin typeface="Gill Sans MT" panose="020B0502020104020203" pitchFamily="34" charset="77"/>
              </a:rPr>
              <a:t>Some users may need to request access, please contact </a:t>
            </a:r>
            <a:r>
              <a:rPr lang="en-US" sz="2000" dirty="0">
                <a:latin typeface="Gill Sans MT" panose="020B0502020104020203" pitchFamily="34" charset="77"/>
                <a:hlinkClick r:id="rId2"/>
              </a:rPr>
              <a:t>ors@sfu.ca</a:t>
            </a:r>
            <a:r>
              <a:rPr lang="en-US" sz="2000" dirty="0">
                <a:latin typeface="Gill Sans MT" panose="020B0502020104020203" pitchFamily="34" charset="77"/>
              </a:rPr>
              <a:t>. </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027" name="Picture 177879851" descr="Text&#10;&#10;Description automatically generated">
            <a:extLst>
              <a:ext uri="{FF2B5EF4-FFF2-40B4-BE49-F238E27FC236}">
                <a16:creationId xmlns:a16="http://schemas.microsoft.com/office/drawing/2014/main" id="{DE50F841-A824-E85B-ECB6-26AF63AD8930}"/>
              </a:ext>
            </a:extLst>
          </p:cNvPr>
          <p:cNvPicPr>
            <a:picLocks noChangeAspect="1" noChangeArrowheads="1"/>
          </p:cNvPicPr>
          <p:nvPr/>
        </p:nvPicPr>
        <p:blipFill>
          <a:blip r:embed="rId3" r:link="rId4">
            <a:extLst>
              <a:ext uri="{28A0092B-C50C-407E-A947-70E740481C1C}">
                <a14:useLocalDpi xmlns:a14="http://schemas.microsoft.com/office/drawing/2010/main" val="0"/>
              </a:ext>
            </a:extLst>
          </a:blip>
          <a:srcRect/>
          <a:stretch>
            <a:fillRect/>
          </a:stretch>
        </p:blipFill>
        <p:spPr bwMode="auto">
          <a:xfrm>
            <a:off x="902368" y="2066804"/>
            <a:ext cx="7420443" cy="44450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480442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60" y="370038"/>
            <a:ext cx="7886700" cy="695008"/>
          </a:xfrm>
        </p:spPr>
        <p:txBody>
          <a:bodyPr/>
          <a:lstStyle/>
          <a:p>
            <a:r>
              <a:rPr lang="en-US" dirty="0"/>
              <a:t>KUALI RESEARCH HOME</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1468842645" descr="Graphical user interface, application, Word&#10;&#10;Description automatically generated">
            <a:extLst>
              <a:ext uri="{FF2B5EF4-FFF2-40B4-BE49-F238E27FC236}">
                <a16:creationId xmlns:a16="http://schemas.microsoft.com/office/drawing/2014/main" id="{6C456FE7-5E61-26F6-37E9-5A48B60D907B}"/>
              </a:ext>
            </a:extLst>
          </p:cNvPr>
          <p:cNvPicPr>
            <a:picLocks noChangeAspect="1" noChangeArrowheads="1"/>
          </p:cNvPicPr>
          <p:nvPr/>
        </p:nvPicPr>
        <p:blipFill>
          <a:blip r:embed="rId2" r:link="rId3">
            <a:extLst>
              <a:ext uri="{28A0092B-C50C-407E-A947-70E740481C1C}">
                <a14:useLocalDpi xmlns:a14="http://schemas.microsoft.com/office/drawing/2010/main" val="0"/>
              </a:ext>
            </a:extLst>
          </a:blip>
          <a:srcRect/>
          <a:stretch>
            <a:fillRect/>
          </a:stretch>
        </p:blipFill>
        <p:spPr bwMode="auto">
          <a:xfrm>
            <a:off x="0" y="1290172"/>
            <a:ext cx="9144000" cy="50670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174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60" y="370038"/>
            <a:ext cx="7886700" cy="695008"/>
          </a:xfrm>
        </p:spPr>
        <p:txBody>
          <a:bodyPr/>
          <a:lstStyle/>
          <a:p>
            <a:r>
              <a:rPr lang="en-US" dirty="0"/>
              <a:t>KUALI RESEARCH DASHBOARD</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A screenshot of a computer&#10;&#10;Description automatically generated">
            <a:extLst>
              <a:ext uri="{FF2B5EF4-FFF2-40B4-BE49-F238E27FC236}">
                <a16:creationId xmlns:a16="http://schemas.microsoft.com/office/drawing/2014/main" id="{C9621C0E-A418-984B-3DD8-37C574DBD5B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890"/>
          <a:stretch/>
        </p:blipFill>
        <p:spPr bwMode="auto">
          <a:xfrm>
            <a:off x="0" y="1067155"/>
            <a:ext cx="9144000" cy="4723690"/>
          </a:xfrm>
          <a:prstGeom prst="rect">
            <a:avLst/>
          </a:prstGeom>
          <a:ln>
            <a:noFill/>
          </a:ln>
          <a:extLst>
            <a:ext uri="{53640926-AAD7-44D8-BBD7-CCE9431645EC}">
              <a14:shadowObscured xmlns:a14="http://schemas.microsoft.com/office/drawing/2010/main"/>
            </a:ext>
          </a:extLst>
        </p:spPr>
      </p:pic>
      <p:pic>
        <p:nvPicPr>
          <p:cNvPr id="8" name="Picture 7" descr="A screenshot of a computer&#10;&#10;Description automatically generated">
            <a:extLst>
              <a:ext uri="{FF2B5EF4-FFF2-40B4-BE49-F238E27FC236}">
                <a16:creationId xmlns:a16="http://schemas.microsoft.com/office/drawing/2014/main" id="{43DB9BA1-3C7F-91BE-5B0F-9E3FF875E6B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75340"/>
          <a:stretch/>
        </p:blipFill>
        <p:spPr>
          <a:xfrm>
            <a:off x="1672389" y="5790845"/>
            <a:ext cx="6858000" cy="1067147"/>
          </a:xfrm>
          <a:prstGeom prst="rect">
            <a:avLst/>
          </a:prstGeom>
        </p:spPr>
      </p:pic>
      <p:sp>
        <p:nvSpPr>
          <p:cNvPr id="3" name="Oval 2">
            <a:extLst>
              <a:ext uri="{FF2B5EF4-FFF2-40B4-BE49-F238E27FC236}">
                <a16:creationId xmlns:a16="http://schemas.microsoft.com/office/drawing/2014/main" id="{2C244E7C-9188-01A7-AEED-8AF06B43AE1E}"/>
              </a:ext>
            </a:extLst>
          </p:cNvPr>
          <p:cNvSpPr/>
          <p:nvPr/>
        </p:nvSpPr>
        <p:spPr>
          <a:xfrm>
            <a:off x="0" y="1989400"/>
            <a:ext cx="1253290" cy="280084"/>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736CAD57-FFB8-BC83-FC25-588A3AE1794A}"/>
              </a:ext>
            </a:extLst>
          </p:cNvPr>
          <p:cNvSpPr/>
          <p:nvPr/>
        </p:nvSpPr>
        <p:spPr>
          <a:xfrm>
            <a:off x="0" y="4298081"/>
            <a:ext cx="1253290" cy="280084"/>
          </a:xfrm>
          <a:prstGeom prst="ellipse">
            <a:avLst/>
          </a:prstGeom>
          <a:no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716234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60" y="370038"/>
            <a:ext cx="7886700" cy="695008"/>
          </a:xfrm>
        </p:spPr>
        <p:txBody>
          <a:bodyPr/>
          <a:lstStyle/>
          <a:p>
            <a:r>
              <a:rPr lang="en-US" sz="4400" dirty="0"/>
              <a:t>SHORTCUTS: COPYING A  PROPOSAL</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A screenshot of a computer&#10;&#10;Description automatically generated">
            <a:extLst>
              <a:ext uri="{FF2B5EF4-FFF2-40B4-BE49-F238E27FC236}">
                <a16:creationId xmlns:a16="http://schemas.microsoft.com/office/drawing/2014/main" id="{4646C9B4-F2FC-8896-4200-D613703690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6"/>
          <a:stretch/>
        </p:blipFill>
        <p:spPr bwMode="auto">
          <a:xfrm>
            <a:off x="0" y="1231060"/>
            <a:ext cx="9076157" cy="5185281"/>
          </a:xfrm>
          <a:prstGeom prst="rect">
            <a:avLst/>
          </a:prstGeom>
          <a:ln>
            <a:noFill/>
          </a:ln>
          <a:extLst>
            <a:ext uri="{53640926-AAD7-44D8-BBD7-CCE9431645EC}">
              <a14:shadowObscured xmlns:a14="http://schemas.microsoft.com/office/drawing/2010/main"/>
            </a:ext>
          </a:extLst>
        </p:spPr>
      </p:pic>
      <p:sp>
        <p:nvSpPr>
          <p:cNvPr id="3" name="Oval 2">
            <a:extLst>
              <a:ext uri="{FF2B5EF4-FFF2-40B4-BE49-F238E27FC236}">
                <a16:creationId xmlns:a16="http://schemas.microsoft.com/office/drawing/2014/main" id="{F1112892-FA48-3731-C760-2DC5EDE4D0CE}"/>
              </a:ext>
            </a:extLst>
          </p:cNvPr>
          <p:cNvSpPr/>
          <p:nvPr/>
        </p:nvSpPr>
        <p:spPr>
          <a:xfrm>
            <a:off x="4819135" y="1231060"/>
            <a:ext cx="494270" cy="482410"/>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noFill/>
            </a:endParaRPr>
          </a:p>
        </p:txBody>
      </p:sp>
      <p:sp>
        <p:nvSpPr>
          <p:cNvPr id="8" name="TextBox 7">
            <a:extLst>
              <a:ext uri="{FF2B5EF4-FFF2-40B4-BE49-F238E27FC236}">
                <a16:creationId xmlns:a16="http://schemas.microsoft.com/office/drawing/2014/main" id="{E7BAD61C-9327-7F5F-47E5-8E1F9F7FAD65}"/>
              </a:ext>
            </a:extLst>
          </p:cNvPr>
          <p:cNvSpPr txBox="1"/>
          <p:nvPr/>
        </p:nvSpPr>
        <p:spPr>
          <a:xfrm>
            <a:off x="131805" y="930622"/>
            <a:ext cx="4457823" cy="369332"/>
          </a:xfrm>
          <a:prstGeom prst="rect">
            <a:avLst/>
          </a:prstGeom>
          <a:noFill/>
        </p:spPr>
        <p:txBody>
          <a:bodyPr wrap="none" rtlCol="0">
            <a:spAutoFit/>
          </a:bodyPr>
          <a:lstStyle/>
          <a:p>
            <a:r>
              <a:rPr lang="en-US" dirty="0">
                <a:solidFill>
                  <a:srgbClr val="0070C0"/>
                </a:solidFill>
              </a:rPr>
              <a:t>Open any proposal an ORS provided template</a:t>
            </a:r>
          </a:p>
        </p:txBody>
      </p:sp>
      <p:cxnSp>
        <p:nvCxnSpPr>
          <p:cNvPr id="10" name="Straight Arrow Connector 9">
            <a:extLst>
              <a:ext uri="{FF2B5EF4-FFF2-40B4-BE49-F238E27FC236}">
                <a16:creationId xmlns:a16="http://schemas.microsoft.com/office/drawing/2014/main" id="{4D3354D6-0218-F8A4-F4AF-9A92E712EE9A}"/>
              </a:ext>
            </a:extLst>
          </p:cNvPr>
          <p:cNvCxnSpPr>
            <a:stCxn id="8" idx="3"/>
            <a:endCxn id="3" idx="1"/>
          </p:cNvCxnSpPr>
          <p:nvPr/>
        </p:nvCxnSpPr>
        <p:spPr>
          <a:xfrm>
            <a:off x="4589628" y="1115288"/>
            <a:ext cx="301891" cy="186419"/>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00600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165814" y="150119"/>
            <a:ext cx="7886700" cy="695008"/>
          </a:xfrm>
        </p:spPr>
        <p:txBody>
          <a:bodyPr/>
          <a:lstStyle/>
          <a:p>
            <a:r>
              <a:rPr lang="en-US" sz="4400" dirty="0"/>
              <a:t>SHORTCUTS: COPYING A PROPOSAL</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8B174711-C196-0797-D819-23D6DA88121A}"/>
              </a:ext>
            </a:extLst>
          </p:cNvPr>
          <p:cNvSpPr txBox="1"/>
          <p:nvPr/>
        </p:nvSpPr>
        <p:spPr>
          <a:xfrm>
            <a:off x="1035782" y="5010145"/>
            <a:ext cx="7407798" cy="646331"/>
          </a:xfrm>
          <a:prstGeom prst="rect">
            <a:avLst/>
          </a:prstGeom>
          <a:noFill/>
        </p:spPr>
        <p:txBody>
          <a:bodyPr wrap="square" rtlCol="0">
            <a:spAutoFit/>
          </a:bodyPr>
          <a:lstStyle/>
          <a:p>
            <a:r>
              <a:rPr lang="en-US" dirty="0">
                <a:solidFill>
                  <a:srgbClr val="0070C0"/>
                </a:solidFill>
                <a:latin typeface="Gill Sans MT" panose="020B0502020104020203" pitchFamily="34" charset="77"/>
              </a:rPr>
              <a:t>Will have sample proposals as templates for new proposals (e.g. Tri-agency, NIH, Funded Contracts with special approvals, etc.) </a:t>
            </a:r>
            <a:endParaRPr lang="en-US" dirty="0">
              <a:solidFill>
                <a:srgbClr val="0070C0"/>
              </a:solidFill>
            </a:endParaRPr>
          </a:p>
        </p:txBody>
      </p:sp>
      <p:pic>
        <p:nvPicPr>
          <p:cNvPr id="6" name="Picture 5" descr="A screenshot of a computer&#10;&#10;Description automatically generated">
            <a:extLst>
              <a:ext uri="{FF2B5EF4-FFF2-40B4-BE49-F238E27FC236}">
                <a16:creationId xmlns:a16="http://schemas.microsoft.com/office/drawing/2014/main" id="{FDCF6CB9-FF86-A198-D34F-0E0B7FB0279E}"/>
              </a:ext>
            </a:extLst>
          </p:cNvPr>
          <p:cNvPicPr>
            <a:picLocks noChangeAspect="1"/>
          </p:cNvPicPr>
          <p:nvPr/>
        </p:nvPicPr>
        <p:blipFill>
          <a:blip r:embed="rId3"/>
          <a:stretch>
            <a:fillRect/>
          </a:stretch>
        </p:blipFill>
        <p:spPr>
          <a:xfrm>
            <a:off x="534470" y="1223789"/>
            <a:ext cx="4438221" cy="3018288"/>
          </a:xfrm>
          <a:prstGeom prst="rect">
            <a:avLst/>
          </a:prstGeom>
        </p:spPr>
      </p:pic>
      <p:cxnSp>
        <p:nvCxnSpPr>
          <p:cNvPr id="8" name="Straight Arrow Connector 7">
            <a:extLst>
              <a:ext uri="{FF2B5EF4-FFF2-40B4-BE49-F238E27FC236}">
                <a16:creationId xmlns:a16="http://schemas.microsoft.com/office/drawing/2014/main" id="{53C5CF51-A6F2-6BDB-7C5F-F70335CAB4B6}"/>
              </a:ext>
            </a:extLst>
          </p:cNvPr>
          <p:cNvCxnSpPr/>
          <p:nvPr/>
        </p:nvCxnSpPr>
        <p:spPr>
          <a:xfrm flipH="1">
            <a:off x="5066270" y="2108886"/>
            <a:ext cx="568411" cy="30480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9" name="Straight Arrow Connector 8">
            <a:extLst>
              <a:ext uri="{FF2B5EF4-FFF2-40B4-BE49-F238E27FC236}">
                <a16:creationId xmlns:a16="http://schemas.microsoft.com/office/drawing/2014/main" id="{7C2F43CA-1D8C-D347-C74D-6A10911C6919}"/>
              </a:ext>
            </a:extLst>
          </p:cNvPr>
          <p:cNvCxnSpPr/>
          <p:nvPr/>
        </p:nvCxnSpPr>
        <p:spPr>
          <a:xfrm flipH="1">
            <a:off x="5066269" y="3186372"/>
            <a:ext cx="568411" cy="304800"/>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07E873D4-A560-FAA2-99E1-4D698A361B66}"/>
              </a:ext>
            </a:extLst>
          </p:cNvPr>
          <p:cNvSpPr txBox="1"/>
          <p:nvPr/>
        </p:nvSpPr>
        <p:spPr>
          <a:xfrm>
            <a:off x="5650641" y="1893028"/>
            <a:ext cx="2341988" cy="369332"/>
          </a:xfrm>
          <a:prstGeom prst="rect">
            <a:avLst/>
          </a:prstGeom>
          <a:noFill/>
        </p:spPr>
        <p:txBody>
          <a:bodyPr wrap="none" rtlCol="0">
            <a:spAutoFit/>
          </a:bodyPr>
          <a:lstStyle/>
          <a:p>
            <a:r>
              <a:rPr lang="en-US" dirty="0"/>
              <a:t>Chose appropriate unit</a:t>
            </a:r>
          </a:p>
        </p:txBody>
      </p:sp>
      <p:sp>
        <p:nvSpPr>
          <p:cNvPr id="11" name="TextBox 10">
            <a:extLst>
              <a:ext uri="{FF2B5EF4-FFF2-40B4-BE49-F238E27FC236}">
                <a16:creationId xmlns:a16="http://schemas.microsoft.com/office/drawing/2014/main" id="{57DBAC02-59D6-3BCE-0B1A-EE40565B905E}"/>
              </a:ext>
            </a:extLst>
          </p:cNvPr>
          <p:cNvSpPr txBox="1"/>
          <p:nvPr/>
        </p:nvSpPr>
        <p:spPr>
          <a:xfrm>
            <a:off x="5650641" y="3014372"/>
            <a:ext cx="3094309" cy="369332"/>
          </a:xfrm>
          <a:prstGeom prst="rect">
            <a:avLst/>
          </a:prstGeom>
          <a:noFill/>
        </p:spPr>
        <p:txBody>
          <a:bodyPr wrap="none" rtlCol="0">
            <a:spAutoFit/>
          </a:bodyPr>
          <a:lstStyle/>
          <a:p>
            <a:r>
              <a:rPr lang="en-US" dirty="0"/>
              <a:t>Chose to include questionnaire</a:t>
            </a:r>
          </a:p>
        </p:txBody>
      </p:sp>
      <p:sp>
        <p:nvSpPr>
          <p:cNvPr id="12" name="TextBox 11">
            <a:extLst>
              <a:ext uri="{FF2B5EF4-FFF2-40B4-BE49-F238E27FC236}">
                <a16:creationId xmlns:a16="http://schemas.microsoft.com/office/drawing/2014/main" id="{27DDEFEF-CC56-FE28-787B-53A6DC3FEF97}"/>
              </a:ext>
            </a:extLst>
          </p:cNvPr>
          <p:cNvSpPr txBox="1"/>
          <p:nvPr/>
        </p:nvSpPr>
        <p:spPr>
          <a:xfrm>
            <a:off x="5650641" y="4135716"/>
            <a:ext cx="2792939" cy="646331"/>
          </a:xfrm>
          <a:prstGeom prst="rect">
            <a:avLst/>
          </a:prstGeom>
          <a:noFill/>
        </p:spPr>
        <p:txBody>
          <a:bodyPr wrap="square" rtlCol="0">
            <a:spAutoFit/>
          </a:bodyPr>
          <a:lstStyle/>
          <a:p>
            <a:r>
              <a:rPr lang="en-US" dirty="0"/>
              <a:t>Review carefully and update as necessary!</a:t>
            </a:r>
          </a:p>
        </p:txBody>
      </p:sp>
    </p:spTree>
    <p:extLst>
      <p:ext uri="{BB962C8B-B14F-4D97-AF65-F5344CB8AC3E}">
        <p14:creationId xmlns:p14="http://schemas.microsoft.com/office/powerpoint/2010/main" val="16225559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165814" y="150119"/>
            <a:ext cx="7886700" cy="695008"/>
          </a:xfrm>
        </p:spPr>
        <p:txBody>
          <a:bodyPr/>
          <a:lstStyle/>
          <a:p>
            <a:r>
              <a:rPr lang="en-US" sz="4000" dirty="0"/>
              <a:t>SHORTCUTS: WORKING WITH A PROXY</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7" name="TextBox 6">
            <a:extLst>
              <a:ext uri="{FF2B5EF4-FFF2-40B4-BE49-F238E27FC236}">
                <a16:creationId xmlns:a16="http://schemas.microsoft.com/office/drawing/2014/main" id="{8B174711-C196-0797-D819-23D6DA88121A}"/>
              </a:ext>
            </a:extLst>
          </p:cNvPr>
          <p:cNvSpPr txBox="1"/>
          <p:nvPr/>
        </p:nvSpPr>
        <p:spPr>
          <a:xfrm>
            <a:off x="214980" y="1060245"/>
            <a:ext cx="7407798" cy="2908489"/>
          </a:xfrm>
          <a:prstGeom prst="rect">
            <a:avLst/>
          </a:prstGeom>
          <a:noFill/>
        </p:spPr>
        <p:txBody>
          <a:bodyPr wrap="square" rtlCol="0">
            <a:spAutoFit/>
          </a:bodyPr>
          <a:lstStyle/>
          <a:p>
            <a:r>
              <a:rPr lang="en-CA" dirty="0">
                <a:solidFill>
                  <a:srgbClr val="000000"/>
                </a:solidFill>
                <a:effectLst/>
                <a:latin typeface="Helvetica" pitchFamily="2" charset="0"/>
              </a:rPr>
              <a:t>If Proxy </a:t>
            </a:r>
            <a:r>
              <a:rPr lang="en-CA" dirty="0">
                <a:solidFill>
                  <a:srgbClr val="000000"/>
                </a:solidFill>
                <a:latin typeface="Helvetica" pitchFamily="2" charset="0"/>
              </a:rPr>
              <a:t>already has KR access, they can create proposal simply by selecting the appropriate PI. </a:t>
            </a:r>
          </a:p>
          <a:p>
            <a:pPr marL="406400" indent="-203200">
              <a:lnSpc>
                <a:spcPct val="150000"/>
              </a:lnSpc>
            </a:pPr>
            <a:r>
              <a:rPr lang="en-CA" dirty="0">
                <a:solidFill>
                  <a:srgbClr val="000000"/>
                </a:solidFill>
                <a:latin typeface="Helvetica" pitchFamily="2" charset="0"/>
              </a:rPr>
              <a:t>- </a:t>
            </a:r>
            <a:r>
              <a:rPr lang="en-CA" sz="1600" dirty="0">
                <a:solidFill>
                  <a:srgbClr val="000000"/>
                </a:solidFill>
                <a:latin typeface="Helvetica" pitchFamily="2" charset="0"/>
              </a:rPr>
              <a:t>Routing will pull PI with appropriate Chair / Director and Dean</a:t>
            </a:r>
          </a:p>
          <a:p>
            <a:pPr marL="406400" indent="-203200">
              <a:lnSpc>
                <a:spcPct val="150000"/>
              </a:lnSpc>
            </a:pPr>
            <a:r>
              <a:rPr lang="en-CA" sz="1600" dirty="0">
                <a:solidFill>
                  <a:srgbClr val="000000"/>
                </a:solidFill>
                <a:latin typeface="Helvetica" pitchFamily="2" charset="0"/>
              </a:rPr>
              <a:t>- Proxy cannot  submit to workflow without PI approval</a:t>
            </a:r>
          </a:p>
          <a:p>
            <a:pPr marL="406400" indent="-203200">
              <a:lnSpc>
                <a:spcPct val="150000"/>
              </a:lnSpc>
            </a:pPr>
            <a:r>
              <a:rPr lang="en-CA" sz="1600" dirty="0">
                <a:solidFill>
                  <a:srgbClr val="000000"/>
                </a:solidFill>
                <a:latin typeface="Helvetica" pitchFamily="2" charset="0"/>
              </a:rPr>
              <a:t>- Direct submission by PI does not require PI approval</a:t>
            </a:r>
          </a:p>
          <a:p>
            <a:endParaRPr lang="en-CA" dirty="0">
              <a:solidFill>
                <a:srgbClr val="000000"/>
              </a:solidFill>
              <a:latin typeface="Helvetica" pitchFamily="2" charset="0"/>
            </a:endParaRPr>
          </a:p>
          <a:p>
            <a:r>
              <a:rPr lang="en-CA" dirty="0">
                <a:solidFill>
                  <a:srgbClr val="000000"/>
                </a:solidFill>
                <a:effectLst/>
                <a:latin typeface="Helvetica" pitchFamily="2" charset="0"/>
              </a:rPr>
              <a:t>Proxies can also be invited to a proposal for editing of an existing proposal. </a:t>
            </a:r>
          </a:p>
          <a:p>
            <a:pPr marL="223838" indent="-177800"/>
            <a:r>
              <a:rPr lang="en-CA" dirty="0">
                <a:solidFill>
                  <a:srgbClr val="000000"/>
                </a:solidFill>
                <a:effectLst/>
                <a:latin typeface="Helvetica" pitchFamily="2" charset="0"/>
              </a:rPr>
              <a:t>	</a:t>
            </a:r>
            <a:endParaRPr lang="en-US" dirty="0"/>
          </a:p>
        </p:txBody>
      </p:sp>
      <p:pic>
        <p:nvPicPr>
          <p:cNvPr id="8" name="Picture 7" descr="A screenshot of a computer&#10;&#10;Description automatically generated">
            <a:extLst>
              <a:ext uri="{FF2B5EF4-FFF2-40B4-BE49-F238E27FC236}">
                <a16:creationId xmlns:a16="http://schemas.microsoft.com/office/drawing/2014/main" id="{257C9248-7297-4512-D670-E5EEBD6120D3}"/>
              </a:ext>
            </a:extLst>
          </p:cNvPr>
          <p:cNvPicPr>
            <a:picLocks noChangeAspect="1"/>
          </p:cNvPicPr>
          <p:nvPr/>
        </p:nvPicPr>
        <p:blipFill rotWithShape="1">
          <a:blip r:embed="rId3"/>
          <a:srcRect t="7841" r="33505" b="23753"/>
          <a:stretch/>
        </p:blipFill>
        <p:spPr>
          <a:xfrm>
            <a:off x="3523369" y="3438424"/>
            <a:ext cx="5168232" cy="2990654"/>
          </a:xfrm>
          <a:prstGeom prst="rect">
            <a:avLst/>
          </a:prstGeom>
        </p:spPr>
      </p:pic>
      <p:sp>
        <p:nvSpPr>
          <p:cNvPr id="9" name="TextBox 8">
            <a:extLst>
              <a:ext uri="{FF2B5EF4-FFF2-40B4-BE49-F238E27FC236}">
                <a16:creationId xmlns:a16="http://schemas.microsoft.com/office/drawing/2014/main" id="{69F04800-3D57-3B07-29FA-CAFDE9D49220}"/>
              </a:ext>
            </a:extLst>
          </p:cNvPr>
          <p:cNvSpPr txBox="1"/>
          <p:nvPr/>
        </p:nvSpPr>
        <p:spPr>
          <a:xfrm>
            <a:off x="214980" y="6453738"/>
            <a:ext cx="5999591" cy="369332"/>
          </a:xfrm>
          <a:prstGeom prst="rect">
            <a:avLst/>
          </a:prstGeom>
          <a:noFill/>
        </p:spPr>
        <p:txBody>
          <a:bodyPr wrap="none" rtlCol="0">
            <a:spAutoFit/>
          </a:bodyPr>
          <a:lstStyle/>
          <a:p>
            <a:r>
              <a:rPr lang="en-US" dirty="0">
                <a:solidFill>
                  <a:srgbClr val="0070C0"/>
                </a:solidFill>
              </a:rPr>
              <a:t>Note that ”ad hoc” approval cannot replace workflow approval</a:t>
            </a:r>
          </a:p>
        </p:txBody>
      </p:sp>
      <p:cxnSp>
        <p:nvCxnSpPr>
          <p:cNvPr id="11" name="Straight Arrow Connector 10">
            <a:extLst>
              <a:ext uri="{FF2B5EF4-FFF2-40B4-BE49-F238E27FC236}">
                <a16:creationId xmlns:a16="http://schemas.microsoft.com/office/drawing/2014/main" id="{2183068E-C1D9-3C08-A960-DDF2A2B14D6B}"/>
              </a:ext>
            </a:extLst>
          </p:cNvPr>
          <p:cNvCxnSpPr>
            <a:cxnSpLocks/>
          </p:cNvCxnSpPr>
          <p:nvPr/>
        </p:nvCxnSpPr>
        <p:spPr>
          <a:xfrm>
            <a:off x="2507530" y="4674391"/>
            <a:ext cx="944664" cy="58576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2666F063-112A-2E74-0B5E-E91F8E9C1326}"/>
              </a:ext>
            </a:extLst>
          </p:cNvPr>
          <p:cNvCxnSpPr>
            <a:cxnSpLocks/>
          </p:cNvCxnSpPr>
          <p:nvPr/>
        </p:nvCxnSpPr>
        <p:spPr>
          <a:xfrm>
            <a:off x="2507530" y="5653901"/>
            <a:ext cx="944664" cy="585766"/>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AA4223D8-5CE2-B817-2B90-CB9EB4770882}"/>
              </a:ext>
            </a:extLst>
          </p:cNvPr>
          <p:cNvSpPr txBox="1"/>
          <p:nvPr/>
        </p:nvSpPr>
        <p:spPr>
          <a:xfrm>
            <a:off x="578325" y="4440051"/>
            <a:ext cx="1576778" cy="369332"/>
          </a:xfrm>
          <a:prstGeom prst="rect">
            <a:avLst/>
          </a:prstGeom>
          <a:noFill/>
        </p:spPr>
        <p:txBody>
          <a:bodyPr wrap="none" rtlCol="0">
            <a:spAutoFit/>
          </a:bodyPr>
          <a:lstStyle/>
          <a:p>
            <a:r>
              <a:rPr lang="en-US" dirty="0"/>
              <a:t>Summary Page</a:t>
            </a:r>
          </a:p>
        </p:txBody>
      </p:sp>
      <p:sp>
        <p:nvSpPr>
          <p:cNvPr id="16" name="TextBox 15">
            <a:extLst>
              <a:ext uri="{FF2B5EF4-FFF2-40B4-BE49-F238E27FC236}">
                <a16:creationId xmlns:a16="http://schemas.microsoft.com/office/drawing/2014/main" id="{269B09B9-B402-8FA7-D627-457AE267CC68}"/>
              </a:ext>
            </a:extLst>
          </p:cNvPr>
          <p:cNvSpPr txBox="1"/>
          <p:nvPr/>
        </p:nvSpPr>
        <p:spPr>
          <a:xfrm>
            <a:off x="578325" y="5428423"/>
            <a:ext cx="1872885" cy="369332"/>
          </a:xfrm>
          <a:prstGeom prst="rect">
            <a:avLst/>
          </a:prstGeom>
          <a:noFill/>
        </p:spPr>
        <p:txBody>
          <a:bodyPr wrap="none" rtlCol="0">
            <a:spAutoFit/>
          </a:bodyPr>
          <a:lstStyle/>
          <a:p>
            <a:r>
              <a:rPr lang="en-US" dirty="0"/>
              <a:t>Ad Hoc Recipients</a:t>
            </a:r>
          </a:p>
        </p:txBody>
      </p:sp>
      <p:sp>
        <p:nvSpPr>
          <p:cNvPr id="17" name="Rectangle 16">
            <a:extLst>
              <a:ext uri="{FF2B5EF4-FFF2-40B4-BE49-F238E27FC236}">
                <a16:creationId xmlns:a16="http://schemas.microsoft.com/office/drawing/2014/main" id="{7DA7CAD8-BECA-39BF-2152-061E66E23A5C}"/>
              </a:ext>
            </a:extLst>
          </p:cNvPr>
          <p:cNvSpPr/>
          <p:nvPr/>
        </p:nvSpPr>
        <p:spPr>
          <a:xfrm>
            <a:off x="6848156" y="3712915"/>
            <a:ext cx="1781754" cy="1254359"/>
          </a:xfrm>
          <a:prstGeom prst="rect">
            <a:avLst/>
          </a:prstGeom>
          <a:noFill/>
          <a:ln w="28575">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693293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60" y="370038"/>
            <a:ext cx="7886700" cy="695008"/>
          </a:xfrm>
        </p:spPr>
        <p:txBody>
          <a:bodyPr/>
          <a:lstStyle/>
          <a:p>
            <a:r>
              <a:rPr lang="en-US" dirty="0"/>
              <a:t>CREATING A NEW PROPOSAL</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Graphical user interface, application&#10;&#10;Description automatically generated">
            <a:extLst>
              <a:ext uri="{FF2B5EF4-FFF2-40B4-BE49-F238E27FC236}">
                <a16:creationId xmlns:a16="http://schemas.microsoft.com/office/drawing/2014/main" id="{44614C97-70E8-21D0-F1A7-786A51630A3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0054" y="1817415"/>
            <a:ext cx="2339497" cy="2546681"/>
          </a:xfrm>
          <a:prstGeom prst="rect">
            <a:avLst/>
          </a:prstGeom>
        </p:spPr>
      </p:pic>
      <p:pic>
        <p:nvPicPr>
          <p:cNvPr id="9" name="Picture 8" descr="Graphical user interface, application, Teams&#10;&#10;Description automatically generated">
            <a:extLst>
              <a:ext uri="{FF2B5EF4-FFF2-40B4-BE49-F238E27FC236}">
                <a16:creationId xmlns:a16="http://schemas.microsoft.com/office/drawing/2014/main" id="{406B0C8A-6FB1-713C-215D-22E6F2AE5D0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509551" y="1709332"/>
            <a:ext cx="6439465" cy="2654764"/>
          </a:xfrm>
          <a:prstGeom prst="rect">
            <a:avLst/>
          </a:prstGeom>
        </p:spPr>
      </p:pic>
    </p:spTree>
    <p:extLst>
      <p:ext uri="{BB962C8B-B14F-4D97-AF65-F5344CB8AC3E}">
        <p14:creationId xmlns:p14="http://schemas.microsoft.com/office/powerpoint/2010/main" val="7690087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60" y="370038"/>
            <a:ext cx="7886700" cy="695008"/>
          </a:xfrm>
        </p:spPr>
        <p:txBody>
          <a:bodyPr/>
          <a:lstStyle/>
          <a:p>
            <a:r>
              <a:rPr lang="en-US" dirty="0"/>
              <a:t>CREATING A NEW PROPOSAL</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Graphical user interface, text, application, email&#10;&#10;Description automatically generated">
            <a:extLst>
              <a:ext uri="{FF2B5EF4-FFF2-40B4-BE49-F238E27FC236}">
                <a16:creationId xmlns:a16="http://schemas.microsoft.com/office/drawing/2014/main" id="{33A9A9A1-5F71-8C5A-8E73-5D76510000D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93226" y="1137342"/>
            <a:ext cx="7648406" cy="4353263"/>
          </a:xfrm>
          <a:prstGeom prst="rect">
            <a:avLst/>
          </a:prstGeom>
        </p:spPr>
      </p:pic>
      <p:sp>
        <p:nvSpPr>
          <p:cNvPr id="7" name="TextBox 6">
            <a:extLst>
              <a:ext uri="{FF2B5EF4-FFF2-40B4-BE49-F238E27FC236}">
                <a16:creationId xmlns:a16="http://schemas.microsoft.com/office/drawing/2014/main" id="{AD977CF4-2490-BB38-A1C1-B208C28BE47F}"/>
              </a:ext>
            </a:extLst>
          </p:cNvPr>
          <p:cNvSpPr txBox="1"/>
          <p:nvPr/>
        </p:nvSpPr>
        <p:spPr>
          <a:xfrm>
            <a:off x="593226" y="5668737"/>
            <a:ext cx="7886700" cy="646331"/>
          </a:xfrm>
          <a:prstGeom prst="rect">
            <a:avLst/>
          </a:prstGeom>
          <a:noFill/>
        </p:spPr>
        <p:txBody>
          <a:bodyPr wrap="square">
            <a:spAutoFit/>
          </a:bodyPr>
          <a:lstStyle/>
          <a:p>
            <a:r>
              <a:rPr lang="en-CA" dirty="0">
                <a:solidFill>
                  <a:srgbClr val="0070C0"/>
                </a:solidFill>
                <a:latin typeface="Gill Sans MT" panose="020B0502020104020203" pitchFamily="34" charset="77"/>
                <a:ea typeface="Calibri" panose="020F0502020204030204" pitchFamily="34" charset="0"/>
                <a:cs typeface="Calibri" panose="020F0502020204030204" pitchFamily="34" charset="0"/>
              </a:rPr>
              <a:t>R</a:t>
            </a:r>
            <a:r>
              <a:rPr lang="en-CA" sz="1800" dirty="0">
                <a:solidFill>
                  <a:srgbClr val="0070C0"/>
                </a:solidFill>
                <a:effectLst/>
                <a:latin typeface="Gill Sans MT" panose="020B0502020104020203" pitchFamily="34" charset="77"/>
                <a:ea typeface="Calibri" panose="020F0502020204030204" pitchFamily="34" charset="0"/>
                <a:cs typeface="Calibri" panose="020F0502020204030204" pitchFamily="34" charset="0"/>
              </a:rPr>
              <a:t>equired fields in Proposal Details must be filled in to save a draft. </a:t>
            </a:r>
            <a:r>
              <a:rPr lang="en-CA" dirty="0">
                <a:solidFill>
                  <a:srgbClr val="0070C0"/>
                </a:solidFill>
                <a:latin typeface="Gill Sans MT" panose="020B0502020104020203" pitchFamily="34" charset="77"/>
                <a:ea typeface="Calibri" panose="020F0502020204030204" pitchFamily="34" charset="0"/>
                <a:cs typeface="Calibri" panose="020F0502020204030204" pitchFamily="34" charset="0"/>
              </a:rPr>
              <a:t> </a:t>
            </a:r>
            <a:r>
              <a:rPr lang="en-CA" sz="1800" dirty="0">
                <a:solidFill>
                  <a:srgbClr val="0070C0"/>
                </a:solidFill>
                <a:effectLst/>
                <a:latin typeface="Gill Sans MT" panose="020B0502020104020203" pitchFamily="34" charset="77"/>
                <a:ea typeface="Calibri" panose="020F0502020204030204" pitchFamily="34" charset="0"/>
                <a:cs typeface="Calibri" panose="020F0502020204030204" pitchFamily="34" charset="0"/>
              </a:rPr>
              <a:t>After saving the Proposal Details, the Kuali Proposal can be updated any time.</a:t>
            </a:r>
          </a:p>
        </p:txBody>
      </p:sp>
      <p:sp>
        <p:nvSpPr>
          <p:cNvPr id="3" name="TextBox 2">
            <a:extLst>
              <a:ext uri="{FF2B5EF4-FFF2-40B4-BE49-F238E27FC236}">
                <a16:creationId xmlns:a16="http://schemas.microsoft.com/office/drawing/2014/main" id="{293654E2-F77C-10CF-C218-8A189F6B4A34}"/>
              </a:ext>
            </a:extLst>
          </p:cNvPr>
          <p:cNvSpPr txBox="1"/>
          <p:nvPr/>
        </p:nvSpPr>
        <p:spPr>
          <a:xfrm>
            <a:off x="593226" y="4079097"/>
            <a:ext cx="8916031" cy="1477328"/>
          </a:xfrm>
          <a:prstGeom prst="rect">
            <a:avLst/>
          </a:prstGeom>
          <a:noFill/>
        </p:spPr>
        <p:txBody>
          <a:bodyPr wrap="none" rtlCol="0">
            <a:spAutoFit/>
          </a:bodyPr>
          <a:lstStyle/>
          <a:p>
            <a:r>
              <a:rPr lang="en-US" dirty="0"/>
              <a:t>Tip: Use SFU email linked to computing ID; </a:t>
            </a:r>
            <a:r>
              <a:rPr lang="en-US" dirty="0" err="1"/>
              <a:t>firstname_lastname@sfu.ca</a:t>
            </a:r>
            <a:r>
              <a:rPr lang="en-US" dirty="0"/>
              <a:t> alias will not work.</a:t>
            </a:r>
          </a:p>
          <a:p>
            <a:r>
              <a:rPr lang="en-US" dirty="0"/>
              <a:t>Tip: Username is equivalent to SFU employee ID in KR</a:t>
            </a:r>
          </a:p>
          <a:p>
            <a:r>
              <a:rPr lang="en-US" dirty="0"/>
              <a:t>Tip: Use employee’s preferred name in KR</a:t>
            </a:r>
          </a:p>
          <a:p>
            <a:endParaRPr lang="en-US" dirty="0"/>
          </a:p>
          <a:p>
            <a:endParaRPr lang="en-US" dirty="0"/>
          </a:p>
        </p:txBody>
      </p:sp>
      <p:sp>
        <p:nvSpPr>
          <p:cNvPr id="9" name="TextBox 8">
            <a:extLst>
              <a:ext uri="{FF2B5EF4-FFF2-40B4-BE49-F238E27FC236}">
                <a16:creationId xmlns:a16="http://schemas.microsoft.com/office/drawing/2014/main" id="{97D2D175-B21F-FD98-674D-687392CC7F42}"/>
              </a:ext>
            </a:extLst>
          </p:cNvPr>
          <p:cNvSpPr txBox="1"/>
          <p:nvPr/>
        </p:nvSpPr>
        <p:spPr>
          <a:xfrm>
            <a:off x="2559894" y="3362207"/>
            <a:ext cx="5920032" cy="307777"/>
          </a:xfrm>
          <a:prstGeom prst="rect">
            <a:avLst/>
          </a:prstGeom>
          <a:noFill/>
        </p:spPr>
        <p:txBody>
          <a:bodyPr wrap="square">
            <a:spAutoFit/>
          </a:bodyPr>
          <a:lstStyle/>
          <a:p>
            <a:r>
              <a:rPr lang="en-US" sz="1400" dirty="0">
                <a:highlight>
                  <a:srgbClr val="FFFF00"/>
                </a:highlight>
              </a:rPr>
              <a:t>Use predictive typing including abbreviations with * as wild card</a:t>
            </a:r>
          </a:p>
        </p:txBody>
      </p:sp>
      <p:sp>
        <p:nvSpPr>
          <p:cNvPr id="11" name="TextBox 10">
            <a:extLst>
              <a:ext uri="{FF2B5EF4-FFF2-40B4-BE49-F238E27FC236}">
                <a16:creationId xmlns:a16="http://schemas.microsoft.com/office/drawing/2014/main" id="{FDAAABF0-9503-36C5-A339-5D0BD62D8867}"/>
              </a:ext>
            </a:extLst>
          </p:cNvPr>
          <p:cNvSpPr txBox="1"/>
          <p:nvPr/>
        </p:nvSpPr>
        <p:spPr>
          <a:xfrm>
            <a:off x="2514352" y="3668447"/>
            <a:ext cx="5920032" cy="307777"/>
          </a:xfrm>
          <a:prstGeom prst="rect">
            <a:avLst/>
          </a:prstGeom>
          <a:noFill/>
        </p:spPr>
        <p:txBody>
          <a:bodyPr wrap="square">
            <a:spAutoFit/>
          </a:bodyPr>
          <a:lstStyle/>
          <a:p>
            <a:r>
              <a:rPr lang="en-US" sz="1400" dirty="0">
                <a:highlight>
                  <a:srgbClr val="FFFF00"/>
                </a:highlight>
              </a:rPr>
              <a:t>No predictive typing available, use magnifying glass and search fields</a:t>
            </a:r>
          </a:p>
        </p:txBody>
      </p:sp>
    </p:spTree>
    <p:extLst>
      <p:ext uri="{BB962C8B-B14F-4D97-AF65-F5344CB8AC3E}">
        <p14:creationId xmlns:p14="http://schemas.microsoft.com/office/powerpoint/2010/main" val="21311182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60" y="370038"/>
            <a:ext cx="7886700" cy="695008"/>
          </a:xfrm>
        </p:spPr>
        <p:txBody>
          <a:bodyPr/>
          <a:lstStyle/>
          <a:p>
            <a:r>
              <a:rPr lang="en-US" dirty="0"/>
              <a:t>CREATING A NEW PROPOSAL</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A screenshot of a computer&#10;&#10;Description automatically generated">
            <a:extLst>
              <a:ext uri="{FF2B5EF4-FFF2-40B4-BE49-F238E27FC236}">
                <a16:creationId xmlns:a16="http://schemas.microsoft.com/office/drawing/2014/main" id="{4646C9B4-F2FC-8896-4200-D6137036907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556"/>
          <a:stretch/>
        </p:blipFill>
        <p:spPr bwMode="auto">
          <a:xfrm>
            <a:off x="0" y="1231060"/>
            <a:ext cx="9076157" cy="5185281"/>
          </a:xfrm>
          <a:prstGeom prst="rect">
            <a:avLst/>
          </a:prstGeom>
          <a:ln>
            <a:noFill/>
          </a:ln>
          <a:extLst>
            <a:ext uri="{53640926-AAD7-44D8-BBD7-CCE9431645EC}">
              <a14:shadowObscured xmlns:a14="http://schemas.microsoft.com/office/drawing/2010/main"/>
            </a:ext>
          </a:extLst>
        </p:spPr>
      </p:pic>
      <p:sp>
        <p:nvSpPr>
          <p:cNvPr id="7" name="Multiply 6">
            <a:extLst>
              <a:ext uri="{FF2B5EF4-FFF2-40B4-BE49-F238E27FC236}">
                <a16:creationId xmlns:a16="http://schemas.microsoft.com/office/drawing/2014/main" id="{15B3F760-CF82-A021-3EE2-AA062BDB04CF}"/>
              </a:ext>
            </a:extLst>
          </p:cNvPr>
          <p:cNvSpPr/>
          <p:nvPr/>
        </p:nvSpPr>
        <p:spPr>
          <a:xfrm>
            <a:off x="2349660" y="4946549"/>
            <a:ext cx="439838" cy="385242"/>
          </a:xfrm>
          <a:prstGeom prst="mathMultiply">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21410F27-0B91-B0BE-77EB-401963440286}"/>
              </a:ext>
            </a:extLst>
          </p:cNvPr>
          <p:cNvSpPr/>
          <p:nvPr/>
        </p:nvSpPr>
        <p:spPr>
          <a:xfrm>
            <a:off x="2349660" y="2262433"/>
            <a:ext cx="1920682" cy="395926"/>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5EB98D3B-B293-24CB-090A-4229AEA027B4}"/>
              </a:ext>
            </a:extLst>
          </p:cNvPr>
          <p:cNvSpPr/>
          <p:nvPr/>
        </p:nvSpPr>
        <p:spPr>
          <a:xfrm>
            <a:off x="3129699" y="1305084"/>
            <a:ext cx="1140643" cy="395926"/>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88F48136-088A-8211-5B8E-299C6350F683}"/>
              </a:ext>
            </a:extLst>
          </p:cNvPr>
          <p:cNvSpPr txBox="1"/>
          <p:nvPr/>
        </p:nvSpPr>
        <p:spPr>
          <a:xfrm>
            <a:off x="2245965" y="6444824"/>
            <a:ext cx="5371535" cy="369332"/>
          </a:xfrm>
          <a:prstGeom prst="rect">
            <a:avLst/>
          </a:prstGeom>
          <a:noFill/>
        </p:spPr>
        <p:txBody>
          <a:bodyPr wrap="none" rtlCol="0">
            <a:spAutoFit/>
          </a:bodyPr>
          <a:lstStyle/>
          <a:p>
            <a:r>
              <a:rPr lang="en-US" dirty="0">
                <a:solidFill>
                  <a:schemeClr val="bg2"/>
                </a:solidFill>
              </a:rPr>
              <a:t>New Proposal Number created, available on Dashboard</a:t>
            </a:r>
          </a:p>
        </p:txBody>
      </p:sp>
      <p:cxnSp>
        <p:nvCxnSpPr>
          <p:cNvPr id="11" name="Straight Arrow Connector 10">
            <a:extLst>
              <a:ext uri="{FF2B5EF4-FFF2-40B4-BE49-F238E27FC236}">
                <a16:creationId xmlns:a16="http://schemas.microsoft.com/office/drawing/2014/main" id="{D6A4E82E-6540-BF80-C34D-1E8084845530}"/>
              </a:ext>
            </a:extLst>
          </p:cNvPr>
          <p:cNvCxnSpPr/>
          <p:nvPr/>
        </p:nvCxnSpPr>
        <p:spPr>
          <a:xfrm>
            <a:off x="4798243" y="6306532"/>
            <a:ext cx="0" cy="275823"/>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651FAC31-777F-BBA0-9E88-98954662BD81}"/>
              </a:ext>
            </a:extLst>
          </p:cNvPr>
          <p:cNvSpPr txBox="1"/>
          <p:nvPr/>
        </p:nvSpPr>
        <p:spPr>
          <a:xfrm>
            <a:off x="3970713" y="4993684"/>
            <a:ext cx="1202573" cy="369332"/>
          </a:xfrm>
          <a:prstGeom prst="rect">
            <a:avLst/>
          </a:prstGeom>
          <a:noFill/>
        </p:spPr>
        <p:txBody>
          <a:bodyPr wrap="none" rtlCol="0">
            <a:spAutoFit/>
          </a:bodyPr>
          <a:lstStyle/>
          <a:p>
            <a:r>
              <a:rPr lang="en-US" dirty="0">
                <a:highlight>
                  <a:srgbClr val="FFFF00"/>
                </a:highlight>
              </a:rPr>
              <a:t>Do not use</a:t>
            </a:r>
          </a:p>
        </p:txBody>
      </p:sp>
      <p:sp>
        <p:nvSpPr>
          <p:cNvPr id="13" name="TextBox 12">
            <a:extLst>
              <a:ext uri="{FF2B5EF4-FFF2-40B4-BE49-F238E27FC236}">
                <a16:creationId xmlns:a16="http://schemas.microsoft.com/office/drawing/2014/main" id="{1A11982B-B087-7156-817E-A95D55D886F0}"/>
              </a:ext>
            </a:extLst>
          </p:cNvPr>
          <p:cNvSpPr txBox="1"/>
          <p:nvPr/>
        </p:nvSpPr>
        <p:spPr>
          <a:xfrm>
            <a:off x="5474368" y="3057560"/>
            <a:ext cx="3582199" cy="338554"/>
          </a:xfrm>
          <a:prstGeom prst="rect">
            <a:avLst/>
          </a:prstGeom>
          <a:noFill/>
        </p:spPr>
        <p:txBody>
          <a:bodyPr wrap="none" rtlCol="0">
            <a:spAutoFit/>
          </a:bodyPr>
          <a:lstStyle/>
          <a:p>
            <a:r>
              <a:rPr lang="en-US" sz="1600" dirty="0">
                <a:highlight>
                  <a:srgbClr val="FFFF00"/>
                </a:highlight>
              </a:rPr>
              <a:t>Lead Unit cannot be changed once saved</a:t>
            </a:r>
          </a:p>
        </p:txBody>
      </p:sp>
    </p:spTree>
    <p:extLst>
      <p:ext uri="{BB962C8B-B14F-4D97-AF65-F5344CB8AC3E}">
        <p14:creationId xmlns:p14="http://schemas.microsoft.com/office/powerpoint/2010/main" val="34307800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D5FEB4-89F9-99B1-6A31-42DA6905C0FD}"/>
              </a:ext>
            </a:extLst>
          </p:cNvPr>
          <p:cNvSpPr>
            <a:spLocks noGrp="1"/>
          </p:cNvSpPr>
          <p:nvPr>
            <p:ph type="title"/>
          </p:nvPr>
        </p:nvSpPr>
        <p:spPr/>
        <p:txBody>
          <a:bodyPr/>
          <a:lstStyle/>
          <a:p>
            <a:r>
              <a:rPr lang="en-US" dirty="0"/>
              <a:t>OBJECTIVES</a:t>
            </a:r>
          </a:p>
        </p:txBody>
      </p:sp>
      <p:sp>
        <p:nvSpPr>
          <p:cNvPr id="3" name="Text Placeholder 2">
            <a:extLst>
              <a:ext uri="{FF2B5EF4-FFF2-40B4-BE49-F238E27FC236}">
                <a16:creationId xmlns:a16="http://schemas.microsoft.com/office/drawing/2014/main" id="{D0B877B4-56EA-D5B1-0CC6-77A5647F8336}"/>
              </a:ext>
            </a:extLst>
          </p:cNvPr>
          <p:cNvSpPr>
            <a:spLocks noGrp="1"/>
          </p:cNvSpPr>
          <p:nvPr>
            <p:ph type="body" sz="quarter" idx="13"/>
          </p:nvPr>
        </p:nvSpPr>
        <p:spPr>
          <a:xfrm>
            <a:off x="-107074" y="2018182"/>
            <a:ext cx="9135164" cy="3568700"/>
          </a:xfrm>
        </p:spPr>
        <p:txBody>
          <a:bodyPr/>
          <a:lstStyle/>
          <a:p>
            <a:r>
              <a:rPr lang="en-US" dirty="0"/>
              <a:t>Describe Kuali Research (KR)</a:t>
            </a:r>
          </a:p>
          <a:p>
            <a:r>
              <a:rPr lang="en-US" dirty="0"/>
              <a:t>Provide training on how KR will manage proposal pre-approval workflows in KR Proposal Development</a:t>
            </a:r>
          </a:p>
          <a:p>
            <a:r>
              <a:rPr lang="en-US" dirty="0"/>
              <a:t>Clarify roles, responsibilities and processes</a:t>
            </a:r>
          </a:p>
          <a:p>
            <a:r>
              <a:rPr lang="en-US" dirty="0"/>
              <a:t>Provide training on researcher / proxy related actions</a:t>
            </a:r>
          </a:p>
          <a:p>
            <a:r>
              <a:rPr lang="en-US" dirty="0"/>
              <a:t>Highlight next steps in implementation roadmap</a:t>
            </a:r>
          </a:p>
          <a:p>
            <a:pPr marL="806450" indent="0">
              <a:buNone/>
            </a:pPr>
            <a:endParaRPr lang="en-US" dirty="0"/>
          </a:p>
          <a:p>
            <a:pPr marL="806450" indent="0">
              <a:buNone/>
            </a:pPr>
            <a:r>
              <a:rPr lang="en-US" sz="2400" b="1" dirty="0">
                <a:solidFill>
                  <a:srgbClr val="0070C0"/>
                </a:solidFill>
              </a:rPr>
              <a:t>GOAL: BUILD A COMMUNITY OF EARLY ADOPTERS</a:t>
            </a:r>
          </a:p>
          <a:p>
            <a:endParaRPr lang="en-US" dirty="0"/>
          </a:p>
          <a:p>
            <a:pPr marL="806450" indent="0">
              <a:buNone/>
            </a:pPr>
            <a:endParaRPr lang="en-US" dirty="0"/>
          </a:p>
        </p:txBody>
      </p:sp>
    </p:spTree>
    <p:extLst>
      <p:ext uri="{BB962C8B-B14F-4D97-AF65-F5344CB8AC3E}">
        <p14:creationId xmlns:p14="http://schemas.microsoft.com/office/powerpoint/2010/main" val="18461322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148975" y="435518"/>
            <a:ext cx="8846050" cy="695008"/>
          </a:xfrm>
        </p:spPr>
        <p:txBody>
          <a:bodyPr/>
          <a:lstStyle/>
          <a:p>
            <a:r>
              <a:rPr lang="en-US" sz="4400" dirty="0"/>
              <a:t>EXTERNAL DEADLINE AND AWARD TYPES</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2" name="Picture 11" descr="A screenshot of a computer&#10;&#10;Description automatically generated">
            <a:extLst>
              <a:ext uri="{FF2B5EF4-FFF2-40B4-BE49-F238E27FC236}">
                <a16:creationId xmlns:a16="http://schemas.microsoft.com/office/drawing/2014/main" id="{327B9C21-196E-28FB-4FB5-A5B6AE4885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8263" y="1567096"/>
            <a:ext cx="7687474" cy="4513210"/>
          </a:xfrm>
          <a:prstGeom prst="rect">
            <a:avLst/>
          </a:prstGeom>
        </p:spPr>
      </p:pic>
      <p:sp>
        <p:nvSpPr>
          <p:cNvPr id="7" name="TextBox 6">
            <a:extLst>
              <a:ext uri="{FF2B5EF4-FFF2-40B4-BE49-F238E27FC236}">
                <a16:creationId xmlns:a16="http://schemas.microsoft.com/office/drawing/2014/main" id="{8B4CAD24-AAC0-E1B4-69DA-47BD8F9F69CF}"/>
              </a:ext>
            </a:extLst>
          </p:cNvPr>
          <p:cNvSpPr txBox="1"/>
          <p:nvPr/>
        </p:nvSpPr>
        <p:spPr>
          <a:xfrm>
            <a:off x="728263" y="3645568"/>
            <a:ext cx="7218836" cy="3139321"/>
          </a:xfrm>
          <a:prstGeom prst="rect">
            <a:avLst/>
          </a:prstGeom>
          <a:noFill/>
        </p:spPr>
        <p:txBody>
          <a:bodyPr wrap="none" rtlCol="0">
            <a:spAutoFit/>
          </a:bodyPr>
          <a:lstStyle/>
          <a:p>
            <a:r>
              <a:rPr lang="en-US" dirty="0"/>
              <a:t>Anticipated Award Type:</a:t>
            </a:r>
          </a:p>
          <a:p>
            <a:r>
              <a:rPr lang="en-US" dirty="0"/>
              <a:t>- G-Grant</a:t>
            </a:r>
          </a:p>
          <a:p>
            <a:r>
              <a:rPr lang="en-US" dirty="0"/>
              <a:t>- C-Contract</a:t>
            </a:r>
          </a:p>
          <a:p>
            <a:endParaRPr lang="en-US" dirty="0"/>
          </a:p>
          <a:p>
            <a:r>
              <a:rPr lang="en-US" dirty="0"/>
              <a:t>Deadline:</a:t>
            </a:r>
          </a:p>
          <a:p>
            <a:r>
              <a:rPr lang="en-US" dirty="0">
                <a:highlight>
                  <a:srgbClr val="FFFF00"/>
                </a:highlight>
              </a:rPr>
              <a:t>If funder’s deadline is known, please add so approvers can sort by urgency!</a:t>
            </a:r>
          </a:p>
          <a:p>
            <a:endParaRPr lang="en-US" dirty="0"/>
          </a:p>
          <a:p>
            <a:endParaRPr lang="en-US" dirty="0"/>
          </a:p>
          <a:p>
            <a:endParaRPr lang="en-US" dirty="0"/>
          </a:p>
          <a:p>
            <a:endParaRPr lang="en-US" dirty="0"/>
          </a:p>
          <a:p>
            <a:r>
              <a:rPr lang="en-US" dirty="0">
                <a:solidFill>
                  <a:srgbClr val="0070C0"/>
                </a:solidFill>
              </a:rPr>
              <a:t>NOTE: Completion of this section is not mandatory. </a:t>
            </a:r>
          </a:p>
        </p:txBody>
      </p:sp>
    </p:spTree>
    <p:extLst>
      <p:ext uri="{BB962C8B-B14F-4D97-AF65-F5344CB8AC3E}">
        <p14:creationId xmlns:p14="http://schemas.microsoft.com/office/powerpoint/2010/main" val="77491298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60" y="370038"/>
            <a:ext cx="7886700" cy="695008"/>
          </a:xfrm>
        </p:spPr>
        <p:txBody>
          <a:bodyPr/>
          <a:lstStyle/>
          <a:p>
            <a:r>
              <a:rPr lang="en-US" dirty="0"/>
              <a:t>FUNDING / SPONSOR PROGRAM</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A screenshot of a computer&#10;&#10;Description automatically generated">
            <a:extLst>
              <a:ext uri="{FF2B5EF4-FFF2-40B4-BE49-F238E27FC236}">
                <a16:creationId xmlns:a16="http://schemas.microsoft.com/office/drawing/2014/main" id="{9278E830-839B-E2DA-5E84-20D12E4BD79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40842"/>
          <a:stretch/>
        </p:blipFill>
        <p:spPr bwMode="auto">
          <a:xfrm>
            <a:off x="327860" y="1194815"/>
            <a:ext cx="8166660" cy="2813403"/>
          </a:xfrm>
          <a:prstGeom prst="rect">
            <a:avLst/>
          </a:prstGeom>
          <a:ln>
            <a:noFill/>
          </a:ln>
          <a:extLst>
            <a:ext uri="{53640926-AAD7-44D8-BBD7-CCE9431645EC}">
              <a14:shadowObscured xmlns:a14="http://schemas.microsoft.com/office/drawing/2010/main"/>
            </a:ext>
          </a:extLst>
        </p:spPr>
      </p:pic>
      <p:sp>
        <p:nvSpPr>
          <p:cNvPr id="10" name="TextBox 9">
            <a:extLst>
              <a:ext uri="{FF2B5EF4-FFF2-40B4-BE49-F238E27FC236}">
                <a16:creationId xmlns:a16="http://schemas.microsoft.com/office/drawing/2014/main" id="{BB506D26-A358-BCCB-E5B2-07DB7ABACD30}"/>
              </a:ext>
            </a:extLst>
          </p:cNvPr>
          <p:cNvSpPr txBox="1"/>
          <p:nvPr/>
        </p:nvSpPr>
        <p:spPr>
          <a:xfrm>
            <a:off x="327860" y="4256483"/>
            <a:ext cx="8365734" cy="1815882"/>
          </a:xfrm>
          <a:prstGeom prst="rect">
            <a:avLst/>
          </a:prstGeom>
          <a:noFill/>
        </p:spPr>
        <p:txBody>
          <a:bodyPr wrap="square">
            <a:spAutoFit/>
          </a:bodyPr>
          <a:lstStyle/>
          <a:p>
            <a:endParaRPr lang="en-CA" sz="1400" dirty="0">
              <a:solidFill>
                <a:srgbClr val="2D3B45"/>
              </a:solidFill>
              <a:latin typeface="Gill Sans MT" panose="020B0502020104020203" pitchFamily="34" charset="77"/>
              <a:ea typeface="Calibri" panose="020F0502020204030204" pitchFamily="34" charset="0"/>
              <a:cs typeface="Calibri" panose="020F0502020204030204" pitchFamily="34" charset="0"/>
            </a:endParaRPr>
          </a:p>
          <a:p>
            <a:pPr algn="l"/>
            <a:r>
              <a:rPr lang="en-CA" sz="14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Please provide the sponsor program to your best understanding in this field for the reviewers and approvers to know what you are applying for. ORS will update the information.</a:t>
            </a:r>
          </a:p>
          <a:p>
            <a:pPr algn="l"/>
            <a:endParaRPr lang="en-CA" sz="1400" dirty="0">
              <a:solidFill>
                <a:srgbClr val="2D3B45"/>
              </a:solidFill>
              <a:latin typeface="Gill Sans MT" panose="020B0502020104020203" pitchFamily="34" charset="77"/>
              <a:ea typeface="Calibri" panose="020F0502020204030204" pitchFamily="34" charset="0"/>
              <a:cs typeface="Calibri" panose="020F0502020204030204" pitchFamily="34" charset="0"/>
            </a:endParaRPr>
          </a:p>
          <a:p>
            <a:pPr algn="l"/>
            <a:endParaRPr lang="en-CA" sz="1400" dirty="0">
              <a:solidFill>
                <a:srgbClr val="2D3B45"/>
              </a:solidFill>
              <a:latin typeface="Gill Sans MT" panose="020B0502020104020203" pitchFamily="34" charset="77"/>
              <a:ea typeface="Calibri" panose="020F0502020204030204" pitchFamily="34" charset="0"/>
              <a:cs typeface="Calibri" panose="020F0502020204030204" pitchFamily="34" charset="0"/>
            </a:endParaRPr>
          </a:p>
          <a:p>
            <a:r>
              <a:rPr lang="en-CA" sz="1400" dirty="0">
                <a:solidFill>
                  <a:srgbClr val="0070C0"/>
                </a:solidFill>
                <a:latin typeface="Gill Sans MT" panose="020B0502020104020203" pitchFamily="34" charset="77"/>
                <a:ea typeface="Calibri" panose="020F0502020204030204" pitchFamily="34" charset="0"/>
                <a:cs typeface="Calibri" panose="020F0502020204030204" pitchFamily="34" charset="0"/>
              </a:rPr>
              <a:t>Please note we cannot configure “programs” in Kuali like sponsors. Supplemental Info is the only place we can collect this information!</a:t>
            </a:r>
          </a:p>
          <a:p>
            <a:pPr algn="l"/>
            <a:endParaRPr lang="en-CA" sz="14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p:txBody>
      </p:sp>
      <p:sp>
        <p:nvSpPr>
          <p:cNvPr id="6" name="TextBox 5">
            <a:extLst>
              <a:ext uri="{FF2B5EF4-FFF2-40B4-BE49-F238E27FC236}">
                <a16:creationId xmlns:a16="http://schemas.microsoft.com/office/drawing/2014/main" id="{38FAD8B7-450B-9C9B-9A6C-0CB3540B48D9}"/>
              </a:ext>
            </a:extLst>
          </p:cNvPr>
          <p:cNvSpPr txBox="1"/>
          <p:nvPr/>
        </p:nvSpPr>
        <p:spPr>
          <a:xfrm>
            <a:off x="2366128" y="3276236"/>
            <a:ext cx="5261761" cy="369332"/>
          </a:xfrm>
          <a:prstGeom prst="rect">
            <a:avLst/>
          </a:prstGeom>
          <a:noFill/>
        </p:spPr>
        <p:txBody>
          <a:bodyPr wrap="none" rtlCol="0">
            <a:spAutoFit/>
          </a:bodyPr>
          <a:lstStyle/>
          <a:p>
            <a:r>
              <a:rPr lang="en-US" dirty="0">
                <a:highlight>
                  <a:srgbClr val="FFFF00"/>
                </a:highlight>
              </a:rPr>
              <a:t>Mandatory to enter text, type “none” if not applicable</a:t>
            </a:r>
          </a:p>
        </p:txBody>
      </p:sp>
    </p:spTree>
    <p:extLst>
      <p:ext uri="{BB962C8B-B14F-4D97-AF65-F5344CB8AC3E}">
        <p14:creationId xmlns:p14="http://schemas.microsoft.com/office/powerpoint/2010/main" val="236077703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60" y="370038"/>
            <a:ext cx="7886700" cy="695008"/>
          </a:xfrm>
        </p:spPr>
        <p:txBody>
          <a:bodyPr/>
          <a:lstStyle/>
          <a:p>
            <a:r>
              <a:rPr lang="en-US" dirty="0"/>
              <a:t>KEY PERSONNEL</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10" name="TextBox 9">
            <a:extLst>
              <a:ext uri="{FF2B5EF4-FFF2-40B4-BE49-F238E27FC236}">
                <a16:creationId xmlns:a16="http://schemas.microsoft.com/office/drawing/2014/main" id="{BB506D26-A358-BCCB-E5B2-07DB7ABACD30}"/>
              </a:ext>
            </a:extLst>
          </p:cNvPr>
          <p:cNvSpPr txBox="1"/>
          <p:nvPr/>
        </p:nvSpPr>
        <p:spPr>
          <a:xfrm>
            <a:off x="386723" y="4158310"/>
            <a:ext cx="8365734" cy="1169551"/>
          </a:xfrm>
          <a:prstGeom prst="rect">
            <a:avLst/>
          </a:prstGeom>
          <a:noFill/>
        </p:spPr>
        <p:txBody>
          <a:bodyPr wrap="square">
            <a:spAutoFit/>
          </a:bodyPr>
          <a:lstStyle/>
          <a:p>
            <a:pPr algn="l"/>
            <a:r>
              <a:rPr lang="en-CA" sz="14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1.If you have a co-investigator from SFU who is promising resources towards your project, please enter the co-PI and answer the related questions in the questionnaire. </a:t>
            </a:r>
          </a:p>
          <a:p>
            <a:pPr algn="l"/>
            <a:endParaRPr lang="en-CA" sz="14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a:p>
            <a:pPr algn="l"/>
            <a:r>
              <a:rPr lang="en-CA" sz="14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2. If you are applying for NIH funding,  list all your co-PIs to comply with FCOI requirements and training. </a:t>
            </a:r>
          </a:p>
          <a:p>
            <a:pPr algn="l"/>
            <a:endParaRPr lang="en-CA" sz="1400" dirty="0">
              <a:solidFill>
                <a:srgbClr val="2D3B45"/>
              </a:solidFill>
              <a:latin typeface="Gill Sans MT" panose="020B0502020104020203" pitchFamily="34" charset="77"/>
              <a:ea typeface="Calibri" panose="020F0502020204030204" pitchFamily="34" charset="0"/>
              <a:cs typeface="Calibri" panose="020F0502020204030204" pitchFamily="34" charset="0"/>
            </a:endParaRPr>
          </a:p>
        </p:txBody>
      </p:sp>
      <p:pic>
        <p:nvPicPr>
          <p:cNvPr id="6" name="Picture 5" descr="A screenshot of a computer&#10;&#10;Description automatically generated">
            <a:extLst>
              <a:ext uri="{FF2B5EF4-FFF2-40B4-BE49-F238E27FC236}">
                <a16:creationId xmlns:a16="http://schemas.microsoft.com/office/drawing/2014/main" id="{6F679B7C-EBA2-87ED-8329-1CD5DB66363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586" y="1243179"/>
            <a:ext cx="8248008" cy="2580522"/>
          </a:xfrm>
          <a:prstGeom prst="rect">
            <a:avLst/>
          </a:prstGeom>
        </p:spPr>
      </p:pic>
      <p:sp>
        <p:nvSpPr>
          <p:cNvPr id="3" name="TextBox 2">
            <a:extLst>
              <a:ext uri="{FF2B5EF4-FFF2-40B4-BE49-F238E27FC236}">
                <a16:creationId xmlns:a16="http://schemas.microsoft.com/office/drawing/2014/main" id="{17C44E2D-7166-DCA9-6E3B-947379F7D593}"/>
              </a:ext>
            </a:extLst>
          </p:cNvPr>
          <p:cNvSpPr txBox="1"/>
          <p:nvPr/>
        </p:nvSpPr>
        <p:spPr>
          <a:xfrm>
            <a:off x="4685121" y="3276774"/>
            <a:ext cx="1385764" cy="369332"/>
          </a:xfrm>
          <a:prstGeom prst="rect">
            <a:avLst/>
          </a:prstGeom>
          <a:noFill/>
        </p:spPr>
        <p:txBody>
          <a:bodyPr wrap="none" rtlCol="0">
            <a:spAutoFit/>
          </a:bodyPr>
          <a:lstStyle/>
          <a:p>
            <a:r>
              <a:rPr lang="en-US" dirty="0">
                <a:highlight>
                  <a:srgbClr val="FFFF00"/>
                </a:highlight>
              </a:rPr>
              <a:t>PI Automatic</a:t>
            </a:r>
          </a:p>
        </p:txBody>
      </p:sp>
      <p:sp>
        <p:nvSpPr>
          <p:cNvPr id="8" name="TextBox 7">
            <a:extLst>
              <a:ext uri="{FF2B5EF4-FFF2-40B4-BE49-F238E27FC236}">
                <a16:creationId xmlns:a16="http://schemas.microsoft.com/office/drawing/2014/main" id="{42E97D3F-E6F3-A9C5-CEBE-B6AE2825051B}"/>
              </a:ext>
            </a:extLst>
          </p:cNvPr>
          <p:cNvSpPr txBox="1"/>
          <p:nvPr/>
        </p:nvSpPr>
        <p:spPr>
          <a:xfrm>
            <a:off x="612742" y="5857296"/>
            <a:ext cx="7522590" cy="369332"/>
          </a:xfrm>
          <a:prstGeom prst="rect">
            <a:avLst/>
          </a:prstGeom>
          <a:noFill/>
        </p:spPr>
        <p:txBody>
          <a:bodyPr wrap="square">
            <a:spAutoFit/>
          </a:bodyPr>
          <a:lstStyle/>
          <a:p>
            <a:pPr algn="l"/>
            <a:r>
              <a:rPr lang="en-CA" sz="1800" i="1" dirty="0">
                <a:solidFill>
                  <a:srgbClr val="0070C0"/>
                </a:solidFill>
                <a:effectLst/>
                <a:latin typeface="Gill Sans MT" panose="020B0502020104020203" pitchFamily="34" charset="77"/>
                <a:ea typeface="Calibri" panose="020F0502020204030204" pitchFamily="34" charset="0"/>
                <a:cs typeface="Calibri" panose="020F0502020204030204" pitchFamily="34" charset="0"/>
              </a:rPr>
              <a:t>Key personnel is not a required field; you may leave it blank unless 1 or 2 applicable. </a:t>
            </a:r>
            <a:endParaRPr lang="en-CA" sz="1800" dirty="0">
              <a:solidFill>
                <a:srgbClr val="0070C0"/>
              </a:solidFill>
              <a:effectLst/>
              <a:latin typeface="Gill Sans MT" panose="020B0502020104020203" pitchFamily="34" charset="77"/>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908463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60" y="209780"/>
            <a:ext cx="7886700" cy="695008"/>
          </a:xfrm>
        </p:spPr>
        <p:txBody>
          <a:bodyPr/>
          <a:lstStyle/>
          <a:p>
            <a:r>
              <a:rPr lang="en-US" dirty="0"/>
              <a:t>INTERNAL (SIG SHEET) BUDGET</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9" name="Picture 8" descr="A screenshot of a computer&#10;&#10;Description automatically generated">
            <a:extLst>
              <a:ext uri="{FF2B5EF4-FFF2-40B4-BE49-F238E27FC236}">
                <a16:creationId xmlns:a16="http://schemas.microsoft.com/office/drawing/2014/main" id="{E10436D2-4873-4E55-72CB-B0EF716FBE69}"/>
              </a:ext>
            </a:extLst>
          </p:cNvPr>
          <p:cNvPicPr>
            <a:picLocks noChangeAspect="1"/>
          </p:cNvPicPr>
          <p:nvPr/>
        </p:nvPicPr>
        <p:blipFill rotWithShape="1">
          <a:blip r:embed="rId3"/>
          <a:srcRect b="59879"/>
          <a:stretch/>
        </p:blipFill>
        <p:spPr>
          <a:xfrm>
            <a:off x="216816" y="1627491"/>
            <a:ext cx="7772400" cy="1754064"/>
          </a:xfrm>
          <a:prstGeom prst="rect">
            <a:avLst/>
          </a:prstGeom>
        </p:spPr>
      </p:pic>
      <p:pic>
        <p:nvPicPr>
          <p:cNvPr id="11" name="Picture 10" descr="A screenshot of a computer&#10;&#10;Description automatically generated">
            <a:extLst>
              <a:ext uri="{FF2B5EF4-FFF2-40B4-BE49-F238E27FC236}">
                <a16:creationId xmlns:a16="http://schemas.microsoft.com/office/drawing/2014/main" id="{7DDEF7D2-1718-751F-DEF0-C88CE06B1D67}"/>
              </a:ext>
            </a:extLst>
          </p:cNvPr>
          <p:cNvPicPr>
            <a:picLocks noChangeAspect="1"/>
          </p:cNvPicPr>
          <p:nvPr/>
        </p:nvPicPr>
        <p:blipFill rotWithShape="1">
          <a:blip r:embed="rId4"/>
          <a:srcRect r="31716" b="40297"/>
          <a:stretch/>
        </p:blipFill>
        <p:spPr>
          <a:xfrm>
            <a:off x="216816" y="3381555"/>
            <a:ext cx="5468170" cy="2689308"/>
          </a:xfrm>
          <a:prstGeom prst="rect">
            <a:avLst/>
          </a:prstGeom>
        </p:spPr>
      </p:pic>
      <p:sp>
        <p:nvSpPr>
          <p:cNvPr id="14" name="Oval 13">
            <a:extLst>
              <a:ext uri="{FF2B5EF4-FFF2-40B4-BE49-F238E27FC236}">
                <a16:creationId xmlns:a16="http://schemas.microsoft.com/office/drawing/2014/main" id="{772519F5-DC06-0DBE-1B37-C42CE1E25B34}"/>
              </a:ext>
            </a:extLst>
          </p:cNvPr>
          <p:cNvSpPr/>
          <p:nvPr/>
        </p:nvSpPr>
        <p:spPr>
          <a:xfrm>
            <a:off x="7456602" y="2903457"/>
            <a:ext cx="603316" cy="358218"/>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6" name="Straight Arrow Connector 15">
            <a:extLst>
              <a:ext uri="{FF2B5EF4-FFF2-40B4-BE49-F238E27FC236}">
                <a16:creationId xmlns:a16="http://schemas.microsoft.com/office/drawing/2014/main" id="{D28D4DB4-AFD1-6668-CF8D-4C825861FD43}"/>
              </a:ext>
            </a:extLst>
          </p:cNvPr>
          <p:cNvCxnSpPr/>
          <p:nvPr/>
        </p:nvCxnSpPr>
        <p:spPr>
          <a:xfrm flipH="1">
            <a:off x="5674936" y="3101419"/>
            <a:ext cx="1781666" cy="1166319"/>
          </a:xfrm>
          <a:prstGeom prst="straightConnector1">
            <a:avLst/>
          </a:prstGeom>
          <a:ln>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A3DEA519-9CAD-11B2-42EA-FE0C6D639564}"/>
              </a:ext>
            </a:extLst>
          </p:cNvPr>
          <p:cNvSpPr txBox="1"/>
          <p:nvPr/>
        </p:nvSpPr>
        <p:spPr>
          <a:xfrm>
            <a:off x="5684986" y="4293477"/>
            <a:ext cx="3022046" cy="1200329"/>
          </a:xfrm>
          <a:prstGeom prst="rect">
            <a:avLst/>
          </a:prstGeom>
          <a:noFill/>
        </p:spPr>
        <p:txBody>
          <a:bodyPr wrap="none" rtlCol="0">
            <a:spAutoFit/>
          </a:bodyPr>
          <a:lstStyle/>
          <a:p>
            <a:r>
              <a:rPr lang="en-US" dirty="0">
                <a:solidFill>
                  <a:srgbClr val="0070C0"/>
                </a:solidFill>
              </a:rPr>
              <a:t>CREATE BUBDGET:</a:t>
            </a:r>
          </a:p>
          <a:p>
            <a:r>
              <a:rPr lang="en-US" dirty="0">
                <a:solidFill>
                  <a:srgbClr val="0070C0"/>
                </a:solidFill>
              </a:rPr>
              <a:t>- Option for scenarios</a:t>
            </a:r>
          </a:p>
          <a:p>
            <a:r>
              <a:rPr lang="en-US" dirty="0">
                <a:solidFill>
                  <a:srgbClr val="0070C0"/>
                </a:solidFill>
              </a:rPr>
              <a:t>- Budgets cannot be deleted</a:t>
            </a:r>
          </a:p>
          <a:p>
            <a:r>
              <a:rPr lang="en-US" dirty="0">
                <a:solidFill>
                  <a:srgbClr val="0070C0"/>
                </a:solidFill>
              </a:rPr>
              <a:t>- Only one can enter workflow</a:t>
            </a:r>
          </a:p>
        </p:txBody>
      </p:sp>
    </p:spTree>
    <p:extLst>
      <p:ext uri="{BB962C8B-B14F-4D97-AF65-F5344CB8AC3E}">
        <p14:creationId xmlns:p14="http://schemas.microsoft.com/office/powerpoint/2010/main" val="4035663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60" y="370038"/>
            <a:ext cx="7886700" cy="695008"/>
          </a:xfrm>
        </p:spPr>
        <p:txBody>
          <a:bodyPr/>
          <a:lstStyle/>
          <a:p>
            <a:r>
              <a:rPr lang="en-US" dirty="0"/>
              <a:t>INTERNAL (SIG SHEET) BUDGET</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A screenshot of a computer screen&#10;&#10;Description automatically generated">
            <a:extLst>
              <a:ext uri="{FF2B5EF4-FFF2-40B4-BE49-F238E27FC236}">
                <a16:creationId xmlns:a16="http://schemas.microsoft.com/office/drawing/2014/main" id="{2DAEF32C-DA50-2CC6-CB7F-7939B570560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0325" y="1345603"/>
            <a:ext cx="7531871" cy="2611049"/>
          </a:xfrm>
          <a:prstGeom prst="rect">
            <a:avLst/>
          </a:prstGeom>
        </p:spPr>
      </p:pic>
      <p:sp>
        <p:nvSpPr>
          <p:cNvPr id="7" name="Rectangle 6">
            <a:extLst>
              <a:ext uri="{FF2B5EF4-FFF2-40B4-BE49-F238E27FC236}">
                <a16:creationId xmlns:a16="http://schemas.microsoft.com/office/drawing/2014/main" id="{FD97793F-E52B-CADF-46F0-DBC7B3477814}"/>
              </a:ext>
            </a:extLst>
          </p:cNvPr>
          <p:cNvSpPr/>
          <p:nvPr/>
        </p:nvSpPr>
        <p:spPr>
          <a:xfrm>
            <a:off x="3645263" y="2015742"/>
            <a:ext cx="1121946" cy="1861271"/>
          </a:xfrm>
          <a:prstGeom prst="rect">
            <a:avLst/>
          </a:prstGeom>
          <a:solidFill>
            <a:srgbClr val="FFFF0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a:p>
        </p:txBody>
      </p:sp>
      <p:sp>
        <p:nvSpPr>
          <p:cNvPr id="6" name="TextBox 5">
            <a:extLst>
              <a:ext uri="{FF2B5EF4-FFF2-40B4-BE49-F238E27FC236}">
                <a16:creationId xmlns:a16="http://schemas.microsoft.com/office/drawing/2014/main" id="{197CAE8D-A8FF-68CD-7AA5-6450DD9988AF}"/>
              </a:ext>
            </a:extLst>
          </p:cNvPr>
          <p:cNvSpPr txBox="1"/>
          <p:nvPr/>
        </p:nvSpPr>
        <p:spPr>
          <a:xfrm>
            <a:off x="725864" y="4138361"/>
            <a:ext cx="6192080" cy="923330"/>
          </a:xfrm>
          <a:prstGeom prst="rect">
            <a:avLst/>
          </a:prstGeom>
          <a:noFill/>
        </p:spPr>
        <p:txBody>
          <a:bodyPr wrap="none" rtlCol="0">
            <a:spAutoFit/>
          </a:bodyPr>
          <a:lstStyle/>
          <a:p>
            <a:r>
              <a:rPr lang="en-US" dirty="0"/>
              <a:t>- Periods and months automatic from proposal dates</a:t>
            </a:r>
          </a:p>
          <a:p>
            <a:r>
              <a:rPr lang="en-US" dirty="0"/>
              <a:t>- Total sponsor calculates by pressing “recalculate with changes”</a:t>
            </a:r>
          </a:p>
          <a:p>
            <a:r>
              <a:rPr lang="en-US" b="1" dirty="0"/>
              <a:t>- Only fill direct costs and F&amp;A (</a:t>
            </a:r>
            <a:r>
              <a:rPr lang="en-US" b="1" dirty="0" err="1"/>
              <a:t>a.k.a</a:t>
            </a:r>
            <a:r>
              <a:rPr lang="en-US" b="1" dirty="0"/>
              <a:t> overhead)</a:t>
            </a:r>
          </a:p>
        </p:txBody>
      </p:sp>
      <p:sp>
        <p:nvSpPr>
          <p:cNvPr id="9" name="Multiply 8">
            <a:extLst>
              <a:ext uri="{FF2B5EF4-FFF2-40B4-BE49-F238E27FC236}">
                <a16:creationId xmlns:a16="http://schemas.microsoft.com/office/drawing/2014/main" id="{D648B075-5467-9F39-D62F-D186062BEC49}"/>
              </a:ext>
            </a:extLst>
          </p:cNvPr>
          <p:cNvSpPr/>
          <p:nvPr/>
        </p:nvSpPr>
        <p:spPr>
          <a:xfrm>
            <a:off x="4647414" y="2111603"/>
            <a:ext cx="3186259" cy="1630837"/>
          </a:xfrm>
          <a:prstGeom prst="mathMultiply">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27A4C59-39FC-1664-A42A-24FF2A6BEB34}"/>
              </a:ext>
            </a:extLst>
          </p:cNvPr>
          <p:cNvSpPr/>
          <p:nvPr/>
        </p:nvSpPr>
        <p:spPr>
          <a:xfrm>
            <a:off x="420325" y="2052416"/>
            <a:ext cx="3224938" cy="1861271"/>
          </a:xfrm>
          <a:prstGeom prst="rect">
            <a:avLst/>
          </a:prstGeom>
          <a:solidFill>
            <a:srgbClr val="92D050">
              <a:alpha val="20000"/>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US" dirty="0">
              <a:highlight>
                <a:srgbClr val="00FF00"/>
              </a:highlight>
            </a:endParaRPr>
          </a:p>
        </p:txBody>
      </p:sp>
      <p:sp>
        <p:nvSpPr>
          <p:cNvPr id="12" name="TextBox 11">
            <a:extLst>
              <a:ext uri="{FF2B5EF4-FFF2-40B4-BE49-F238E27FC236}">
                <a16:creationId xmlns:a16="http://schemas.microsoft.com/office/drawing/2014/main" id="{56BE05F0-EEF3-5867-22F2-A8CEEFC792A3}"/>
              </a:ext>
            </a:extLst>
          </p:cNvPr>
          <p:cNvSpPr txBox="1"/>
          <p:nvPr/>
        </p:nvSpPr>
        <p:spPr>
          <a:xfrm>
            <a:off x="207390" y="5146534"/>
            <a:ext cx="8046629" cy="646331"/>
          </a:xfrm>
          <a:prstGeom prst="rect">
            <a:avLst/>
          </a:prstGeom>
          <a:noFill/>
        </p:spPr>
        <p:txBody>
          <a:bodyPr wrap="square">
            <a:spAutoFit/>
          </a:bodyPr>
          <a:lstStyle/>
          <a:p>
            <a:pPr lvl="0" algn="l">
              <a:tabLst>
                <a:tab pos="457200" algn="l"/>
              </a:tabLst>
            </a:pPr>
            <a:r>
              <a:rPr lang="en-CA" sz="1800" i="1" dirty="0">
                <a:solidFill>
                  <a:srgbClr val="0070C0"/>
                </a:solidFill>
                <a:effectLst/>
                <a:latin typeface="Gill Sans MT" panose="020B0502020104020203" pitchFamily="34" charset="77"/>
                <a:ea typeface="Calibri" panose="020F0502020204030204" pitchFamily="34" charset="0"/>
                <a:cs typeface="Calibri" panose="020F0502020204030204" pitchFamily="34" charset="0"/>
              </a:rPr>
              <a:t>SFU policy is 25% F&amp;A on direct costs</a:t>
            </a:r>
            <a:r>
              <a:rPr lang="en-CA" i="1" dirty="0">
                <a:solidFill>
                  <a:srgbClr val="0070C0"/>
                </a:solidFill>
                <a:latin typeface="Gill Sans MT" panose="020B0502020104020203" pitchFamily="34" charset="77"/>
                <a:ea typeface="Calibri" panose="020F0502020204030204" pitchFamily="34" charset="0"/>
                <a:cs typeface="Calibri" panose="020F0502020204030204" pitchFamily="34" charset="0"/>
              </a:rPr>
              <a:t> or </a:t>
            </a:r>
            <a:r>
              <a:rPr lang="en-CA" sz="1800" i="1" dirty="0">
                <a:solidFill>
                  <a:srgbClr val="0070C0"/>
                </a:solidFill>
                <a:effectLst/>
                <a:latin typeface="Gill Sans MT" panose="020B0502020104020203" pitchFamily="34" charset="77"/>
                <a:ea typeface="Calibri" panose="020F0502020204030204" pitchFamily="34" charset="0"/>
                <a:cs typeface="Calibri" panose="020F0502020204030204" pitchFamily="34" charset="0"/>
              </a:rPr>
              <a:t>funder’s set rate. Provide justification in Budget Question related to F&amp;A. </a:t>
            </a:r>
            <a:r>
              <a:rPr lang="en-CA" i="1" dirty="0">
                <a:solidFill>
                  <a:srgbClr val="0070C0"/>
                </a:solidFill>
                <a:latin typeface="Gill Sans MT" panose="020B0502020104020203" pitchFamily="34" charset="77"/>
                <a:ea typeface="Calibri" panose="020F0502020204030204" pitchFamily="34" charset="0"/>
                <a:cs typeface="Calibri" panose="020F0502020204030204" pitchFamily="34" charset="0"/>
              </a:rPr>
              <a:t>C</a:t>
            </a:r>
            <a:r>
              <a:rPr lang="en-CA" sz="1800" i="1" dirty="0">
                <a:solidFill>
                  <a:srgbClr val="0070C0"/>
                </a:solidFill>
                <a:effectLst/>
                <a:latin typeface="Gill Sans MT" panose="020B0502020104020203" pitchFamily="34" charset="77"/>
                <a:ea typeface="Calibri" panose="020F0502020204030204" pitchFamily="34" charset="0"/>
                <a:cs typeface="Calibri" panose="020F0502020204030204" pitchFamily="34" charset="0"/>
              </a:rPr>
              <a:t>ontact </a:t>
            </a:r>
            <a:r>
              <a:rPr lang="en-CA" sz="1800" i="1" u="none" strike="noStrike" dirty="0">
                <a:solidFill>
                  <a:srgbClr val="0070C0"/>
                </a:solidFill>
                <a:effectLst/>
                <a:latin typeface="Gill Sans MT" panose="020B0502020104020203" pitchFamily="34" charset="77"/>
                <a:ea typeface="Calibri" panose="020F0502020204030204" pitchFamily="34" charset="0"/>
                <a:cs typeface="Calibri" panose="020F0502020204030204" pitchFamily="34" charset="0"/>
                <a:hlinkClick r:id="rId4" tooltip="mailto:ata26@sfu.ca">
                  <a:extLst>
                    <a:ext uri="{A12FA001-AC4F-418D-AE19-62706E023703}">
                      <ahyp:hlinkClr xmlns:ahyp="http://schemas.microsoft.com/office/drawing/2018/hyperlinkcolor" val="tx"/>
                    </a:ext>
                  </a:extLst>
                </a:hlinkClick>
              </a:rPr>
              <a:t>ata26@sfu.ca</a:t>
            </a:r>
            <a:r>
              <a:rPr lang="en-CA" sz="1800" i="1" dirty="0">
                <a:solidFill>
                  <a:srgbClr val="0070C0"/>
                </a:solidFill>
                <a:effectLst/>
                <a:latin typeface="Gill Sans MT" panose="020B0502020104020203" pitchFamily="34" charset="77"/>
                <a:ea typeface="Calibri" panose="020F0502020204030204" pitchFamily="34" charset="0"/>
                <a:cs typeface="Calibri" panose="020F0502020204030204" pitchFamily="34" charset="0"/>
              </a:rPr>
              <a:t> for overhead related questions.</a:t>
            </a:r>
            <a:endParaRPr lang="en-CA" sz="1800" dirty="0">
              <a:solidFill>
                <a:srgbClr val="0070C0"/>
              </a:solidFill>
              <a:effectLst/>
              <a:latin typeface="Gill Sans MT" panose="020B0502020104020203" pitchFamily="34" charset="77"/>
              <a:ea typeface="Calibri" panose="020F0502020204030204" pitchFamily="34" charset="0"/>
              <a:cs typeface="Calibri" panose="020F0502020204030204" pitchFamily="34" charset="0"/>
            </a:endParaRPr>
          </a:p>
        </p:txBody>
      </p:sp>
      <p:sp>
        <p:nvSpPr>
          <p:cNvPr id="14" name="TextBox 13">
            <a:extLst>
              <a:ext uri="{FF2B5EF4-FFF2-40B4-BE49-F238E27FC236}">
                <a16:creationId xmlns:a16="http://schemas.microsoft.com/office/drawing/2014/main" id="{9CF0D70A-6830-2A92-FD88-B330DA5DF3C6}"/>
              </a:ext>
            </a:extLst>
          </p:cNvPr>
          <p:cNvSpPr txBox="1"/>
          <p:nvPr/>
        </p:nvSpPr>
        <p:spPr>
          <a:xfrm>
            <a:off x="113122" y="5970231"/>
            <a:ext cx="8823488" cy="738664"/>
          </a:xfrm>
          <a:prstGeom prst="rect">
            <a:avLst/>
          </a:prstGeom>
          <a:noFill/>
        </p:spPr>
        <p:txBody>
          <a:bodyPr wrap="square">
            <a:spAutoFit/>
          </a:bodyPr>
          <a:lstStyle/>
          <a:p>
            <a:pPr lvl="0" algn="l"/>
            <a:r>
              <a:rPr lang="en-CA" sz="1800" b="1" i="1" dirty="0">
                <a:solidFill>
                  <a:srgbClr val="E67E23"/>
                </a:solidFill>
                <a:effectLst/>
                <a:latin typeface="Gill Sans MT" panose="020B0502020104020203" pitchFamily="34" charset="77"/>
                <a:ea typeface="Times New Roman" panose="02020603050405020304" pitchFamily="18" charset="0"/>
                <a:cs typeface="Times New Roman" panose="02020603050405020304" pitchFamily="18" charset="0"/>
              </a:rPr>
              <a:t>TIP</a:t>
            </a:r>
            <a:r>
              <a:rPr lang="en-CA" sz="1800" b="1" i="1"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 </a:t>
            </a:r>
            <a:r>
              <a:rPr lang="en-CA" sz="1200" i="1"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to calculate 25% F&amp;A rate correctly with an upper limit to funding, divide funder total by 1.25 to get </a:t>
            </a:r>
            <a:r>
              <a:rPr lang="en-CA" sz="1200" i="1" dirty="0">
                <a:solidFill>
                  <a:srgbClr val="2D3B45"/>
                </a:solidFill>
                <a:latin typeface="Gill Sans MT" panose="020B0502020104020203" pitchFamily="34" charset="77"/>
                <a:ea typeface="Calibri" panose="020F0502020204030204" pitchFamily="34" charset="0"/>
                <a:cs typeface="Calibri" panose="020F0502020204030204" pitchFamily="34" charset="0"/>
              </a:rPr>
              <a:t>“</a:t>
            </a:r>
            <a:r>
              <a:rPr lang="en-CA" sz="1200" i="1"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rPr>
              <a:t>direct cost” and subtract “direct cost” from funder total to get the “F&amp;A cost” (e.g. for a $100,000 grant the direct costs will be $100.000/1.25 = $80,000 and the F&amp;A $100,000 - $80,000 = $20,000). If there is no upper limit, ask for $125,000 from the funder and enter $100,000 to direct and $25,000 to F&amp;A. </a:t>
            </a:r>
            <a:endParaRPr lang="en-CA" sz="1800" dirty="0">
              <a:solidFill>
                <a:srgbClr val="2D3B45"/>
              </a:solidFill>
              <a:effectLst/>
              <a:latin typeface="Gill Sans MT" panose="020B0502020104020203" pitchFamily="34" charset="77"/>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788119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60" y="209780"/>
            <a:ext cx="7886700" cy="695008"/>
          </a:xfrm>
        </p:spPr>
        <p:txBody>
          <a:bodyPr/>
          <a:lstStyle/>
          <a:p>
            <a:r>
              <a:rPr lang="en-US" dirty="0"/>
              <a:t>INTERNAL (SIG SHEET) BUDGET</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3" name="Picture 12" descr="A screenshot of a computer&#10;&#10;Description automatically generated">
            <a:extLst>
              <a:ext uri="{FF2B5EF4-FFF2-40B4-BE49-F238E27FC236}">
                <a16:creationId xmlns:a16="http://schemas.microsoft.com/office/drawing/2014/main" id="{1E9A16B7-C127-F032-62D0-0CA2289DA37D}"/>
              </a:ext>
            </a:extLst>
          </p:cNvPr>
          <p:cNvPicPr>
            <a:picLocks noChangeAspect="1"/>
          </p:cNvPicPr>
          <p:nvPr/>
        </p:nvPicPr>
        <p:blipFill rotWithShape="1">
          <a:blip r:embed="rId3"/>
          <a:srcRect r="31716" b="50178"/>
          <a:stretch/>
        </p:blipFill>
        <p:spPr>
          <a:xfrm>
            <a:off x="443246" y="807510"/>
            <a:ext cx="7541628" cy="3095182"/>
          </a:xfrm>
          <a:prstGeom prst="rect">
            <a:avLst/>
          </a:prstGeom>
        </p:spPr>
      </p:pic>
      <p:pic>
        <p:nvPicPr>
          <p:cNvPr id="6" name="Picture 5" descr="A screenshot of a computer&#10;&#10;Description automatically generated">
            <a:extLst>
              <a:ext uri="{FF2B5EF4-FFF2-40B4-BE49-F238E27FC236}">
                <a16:creationId xmlns:a16="http://schemas.microsoft.com/office/drawing/2014/main" id="{E4C44D38-CBB1-2B29-FD89-896F1647D700}"/>
              </a:ext>
            </a:extLst>
          </p:cNvPr>
          <p:cNvPicPr>
            <a:picLocks noChangeAspect="1"/>
          </p:cNvPicPr>
          <p:nvPr/>
        </p:nvPicPr>
        <p:blipFill rotWithShape="1">
          <a:blip r:embed="rId4"/>
          <a:srcRect t="3" b="43178"/>
          <a:stretch/>
        </p:blipFill>
        <p:spPr>
          <a:xfrm>
            <a:off x="442160" y="4001834"/>
            <a:ext cx="7541628" cy="2484000"/>
          </a:xfrm>
          <a:prstGeom prst="rect">
            <a:avLst/>
          </a:prstGeom>
        </p:spPr>
      </p:pic>
      <p:sp>
        <p:nvSpPr>
          <p:cNvPr id="8" name="TextBox 7">
            <a:extLst>
              <a:ext uri="{FF2B5EF4-FFF2-40B4-BE49-F238E27FC236}">
                <a16:creationId xmlns:a16="http://schemas.microsoft.com/office/drawing/2014/main" id="{7E5EA978-1854-7B24-58B1-F96FA27A96FD}"/>
              </a:ext>
            </a:extLst>
          </p:cNvPr>
          <p:cNvSpPr txBox="1"/>
          <p:nvPr/>
        </p:nvSpPr>
        <p:spPr>
          <a:xfrm>
            <a:off x="6620934" y="1849742"/>
            <a:ext cx="1724703" cy="369332"/>
          </a:xfrm>
          <a:prstGeom prst="rect">
            <a:avLst/>
          </a:prstGeom>
          <a:noFill/>
        </p:spPr>
        <p:txBody>
          <a:bodyPr wrap="none" rtlCol="0">
            <a:spAutoFit/>
          </a:bodyPr>
          <a:lstStyle/>
          <a:p>
            <a:r>
              <a:rPr lang="en-US" dirty="0">
                <a:highlight>
                  <a:srgbClr val="FFFF00"/>
                </a:highlight>
              </a:rPr>
              <a:t>i.e. to workflow!</a:t>
            </a:r>
          </a:p>
        </p:txBody>
      </p:sp>
      <p:sp>
        <p:nvSpPr>
          <p:cNvPr id="10" name="TextBox 9">
            <a:extLst>
              <a:ext uri="{FF2B5EF4-FFF2-40B4-BE49-F238E27FC236}">
                <a16:creationId xmlns:a16="http://schemas.microsoft.com/office/drawing/2014/main" id="{1F114008-232E-5C48-EEC9-428EE34DD127}"/>
              </a:ext>
            </a:extLst>
          </p:cNvPr>
          <p:cNvSpPr txBox="1"/>
          <p:nvPr/>
        </p:nvSpPr>
        <p:spPr>
          <a:xfrm>
            <a:off x="1865578" y="6201683"/>
            <a:ext cx="6348982" cy="369332"/>
          </a:xfrm>
          <a:prstGeom prst="rect">
            <a:avLst/>
          </a:prstGeom>
          <a:noFill/>
        </p:spPr>
        <p:txBody>
          <a:bodyPr wrap="none" rtlCol="0">
            <a:spAutoFit/>
          </a:bodyPr>
          <a:lstStyle/>
          <a:p>
            <a:r>
              <a:rPr lang="en-US" dirty="0">
                <a:highlight>
                  <a:srgbClr val="FFFF00"/>
                </a:highlight>
              </a:rPr>
              <a:t>One budget must be selected for submission to internal approval</a:t>
            </a:r>
          </a:p>
        </p:txBody>
      </p:sp>
    </p:spTree>
    <p:extLst>
      <p:ext uri="{BB962C8B-B14F-4D97-AF65-F5344CB8AC3E}">
        <p14:creationId xmlns:p14="http://schemas.microsoft.com/office/powerpoint/2010/main" val="37503559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60" y="234566"/>
            <a:ext cx="7886700" cy="695008"/>
          </a:xfrm>
        </p:spPr>
        <p:txBody>
          <a:bodyPr/>
          <a:lstStyle/>
          <a:p>
            <a:r>
              <a:rPr lang="en-US" dirty="0"/>
              <a:t>QUESTIONNAIRE</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6" name="Picture 5" descr="A screenshot of a computer screen&#10;&#10;Description automatically generated">
            <a:extLst>
              <a:ext uri="{FF2B5EF4-FFF2-40B4-BE49-F238E27FC236}">
                <a16:creationId xmlns:a16="http://schemas.microsoft.com/office/drawing/2014/main" id="{62E93182-CA0E-529F-3E8C-48110738D29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13534" y="854438"/>
            <a:ext cx="8394523" cy="4631756"/>
          </a:xfrm>
          <a:prstGeom prst="rect">
            <a:avLst/>
          </a:prstGeom>
        </p:spPr>
      </p:pic>
      <p:sp>
        <p:nvSpPr>
          <p:cNvPr id="7" name="TextBox 6">
            <a:extLst>
              <a:ext uri="{FF2B5EF4-FFF2-40B4-BE49-F238E27FC236}">
                <a16:creationId xmlns:a16="http://schemas.microsoft.com/office/drawing/2014/main" id="{D8CF993C-CE71-95BF-7945-E3ACCAD812A8}"/>
              </a:ext>
            </a:extLst>
          </p:cNvPr>
          <p:cNvSpPr txBox="1"/>
          <p:nvPr/>
        </p:nvSpPr>
        <p:spPr>
          <a:xfrm>
            <a:off x="38795" y="5453328"/>
            <a:ext cx="9144000" cy="1384995"/>
          </a:xfrm>
          <a:prstGeom prst="rect">
            <a:avLst/>
          </a:prstGeom>
          <a:noFill/>
        </p:spPr>
        <p:txBody>
          <a:bodyPr wrap="square">
            <a:spAutoFit/>
          </a:bodyPr>
          <a:lstStyle/>
          <a:p>
            <a:pPr algn="l"/>
            <a:r>
              <a:rPr lang="en-CA" sz="1400" dirty="0">
                <a:solidFill>
                  <a:srgbClr val="0070C0"/>
                </a:solidFill>
                <a:effectLst/>
                <a:latin typeface="Gill Sans MT" panose="020B0502020104020203" pitchFamily="34" charset="77"/>
                <a:ea typeface="Times New Roman" panose="02020603050405020304" pitchFamily="18" charset="0"/>
                <a:cs typeface="Times New Roman" panose="02020603050405020304" pitchFamily="18" charset="0"/>
              </a:rPr>
              <a:t>If you do have items that require special approval, this section will take time to complete. Some questions (e.g. PI Fee, Release Time) will require that you secured approval or agreement already. You will be asked to upload evidence of the agreement as per Chair / Director / Dean process in your unit. </a:t>
            </a:r>
            <a:endParaRPr lang="en-CA" sz="1400" dirty="0">
              <a:solidFill>
                <a:srgbClr val="0070C0"/>
              </a:solidFill>
              <a:effectLst/>
              <a:latin typeface="Gill Sans MT" panose="020B0502020104020203" pitchFamily="34" charset="77"/>
              <a:ea typeface="Calibri" panose="020F0502020204030204" pitchFamily="34" charset="0"/>
              <a:cs typeface="Calibri" panose="020F0502020204030204" pitchFamily="34" charset="0"/>
            </a:endParaRPr>
          </a:p>
          <a:p>
            <a:pPr algn="l"/>
            <a:r>
              <a:rPr lang="en-CA" sz="1400" dirty="0">
                <a:solidFill>
                  <a:srgbClr val="0070C0"/>
                </a:solidFill>
                <a:effectLst/>
                <a:latin typeface="Gill Sans MT" panose="020B0502020104020203" pitchFamily="34" charset="77"/>
                <a:ea typeface="Times New Roman" panose="02020603050405020304" pitchFamily="18" charset="0"/>
                <a:cs typeface="Times New Roman" panose="02020603050405020304" pitchFamily="18" charset="0"/>
              </a:rPr>
              <a:t> </a:t>
            </a:r>
            <a:endParaRPr lang="en-CA" sz="1400" dirty="0">
              <a:solidFill>
                <a:srgbClr val="0070C0"/>
              </a:solidFill>
              <a:effectLst/>
              <a:latin typeface="Gill Sans MT" panose="020B0502020104020203" pitchFamily="34" charset="77"/>
              <a:ea typeface="Calibri" panose="020F0502020204030204" pitchFamily="34" charset="0"/>
              <a:cs typeface="Calibri" panose="020F0502020204030204" pitchFamily="34" charset="0"/>
            </a:endParaRPr>
          </a:p>
          <a:p>
            <a:pPr algn="l"/>
            <a:r>
              <a:rPr lang="en-CA" sz="1400" dirty="0">
                <a:solidFill>
                  <a:srgbClr val="0070C0"/>
                </a:solidFill>
                <a:effectLst/>
                <a:latin typeface="Gill Sans MT" panose="020B0502020104020203" pitchFamily="34" charset="77"/>
                <a:ea typeface="Times New Roman" panose="02020603050405020304" pitchFamily="18" charset="0"/>
                <a:cs typeface="Times New Roman" panose="02020603050405020304" pitchFamily="18" charset="0"/>
              </a:rPr>
              <a:t>Other items will generate to-dos for action when you receive the funding decision (e.g.  field activity plan, </a:t>
            </a:r>
            <a:r>
              <a:rPr lang="en-CA" sz="1400" dirty="0" err="1">
                <a:solidFill>
                  <a:srgbClr val="0070C0"/>
                </a:solidFill>
                <a:effectLst/>
                <a:latin typeface="Gill Sans MT" panose="020B0502020104020203" pitchFamily="34" charset="77"/>
                <a:ea typeface="Times New Roman" panose="02020603050405020304" pitchFamily="18" charset="0"/>
                <a:cs typeface="Times New Roman" panose="02020603050405020304" pitchFamily="18" charset="0"/>
              </a:rPr>
              <a:t>etc</a:t>
            </a:r>
            <a:r>
              <a:rPr lang="en-CA" sz="1400" dirty="0">
                <a:solidFill>
                  <a:srgbClr val="0070C0"/>
                </a:solidFill>
                <a:effectLst/>
                <a:latin typeface="Gill Sans MT" panose="020B0502020104020203" pitchFamily="34" charset="77"/>
                <a:ea typeface="Times New Roman" panose="02020603050405020304" pitchFamily="18" charset="0"/>
                <a:cs typeface="Times New Roman" panose="02020603050405020304" pitchFamily="18" charset="0"/>
              </a:rPr>
              <a:t>). To speed up access to funds, make sure you have these as well as items marked in the Compliance section ready before account setup. </a:t>
            </a:r>
            <a:endParaRPr lang="en-CA" sz="1400" dirty="0">
              <a:solidFill>
                <a:srgbClr val="0070C0"/>
              </a:solidFill>
              <a:effectLst/>
              <a:latin typeface="Gill Sans MT" panose="020B0502020104020203" pitchFamily="34" charset="77"/>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87494320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itle 1">
            <a:extLst>
              <a:ext uri="{FF2B5EF4-FFF2-40B4-BE49-F238E27FC236}">
                <a16:creationId xmlns:a16="http://schemas.microsoft.com/office/drawing/2014/main" id="{C0E7452C-1E0A-2C38-7458-E383D29FA27E}"/>
              </a:ext>
            </a:extLst>
          </p:cNvPr>
          <p:cNvSpPr>
            <a:spLocks noGrp="1"/>
          </p:cNvSpPr>
          <p:nvPr>
            <p:ph type="title"/>
          </p:nvPr>
        </p:nvSpPr>
        <p:spPr>
          <a:xfrm>
            <a:off x="119516" y="162242"/>
            <a:ext cx="8522066" cy="695008"/>
          </a:xfrm>
        </p:spPr>
        <p:txBody>
          <a:bodyPr/>
          <a:lstStyle/>
          <a:p>
            <a:r>
              <a:rPr lang="en-US" sz="3600" dirty="0"/>
              <a:t>QUESTIONNAIRE – FAS TAB</a:t>
            </a:r>
          </a:p>
        </p:txBody>
      </p:sp>
      <p:pic>
        <p:nvPicPr>
          <p:cNvPr id="7" name="Picture 6">
            <a:extLst>
              <a:ext uri="{FF2B5EF4-FFF2-40B4-BE49-F238E27FC236}">
                <a16:creationId xmlns:a16="http://schemas.microsoft.com/office/drawing/2014/main" id="{DB32FCFF-AF37-5289-92F2-6DB147642CC5}"/>
              </a:ext>
            </a:extLst>
          </p:cNvPr>
          <p:cNvPicPr>
            <a:picLocks noChangeAspect="1"/>
          </p:cNvPicPr>
          <p:nvPr/>
        </p:nvPicPr>
        <p:blipFill>
          <a:blip r:embed="rId3"/>
          <a:stretch>
            <a:fillRect/>
          </a:stretch>
        </p:blipFill>
        <p:spPr>
          <a:xfrm>
            <a:off x="469232" y="1012343"/>
            <a:ext cx="7772400" cy="4043912"/>
          </a:xfrm>
          <a:prstGeom prst="rect">
            <a:avLst/>
          </a:prstGeom>
        </p:spPr>
      </p:pic>
    </p:spTree>
    <p:extLst>
      <p:ext uri="{BB962C8B-B14F-4D97-AF65-F5344CB8AC3E}">
        <p14:creationId xmlns:p14="http://schemas.microsoft.com/office/powerpoint/2010/main" val="1348184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itle 1">
            <a:extLst>
              <a:ext uri="{FF2B5EF4-FFF2-40B4-BE49-F238E27FC236}">
                <a16:creationId xmlns:a16="http://schemas.microsoft.com/office/drawing/2014/main" id="{C0E7452C-1E0A-2C38-7458-E383D29FA27E}"/>
              </a:ext>
            </a:extLst>
          </p:cNvPr>
          <p:cNvSpPr>
            <a:spLocks noGrp="1"/>
          </p:cNvSpPr>
          <p:nvPr>
            <p:ph type="title"/>
          </p:nvPr>
        </p:nvSpPr>
        <p:spPr>
          <a:xfrm>
            <a:off x="119516" y="162242"/>
            <a:ext cx="8522066" cy="695008"/>
          </a:xfrm>
        </p:spPr>
        <p:txBody>
          <a:bodyPr/>
          <a:lstStyle/>
          <a:p>
            <a:r>
              <a:rPr lang="en-US" sz="3200" dirty="0"/>
              <a:t>BUDGET QUESTIONS</a:t>
            </a:r>
          </a:p>
        </p:txBody>
      </p:sp>
      <p:sp>
        <p:nvSpPr>
          <p:cNvPr id="6" name="TextBox 5">
            <a:extLst>
              <a:ext uri="{FF2B5EF4-FFF2-40B4-BE49-F238E27FC236}">
                <a16:creationId xmlns:a16="http://schemas.microsoft.com/office/drawing/2014/main" id="{686FB7E0-74D7-EEAD-47E7-DCB374CA122A}"/>
              </a:ext>
            </a:extLst>
          </p:cNvPr>
          <p:cNvSpPr txBox="1"/>
          <p:nvPr/>
        </p:nvSpPr>
        <p:spPr>
          <a:xfrm>
            <a:off x="331595" y="941689"/>
            <a:ext cx="8309987" cy="5816977"/>
          </a:xfrm>
          <a:prstGeom prst="rect">
            <a:avLst/>
          </a:prstGeom>
          <a:noFill/>
        </p:spPr>
        <p:txBody>
          <a:bodyPr wrap="square">
            <a:spAutoFit/>
          </a:bodyPr>
          <a:lstStyle/>
          <a:p>
            <a:r>
              <a:rPr lang="en-US" sz="1800" b="1" dirty="0">
                <a:latin typeface="Gill Sans MT" panose="020B0502020104020203" pitchFamily="34" charset="77"/>
              </a:rPr>
              <a:t>Question 1 (Budget): </a:t>
            </a:r>
            <a:r>
              <a:rPr lang="en-US" sz="1800" dirty="0">
                <a:latin typeface="Gill Sans MT" panose="020B0502020104020203" pitchFamily="34" charset="77"/>
              </a:rPr>
              <a:t>Budget should be entered in </a:t>
            </a:r>
            <a:r>
              <a:rPr lang="en-US" sz="1800" b="1" dirty="0">
                <a:latin typeface="Gill Sans MT" panose="020B0502020104020203" pitchFamily="34" charset="77"/>
              </a:rPr>
              <a:t>currency</a:t>
            </a:r>
            <a:r>
              <a:rPr lang="en-US" sz="1800" dirty="0">
                <a:latin typeface="Gill Sans MT" panose="020B0502020104020203" pitchFamily="34" charset="77"/>
              </a:rPr>
              <a:t> of the funder (drop down)</a:t>
            </a:r>
          </a:p>
          <a:p>
            <a:endParaRPr lang="en-US" sz="1800" dirty="0">
              <a:latin typeface="Gill Sans MT" panose="020B0502020104020203" pitchFamily="34" charset="77"/>
            </a:endParaRPr>
          </a:p>
          <a:p>
            <a:r>
              <a:rPr lang="en-US" sz="1800" b="1" dirty="0">
                <a:latin typeface="Gill Sans MT" panose="020B0502020104020203" pitchFamily="34" charset="77"/>
              </a:rPr>
              <a:t>Question 2 (Budget): PI Fees, Additional Compensations, or Salary Recovery</a:t>
            </a:r>
            <a:r>
              <a:rPr lang="en-US" sz="1800" dirty="0">
                <a:latin typeface="Gill Sans MT" panose="020B0502020104020203" pitchFamily="34" charset="77"/>
              </a:rPr>
              <a:t>: If “yes”, amounts per period </a:t>
            </a:r>
            <a:r>
              <a:rPr lang="en-US" dirty="0">
                <a:latin typeface="Gill Sans MT" panose="020B0502020104020203" pitchFamily="34" charset="77"/>
              </a:rPr>
              <a:t>as </a:t>
            </a:r>
            <a:r>
              <a:rPr lang="en-US" sz="1800" dirty="0">
                <a:latin typeface="Gill Sans MT" panose="020B0502020104020203" pitchFamily="34" charset="77"/>
              </a:rPr>
              <a:t>approved by Dean outside of Kuali must be listed and email or form to verify the approval must be uploaded to KR Attachments.</a:t>
            </a:r>
          </a:p>
          <a:p>
            <a:r>
              <a:rPr lang="en-US" sz="1800" dirty="0">
                <a:latin typeface="Gill Sans MT" panose="020B0502020104020203" pitchFamily="34" charset="77"/>
              </a:rPr>
              <a:t>If you answered “no”, no further</a:t>
            </a:r>
            <a:r>
              <a:rPr lang="en-US" dirty="0">
                <a:latin typeface="Gill Sans MT" panose="020B0502020104020203" pitchFamily="34" charset="77"/>
              </a:rPr>
              <a:t> </a:t>
            </a:r>
            <a:r>
              <a:rPr lang="en-US" sz="1800" dirty="0">
                <a:latin typeface="Gill Sans MT" panose="020B0502020104020203" pitchFamily="34" charset="77"/>
              </a:rPr>
              <a:t> action </a:t>
            </a:r>
          </a:p>
          <a:p>
            <a:endParaRPr lang="en-US" sz="1800" dirty="0">
              <a:latin typeface="Gill Sans MT" panose="020B0502020104020203" pitchFamily="34" charset="77"/>
            </a:endParaRPr>
          </a:p>
          <a:p>
            <a:r>
              <a:rPr lang="en-US" sz="1800" b="1" dirty="0">
                <a:latin typeface="Gill Sans MT" panose="020B0502020104020203" pitchFamily="34" charset="77"/>
              </a:rPr>
              <a:t>Question 3 (Budget): RTS, Teaching Release, or Course Buy out</a:t>
            </a:r>
            <a:r>
              <a:rPr lang="en-US" sz="1800" dirty="0">
                <a:latin typeface="Gill Sans MT" panose="020B0502020104020203" pitchFamily="34" charset="77"/>
              </a:rPr>
              <a:t>: same process as Q2. </a:t>
            </a:r>
          </a:p>
          <a:p>
            <a:endParaRPr lang="en-US" sz="1800" dirty="0">
              <a:latin typeface="Gill Sans MT" panose="020B0502020104020203" pitchFamily="34" charset="77"/>
            </a:endParaRPr>
          </a:p>
          <a:p>
            <a:r>
              <a:rPr lang="en-US" sz="1800" b="1" dirty="0">
                <a:latin typeface="Gill Sans MT" panose="020B0502020104020203" pitchFamily="34" charset="77"/>
              </a:rPr>
              <a:t>Question 4 (Budget): Does the Applied F&amp;A follows SFU policy</a:t>
            </a:r>
            <a:r>
              <a:rPr lang="en-US" sz="1800" dirty="0">
                <a:latin typeface="Gill Sans MT" panose="020B0502020104020203" pitchFamily="34" charset="77"/>
              </a:rPr>
              <a:t>: If “yes”, no further action. If “no” include justification. It is the responsibility of ORS to verify if overhead policy is properly followed. </a:t>
            </a:r>
          </a:p>
          <a:p>
            <a:endParaRPr lang="en-US" sz="1800" dirty="0">
              <a:latin typeface="Gill Sans MT" panose="020B0502020104020203" pitchFamily="34" charset="77"/>
            </a:endParaRPr>
          </a:p>
          <a:p>
            <a:r>
              <a:rPr lang="en-US" sz="1400" i="1" dirty="0">
                <a:solidFill>
                  <a:srgbClr val="0070C0"/>
                </a:solidFill>
              </a:rPr>
              <a:t>Examples for F&amp;A justification: Funder is Tri Agency, no overhead was applied; OR Funder is NIH and 8% overhead was applied on modified direct costs; OR Funder only allows line-item budget for indirect cost $x was included in the budget…). If there is a special agreement on overhead, please add a note and attach the relevant documents. Please contact ata26@sfu.ca for all overhead related questions.  </a:t>
            </a:r>
          </a:p>
          <a:p>
            <a:endParaRPr lang="en-US" sz="1800" dirty="0">
              <a:latin typeface="Gill Sans MT" panose="020B0502020104020203" pitchFamily="34" charset="77"/>
            </a:endParaRPr>
          </a:p>
          <a:p>
            <a:r>
              <a:rPr lang="en-US" sz="1400" i="1" dirty="0">
                <a:solidFill>
                  <a:srgbClr val="0070C0"/>
                </a:solidFill>
              </a:rPr>
              <a:t>NOTE: If the additional commitments towards the proposed research are not paid from the funder’s money but provided by department, faculty or SFU, information will not be entered here.</a:t>
            </a:r>
          </a:p>
        </p:txBody>
      </p:sp>
    </p:spTree>
    <p:extLst>
      <p:ext uri="{BB962C8B-B14F-4D97-AF65-F5344CB8AC3E}">
        <p14:creationId xmlns:p14="http://schemas.microsoft.com/office/powerpoint/2010/main" val="392683251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itle 1">
            <a:extLst>
              <a:ext uri="{FF2B5EF4-FFF2-40B4-BE49-F238E27FC236}">
                <a16:creationId xmlns:a16="http://schemas.microsoft.com/office/drawing/2014/main" id="{C0E7452C-1E0A-2C38-7458-E383D29FA27E}"/>
              </a:ext>
            </a:extLst>
          </p:cNvPr>
          <p:cNvSpPr>
            <a:spLocks noGrp="1"/>
          </p:cNvSpPr>
          <p:nvPr>
            <p:ph type="title"/>
          </p:nvPr>
        </p:nvSpPr>
        <p:spPr>
          <a:xfrm>
            <a:off x="119516" y="162242"/>
            <a:ext cx="8522066" cy="695008"/>
          </a:xfrm>
        </p:spPr>
        <p:txBody>
          <a:bodyPr/>
          <a:lstStyle/>
          <a:p>
            <a:r>
              <a:rPr lang="en-US" sz="3200" dirty="0"/>
              <a:t>PROPOSAL  QUESTIONS</a:t>
            </a:r>
          </a:p>
        </p:txBody>
      </p:sp>
      <p:sp>
        <p:nvSpPr>
          <p:cNvPr id="6" name="TextBox 5">
            <a:extLst>
              <a:ext uri="{FF2B5EF4-FFF2-40B4-BE49-F238E27FC236}">
                <a16:creationId xmlns:a16="http://schemas.microsoft.com/office/drawing/2014/main" id="{686FB7E0-74D7-EEAD-47E7-DCB374CA122A}"/>
              </a:ext>
            </a:extLst>
          </p:cNvPr>
          <p:cNvSpPr txBox="1"/>
          <p:nvPr/>
        </p:nvSpPr>
        <p:spPr>
          <a:xfrm>
            <a:off x="331595" y="849218"/>
            <a:ext cx="8309987" cy="6063198"/>
          </a:xfrm>
          <a:prstGeom prst="rect">
            <a:avLst/>
          </a:prstGeom>
          <a:noFill/>
        </p:spPr>
        <p:txBody>
          <a:bodyPr wrap="square">
            <a:spAutoFit/>
          </a:bodyPr>
          <a:lstStyle/>
          <a:p>
            <a:r>
              <a:rPr lang="en-US" sz="1800" b="1" dirty="0">
                <a:latin typeface="Gill Sans MT" panose="020B0502020104020203" pitchFamily="34" charset="77"/>
              </a:rPr>
              <a:t>Question 5: International Collaboration: </a:t>
            </a:r>
            <a:r>
              <a:rPr lang="en-US" dirty="0">
                <a:latin typeface="Gill Sans MT" panose="020B0502020104020203" pitchFamily="34" charset="77"/>
              </a:rPr>
              <a:t>For stats, select all applicable</a:t>
            </a:r>
          </a:p>
          <a:p>
            <a:endParaRPr lang="en-US" sz="1800" b="1" dirty="0">
              <a:latin typeface="Gill Sans MT" panose="020B0502020104020203" pitchFamily="34" charset="77"/>
            </a:endParaRPr>
          </a:p>
          <a:p>
            <a:r>
              <a:rPr lang="en-US" sz="1800" b="1" dirty="0">
                <a:latin typeface="Gill Sans MT" panose="020B0502020104020203" pitchFamily="34" charset="77"/>
              </a:rPr>
              <a:t>Question 6: Will you Conduct the Research Only on SFU premises</a:t>
            </a:r>
          </a:p>
          <a:p>
            <a:r>
              <a:rPr lang="en-US" sz="1800" dirty="0">
                <a:latin typeface="Gill Sans MT" panose="020B0502020104020203" pitchFamily="34" charset="77"/>
              </a:rPr>
              <a:t>- If “yes”, no action. </a:t>
            </a:r>
          </a:p>
          <a:p>
            <a:r>
              <a:rPr lang="en-US" sz="1800" dirty="0">
                <a:latin typeface="Gill Sans MT" panose="020B0502020104020203" pitchFamily="34" charset="77"/>
              </a:rPr>
              <a:t>- If “no” </a:t>
            </a:r>
            <a:r>
              <a:rPr lang="en-US" sz="1800" b="1" dirty="0">
                <a:latin typeface="Gill Sans MT" panose="020B0502020104020203" pitchFamily="34" charset="77"/>
              </a:rPr>
              <a:t>Question 6.1: Will you conduct the proposed research at SFU’s Affiliates</a:t>
            </a:r>
            <a:r>
              <a:rPr lang="en-US" sz="1800" dirty="0">
                <a:latin typeface="Gill Sans MT" panose="020B0502020104020203" pitchFamily="34" charset="77"/>
              </a:rPr>
              <a:t>? </a:t>
            </a:r>
            <a:r>
              <a:rPr lang="en-US" dirty="0">
                <a:latin typeface="Gill Sans MT" panose="020B0502020104020203" pitchFamily="34" charset="77"/>
              </a:rPr>
              <a:t>To comply with Affiliate Agreements with institutes listed, please select Institute as applicable</a:t>
            </a:r>
            <a:endParaRPr lang="en-US" sz="1800" dirty="0">
              <a:latin typeface="Gill Sans MT" panose="020B0502020104020203" pitchFamily="34" charset="77"/>
            </a:endParaRPr>
          </a:p>
          <a:p>
            <a:endParaRPr lang="en-US" b="1" dirty="0">
              <a:latin typeface="Gill Sans MT" panose="020B0502020104020203" pitchFamily="34" charset="77"/>
            </a:endParaRPr>
          </a:p>
          <a:p>
            <a:r>
              <a:rPr lang="en-US" sz="1800" b="1" dirty="0">
                <a:latin typeface="Gill Sans MT" panose="020B0502020104020203" pitchFamily="34" charset="77"/>
              </a:rPr>
              <a:t>Question 6.2: Will you conduct the proposed research at the premises of any other organization </a:t>
            </a:r>
            <a:r>
              <a:rPr lang="en-US" sz="1800" dirty="0">
                <a:latin typeface="Gill Sans MT" panose="020B0502020104020203" pitchFamily="34" charset="77"/>
              </a:rPr>
              <a:t>(e.g. leased space, partner organization, industry partner lab)?  </a:t>
            </a:r>
          </a:p>
          <a:p>
            <a:r>
              <a:rPr lang="en-US" dirty="0">
                <a:latin typeface="Gill Sans MT" panose="020B0502020104020203" pitchFamily="34" charset="77"/>
              </a:rPr>
              <a:t>- </a:t>
            </a:r>
            <a:r>
              <a:rPr lang="en-US" sz="1800" dirty="0">
                <a:latin typeface="Gill Sans MT" panose="020B0502020104020203" pitchFamily="34" charset="77"/>
              </a:rPr>
              <a:t>If ”no” move to next sub-question. </a:t>
            </a:r>
          </a:p>
          <a:p>
            <a:r>
              <a:rPr lang="en-US" dirty="0">
                <a:latin typeface="Gill Sans MT" panose="020B0502020104020203" pitchFamily="34" charset="77"/>
              </a:rPr>
              <a:t>- </a:t>
            </a:r>
            <a:r>
              <a:rPr lang="en-US" sz="1800" dirty="0">
                <a:latin typeface="Gill Sans MT" panose="020B0502020104020203" pitchFamily="34" charset="77"/>
              </a:rPr>
              <a:t>If ”yes” name of the organization and/or the location must be provided for Approver to follow appropriate internal process. </a:t>
            </a:r>
          </a:p>
          <a:p>
            <a:endParaRPr lang="en-US" sz="1800" b="1" dirty="0">
              <a:latin typeface="Gill Sans MT" panose="020B0502020104020203" pitchFamily="34" charset="77"/>
            </a:endParaRPr>
          </a:p>
          <a:p>
            <a:r>
              <a:rPr lang="en-US" sz="1800" b="1" dirty="0">
                <a:latin typeface="Gill Sans MT" panose="020B0502020104020203" pitchFamily="34" charset="77"/>
              </a:rPr>
              <a:t>Question 6.3: Does the proposal include field work? </a:t>
            </a:r>
          </a:p>
          <a:p>
            <a:r>
              <a:rPr lang="en-US" dirty="0">
                <a:latin typeface="Gill Sans MT" panose="020B0502020104020203" pitchFamily="34" charset="77"/>
              </a:rPr>
              <a:t>- </a:t>
            </a:r>
            <a:r>
              <a:rPr lang="en-US" sz="1800" dirty="0">
                <a:latin typeface="Gill Sans MT" panose="020B0502020104020203" pitchFamily="34" charset="77"/>
              </a:rPr>
              <a:t>If ”no” move to next question. </a:t>
            </a:r>
          </a:p>
          <a:p>
            <a:pPr marL="185738" indent="-177800"/>
            <a:r>
              <a:rPr lang="en-US" dirty="0">
                <a:latin typeface="Gill Sans MT" panose="020B0502020104020203" pitchFamily="34" charset="77"/>
              </a:rPr>
              <a:t>- </a:t>
            </a:r>
            <a:r>
              <a:rPr lang="en-US" sz="1800" dirty="0">
                <a:latin typeface="Gill Sans MT" panose="020B0502020104020203" pitchFamily="34" charset="77"/>
              </a:rPr>
              <a:t>If ”yes” you must describe where the field activities will take place and start Field Activity Plan </a:t>
            </a:r>
            <a:r>
              <a:rPr lang="en-CA" sz="1400" b="0" i="1" dirty="0">
                <a:effectLst/>
                <a:hlinkClick r:id="rId3"/>
              </a:rPr>
              <a:t>https://www.sfu.ca/srs/work-research-safety/research-safety/field-safety.html</a:t>
            </a:r>
            <a:endParaRPr lang="en-US" sz="1400" b="0" i="1" dirty="0">
              <a:effectLst/>
              <a:latin typeface="Gill Sans MT" panose="020B0502020104020203" pitchFamily="34" charset="77"/>
            </a:endParaRPr>
          </a:p>
          <a:p>
            <a:endParaRPr lang="en-US" sz="1800" b="1" dirty="0">
              <a:latin typeface="Gill Sans MT" panose="020B0502020104020203" pitchFamily="34" charset="77"/>
            </a:endParaRPr>
          </a:p>
          <a:p>
            <a:pPr algn="ctr"/>
            <a:r>
              <a:rPr lang="en-US" sz="1600" i="1" dirty="0">
                <a:solidFill>
                  <a:srgbClr val="0070C0"/>
                </a:solidFill>
              </a:rPr>
              <a:t>NOTE: PIs receive reminder in KR that all applicable permit, license, compliance, security, certificate, training, etc. requirements must be met before proposed activities commence. </a:t>
            </a:r>
          </a:p>
        </p:txBody>
      </p:sp>
    </p:spTree>
    <p:extLst>
      <p:ext uri="{BB962C8B-B14F-4D97-AF65-F5344CB8AC3E}">
        <p14:creationId xmlns:p14="http://schemas.microsoft.com/office/powerpoint/2010/main" val="29438124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DE348-C49E-504E-8328-5B5C06B6148B}"/>
              </a:ext>
            </a:extLst>
          </p:cNvPr>
          <p:cNvSpPr>
            <a:spLocks noGrp="1"/>
          </p:cNvSpPr>
          <p:nvPr>
            <p:ph type="title"/>
          </p:nvPr>
        </p:nvSpPr>
        <p:spPr>
          <a:xfrm>
            <a:off x="241883" y="248837"/>
            <a:ext cx="7886700" cy="695008"/>
          </a:xfrm>
        </p:spPr>
        <p:txBody>
          <a:bodyPr>
            <a:normAutofit fontScale="90000"/>
          </a:bodyPr>
          <a:lstStyle/>
          <a:p>
            <a:r>
              <a:rPr lang="en-US" dirty="0"/>
              <a:t>WHAT IS KUALI RESEARCH? </a:t>
            </a:r>
          </a:p>
        </p:txBody>
      </p:sp>
      <p:pic>
        <p:nvPicPr>
          <p:cNvPr id="4" name="Picture 3">
            <a:extLst>
              <a:ext uri="{FF2B5EF4-FFF2-40B4-BE49-F238E27FC236}">
                <a16:creationId xmlns:a16="http://schemas.microsoft.com/office/drawing/2014/main" id="{22DECA8F-968B-A556-A981-C2ABD2D70177}"/>
              </a:ext>
            </a:extLst>
          </p:cNvPr>
          <p:cNvPicPr>
            <a:picLocks noChangeAspect="1"/>
          </p:cNvPicPr>
          <p:nvPr/>
        </p:nvPicPr>
        <p:blipFill rotWithShape="1">
          <a:blip r:embed="rId3"/>
          <a:srcRect t="20076"/>
          <a:stretch/>
        </p:blipFill>
        <p:spPr>
          <a:xfrm>
            <a:off x="0" y="1221394"/>
            <a:ext cx="8987589" cy="5387769"/>
          </a:xfrm>
          <a:prstGeom prst="rect">
            <a:avLst/>
          </a:prstGeom>
        </p:spPr>
      </p:pic>
    </p:spTree>
    <p:extLst>
      <p:ext uri="{BB962C8B-B14F-4D97-AF65-F5344CB8AC3E}">
        <p14:creationId xmlns:p14="http://schemas.microsoft.com/office/powerpoint/2010/main" val="135344755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itle 1">
            <a:extLst>
              <a:ext uri="{FF2B5EF4-FFF2-40B4-BE49-F238E27FC236}">
                <a16:creationId xmlns:a16="http://schemas.microsoft.com/office/drawing/2014/main" id="{C0E7452C-1E0A-2C38-7458-E383D29FA27E}"/>
              </a:ext>
            </a:extLst>
          </p:cNvPr>
          <p:cNvSpPr>
            <a:spLocks noGrp="1"/>
          </p:cNvSpPr>
          <p:nvPr>
            <p:ph type="title"/>
          </p:nvPr>
        </p:nvSpPr>
        <p:spPr>
          <a:xfrm>
            <a:off x="119516" y="162242"/>
            <a:ext cx="8522066" cy="695008"/>
          </a:xfrm>
        </p:spPr>
        <p:txBody>
          <a:bodyPr/>
          <a:lstStyle/>
          <a:p>
            <a:r>
              <a:rPr lang="en-US" sz="3200" dirty="0"/>
              <a:t>PROPOSAL QUESTIONS</a:t>
            </a:r>
          </a:p>
        </p:txBody>
      </p:sp>
      <p:sp>
        <p:nvSpPr>
          <p:cNvPr id="7" name="TextBox 6">
            <a:extLst>
              <a:ext uri="{FF2B5EF4-FFF2-40B4-BE49-F238E27FC236}">
                <a16:creationId xmlns:a16="http://schemas.microsoft.com/office/drawing/2014/main" id="{A2CE27D2-6161-8E13-BC4B-6A6EB84F5722}"/>
              </a:ext>
            </a:extLst>
          </p:cNvPr>
          <p:cNvSpPr txBox="1"/>
          <p:nvPr/>
        </p:nvSpPr>
        <p:spPr>
          <a:xfrm>
            <a:off x="270241" y="1328079"/>
            <a:ext cx="8220616" cy="4524315"/>
          </a:xfrm>
          <a:prstGeom prst="rect">
            <a:avLst/>
          </a:prstGeom>
          <a:noFill/>
        </p:spPr>
        <p:txBody>
          <a:bodyPr wrap="square">
            <a:spAutoFit/>
          </a:bodyPr>
          <a:lstStyle/>
          <a:p>
            <a:r>
              <a:rPr lang="en-US" b="1" dirty="0">
                <a:latin typeface="Gill Sans MT" panose="020B0502020104020203" pitchFamily="34" charset="77"/>
              </a:rPr>
              <a:t>Question 7: Indigenous Research </a:t>
            </a:r>
            <a:r>
              <a:rPr lang="en-US" dirty="0">
                <a:latin typeface="Gill Sans MT" panose="020B0502020104020203" pitchFamily="34" charset="77"/>
              </a:rPr>
              <a:t>(engaging with or studying people, culture or their wisdom)</a:t>
            </a:r>
          </a:p>
          <a:p>
            <a:r>
              <a:rPr lang="en-US" dirty="0"/>
              <a:t>- if “no” no action</a:t>
            </a:r>
          </a:p>
          <a:p>
            <a:pPr marL="92075" indent="-92075"/>
            <a:r>
              <a:rPr lang="en-US" dirty="0"/>
              <a:t>- if </a:t>
            </a:r>
            <a:r>
              <a:rPr lang="en-CA" dirty="0"/>
              <a:t>“yes</a:t>
            </a:r>
            <a:r>
              <a:rPr lang="en-CA" b="0" dirty="0">
                <a:effectLst/>
              </a:rPr>
              <a:t>” you must provide 1) List of indigenous groups involved 2) description of how </a:t>
            </a:r>
            <a:r>
              <a:rPr lang="en-CA" dirty="0"/>
              <a:t>you</a:t>
            </a:r>
            <a:r>
              <a:rPr lang="en-CA" b="0" dirty="0">
                <a:effectLst/>
              </a:rPr>
              <a:t> have or will secure indigenous groups’ approval for the proposed activities. </a:t>
            </a:r>
          </a:p>
          <a:p>
            <a:endParaRPr lang="en-CA" b="0" dirty="0">
              <a:effectLst/>
            </a:endParaRPr>
          </a:p>
          <a:p>
            <a:r>
              <a:rPr lang="en-US" b="1" dirty="0">
                <a:latin typeface="Gill Sans MT" panose="020B0502020104020203" pitchFamily="34" charset="77"/>
              </a:rPr>
              <a:t>Question 8: Are you seeking any of the following Physical Resources</a:t>
            </a:r>
          </a:p>
          <a:p>
            <a:r>
              <a:rPr lang="en-US" dirty="0">
                <a:latin typeface="Gill Sans MT" panose="020B0502020104020203" pitchFamily="34" charset="77"/>
              </a:rPr>
              <a:t>1) additional space, 2) additional facilities, 3) renovations, 4) retrofitting, 5) new equipment, or 6) other resources. </a:t>
            </a:r>
          </a:p>
          <a:p>
            <a:r>
              <a:rPr lang="en-US" dirty="0">
                <a:latin typeface="Gill Sans MT" panose="020B0502020104020203" pitchFamily="34" charset="77"/>
              </a:rPr>
              <a:t>- if “no” no action</a:t>
            </a:r>
          </a:p>
          <a:p>
            <a:r>
              <a:rPr lang="en-US" dirty="0">
                <a:latin typeface="Gill Sans MT" panose="020B0502020104020203" pitchFamily="34" charset="77"/>
              </a:rPr>
              <a:t>- if “yes” select ALL applicable items and provide approval through Attachments</a:t>
            </a:r>
          </a:p>
          <a:p>
            <a:endParaRPr lang="en-US" b="1" dirty="0">
              <a:latin typeface="Gill Sans MT" panose="020B0502020104020203" pitchFamily="34" charset="77"/>
            </a:endParaRPr>
          </a:p>
          <a:p>
            <a:r>
              <a:rPr lang="en-US" b="1" dirty="0">
                <a:latin typeface="Gill Sans MT" panose="020B0502020104020203" pitchFamily="34" charset="77"/>
              </a:rPr>
              <a:t>Question 9: SFU Core Facilities</a:t>
            </a:r>
            <a:endParaRPr lang="en-US" dirty="0">
              <a:latin typeface="Gill Sans MT" panose="020B0502020104020203" pitchFamily="34" charset="77"/>
            </a:endParaRPr>
          </a:p>
          <a:p>
            <a:r>
              <a:rPr lang="en-US" dirty="0">
                <a:latin typeface="Gill Sans MT" panose="020B0502020104020203" pitchFamily="34" charset="77"/>
              </a:rPr>
              <a:t>- if “no” no action</a:t>
            </a:r>
          </a:p>
          <a:p>
            <a:r>
              <a:rPr lang="en-US" dirty="0">
                <a:latin typeface="Gill Sans MT" panose="020B0502020104020203" pitchFamily="34" charset="77"/>
              </a:rPr>
              <a:t>- if “yes” select ALL that applies</a:t>
            </a:r>
          </a:p>
          <a:p>
            <a:endParaRPr lang="en-US" b="1" dirty="0">
              <a:latin typeface="Gill Sans MT" panose="020B0502020104020203" pitchFamily="34" charset="77"/>
            </a:endParaRPr>
          </a:p>
        </p:txBody>
      </p:sp>
      <p:sp>
        <p:nvSpPr>
          <p:cNvPr id="6" name="TextBox 5">
            <a:extLst>
              <a:ext uri="{FF2B5EF4-FFF2-40B4-BE49-F238E27FC236}">
                <a16:creationId xmlns:a16="http://schemas.microsoft.com/office/drawing/2014/main" id="{54A0F56A-B29C-28E2-93F8-83AF42591BDC}"/>
              </a:ext>
            </a:extLst>
          </p:cNvPr>
          <p:cNvSpPr txBox="1"/>
          <p:nvPr/>
        </p:nvSpPr>
        <p:spPr>
          <a:xfrm>
            <a:off x="4280593" y="4605968"/>
            <a:ext cx="2264140" cy="2123658"/>
          </a:xfrm>
          <a:prstGeom prst="rect">
            <a:avLst/>
          </a:prstGeom>
          <a:noFill/>
        </p:spPr>
        <p:txBody>
          <a:bodyPr wrap="square">
            <a:spAutoFit/>
          </a:bodyPr>
          <a:lstStyle/>
          <a:p>
            <a:pPr marL="171450" indent="-171450">
              <a:buFont typeface="Wingdings" pitchFamily="2" charset="2"/>
              <a:buChar char="q"/>
            </a:pPr>
            <a:r>
              <a:rPr lang="en-CA" sz="1100" b="0" dirty="0">
                <a:effectLst/>
              </a:rPr>
              <a:t>Big Data Hub</a:t>
            </a:r>
          </a:p>
          <a:p>
            <a:pPr marL="171450" indent="-171450">
              <a:buFont typeface="Wingdings" pitchFamily="2" charset="2"/>
              <a:buChar char="q"/>
            </a:pPr>
            <a:r>
              <a:rPr lang="en-CA" sz="1100" b="0" dirty="0">
                <a:effectLst/>
              </a:rPr>
              <a:t> 4D labs</a:t>
            </a:r>
          </a:p>
          <a:p>
            <a:pPr marL="171450" indent="-171450">
              <a:buFont typeface="Wingdings" pitchFamily="2" charset="2"/>
              <a:buChar char="q"/>
            </a:pPr>
            <a:r>
              <a:rPr lang="en-CA" sz="1100" b="0" dirty="0">
                <a:effectLst/>
              </a:rPr>
              <a:t> BIO3 Lab</a:t>
            </a:r>
          </a:p>
          <a:p>
            <a:pPr marL="171450" indent="-171450">
              <a:buFont typeface="Wingdings" pitchFamily="2" charset="2"/>
              <a:buChar char="q"/>
            </a:pPr>
            <a:r>
              <a:rPr lang="en-CA" sz="1100" b="0" dirty="0">
                <a:effectLst/>
              </a:rPr>
              <a:t> </a:t>
            </a:r>
            <a:r>
              <a:rPr lang="en-CA" sz="1100" b="0" dirty="0" err="1">
                <a:effectLst/>
              </a:rPr>
              <a:t>eBRAIN</a:t>
            </a:r>
            <a:r>
              <a:rPr lang="en-CA" sz="1100" b="0" dirty="0">
                <a:effectLst/>
              </a:rPr>
              <a:t> Lab</a:t>
            </a:r>
          </a:p>
          <a:p>
            <a:pPr marL="171450" indent="-171450">
              <a:buFont typeface="Wingdings" pitchFamily="2" charset="2"/>
              <a:buChar char="q"/>
            </a:pPr>
            <a:r>
              <a:rPr lang="en-CA" sz="1100" b="0" dirty="0">
                <a:effectLst/>
              </a:rPr>
              <a:t> </a:t>
            </a:r>
            <a:r>
              <a:rPr lang="en-CA" sz="1100" b="0" dirty="0" err="1">
                <a:effectLst/>
              </a:rPr>
              <a:t>ImageTech</a:t>
            </a:r>
            <a:r>
              <a:rPr lang="en-CA" sz="1100" b="0" dirty="0">
                <a:effectLst/>
              </a:rPr>
              <a:t> Lab</a:t>
            </a:r>
          </a:p>
          <a:p>
            <a:pPr marL="171450" indent="-171450">
              <a:buFont typeface="Wingdings" pitchFamily="2" charset="2"/>
              <a:buChar char="q"/>
            </a:pPr>
            <a:r>
              <a:rPr lang="en-CA" sz="1100" b="0" dirty="0">
                <a:effectLst/>
              </a:rPr>
              <a:t> </a:t>
            </a:r>
            <a:r>
              <a:rPr lang="en-CA" sz="1100" b="0" dirty="0" err="1">
                <a:effectLst/>
              </a:rPr>
              <a:t>WearTech</a:t>
            </a:r>
            <a:r>
              <a:rPr lang="en-CA" sz="1100" b="0" dirty="0">
                <a:effectLst/>
              </a:rPr>
              <a:t> Lab</a:t>
            </a:r>
          </a:p>
          <a:p>
            <a:pPr marL="171450" indent="-171450">
              <a:buFont typeface="Wingdings" pitchFamily="2" charset="2"/>
              <a:buChar char="q"/>
            </a:pPr>
            <a:r>
              <a:rPr lang="en-CA" sz="1100" b="0" dirty="0">
                <a:effectLst/>
              </a:rPr>
              <a:t> Public Knowledge Project PKP</a:t>
            </a:r>
          </a:p>
          <a:p>
            <a:pPr marL="171450" indent="-171450">
              <a:buFont typeface="Wingdings" pitchFamily="2" charset="2"/>
              <a:buChar char="q"/>
            </a:pPr>
            <a:r>
              <a:rPr lang="en-CA" sz="1100" b="0" dirty="0">
                <a:effectLst/>
              </a:rPr>
              <a:t> Library</a:t>
            </a:r>
          </a:p>
          <a:p>
            <a:pPr marL="171450" indent="-171450">
              <a:buFont typeface="Wingdings" pitchFamily="2" charset="2"/>
              <a:buChar char="q"/>
            </a:pPr>
            <a:r>
              <a:rPr lang="en-CA" sz="1100" b="0" dirty="0">
                <a:effectLst/>
              </a:rPr>
              <a:t> Animal Care Facility</a:t>
            </a:r>
          </a:p>
          <a:p>
            <a:pPr marL="171450" indent="-171450">
              <a:buFont typeface="Wingdings" pitchFamily="2" charset="2"/>
              <a:buChar char="q"/>
            </a:pPr>
            <a:r>
              <a:rPr lang="en-CA" sz="1100" b="0" dirty="0">
                <a:effectLst/>
              </a:rPr>
              <a:t> Supercomputer CEDAR</a:t>
            </a:r>
          </a:p>
          <a:p>
            <a:pPr marL="171450" indent="-171450">
              <a:buFont typeface="Wingdings" pitchFamily="2" charset="2"/>
              <a:buChar char="q"/>
            </a:pPr>
            <a:r>
              <a:rPr lang="en-CA" sz="1100" b="0" dirty="0">
                <a:effectLst/>
              </a:rPr>
              <a:t> Research Data Centre</a:t>
            </a:r>
          </a:p>
          <a:p>
            <a:pPr marL="171450" indent="-171450">
              <a:buFont typeface="Wingdings" pitchFamily="2" charset="2"/>
              <a:buChar char="q"/>
            </a:pPr>
            <a:r>
              <a:rPr lang="en-CA" sz="1100" b="0" dirty="0">
                <a:effectLst/>
              </a:rPr>
              <a:t> Digital Research Alliance Canada</a:t>
            </a:r>
          </a:p>
        </p:txBody>
      </p:sp>
    </p:spTree>
    <p:extLst>
      <p:ext uri="{BB962C8B-B14F-4D97-AF65-F5344CB8AC3E}">
        <p14:creationId xmlns:p14="http://schemas.microsoft.com/office/powerpoint/2010/main" val="350349485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3" name="Title 1">
            <a:extLst>
              <a:ext uri="{FF2B5EF4-FFF2-40B4-BE49-F238E27FC236}">
                <a16:creationId xmlns:a16="http://schemas.microsoft.com/office/drawing/2014/main" id="{C0E7452C-1E0A-2C38-7458-E383D29FA27E}"/>
              </a:ext>
            </a:extLst>
          </p:cNvPr>
          <p:cNvSpPr>
            <a:spLocks noGrp="1"/>
          </p:cNvSpPr>
          <p:nvPr>
            <p:ph type="title"/>
          </p:nvPr>
        </p:nvSpPr>
        <p:spPr>
          <a:xfrm>
            <a:off x="119516" y="162242"/>
            <a:ext cx="8522066" cy="695008"/>
          </a:xfrm>
        </p:spPr>
        <p:txBody>
          <a:bodyPr/>
          <a:lstStyle/>
          <a:p>
            <a:r>
              <a:rPr lang="en-US" sz="3200" dirty="0"/>
              <a:t>PROPOSAL QUESTIONS</a:t>
            </a:r>
          </a:p>
        </p:txBody>
      </p:sp>
      <p:sp>
        <p:nvSpPr>
          <p:cNvPr id="7" name="TextBox 6">
            <a:extLst>
              <a:ext uri="{FF2B5EF4-FFF2-40B4-BE49-F238E27FC236}">
                <a16:creationId xmlns:a16="http://schemas.microsoft.com/office/drawing/2014/main" id="{A2CE27D2-6161-8E13-BC4B-6A6EB84F5722}"/>
              </a:ext>
            </a:extLst>
          </p:cNvPr>
          <p:cNvSpPr txBox="1"/>
          <p:nvPr/>
        </p:nvSpPr>
        <p:spPr>
          <a:xfrm>
            <a:off x="270241" y="1328079"/>
            <a:ext cx="8220616" cy="5632311"/>
          </a:xfrm>
          <a:prstGeom prst="rect">
            <a:avLst/>
          </a:prstGeom>
          <a:noFill/>
        </p:spPr>
        <p:txBody>
          <a:bodyPr wrap="square">
            <a:spAutoFit/>
          </a:bodyPr>
          <a:lstStyle/>
          <a:p>
            <a:r>
              <a:rPr lang="en-US" b="1" dirty="0">
                <a:latin typeface="Gill Sans MT" panose="020B0502020104020203" pitchFamily="34" charset="77"/>
              </a:rPr>
              <a:t>Question 10: Does your proposal include Co-applicants</a:t>
            </a:r>
          </a:p>
          <a:p>
            <a:r>
              <a:rPr lang="en-US" dirty="0">
                <a:latin typeface="Gill Sans MT" panose="020B0502020104020203" pitchFamily="34" charset="77"/>
              </a:rPr>
              <a:t>- if “no” no action</a:t>
            </a:r>
          </a:p>
          <a:p>
            <a:r>
              <a:rPr lang="en-US" dirty="0">
                <a:latin typeface="Gill Sans MT" panose="020B0502020104020203" pitchFamily="34" charset="77"/>
              </a:rPr>
              <a:t>- if “yes” all co-PIs (SFU or external) should be listed in the attached proposal. </a:t>
            </a:r>
          </a:p>
          <a:p>
            <a:r>
              <a:rPr lang="en-US" b="1" dirty="0">
                <a:latin typeface="Gill Sans MT" panose="020B0502020104020203" pitchFamily="34" charset="77"/>
              </a:rPr>
              <a:t>	Question 10.1 Are any of your co-applicants from SFU</a:t>
            </a:r>
            <a:r>
              <a:rPr lang="en-US" dirty="0">
                <a:latin typeface="Gill Sans MT" panose="020B0502020104020203" pitchFamily="34" charset="77"/>
              </a:rPr>
              <a:t>?</a:t>
            </a:r>
          </a:p>
          <a:p>
            <a:r>
              <a:rPr lang="en-US" dirty="0">
                <a:latin typeface="Gill Sans MT" panose="020B0502020104020203" pitchFamily="34" charset="77"/>
              </a:rPr>
              <a:t>	- if “no” no action</a:t>
            </a:r>
          </a:p>
          <a:p>
            <a:r>
              <a:rPr lang="en-US" dirty="0">
                <a:latin typeface="Gill Sans MT" panose="020B0502020104020203" pitchFamily="34" charset="77"/>
              </a:rPr>
              <a:t>	- if “yes”, answer Question 10.1.1 </a:t>
            </a:r>
            <a:r>
              <a:rPr lang="en-US" b="1" dirty="0">
                <a:latin typeface="Gill Sans MT" panose="020B0502020104020203" pitchFamily="34" charset="77"/>
              </a:rPr>
              <a:t>Are any of your SFU Co-Applicants 	providing additional resources</a:t>
            </a:r>
            <a:r>
              <a:rPr lang="en-US" dirty="0">
                <a:latin typeface="Gill Sans MT" panose="020B0502020104020203" pitchFamily="34" charset="77"/>
              </a:rPr>
              <a:t>? </a:t>
            </a:r>
          </a:p>
          <a:p>
            <a:r>
              <a:rPr lang="en-US" dirty="0">
                <a:latin typeface="Gill Sans MT" panose="020B0502020104020203" pitchFamily="34" charset="77"/>
              </a:rPr>
              <a:t>	- if “no” no action</a:t>
            </a:r>
          </a:p>
          <a:p>
            <a:r>
              <a:rPr lang="en-US" dirty="0">
                <a:latin typeface="Gill Sans MT" panose="020B0502020104020203" pitchFamily="34" charset="77"/>
              </a:rPr>
              <a:t>	- if “yes” check that you have verification that approvals were secured, or that you acknowledges that approvals must be secured before project start. Please follow internal process for verification, follow up and tracking. </a:t>
            </a:r>
          </a:p>
          <a:p>
            <a:endParaRPr lang="en-US" dirty="0">
              <a:latin typeface="Gill Sans MT" panose="020B0502020104020203" pitchFamily="34" charset="77"/>
            </a:endParaRPr>
          </a:p>
          <a:p>
            <a:r>
              <a:rPr lang="en-US" b="1" dirty="0">
                <a:latin typeface="Gill Sans MT" panose="020B0502020104020203" pitchFamily="34" charset="77"/>
              </a:rPr>
              <a:t>Question 11: Institutional support letter or contributions by the OVPRI </a:t>
            </a:r>
            <a:r>
              <a:rPr lang="en-US" dirty="0">
                <a:latin typeface="Gill Sans MT" panose="020B0502020104020203" pitchFamily="34" charset="77"/>
              </a:rPr>
              <a:t> </a:t>
            </a:r>
          </a:p>
          <a:p>
            <a:r>
              <a:rPr lang="en-US" dirty="0">
                <a:latin typeface="Gill Sans MT" panose="020B0502020104020203" pitchFamily="34" charset="77"/>
              </a:rPr>
              <a:t>- if “no” no action</a:t>
            </a:r>
          </a:p>
          <a:p>
            <a:r>
              <a:rPr lang="en-US" dirty="0">
                <a:latin typeface="Gill Sans MT" panose="020B0502020104020203" pitchFamily="34" charset="77"/>
              </a:rPr>
              <a:t>- if “yes” provide please select support letter and/or contribution and upload signed letter or provide 3-digit ISA identifier. </a:t>
            </a:r>
          </a:p>
          <a:p>
            <a:endParaRPr lang="en-US" dirty="0">
              <a:latin typeface="Gill Sans MT" panose="020B0502020104020203" pitchFamily="34" charset="77"/>
            </a:endParaRPr>
          </a:p>
          <a:p>
            <a:r>
              <a:rPr lang="en-US" sz="1800" i="1" dirty="0">
                <a:solidFill>
                  <a:srgbClr val="0070C0"/>
                </a:solidFill>
              </a:rPr>
              <a:t>NOTE: Question 11 will not track commitments made within Department, School and Faculty at go live. Only commitments tracked by ISA are listed. </a:t>
            </a:r>
          </a:p>
          <a:p>
            <a:endParaRPr lang="en-US" b="1" dirty="0">
              <a:latin typeface="Gill Sans MT" panose="020B0502020104020203" pitchFamily="34" charset="77"/>
            </a:endParaRPr>
          </a:p>
        </p:txBody>
      </p:sp>
    </p:spTree>
    <p:extLst>
      <p:ext uri="{BB962C8B-B14F-4D97-AF65-F5344CB8AC3E}">
        <p14:creationId xmlns:p14="http://schemas.microsoft.com/office/powerpoint/2010/main" val="284978277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59" y="370038"/>
            <a:ext cx="8600383" cy="695008"/>
          </a:xfrm>
        </p:spPr>
        <p:txBody>
          <a:bodyPr/>
          <a:lstStyle/>
          <a:p>
            <a:r>
              <a:rPr lang="en-US" sz="3600" dirty="0"/>
              <a:t>QUESTIONNAIRE – FAS EQUIPMENT QUESTIONS</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TextBox 5">
            <a:extLst>
              <a:ext uri="{FF2B5EF4-FFF2-40B4-BE49-F238E27FC236}">
                <a16:creationId xmlns:a16="http://schemas.microsoft.com/office/drawing/2014/main" id="{5AECC8E2-6E3A-398D-AB45-BC4667BC30EF}"/>
              </a:ext>
            </a:extLst>
          </p:cNvPr>
          <p:cNvSpPr txBox="1"/>
          <p:nvPr/>
        </p:nvSpPr>
        <p:spPr>
          <a:xfrm>
            <a:off x="327859" y="1181107"/>
            <a:ext cx="8727897" cy="3970318"/>
          </a:xfrm>
          <a:prstGeom prst="rect">
            <a:avLst/>
          </a:prstGeom>
          <a:noFill/>
        </p:spPr>
        <p:txBody>
          <a:bodyPr wrap="square">
            <a:spAutoFit/>
          </a:bodyPr>
          <a:lstStyle/>
          <a:p>
            <a:r>
              <a:rPr lang="en-CA" b="0" i="0" dirty="0">
                <a:solidFill>
                  <a:srgbClr val="333333"/>
                </a:solidFill>
                <a:effectLst/>
                <a:latin typeface="Arial" panose="020B0604020202020204" pitchFamily="34" charset="0"/>
              </a:rPr>
              <a:t>Question 1: Are you seeking new equipment and/or use of existing equipment?  </a:t>
            </a:r>
          </a:p>
          <a:p>
            <a:endParaRPr lang="en-CA" dirty="0">
              <a:solidFill>
                <a:srgbClr val="333333"/>
              </a:solidFill>
              <a:latin typeface="Arial" panose="020B0604020202020204" pitchFamily="34" charset="0"/>
            </a:endParaRPr>
          </a:p>
          <a:p>
            <a:r>
              <a:rPr lang="en-CA" b="0" i="0" dirty="0">
                <a:solidFill>
                  <a:srgbClr val="333333"/>
                </a:solidFill>
                <a:effectLst/>
                <a:latin typeface="Arial" panose="020B0604020202020204" pitchFamily="34" charset="0"/>
              </a:rPr>
              <a:t>Question 2: Does the equipment have modular components that require service, repair or replacement? Please list component and frequency of service/repair/replacement for each.  </a:t>
            </a:r>
          </a:p>
          <a:p>
            <a:endParaRPr lang="en-CA" dirty="0">
              <a:solidFill>
                <a:srgbClr val="333333"/>
              </a:solidFill>
              <a:latin typeface="Arial" panose="020B0604020202020204" pitchFamily="34" charset="0"/>
            </a:endParaRPr>
          </a:p>
          <a:p>
            <a:r>
              <a:rPr lang="en-CA" b="0" i="0" dirty="0">
                <a:solidFill>
                  <a:srgbClr val="333333"/>
                </a:solidFill>
                <a:effectLst/>
                <a:latin typeface="Arial" panose="020B0604020202020204" pitchFamily="34" charset="0"/>
              </a:rPr>
              <a:t>Question 3: Does the equipment require additional resources?  </a:t>
            </a:r>
          </a:p>
          <a:p>
            <a:endParaRPr lang="en-CA" dirty="0">
              <a:solidFill>
                <a:srgbClr val="333333"/>
              </a:solidFill>
              <a:latin typeface="Arial" panose="020B0604020202020204" pitchFamily="34" charset="0"/>
            </a:endParaRPr>
          </a:p>
          <a:p>
            <a:r>
              <a:rPr lang="en-CA" b="0" i="0" dirty="0">
                <a:solidFill>
                  <a:srgbClr val="333333"/>
                </a:solidFill>
                <a:effectLst/>
                <a:latin typeface="Arial" panose="020B0604020202020204" pitchFamily="34" charset="0"/>
              </a:rPr>
              <a:t>Question 4: Please provide technical data sheet specific to model number of for each equipment.  </a:t>
            </a:r>
          </a:p>
          <a:p>
            <a:endParaRPr lang="en-CA" dirty="0">
              <a:solidFill>
                <a:srgbClr val="333333"/>
              </a:solidFill>
              <a:latin typeface="Arial" panose="020B0604020202020204" pitchFamily="34" charset="0"/>
            </a:endParaRPr>
          </a:p>
          <a:p>
            <a:r>
              <a:rPr lang="en-CA" b="0" i="0" dirty="0">
                <a:solidFill>
                  <a:srgbClr val="333333"/>
                </a:solidFill>
                <a:effectLst/>
                <a:latin typeface="Arial" panose="020B0604020202020204" pitchFamily="34" charset="0"/>
              </a:rPr>
              <a:t>Question 5: Provide information about electrical, plumbing, heating, cooling, ventilation, dimensions (W.H,D) and weight of equipment and any other special requirements?  </a:t>
            </a:r>
            <a:endParaRPr lang="en-US" dirty="0"/>
          </a:p>
        </p:txBody>
      </p:sp>
    </p:spTree>
    <p:extLst>
      <p:ext uri="{BB962C8B-B14F-4D97-AF65-F5344CB8AC3E}">
        <p14:creationId xmlns:p14="http://schemas.microsoft.com/office/powerpoint/2010/main" val="64273197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59" y="370038"/>
            <a:ext cx="8600383" cy="695008"/>
          </a:xfrm>
        </p:spPr>
        <p:txBody>
          <a:bodyPr/>
          <a:lstStyle/>
          <a:p>
            <a:r>
              <a:rPr lang="en-US" sz="3600" dirty="0"/>
              <a:t>REVIEWING THE PROPOSAL – FYI COMPLIANCE</a:t>
            </a:r>
          </a:p>
        </p:txBody>
      </p:sp>
      <p:sp>
        <p:nvSpPr>
          <p:cNvPr id="5" name="Rectangle 4">
            <a:extLst>
              <a:ext uri="{FF2B5EF4-FFF2-40B4-BE49-F238E27FC236}">
                <a16:creationId xmlns:a16="http://schemas.microsoft.com/office/drawing/2014/main" id="{097301EC-6242-2FDF-3157-C30801E072AD}"/>
              </a:ext>
            </a:extLst>
          </p:cNvPr>
          <p:cNvSpPr>
            <a:spLocks noChangeArrowheads="1"/>
          </p:cNvSpPr>
          <p:nvPr/>
        </p:nvSpPr>
        <p:spPr bwMode="auto">
          <a:xfrm>
            <a:off x="902368" y="364556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098017C8-6BFE-7CF0-6CC8-748CE7E8CB0C}"/>
              </a:ext>
            </a:extLst>
          </p:cNvPr>
          <p:cNvSpPr txBox="1"/>
          <p:nvPr/>
        </p:nvSpPr>
        <p:spPr>
          <a:xfrm>
            <a:off x="215758" y="1065046"/>
            <a:ext cx="8486115" cy="5262979"/>
          </a:xfrm>
          <a:prstGeom prst="rect">
            <a:avLst/>
          </a:prstGeom>
          <a:noFill/>
        </p:spPr>
        <p:txBody>
          <a:bodyPr wrap="square">
            <a:spAutoFit/>
          </a:bodyPr>
          <a:lstStyle/>
          <a:p>
            <a:r>
              <a:rPr lang="en-US" sz="1400" b="1" dirty="0">
                <a:latin typeface="Gill Sans MT" panose="020B0502020104020203" pitchFamily="34" charset="77"/>
              </a:rPr>
              <a:t>No account will be authorized until ORS verified all bold typeset compliance requirements are met. </a:t>
            </a:r>
          </a:p>
          <a:p>
            <a:endParaRPr lang="en-US" sz="1400" b="1" dirty="0">
              <a:latin typeface="Gill Sans MT" panose="020B0502020104020203" pitchFamily="34" charset="77"/>
            </a:endParaRPr>
          </a:p>
          <a:p>
            <a:endParaRPr lang="en-US" sz="1400" dirty="0">
              <a:latin typeface="Gill Sans MT" panose="020B0502020104020203" pitchFamily="34" charset="77"/>
            </a:endParaRPr>
          </a:p>
          <a:p>
            <a:pPr marL="171450" indent="-171450">
              <a:buFont typeface="Arial" panose="020B0604020202020204" pitchFamily="34" charset="0"/>
              <a:buChar char="•"/>
            </a:pPr>
            <a:r>
              <a:rPr lang="en-US" sz="1400" b="1" dirty="0">
                <a:latin typeface="Gill Sans MT" panose="020B0502020104020203" pitchFamily="34" charset="77"/>
              </a:rPr>
              <a:t>Human Ethics</a:t>
            </a:r>
          </a:p>
          <a:p>
            <a:pPr marL="171450" indent="-171450">
              <a:buFont typeface="Arial" panose="020B0604020202020204" pitchFamily="34" charset="0"/>
              <a:buChar char="•"/>
            </a:pPr>
            <a:r>
              <a:rPr lang="en-US" sz="1400" b="1" dirty="0">
                <a:latin typeface="Gill Sans MT" panose="020B0502020104020203" pitchFamily="34" charset="77"/>
              </a:rPr>
              <a:t>Animal Care</a:t>
            </a:r>
          </a:p>
          <a:p>
            <a:pPr marL="171450" indent="-171450">
              <a:buFont typeface="Arial" panose="020B0604020202020204" pitchFamily="34" charset="0"/>
              <a:buChar char="•"/>
            </a:pPr>
            <a:r>
              <a:rPr lang="en-US" sz="1400" b="1" dirty="0">
                <a:latin typeface="Gill Sans MT" panose="020B0502020104020203" pitchFamily="34" charset="77"/>
              </a:rPr>
              <a:t>Biohazard</a:t>
            </a:r>
          </a:p>
          <a:p>
            <a:pPr marL="171450" indent="-171450">
              <a:buFont typeface="Arial" panose="020B0604020202020204" pitchFamily="34" charset="0"/>
              <a:buChar char="•"/>
            </a:pPr>
            <a:endParaRPr lang="en-US" sz="1400" b="1" dirty="0">
              <a:latin typeface="Gill Sans MT" panose="020B0502020104020203" pitchFamily="34" charset="77"/>
            </a:endParaRPr>
          </a:p>
          <a:p>
            <a:pPr marL="171450" indent="-171450">
              <a:buFont typeface="Arial" panose="020B0604020202020204" pitchFamily="34" charset="0"/>
              <a:buChar char="•"/>
            </a:pPr>
            <a:r>
              <a:rPr lang="en-US" sz="1400" b="1" dirty="0">
                <a:latin typeface="Gill Sans MT" panose="020B0502020104020203" pitchFamily="34" charset="77"/>
              </a:rPr>
              <a:t>Conflict of Interest Management Plan</a:t>
            </a:r>
            <a:r>
              <a:rPr lang="en-US" sz="1400" b="1" dirty="0">
                <a:solidFill>
                  <a:srgbClr val="FF0000"/>
                </a:solidFill>
                <a:latin typeface="Gill Sans MT" panose="020B0502020104020203" pitchFamily="34" charset="77"/>
              </a:rPr>
              <a:t>*</a:t>
            </a:r>
          </a:p>
          <a:p>
            <a:endParaRPr lang="en-US" sz="1400" b="1" dirty="0">
              <a:solidFill>
                <a:srgbClr val="FF0000"/>
              </a:solidFill>
              <a:latin typeface="Gill Sans MT" panose="020B0502020104020203" pitchFamily="34" charset="77"/>
            </a:endParaRPr>
          </a:p>
          <a:p>
            <a:pPr marL="171450" indent="-171450">
              <a:buFont typeface="Arial" panose="020B0604020202020204" pitchFamily="34" charset="0"/>
              <a:buChar char="•"/>
            </a:pPr>
            <a:r>
              <a:rPr lang="en-US" sz="1400" dirty="0">
                <a:latin typeface="Gill Sans MT" panose="020B0502020104020203" pitchFamily="34" charset="77"/>
              </a:rPr>
              <a:t>Radiation</a:t>
            </a:r>
          </a:p>
          <a:p>
            <a:pPr marL="171450" indent="-171450">
              <a:buFont typeface="Arial" panose="020B0604020202020204" pitchFamily="34" charset="0"/>
              <a:buChar char="•"/>
            </a:pPr>
            <a:r>
              <a:rPr lang="en-US" sz="1400" dirty="0">
                <a:latin typeface="Gill Sans MT" panose="020B0502020104020203" pitchFamily="34" charset="77"/>
              </a:rPr>
              <a:t>Cannabis</a:t>
            </a:r>
          </a:p>
          <a:p>
            <a:endParaRPr lang="en-US" sz="1400" dirty="0">
              <a:latin typeface="Gill Sans MT" panose="020B0502020104020203" pitchFamily="34" charset="77"/>
            </a:endParaRPr>
          </a:p>
          <a:p>
            <a:r>
              <a:rPr lang="en-US" sz="1400" dirty="0">
                <a:solidFill>
                  <a:srgbClr val="FF0000"/>
                </a:solidFill>
                <a:latin typeface="Gill Sans MT" panose="020B0502020104020203" pitchFamily="34" charset="77"/>
              </a:rPr>
              <a:t>*</a:t>
            </a:r>
            <a:r>
              <a:rPr lang="en-US" sz="1400" dirty="0">
                <a:latin typeface="Gill Sans MT" panose="020B0502020104020203" pitchFamily="34" charset="77"/>
              </a:rPr>
              <a:t>COI Management Plans are processed and approved in the Faculties. Please use internal process to make sure all required documentation and approval are in place for COI Management Plan Approval. KR will only hold the plan as approved by the Dean. </a:t>
            </a:r>
          </a:p>
          <a:p>
            <a:endParaRPr lang="en-US" sz="1400" dirty="0">
              <a:latin typeface="Gill Sans MT" panose="020B0502020104020203" pitchFamily="34" charset="77"/>
            </a:endParaRPr>
          </a:p>
          <a:p>
            <a:r>
              <a:rPr lang="en-US" sz="1400" i="1" dirty="0">
                <a:solidFill>
                  <a:srgbClr val="0070C0"/>
                </a:solidFill>
              </a:rPr>
              <a:t>NOTE: there are several other certification and compliance requirements that could be applicable to a proposed project. It is the responsibility of the PI to make sure they do their diligence in exploring what is applicable and completing it before starting the funded project. Please contact </a:t>
            </a:r>
            <a:r>
              <a:rPr lang="en-US" sz="1400" i="1" dirty="0" err="1">
                <a:solidFill>
                  <a:srgbClr val="0070C0"/>
                </a:solidFill>
              </a:rPr>
              <a:t>ors@sfu.ca</a:t>
            </a:r>
            <a:r>
              <a:rPr lang="en-US" sz="1400" i="1" dirty="0">
                <a:solidFill>
                  <a:srgbClr val="0070C0"/>
                </a:solidFill>
              </a:rPr>
              <a:t> for a list of most common requirements. </a:t>
            </a:r>
          </a:p>
          <a:p>
            <a:endParaRPr lang="en-US" sz="1400" dirty="0">
              <a:latin typeface="Gill Sans MT" panose="020B0502020104020203" pitchFamily="34" charset="77"/>
            </a:endParaRPr>
          </a:p>
          <a:p>
            <a:r>
              <a:rPr lang="en-US" sz="1400" i="1" dirty="0">
                <a:solidFill>
                  <a:srgbClr val="0070C0"/>
                </a:solidFill>
              </a:rPr>
              <a:t>NOTE:  PIs cannot procced without choosing a compliance entry. If you have none, you must select “none” for compliance type and “not applicable” for approval status before you can proceed. </a:t>
            </a:r>
          </a:p>
          <a:p>
            <a:endParaRPr lang="en-US" sz="1400" i="1" dirty="0">
              <a:solidFill>
                <a:srgbClr val="0070C0"/>
              </a:solidFill>
            </a:endParaRPr>
          </a:p>
        </p:txBody>
      </p:sp>
    </p:spTree>
    <p:extLst>
      <p:ext uri="{BB962C8B-B14F-4D97-AF65-F5344CB8AC3E}">
        <p14:creationId xmlns:p14="http://schemas.microsoft.com/office/powerpoint/2010/main" val="313454113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59" y="370038"/>
            <a:ext cx="8600383" cy="695008"/>
          </a:xfrm>
        </p:spPr>
        <p:txBody>
          <a:bodyPr/>
          <a:lstStyle/>
          <a:p>
            <a:r>
              <a:rPr lang="en-US" sz="3600" dirty="0"/>
              <a:t>ATTACHMENTS</a:t>
            </a:r>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8" name="TextBox 7">
            <a:extLst>
              <a:ext uri="{FF2B5EF4-FFF2-40B4-BE49-F238E27FC236}">
                <a16:creationId xmlns:a16="http://schemas.microsoft.com/office/drawing/2014/main" id="{098017C8-6BFE-7CF0-6CC8-748CE7E8CB0C}"/>
              </a:ext>
            </a:extLst>
          </p:cNvPr>
          <p:cNvSpPr txBox="1"/>
          <p:nvPr/>
        </p:nvSpPr>
        <p:spPr>
          <a:xfrm>
            <a:off x="327859" y="920880"/>
            <a:ext cx="7360276" cy="1231106"/>
          </a:xfrm>
          <a:prstGeom prst="rect">
            <a:avLst/>
          </a:prstGeom>
          <a:noFill/>
        </p:spPr>
        <p:txBody>
          <a:bodyPr wrap="square">
            <a:spAutoFit/>
          </a:bodyPr>
          <a:lstStyle/>
          <a:p>
            <a:r>
              <a:rPr lang="en-CA" sz="1600" dirty="0">
                <a:solidFill>
                  <a:srgbClr val="2D3B45"/>
                </a:solidFill>
                <a:effectLst/>
                <a:latin typeface="Gill Sans MT" panose="020B0502020104020203" pitchFamily="34" charset="77"/>
                <a:ea typeface="Times New Roman" panose="02020603050405020304" pitchFamily="18" charset="0"/>
                <a:cs typeface="Times New Roman" panose="02020603050405020304" pitchFamily="18" charset="0"/>
              </a:rPr>
              <a:t>In the Attachments tab, this is where documents for the proposal, budget, and internal approval attachments are uploaded to be part of the submission.</a:t>
            </a:r>
            <a:r>
              <a:rPr lang="en-CA" sz="1100" dirty="0">
                <a:effectLst/>
              </a:rPr>
              <a:t> </a:t>
            </a:r>
          </a:p>
          <a:p>
            <a:endParaRPr lang="en-CA" sz="1200" dirty="0">
              <a:latin typeface="Gill Sans MT" panose="020B0502020104020203" pitchFamily="34" charset="77"/>
            </a:endParaRPr>
          </a:p>
          <a:p>
            <a:endParaRPr lang="en-CA" sz="1200" dirty="0">
              <a:latin typeface="Gill Sans MT" panose="020B0502020104020203" pitchFamily="34" charset="77"/>
            </a:endParaRPr>
          </a:p>
          <a:p>
            <a:endParaRPr lang="en-US" dirty="0">
              <a:latin typeface="Gill Sans MT" panose="020B0502020104020203" pitchFamily="34" charset="77"/>
            </a:endParaRPr>
          </a:p>
        </p:txBody>
      </p:sp>
      <p:graphicFrame>
        <p:nvGraphicFramePr>
          <p:cNvPr id="6" name="Table 5">
            <a:extLst>
              <a:ext uri="{FF2B5EF4-FFF2-40B4-BE49-F238E27FC236}">
                <a16:creationId xmlns:a16="http://schemas.microsoft.com/office/drawing/2014/main" id="{4DDA49B6-6BF0-667F-18EB-4F83B8B1EAD1}"/>
              </a:ext>
            </a:extLst>
          </p:cNvPr>
          <p:cNvGraphicFramePr>
            <a:graphicFrameLocks noGrp="1"/>
          </p:cNvGraphicFramePr>
          <p:nvPr>
            <p:extLst>
              <p:ext uri="{D42A27DB-BD31-4B8C-83A1-F6EECF244321}">
                <p14:modId xmlns:p14="http://schemas.microsoft.com/office/powerpoint/2010/main" val="1784964813"/>
              </p:ext>
            </p:extLst>
          </p:nvPr>
        </p:nvGraphicFramePr>
        <p:xfrm>
          <a:off x="327859" y="1555341"/>
          <a:ext cx="8455534" cy="5090160"/>
        </p:xfrm>
        <a:graphic>
          <a:graphicData uri="http://schemas.openxmlformats.org/drawingml/2006/table">
            <a:tbl>
              <a:tblPr firstRow="1" bandRow="1">
                <a:tableStyleId>{5C22544A-7EE6-4342-B048-85BDC9FD1C3A}</a:tableStyleId>
              </a:tblPr>
              <a:tblGrid>
                <a:gridCol w="3184578">
                  <a:extLst>
                    <a:ext uri="{9D8B030D-6E8A-4147-A177-3AD203B41FA5}">
                      <a16:colId xmlns:a16="http://schemas.microsoft.com/office/drawing/2014/main" val="1828581158"/>
                    </a:ext>
                  </a:extLst>
                </a:gridCol>
                <a:gridCol w="5270956">
                  <a:extLst>
                    <a:ext uri="{9D8B030D-6E8A-4147-A177-3AD203B41FA5}">
                      <a16:colId xmlns:a16="http://schemas.microsoft.com/office/drawing/2014/main" val="4176966702"/>
                    </a:ext>
                  </a:extLst>
                </a:gridCol>
              </a:tblGrid>
              <a:tr h="0">
                <a:tc>
                  <a:txBody>
                    <a:bodyPr/>
                    <a:lstStyle/>
                    <a:p>
                      <a:r>
                        <a:rPr lang="en-US" sz="1400" dirty="0"/>
                        <a:t>Attachment Type</a:t>
                      </a:r>
                    </a:p>
                  </a:txBody>
                  <a:tcPr/>
                </a:tc>
                <a:tc>
                  <a:txBody>
                    <a:bodyPr/>
                    <a:lstStyle/>
                    <a:p>
                      <a:r>
                        <a:rPr lang="en-US" sz="1400" dirty="0"/>
                        <a:t>Description</a:t>
                      </a:r>
                    </a:p>
                  </a:txBody>
                  <a:tcPr/>
                </a:tc>
                <a:extLst>
                  <a:ext uri="{0D108BD9-81ED-4DB2-BD59-A6C34878D82A}">
                    <a16:rowId xmlns:a16="http://schemas.microsoft.com/office/drawing/2014/main" val="3287962786"/>
                  </a:ext>
                </a:extLst>
              </a:tr>
              <a:tr h="370840">
                <a:tc>
                  <a:txBody>
                    <a:bodyPr/>
                    <a:lstStyle/>
                    <a:p>
                      <a:r>
                        <a:rPr lang="en-US" sz="1400" dirty="0"/>
                        <a:t>Sponsor Proposal</a:t>
                      </a:r>
                    </a:p>
                  </a:txBody>
                  <a:tcPr/>
                </a:tc>
                <a:tc>
                  <a:txBody>
                    <a:bodyPr/>
                    <a:lstStyle/>
                    <a:p>
                      <a:r>
                        <a:rPr lang="en-US" sz="1400" dirty="0"/>
                        <a:t>Mandatory</a:t>
                      </a:r>
                    </a:p>
                  </a:txBody>
                  <a:tcPr/>
                </a:tc>
                <a:extLst>
                  <a:ext uri="{0D108BD9-81ED-4DB2-BD59-A6C34878D82A}">
                    <a16:rowId xmlns:a16="http://schemas.microsoft.com/office/drawing/2014/main" val="2591593260"/>
                  </a:ext>
                </a:extLst>
              </a:tr>
              <a:tr h="370840">
                <a:tc>
                  <a:txBody>
                    <a:bodyPr/>
                    <a:lstStyle/>
                    <a:p>
                      <a:r>
                        <a:rPr lang="en-US" sz="1400" dirty="0"/>
                        <a:t>Sponsor Budget</a:t>
                      </a:r>
                    </a:p>
                  </a:txBody>
                  <a:tcPr/>
                </a:tc>
                <a:tc>
                  <a:txBody>
                    <a:bodyPr/>
                    <a:lstStyle/>
                    <a:p>
                      <a:r>
                        <a:rPr lang="en-US" sz="1400" dirty="0"/>
                        <a:t>Mandatory</a:t>
                      </a:r>
                    </a:p>
                  </a:txBody>
                  <a:tcPr/>
                </a:tc>
                <a:extLst>
                  <a:ext uri="{0D108BD9-81ED-4DB2-BD59-A6C34878D82A}">
                    <a16:rowId xmlns:a16="http://schemas.microsoft.com/office/drawing/2014/main" val="809122341"/>
                  </a:ext>
                </a:extLst>
              </a:tr>
              <a:tr h="370840">
                <a:tc>
                  <a:txBody>
                    <a:bodyPr/>
                    <a:lstStyle/>
                    <a:p>
                      <a:r>
                        <a:rPr lang="en-US" sz="1400" dirty="0"/>
                        <a:t>Letter of Support </a:t>
                      </a:r>
                    </a:p>
                  </a:txBody>
                  <a:tcPr/>
                </a:tc>
                <a:tc>
                  <a:txBody>
                    <a:bodyPr/>
                    <a:lstStyle/>
                    <a:p>
                      <a:r>
                        <a:rPr lang="en-US" sz="1400" dirty="0"/>
                        <a:t>If selected on the questionnaire</a:t>
                      </a:r>
                    </a:p>
                  </a:txBody>
                  <a:tcPr/>
                </a:tc>
                <a:extLst>
                  <a:ext uri="{0D108BD9-81ED-4DB2-BD59-A6C34878D82A}">
                    <a16:rowId xmlns:a16="http://schemas.microsoft.com/office/drawing/2014/main" val="2810600649"/>
                  </a:ext>
                </a:extLst>
              </a:tr>
              <a:tr h="370840">
                <a:tc>
                  <a:txBody>
                    <a:bodyPr/>
                    <a:lstStyle/>
                    <a:p>
                      <a:r>
                        <a:rPr lang="en-US" sz="1400" dirty="0"/>
                        <a:t>Approver-Requested Justification</a:t>
                      </a:r>
                    </a:p>
                  </a:txBody>
                  <a:tcPr/>
                </a:tc>
                <a:tc>
                  <a:txBody>
                    <a:bodyPr/>
                    <a:lstStyle/>
                    <a:p>
                      <a:r>
                        <a:rPr lang="en-US" sz="1400" dirty="0"/>
                        <a:t>As applicable</a:t>
                      </a:r>
                    </a:p>
                  </a:txBody>
                  <a:tcPr/>
                </a:tc>
                <a:extLst>
                  <a:ext uri="{0D108BD9-81ED-4DB2-BD59-A6C34878D82A}">
                    <a16:rowId xmlns:a16="http://schemas.microsoft.com/office/drawing/2014/main" val="2041657170"/>
                  </a:ext>
                </a:extLst>
              </a:tr>
              <a:tr h="370840">
                <a:tc>
                  <a:txBody>
                    <a:bodyPr/>
                    <a:lstStyle/>
                    <a:p>
                      <a:r>
                        <a:rPr lang="en-US" sz="1400" dirty="0"/>
                        <a:t>CFI Approved line-item budget</a:t>
                      </a:r>
                    </a:p>
                  </a:txBody>
                  <a:tcPr/>
                </a:tc>
                <a:tc>
                  <a:txBody>
                    <a:bodyPr/>
                    <a:lstStyle/>
                    <a:p>
                      <a:r>
                        <a:rPr lang="en-US" sz="1400" dirty="0"/>
                        <a:t>Mandatory</a:t>
                      </a:r>
                    </a:p>
                  </a:txBody>
                  <a:tcPr/>
                </a:tc>
                <a:extLst>
                  <a:ext uri="{0D108BD9-81ED-4DB2-BD59-A6C34878D82A}">
                    <a16:rowId xmlns:a16="http://schemas.microsoft.com/office/drawing/2014/main" val="3864924133"/>
                  </a:ext>
                </a:extLst>
              </a:tr>
              <a:tr h="370840">
                <a:tc>
                  <a:txBody>
                    <a:bodyPr/>
                    <a:lstStyle/>
                    <a:p>
                      <a:r>
                        <a:rPr lang="en-US" sz="1400" dirty="0"/>
                        <a:t>Outside Activity Report </a:t>
                      </a:r>
                    </a:p>
                  </a:txBody>
                  <a:tcPr/>
                </a:tc>
                <a:tc>
                  <a:txBody>
                    <a:bodyPr/>
                    <a:lstStyle/>
                    <a:p>
                      <a:r>
                        <a:rPr lang="en-US" sz="1400" dirty="0"/>
                        <a:t>FAS only</a:t>
                      </a:r>
                    </a:p>
                  </a:txBody>
                  <a:tcPr/>
                </a:tc>
                <a:extLst>
                  <a:ext uri="{0D108BD9-81ED-4DB2-BD59-A6C34878D82A}">
                    <a16:rowId xmlns:a16="http://schemas.microsoft.com/office/drawing/2014/main" val="3297869222"/>
                  </a:ext>
                </a:extLst>
              </a:tr>
              <a:tr h="0">
                <a:tc>
                  <a:txBody>
                    <a:bodyPr/>
                    <a:lstStyle/>
                    <a:p>
                      <a:r>
                        <a:rPr lang="en-US" sz="1400" dirty="0"/>
                        <a:t>Dean Approval </a:t>
                      </a:r>
                    </a:p>
                  </a:txBody>
                  <a:tcPr/>
                </a:tc>
                <a:tc>
                  <a:txBody>
                    <a:bodyPr/>
                    <a:lstStyle/>
                    <a:p>
                      <a:r>
                        <a:rPr lang="en-US" sz="1400" dirty="0"/>
                        <a:t>For PI fees/additional compensation/salary recovery – if selected in the questionnaire </a:t>
                      </a:r>
                    </a:p>
                  </a:txBody>
                  <a:tcPr/>
                </a:tc>
                <a:extLst>
                  <a:ext uri="{0D108BD9-81ED-4DB2-BD59-A6C34878D82A}">
                    <a16:rowId xmlns:a16="http://schemas.microsoft.com/office/drawing/2014/main" val="2387112165"/>
                  </a:ext>
                </a:extLst>
              </a:tr>
              <a:tr h="0">
                <a:tc>
                  <a:txBody>
                    <a:bodyPr/>
                    <a:lstStyle/>
                    <a:p>
                      <a:r>
                        <a:rPr lang="en-US" sz="1400" dirty="0"/>
                        <a:t>Conflict of Interest (COI) Management Plan Approved by the Dean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If applicable</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tc>
                <a:extLst>
                  <a:ext uri="{0D108BD9-81ED-4DB2-BD59-A6C34878D82A}">
                    <a16:rowId xmlns:a16="http://schemas.microsoft.com/office/drawing/2014/main" val="3381993303"/>
                  </a:ext>
                </a:extLst>
              </a:tr>
              <a:tr h="0">
                <a:tc>
                  <a:txBody>
                    <a:bodyPr/>
                    <a:lstStyle/>
                    <a:p>
                      <a:r>
                        <a:rPr lang="en-US" sz="1400" dirty="0"/>
                        <a:t>Statement of Work (SOW) for Contracts</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If applicable</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tc>
                <a:extLst>
                  <a:ext uri="{0D108BD9-81ED-4DB2-BD59-A6C34878D82A}">
                    <a16:rowId xmlns:a16="http://schemas.microsoft.com/office/drawing/2014/main" val="3359001670"/>
                  </a:ext>
                </a:extLst>
              </a:tr>
              <a:tr h="0">
                <a:tc>
                  <a:txBody>
                    <a:bodyPr/>
                    <a:lstStyle/>
                    <a:p>
                      <a:r>
                        <a:rPr lang="en-US" sz="1400" dirty="0"/>
                        <a:t>Course Release Paid by SFU  </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If applicable</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tc>
                <a:extLst>
                  <a:ext uri="{0D108BD9-81ED-4DB2-BD59-A6C34878D82A}">
                    <a16:rowId xmlns:a16="http://schemas.microsoft.com/office/drawing/2014/main" val="1953305118"/>
                  </a:ext>
                </a:extLst>
              </a:tr>
              <a:tr h="0">
                <a:tc>
                  <a:txBody>
                    <a:bodyPr/>
                    <a:lstStyle/>
                    <a:p>
                      <a:r>
                        <a:rPr lang="en-US" sz="1400" dirty="0"/>
                        <a:t>RTS/Course Release</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If applicable</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tc>
                <a:extLst>
                  <a:ext uri="{0D108BD9-81ED-4DB2-BD59-A6C34878D82A}">
                    <a16:rowId xmlns:a16="http://schemas.microsoft.com/office/drawing/2014/main" val="1611436081"/>
                  </a:ext>
                </a:extLst>
              </a:tr>
              <a:tr h="0">
                <a:tc>
                  <a:txBody>
                    <a:bodyPr/>
                    <a:lstStyle/>
                    <a:p>
                      <a:r>
                        <a:rPr lang="en-US" sz="1400" dirty="0"/>
                        <a:t>Approver Attachment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Calibri" panose="020F0502020204030204"/>
                          <a:ea typeface="+mn-ea"/>
                          <a:cs typeface="+mn-cs"/>
                        </a:rPr>
                        <a:t>If applicable</a:t>
                      </a:r>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a:txBody>
                  <a:tcPr/>
                </a:tc>
                <a:extLst>
                  <a:ext uri="{0D108BD9-81ED-4DB2-BD59-A6C34878D82A}">
                    <a16:rowId xmlns:a16="http://schemas.microsoft.com/office/drawing/2014/main" val="3074810834"/>
                  </a:ext>
                </a:extLst>
              </a:tr>
              <a:tr h="0">
                <a:tc>
                  <a:txBody>
                    <a:bodyPr/>
                    <a:lstStyle/>
                    <a:p>
                      <a:r>
                        <a:rPr lang="en-US" sz="1400" dirty="0"/>
                        <a:t>Other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If applicable</a:t>
                      </a:r>
                    </a:p>
                  </a:txBody>
                  <a:tcPr/>
                </a:tc>
                <a:extLst>
                  <a:ext uri="{0D108BD9-81ED-4DB2-BD59-A6C34878D82A}">
                    <a16:rowId xmlns:a16="http://schemas.microsoft.com/office/drawing/2014/main" val="3864336686"/>
                  </a:ext>
                </a:extLst>
              </a:tr>
            </a:tbl>
          </a:graphicData>
        </a:graphic>
      </p:graphicFrame>
    </p:spTree>
    <p:extLst>
      <p:ext uri="{BB962C8B-B14F-4D97-AF65-F5344CB8AC3E}">
        <p14:creationId xmlns:p14="http://schemas.microsoft.com/office/powerpoint/2010/main" val="137207994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59" y="370038"/>
            <a:ext cx="8600383" cy="695008"/>
          </a:xfrm>
        </p:spPr>
        <p:txBody>
          <a:bodyPr/>
          <a:lstStyle/>
          <a:p>
            <a:r>
              <a:rPr lang="en-US" sz="3600" dirty="0"/>
              <a:t>Summary/Submit Tab</a:t>
            </a:r>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3" name="Picture 2" descr="A screenshot of a computer&#10;&#10;Description automatically generated">
            <a:extLst>
              <a:ext uri="{FF2B5EF4-FFF2-40B4-BE49-F238E27FC236}">
                <a16:creationId xmlns:a16="http://schemas.microsoft.com/office/drawing/2014/main" id="{1351588D-9A10-13DA-5028-08D878B2C5A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6991" y="956480"/>
            <a:ext cx="7489617" cy="5705285"/>
          </a:xfrm>
          <a:prstGeom prst="rect">
            <a:avLst/>
          </a:prstGeom>
        </p:spPr>
      </p:pic>
      <p:sp>
        <p:nvSpPr>
          <p:cNvPr id="5" name="Oval 4">
            <a:extLst>
              <a:ext uri="{FF2B5EF4-FFF2-40B4-BE49-F238E27FC236}">
                <a16:creationId xmlns:a16="http://schemas.microsoft.com/office/drawing/2014/main" id="{E97498D1-734E-9254-C591-D5A1B16007E8}"/>
              </a:ext>
            </a:extLst>
          </p:cNvPr>
          <p:cNvSpPr/>
          <p:nvPr/>
        </p:nvSpPr>
        <p:spPr>
          <a:xfrm>
            <a:off x="622725" y="6139834"/>
            <a:ext cx="1032933" cy="521931"/>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a:extLst>
              <a:ext uri="{FF2B5EF4-FFF2-40B4-BE49-F238E27FC236}">
                <a16:creationId xmlns:a16="http://schemas.microsoft.com/office/drawing/2014/main" id="{8B0530E0-538B-FB61-2718-C24328712102}"/>
              </a:ext>
            </a:extLst>
          </p:cNvPr>
          <p:cNvSpPr/>
          <p:nvPr/>
        </p:nvSpPr>
        <p:spPr>
          <a:xfrm>
            <a:off x="2878667" y="6139834"/>
            <a:ext cx="1032933" cy="521931"/>
          </a:xfrm>
          <a:prstGeom prst="ellipse">
            <a:avLst/>
          </a:prstGeom>
          <a:no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04382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579D9CA4-480E-6F49-BDE2-65960F2A4A9F}"/>
              </a:ext>
            </a:extLst>
          </p:cNvPr>
          <p:cNvSpPr txBox="1">
            <a:spLocks/>
          </p:cNvSpPr>
          <p:nvPr/>
        </p:nvSpPr>
        <p:spPr>
          <a:xfrm>
            <a:off x="461818" y="365126"/>
            <a:ext cx="8370940" cy="740490"/>
          </a:xfrm>
          <a:prstGeom prst="rect">
            <a:avLst/>
          </a:prstGeom>
        </p:spPr>
        <p:txBody>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r>
              <a:rPr lang="en-US" sz="3600" dirty="0"/>
              <a:t>APPROVAL WORKFLOW STEPS IN KR</a:t>
            </a:r>
          </a:p>
        </p:txBody>
      </p:sp>
      <p:sp>
        <p:nvSpPr>
          <p:cNvPr id="36" name="Slide Number Placeholder 1"/>
          <p:cNvSpPr txBox="1">
            <a:spLocks/>
          </p:cNvSpPr>
          <p:nvPr/>
        </p:nvSpPr>
        <p:spPr>
          <a:xfrm>
            <a:off x="6035040" y="5991225"/>
            <a:ext cx="248031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a:ea typeface="+mn-ea"/>
                <a:cs typeface="+mn-cs"/>
              </a:rPr>
              <a:t> </a:t>
            </a:r>
            <a:endParaRPr kumimoji="0" lang="en-US" sz="135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8" name="TextBox 1"/>
          <p:cNvSpPr txBox="1"/>
          <p:nvPr/>
        </p:nvSpPr>
        <p:spPr>
          <a:xfrm>
            <a:off x="652733" y="2392016"/>
            <a:ext cx="1506846" cy="15970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Calibri"/>
              <a:ea typeface="+mn-ea"/>
              <a:cs typeface="+mn-cs"/>
            </a:endParaRPr>
          </a:p>
        </p:txBody>
      </p:sp>
      <p:sp>
        <p:nvSpPr>
          <p:cNvPr id="59" name="Slide Number Placeholder 4"/>
          <p:cNvSpPr txBox="1">
            <a:spLocks/>
          </p:cNvSpPr>
          <p:nvPr/>
        </p:nvSpPr>
        <p:spPr>
          <a:xfrm>
            <a:off x="5890651" y="6381537"/>
            <a:ext cx="3242368" cy="3443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rPr>
              <a:t>SIMON FRASER UNIVERSITY   </a:t>
            </a:r>
            <a:fld id="{45E0C454-F75C-A944-8BC1-78DA56BBB239}" type="slidenum">
              <a:rPr kumimoji="0" lang="en-US" sz="18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36</a:t>
            </a:fld>
            <a:endParaRPr kumimoji="0" lang="en-US" sz="18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cxnSp>
        <p:nvCxnSpPr>
          <p:cNvPr id="15" name="Straight Arrow Connector 14"/>
          <p:cNvCxnSpPr>
            <a:stCxn id="25" idx="3"/>
          </p:cNvCxnSpPr>
          <p:nvPr/>
        </p:nvCxnSpPr>
        <p:spPr>
          <a:xfrm flipV="1">
            <a:off x="3719074" y="2710464"/>
            <a:ext cx="353784" cy="858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16" name="Straight Arrow Connector 15"/>
          <p:cNvCxnSpPr/>
          <p:nvPr/>
        </p:nvCxnSpPr>
        <p:spPr>
          <a:xfrm>
            <a:off x="1082192" y="2728117"/>
            <a:ext cx="405749" cy="601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17" name="Straight Arrow Connector 16"/>
          <p:cNvCxnSpPr/>
          <p:nvPr/>
        </p:nvCxnSpPr>
        <p:spPr>
          <a:xfrm>
            <a:off x="2460012" y="2734053"/>
            <a:ext cx="405749" cy="601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nvGrpSpPr>
          <p:cNvPr id="18" name="Group 17"/>
          <p:cNvGrpSpPr/>
          <p:nvPr/>
        </p:nvGrpSpPr>
        <p:grpSpPr>
          <a:xfrm>
            <a:off x="56153" y="2280774"/>
            <a:ext cx="1028346" cy="1121101"/>
            <a:chOff x="253395" y="2340551"/>
            <a:chExt cx="1371128" cy="1494801"/>
          </a:xfrm>
        </p:grpSpPr>
        <p:pic>
          <p:nvPicPr>
            <p:cNvPr id="19" name="Picture 18" descr="Category:PE&amp;D Infographic &lt;strong&gt;Icon&lt;/strong&gt; set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3395" y="2340551"/>
              <a:ext cx="1371128" cy="1241537"/>
            </a:xfrm>
            <a:prstGeom prst="rect">
              <a:avLst/>
            </a:prstGeom>
          </p:spPr>
        </p:pic>
        <p:sp>
          <p:nvSpPr>
            <p:cNvPr id="20" name="TextBox 19"/>
            <p:cNvSpPr txBox="1"/>
            <p:nvPr/>
          </p:nvSpPr>
          <p:spPr>
            <a:xfrm>
              <a:off x="487064" y="3507057"/>
              <a:ext cx="1093811" cy="328295"/>
            </a:xfrm>
            <a:prstGeom prst="rect">
              <a:avLst/>
            </a:prstGeom>
            <a:noFill/>
          </p:spPr>
          <p:txBody>
            <a:bodyPr wrap="square" rtlCol="0">
              <a:spAutoFit/>
            </a:bodyPr>
            <a:lstStyle/>
            <a:p>
              <a:pPr algn="ctr"/>
              <a:r>
                <a:rPr lang="en-US" sz="1000" b="1" dirty="0"/>
                <a:t>PI</a:t>
              </a:r>
            </a:p>
          </p:txBody>
        </p:sp>
      </p:grpSp>
      <p:grpSp>
        <p:nvGrpSpPr>
          <p:cNvPr id="21" name="Group 20"/>
          <p:cNvGrpSpPr/>
          <p:nvPr/>
        </p:nvGrpSpPr>
        <p:grpSpPr>
          <a:xfrm>
            <a:off x="1453023" y="2292153"/>
            <a:ext cx="935816" cy="1259646"/>
            <a:chOff x="2232171" y="2371997"/>
            <a:chExt cx="1247755" cy="1679526"/>
          </a:xfrm>
        </p:grpSpPr>
        <p:pic>
          <p:nvPicPr>
            <p:cNvPr id="22" name="Picture 21" descr="File:User &lt;strong&gt;icon&lt;/strong&gt; 2.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171" y="2371997"/>
              <a:ext cx="1181107" cy="1210729"/>
            </a:xfrm>
            <a:prstGeom prst="rect">
              <a:avLst/>
            </a:prstGeom>
          </p:spPr>
        </p:pic>
        <p:sp>
          <p:nvSpPr>
            <p:cNvPr id="23" name="TextBox 22"/>
            <p:cNvSpPr txBox="1"/>
            <p:nvPr/>
          </p:nvSpPr>
          <p:spPr>
            <a:xfrm>
              <a:off x="2288444" y="3518044"/>
              <a:ext cx="1191482" cy="533479"/>
            </a:xfrm>
            <a:prstGeom prst="rect">
              <a:avLst/>
            </a:prstGeom>
            <a:noFill/>
          </p:spPr>
          <p:txBody>
            <a:bodyPr wrap="square" rtlCol="0">
              <a:spAutoFit/>
            </a:bodyPr>
            <a:lstStyle/>
            <a:p>
              <a:pPr algn="ctr"/>
              <a:r>
                <a:rPr lang="en-US" sz="1000" b="1" dirty="0">
                  <a:solidFill>
                    <a:srgbClr val="0070C0"/>
                  </a:solidFill>
                </a:rPr>
                <a:t>Reviewer</a:t>
              </a:r>
            </a:p>
            <a:p>
              <a:pPr algn="ctr"/>
              <a:r>
                <a:rPr lang="en-US" sz="1000" b="1" dirty="0">
                  <a:solidFill>
                    <a:srgbClr val="0070C0"/>
                  </a:solidFill>
                </a:rPr>
                <a:t>(optional)</a:t>
              </a:r>
            </a:p>
          </p:txBody>
        </p:sp>
      </p:grpSp>
      <p:grpSp>
        <p:nvGrpSpPr>
          <p:cNvPr id="24" name="Group 23"/>
          <p:cNvGrpSpPr/>
          <p:nvPr/>
        </p:nvGrpSpPr>
        <p:grpSpPr>
          <a:xfrm>
            <a:off x="2810702" y="2253474"/>
            <a:ext cx="908372" cy="1117294"/>
            <a:chOff x="4020926" y="2340550"/>
            <a:chExt cx="1211163" cy="1489725"/>
          </a:xfrm>
        </p:grpSpPr>
        <p:pic>
          <p:nvPicPr>
            <p:cNvPr id="25" name="Picture 24" descr="File:Emblem-&lt;strong&gt;person&lt;/strong&gt;-red.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926" y="2340550"/>
              <a:ext cx="1211163" cy="1241537"/>
            </a:xfrm>
            <a:prstGeom prst="rect">
              <a:avLst/>
            </a:prstGeom>
          </p:spPr>
        </p:pic>
        <p:sp>
          <p:nvSpPr>
            <p:cNvPr id="26" name="TextBox 25"/>
            <p:cNvSpPr txBox="1"/>
            <p:nvPr/>
          </p:nvSpPr>
          <p:spPr>
            <a:xfrm>
              <a:off x="4036515" y="3501980"/>
              <a:ext cx="1179984" cy="328295"/>
            </a:xfrm>
            <a:prstGeom prst="rect">
              <a:avLst/>
            </a:prstGeom>
            <a:noFill/>
          </p:spPr>
          <p:txBody>
            <a:bodyPr wrap="square" rtlCol="0">
              <a:spAutoFit/>
            </a:bodyPr>
            <a:lstStyle/>
            <a:p>
              <a:pPr algn="ctr"/>
              <a:r>
                <a:rPr lang="en-US" sz="1000" b="1" dirty="0">
                  <a:solidFill>
                    <a:srgbClr val="C00000"/>
                  </a:solidFill>
                </a:rPr>
                <a:t>Approver</a:t>
              </a:r>
            </a:p>
          </p:txBody>
        </p:sp>
      </p:grpSp>
      <p:sp>
        <p:nvSpPr>
          <p:cNvPr id="27" name="TextBox 26"/>
          <p:cNvSpPr txBox="1"/>
          <p:nvPr/>
        </p:nvSpPr>
        <p:spPr>
          <a:xfrm>
            <a:off x="7959879" y="1158461"/>
            <a:ext cx="1039977" cy="923330"/>
          </a:xfrm>
          <a:prstGeom prst="rect">
            <a:avLst/>
          </a:prstGeom>
          <a:noFill/>
        </p:spPr>
        <p:txBody>
          <a:bodyPr wrap="square" rtlCol="0">
            <a:spAutoFit/>
          </a:bodyPr>
          <a:lstStyle/>
          <a:p>
            <a:pPr algn="ctr"/>
            <a:r>
              <a:rPr lang="en-US" sz="1350" b="1" dirty="0"/>
              <a:t>Proposal Approved</a:t>
            </a:r>
          </a:p>
          <a:p>
            <a:pPr algn="ctr"/>
            <a:r>
              <a:rPr lang="en-US" sz="1350" b="1" dirty="0"/>
              <a:t>SFU</a:t>
            </a:r>
          </a:p>
        </p:txBody>
      </p:sp>
      <p:grpSp>
        <p:nvGrpSpPr>
          <p:cNvPr id="28" name="Group 27"/>
          <p:cNvGrpSpPr/>
          <p:nvPr/>
        </p:nvGrpSpPr>
        <p:grpSpPr>
          <a:xfrm>
            <a:off x="461818" y="3478489"/>
            <a:ext cx="3616675" cy="623765"/>
            <a:chOff x="2087180" y="6079318"/>
            <a:chExt cx="3338820" cy="831686"/>
          </a:xfrm>
        </p:grpSpPr>
        <p:sp>
          <p:nvSpPr>
            <p:cNvPr id="29" name="Left Bracket 28"/>
            <p:cNvSpPr/>
            <p:nvPr/>
          </p:nvSpPr>
          <p:spPr bwMode="auto">
            <a:xfrm rot="16200000">
              <a:off x="3555254" y="4611244"/>
              <a:ext cx="402672" cy="3338820"/>
            </a:xfrm>
            <a:prstGeom prst="leftBracket">
              <a:avLst/>
            </a:prstGeom>
            <a:noFill/>
            <a:ln w="38100" cap="flat" cmpd="sng" algn="ctr">
              <a:solidFill>
                <a:srgbClr val="063E89"/>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kern="0" dirty="0">
                <a:solidFill>
                  <a:srgbClr val="000000"/>
                </a:solidFill>
                <a:latin typeface="Arial" charset="0"/>
                <a:ea typeface="ＭＳ Ｐゴシック" charset="0"/>
                <a:cs typeface="ＭＳ Ｐゴシック" charset="0"/>
              </a:endParaRPr>
            </a:p>
          </p:txBody>
        </p:sp>
        <p:sp>
          <p:nvSpPr>
            <p:cNvPr id="30" name="TextBox 29"/>
            <p:cNvSpPr txBox="1"/>
            <p:nvPr/>
          </p:nvSpPr>
          <p:spPr>
            <a:xfrm>
              <a:off x="3002235" y="6510895"/>
              <a:ext cx="1808621" cy="400109"/>
            </a:xfrm>
            <a:prstGeom prst="rect">
              <a:avLst/>
            </a:prstGeom>
            <a:noFill/>
          </p:spPr>
          <p:txBody>
            <a:bodyPr wrap="square" rtlCol="0">
              <a:spAutoFit/>
            </a:bodyPr>
            <a:lstStyle/>
            <a:p>
              <a:pPr defTabSz="685800">
                <a:defRPr/>
              </a:pPr>
              <a:r>
                <a:rPr lang="en-US" sz="1350" kern="0" dirty="0">
                  <a:solidFill>
                    <a:prstClr val="black"/>
                  </a:solidFill>
                </a:rPr>
                <a:t> Departments/Schools</a:t>
              </a:r>
            </a:p>
          </p:txBody>
        </p:sp>
      </p:grpSp>
      <p:grpSp>
        <p:nvGrpSpPr>
          <p:cNvPr id="31" name="Group 30"/>
          <p:cNvGrpSpPr/>
          <p:nvPr/>
        </p:nvGrpSpPr>
        <p:grpSpPr>
          <a:xfrm>
            <a:off x="6957089" y="2262540"/>
            <a:ext cx="1103800" cy="1260642"/>
            <a:chOff x="3805694" y="2340550"/>
            <a:chExt cx="1471734" cy="1680856"/>
          </a:xfrm>
        </p:grpSpPr>
        <p:pic>
          <p:nvPicPr>
            <p:cNvPr id="32" name="Picture 31" descr="File:Emblem-&lt;strong&gt;person&lt;/strong&gt;-red.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926" y="2340550"/>
              <a:ext cx="1211163" cy="1241537"/>
            </a:xfrm>
            <a:prstGeom prst="rect">
              <a:avLst/>
            </a:prstGeom>
          </p:spPr>
        </p:pic>
        <p:sp>
          <p:nvSpPr>
            <p:cNvPr id="33" name="TextBox 32"/>
            <p:cNvSpPr txBox="1"/>
            <p:nvPr/>
          </p:nvSpPr>
          <p:spPr>
            <a:xfrm>
              <a:off x="3805694" y="3487926"/>
              <a:ext cx="1471734" cy="533480"/>
            </a:xfrm>
            <a:prstGeom prst="rect">
              <a:avLst/>
            </a:prstGeom>
            <a:noFill/>
          </p:spPr>
          <p:txBody>
            <a:bodyPr wrap="square" rtlCol="0">
              <a:spAutoFit/>
            </a:bodyPr>
            <a:lstStyle/>
            <a:p>
              <a:pPr algn="ctr"/>
              <a:r>
                <a:rPr lang="en-US" sz="1000" b="1" dirty="0">
                  <a:solidFill>
                    <a:srgbClr val="C00000"/>
                  </a:solidFill>
                </a:rPr>
                <a:t>Delegated</a:t>
              </a:r>
            </a:p>
            <a:p>
              <a:pPr algn="ctr"/>
              <a:r>
                <a:rPr lang="en-US" sz="1000" b="1" dirty="0">
                  <a:solidFill>
                    <a:srgbClr val="C00000"/>
                  </a:solidFill>
                </a:rPr>
                <a:t>Signing Official</a:t>
              </a:r>
            </a:p>
          </p:txBody>
        </p:sp>
      </p:grpSp>
      <p:sp>
        <p:nvSpPr>
          <p:cNvPr id="35" name="TextBox 34"/>
          <p:cNvSpPr txBox="1"/>
          <p:nvPr/>
        </p:nvSpPr>
        <p:spPr>
          <a:xfrm rot="10800000" flipV="1">
            <a:off x="5988818" y="1128650"/>
            <a:ext cx="1175351" cy="715581"/>
          </a:xfrm>
          <a:prstGeom prst="rect">
            <a:avLst/>
          </a:prstGeom>
          <a:noFill/>
        </p:spPr>
        <p:txBody>
          <a:bodyPr wrap="square" rtlCol="0">
            <a:spAutoFit/>
          </a:bodyPr>
          <a:lstStyle/>
          <a:p>
            <a:pPr algn="ctr"/>
            <a:r>
              <a:rPr lang="en-US" sz="1350" b="1" dirty="0"/>
              <a:t>Proposal Approved</a:t>
            </a:r>
          </a:p>
          <a:p>
            <a:pPr algn="ctr"/>
            <a:r>
              <a:rPr lang="en-US" sz="1350" b="1" dirty="0"/>
              <a:t>Dept/Faculty</a:t>
            </a:r>
          </a:p>
        </p:txBody>
      </p:sp>
      <p:cxnSp>
        <p:nvCxnSpPr>
          <p:cNvPr id="37" name="Straight Arrow Connector 36"/>
          <p:cNvCxnSpPr/>
          <p:nvPr/>
        </p:nvCxnSpPr>
        <p:spPr>
          <a:xfrm flipV="1">
            <a:off x="6293946" y="2767588"/>
            <a:ext cx="736058" cy="1"/>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nvGrpSpPr>
          <p:cNvPr id="39" name="Group 38"/>
          <p:cNvGrpSpPr/>
          <p:nvPr/>
        </p:nvGrpSpPr>
        <p:grpSpPr>
          <a:xfrm>
            <a:off x="6772337" y="3389254"/>
            <a:ext cx="2219237" cy="379533"/>
            <a:chOff x="2087180" y="6079318"/>
            <a:chExt cx="3338820" cy="402672"/>
          </a:xfrm>
        </p:grpSpPr>
        <p:sp>
          <p:nvSpPr>
            <p:cNvPr id="40" name="Left Bracket 39"/>
            <p:cNvSpPr/>
            <p:nvPr/>
          </p:nvSpPr>
          <p:spPr bwMode="auto">
            <a:xfrm rot="16200000">
              <a:off x="3555254" y="4611244"/>
              <a:ext cx="402672" cy="3338820"/>
            </a:xfrm>
            <a:prstGeom prst="leftBracket">
              <a:avLst/>
            </a:prstGeom>
            <a:noFill/>
            <a:ln w="38100" cap="flat" cmpd="sng" algn="ctr">
              <a:solidFill>
                <a:srgbClr val="063E89"/>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kern="0" dirty="0">
                <a:solidFill>
                  <a:srgbClr val="000000"/>
                </a:solidFill>
                <a:latin typeface="Arial" charset="0"/>
                <a:ea typeface="ＭＳ Ｐゴシック" charset="0"/>
                <a:cs typeface="ＭＳ Ｐゴシック" charset="0"/>
              </a:endParaRPr>
            </a:p>
          </p:txBody>
        </p:sp>
        <p:sp>
          <p:nvSpPr>
            <p:cNvPr id="41" name="TextBox 40"/>
            <p:cNvSpPr txBox="1"/>
            <p:nvPr/>
          </p:nvSpPr>
          <p:spPr>
            <a:xfrm>
              <a:off x="3374808" y="6125254"/>
              <a:ext cx="1385462" cy="318377"/>
            </a:xfrm>
            <a:prstGeom prst="rect">
              <a:avLst/>
            </a:prstGeom>
            <a:noFill/>
          </p:spPr>
          <p:txBody>
            <a:bodyPr wrap="square" rtlCol="0">
              <a:spAutoFit/>
            </a:bodyPr>
            <a:lstStyle/>
            <a:p>
              <a:pPr algn="ctr" defTabSz="685800">
                <a:defRPr/>
              </a:pPr>
              <a:r>
                <a:rPr lang="en-US" sz="1350" kern="0" dirty="0">
                  <a:solidFill>
                    <a:prstClr val="black"/>
                  </a:solidFill>
                </a:rPr>
                <a:t>Risk?</a:t>
              </a:r>
            </a:p>
          </p:txBody>
        </p:sp>
      </p:grpSp>
      <p:cxnSp>
        <p:nvCxnSpPr>
          <p:cNvPr id="42" name="Straight Arrow Connector 27"/>
          <p:cNvCxnSpPr>
            <a:stCxn id="25" idx="0"/>
          </p:cNvCxnSpPr>
          <p:nvPr/>
        </p:nvCxnSpPr>
        <p:spPr>
          <a:xfrm rot="16200000" flipV="1">
            <a:off x="1871136" y="859720"/>
            <a:ext cx="35015" cy="2752491"/>
          </a:xfrm>
          <a:prstGeom prst="bentConnector3">
            <a:avLst>
              <a:gd name="adj1" fmla="val 613214"/>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43" name="Straight Arrow Connector 27"/>
          <p:cNvCxnSpPr>
            <a:stCxn id="22" idx="0"/>
          </p:cNvCxnSpPr>
          <p:nvPr/>
        </p:nvCxnSpPr>
        <p:spPr>
          <a:xfrm rot="16200000" flipV="1">
            <a:off x="1192179" y="1588394"/>
            <a:ext cx="29612" cy="1377906"/>
          </a:xfrm>
          <a:prstGeom prst="bentConnector3">
            <a:avLst>
              <a:gd name="adj1" fmla="val 871984"/>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45" name="Straight Arrow Connector 27"/>
          <p:cNvCxnSpPr>
            <a:cxnSpLocks/>
            <a:stCxn id="32" idx="0"/>
          </p:cNvCxnSpPr>
          <p:nvPr/>
        </p:nvCxnSpPr>
        <p:spPr>
          <a:xfrm rot="16200000" flipH="1" flipV="1">
            <a:off x="4045365" y="-1264794"/>
            <a:ext cx="1" cy="7054668"/>
          </a:xfrm>
          <a:prstGeom prst="bentConnector3">
            <a:avLst>
              <a:gd name="adj1" fmla="val -22860000000"/>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nvGrpSpPr>
          <p:cNvPr id="46" name="Group 45"/>
          <p:cNvGrpSpPr/>
          <p:nvPr/>
        </p:nvGrpSpPr>
        <p:grpSpPr>
          <a:xfrm>
            <a:off x="5323797" y="2300071"/>
            <a:ext cx="908372" cy="1117294"/>
            <a:chOff x="4020926" y="2340550"/>
            <a:chExt cx="1211163" cy="1489725"/>
          </a:xfrm>
        </p:grpSpPr>
        <p:pic>
          <p:nvPicPr>
            <p:cNvPr id="47" name="Picture 46" descr="File:Emblem-&lt;strong&gt;person&lt;/strong&gt;-red.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926" y="2340550"/>
              <a:ext cx="1211163" cy="1241537"/>
            </a:xfrm>
            <a:prstGeom prst="rect">
              <a:avLst/>
            </a:prstGeom>
          </p:spPr>
        </p:pic>
        <p:sp>
          <p:nvSpPr>
            <p:cNvPr id="53" name="TextBox 52"/>
            <p:cNvSpPr txBox="1"/>
            <p:nvPr/>
          </p:nvSpPr>
          <p:spPr>
            <a:xfrm>
              <a:off x="4036515" y="3501980"/>
              <a:ext cx="1179984" cy="328295"/>
            </a:xfrm>
            <a:prstGeom prst="rect">
              <a:avLst/>
            </a:prstGeom>
            <a:noFill/>
          </p:spPr>
          <p:txBody>
            <a:bodyPr wrap="square" rtlCol="0">
              <a:spAutoFit/>
            </a:bodyPr>
            <a:lstStyle/>
            <a:p>
              <a:pPr algn="ctr"/>
              <a:r>
                <a:rPr lang="en-US" sz="1000" b="1" dirty="0">
                  <a:solidFill>
                    <a:srgbClr val="C00000"/>
                  </a:solidFill>
                </a:rPr>
                <a:t>Approver</a:t>
              </a:r>
            </a:p>
          </p:txBody>
        </p:sp>
      </p:grpSp>
      <p:grpSp>
        <p:nvGrpSpPr>
          <p:cNvPr id="54" name="Group 53"/>
          <p:cNvGrpSpPr/>
          <p:nvPr/>
        </p:nvGrpSpPr>
        <p:grpSpPr>
          <a:xfrm>
            <a:off x="4089469" y="2300071"/>
            <a:ext cx="935816" cy="1259646"/>
            <a:chOff x="2232171" y="2371997"/>
            <a:chExt cx="1247755" cy="1679526"/>
          </a:xfrm>
        </p:grpSpPr>
        <p:pic>
          <p:nvPicPr>
            <p:cNvPr id="55" name="Picture 54" descr="File:User &lt;strong&gt;icon&lt;/strong&gt; 2.svg - Wikimedia Commons"/>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232171" y="2371997"/>
              <a:ext cx="1181107" cy="1210729"/>
            </a:xfrm>
            <a:prstGeom prst="rect">
              <a:avLst/>
            </a:prstGeom>
          </p:spPr>
        </p:pic>
        <p:sp>
          <p:nvSpPr>
            <p:cNvPr id="60" name="TextBox 59"/>
            <p:cNvSpPr txBox="1"/>
            <p:nvPr/>
          </p:nvSpPr>
          <p:spPr>
            <a:xfrm>
              <a:off x="2288444" y="3518044"/>
              <a:ext cx="1191482" cy="533479"/>
            </a:xfrm>
            <a:prstGeom prst="rect">
              <a:avLst/>
            </a:prstGeom>
            <a:noFill/>
          </p:spPr>
          <p:txBody>
            <a:bodyPr wrap="square" rtlCol="0">
              <a:spAutoFit/>
            </a:bodyPr>
            <a:lstStyle/>
            <a:p>
              <a:pPr algn="ctr"/>
              <a:r>
                <a:rPr lang="en-US" sz="1000" b="1" dirty="0">
                  <a:solidFill>
                    <a:srgbClr val="0070C0"/>
                  </a:solidFill>
                </a:rPr>
                <a:t>Reviewer</a:t>
              </a:r>
            </a:p>
            <a:p>
              <a:pPr algn="ctr"/>
              <a:r>
                <a:rPr lang="en-US" sz="1000" b="1" dirty="0">
                  <a:solidFill>
                    <a:srgbClr val="0070C0"/>
                  </a:solidFill>
                </a:rPr>
                <a:t>(optional)</a:t>
              </a:r>
            </a:p>
          </p:txBody>
        </p:sp>
      </p:grpSp>
      <p:grpSp>
        <p:nvGrpSpPr>
          <p:cNvPr id="61" name="Group 60"/>
          <p:cNvGrpSpPr/>
          <p:nvPr/>
        </p:nvGrpSpPr>
        <p:grpSpPr>
          <a:xfrm>
            <a:off x="4223491" y="3484541"/>
            <a:ext cx="2070454" cy="587836"/>
            <a:chOff x="2087180" y="6079318"/>
            <a:chExt cx="3338820" cy="825427"/>
          </a:xfrm>
        </p:grpSpPr>
        <p:sp>
          <p:nvSpPr>
            <p:cNvPr id="62" name="Left Bracket 61"/>
            <p:cNvSpPr/>
            <p:nvPr/>
          </p:nvSpPr>
          <p:spPr bwMode="auto">
            <a:xfrm rot="16200000">
              <a:off x="3555254" y="4611244"/>
              <a:ext cx="402672" cy="3338820"/>
            </a:xfrm>
            <a:prstGeom prst="leftBracket">
              <a:avLst/>
            </a:prstGeom>
            <a:noFill/>
            <a:ln w="38100" cap="flat" cmpd="sng" algn="ctr">
              <a:solidFill>
                <a:srgbClr val="063E89"/>
              </a:solidFill>
              <a:prstDash val="solid"/>
              <a:headEnd type="none" w="med" len="med"/>
              <a:tailEnd type="none" w="med" len="med"/>
            </a:ln>
            <a:effectLst>
              <a:outerShdw blurRad="40000" dist="23000" dir="5400000" rotWithShape="0">
                <a:srgbClr val="000000">
                  <a:alpha val="35000"/>
                </a:srgbClr>
              </a:outerShdw>
            </a:effectLst>
          </p:spPr>
          <p:txBody>
            <a:bodyPr vert="horz" wrap="square" lIns="68580" tIns="34290" rIns="68580" bIns="34290" numCol="1" rtlCol="0" anchor="t" anchorCtr="0" compatLnSpc="1">
              <a:prstTxWarp prst="textNoShape">
                <a:avLst/>
              </a:prstTxWarp>
            </a:bodyPr>
            <a:lstStyle/>
            <a:p>
              <a:pPr defTabSz="685800" eaLnBrk="0" fontAlgn="base" hangingPunct="0">
                <a:spcBef>
                  <a:spcPct val="0"/>
                </a:spcBef>
                <a:spcAft>
                  <a:spcPct val="0"/>
                </a:spcAft>
                <a:defRPr/>
              </a:pPr>
              <a:endParaRPr lang="en-US" kern="0" dirty="0">
                <a:solidFill>
                  <a:srgbClr val="000000"/>
                </a:solidFill>
                <a:latin typeface="Arial" charset="0"/>
                <a:ea typeface="ＭＳ Ｐゴシック" charset="0"/>
                <a:cs typeface="ＭＳ Ｐゴシック" charset="0"/>
              </a:endParaRPr>
            </a:p>
          </p:txBody>
        </p:sp>
        <p:sp>
          <p:nvSpPr>
            <p:cNvPr id="63" name="TextBox 62"/>
            <p:cNvSpPr txBox="1"/>
            <p:nvPr/>
          </p:nvSpPr>
          <p:spPr>
            <a:xfrm>
              <a:off x="2858636" y="6504637"/>
              <a:ext cx="1658843" cy="400108"/>
            </a:xfrm>
            <a:prstGeom prst="rect">
              <a:avLst/>
            </a:prstGeom>
            <a:noFill/>
          </p:spPr>
          <p:txBody>
            <a:bodyPr wrap="square" rtlCol="0">
              <a:spAutoFit/>
            </a:bodyPr>
            <a:lstStyle/>
            <a:p>
              <a:pPr algn="ctr" defTabSz="685800">
                <a:defRPr/>
              </a:pPr>
              <a:r>
                <a:rPr lang="en-US" sz="1350" kern="0" dirty="0">
                  <a:solidFill>
                    <a:prstClr val="black"/>
                  </a:solidFill>
                </a:rPr>
                <a:t>Faculty</a:t>
              </a:r>
            </a:p>
          </p:txBody>
        </p:sp>
      </p:grpSp>
      <p:cxnSp>
        <p:nvCxnSpPr>
          <p:cNvPr id="64" name="Straight Arrow Connector 63"/>
          <p:cNvCxnSpPr/>
          <p:nvPr/>
        </p:nvCxnSpPr>
        <p:spPr>
          <a:xfrm flipV="1">
            <a:off x="4983779" y="2734228"/>
            <a:ext cx="353784" cy="858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65" name="Straight Arrow Connector 27"/>
          <p:cNvCxnSpPr>
            <a:stCxn id="55" idx="0"/>
          </p:cNvCxnSpPr>
          <p:nvPr/>
        </p:nvCxnSpPr>
        <p:spPr>
          <a:xfrm rot="16200000" flipV="1">
            <a:off x="2486829" y="254515"/>
            <a:ext cx="56329" cy="4034783"/>
          </a:xfrm>
          <a:prstGeom prst="bentConnector3">
            <a:avLst>
              <a:gd name="adj1" fmla="val 471107"/>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66" name="Straight Arrow Connector 27"/>
          <p:cNvCxnSpPr>
            <a:stCxn id="47" idx="0"/>
          </p:cNvCxnSpPr>
          <p:nvPr/>
        </p:nvCxnSpPr>
        <p:spPr>
          <a:xfrm rot="16200000" flipV="1">
            <a:off x="3015714" y="-462199"/>
            <a:ext cx="264587" cy="5259952"/>
          </a:xfrm>
          <a:prstGeom prst="bentConnector2">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grpSp>
        <p:nvGrpSpPr>
          <p:cNvPr id="67" name="Group 66"/>
          <p:cNvGrpSpPr/>
          <p:nvPr/>
        </p:nvGrpSpPr>
        <p:grpSpPr>
          <a:xfrm>
            <a:off x="8094894" y="2282043"/>
            <a:ext cx="908372" cy="1261135"/>
            <a:chOff x="4020926" y="2340550"/>
            <a:chExt cx="1211163" cy="1681513"/>
          </a:xfrm>
        </p:grpSpPr>
        <p:pic>
          <p:nvPicPr>
            <p:cNvPr id="68" name="Picture 67" descr="File:Emblem-&lt;strong&gt;person&lt;/strong&gt;-red.svg - Wikimedia Commons"/>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20926" y="2340550"/>
              <a:ext cx="1211163" cy="1241537"/>
            </a:xfrm>
            <a:prstGeom prst="rect">
              <a:avLst/>
            </a:prstGeom>
          </p:spPr>
        </p:pic>
        <p:sp>
          <p:nvSpPr>
            <p:cNvPr id="69" name="TextBox 68"/>
            <p:cNvSpPr txBox="1"/>
            <p:nvPr/>
          </p:nvSpPr>
          <p:spPr>
            <a:xfrm>
              <a:off x="4036515" y="3488583"/>
              <a:ext cx="1179984" cy="533480"/>
            </a:xfrm>
            <a:prstGeom prst="rect">
              <a:avLst/>
            </a:prstGeom>
            <a:noFill/>
          </p:spPr>
          <p:txBody>
            <a:bodyPr wrap="square" rtlCol="0">
              <a:spAutoFit/>
            </a:bodyPr>
            <a:lstStyle/>
            <a:p>
              <a:pPr algn="ctr"/>
              <a:r>
                <a:rPr lang="en-US" sz="1000" b="1" dirty="0">
                  <a:solidFill>
                    <a:srgbClr val="C00000"/>
                  </a:solidFill>
                </a:rPr>
                <a:t>SFU Signing Official</a:t>
              </a:r>
            </a:p>
          </p:txBody>
        </p:sp>
      </p:grpSp>
      <p:cxnSp>
        <p:nvCxnSpPr>
          <p:cNvPr id="70" name="Straight Arrow Connector 69"/>
          <p:cNvCxnSpPr/>
          <p:nvPr/>
        </p:nvCxnSpPr>
        <p:spPr>
          <a:xfrm flipV="1">
            <a:off x="7915071" y="2709449"/>
            <a:ext cx="353784" cy="8586"/>
          </a:xfrm>
          <a:prstGeom prst="straightConnector1">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cxnSp>
        <p:nvCxnSpPr>
          <p:cNvPr id="71" name="Straight Arrow Connector 27"/>
          <p:cNvCxnSpPr>
            <a:cxnSpLocks/>
          </p:cNvCxnSpPr>
          <p:nvPr/>
        </p:nvCxnSpPr>
        <p:spPr>
          <a:xfrm rot="16200000" flipH="1">
            <a:off x="8051140" y="2994996"/>
            <a:ext cx="19501" cy="976380"/>
          </a:xfrm>
          <a:prstGeom prst="bentConnector3">
            <a:avLst>
              <a:gd name="adj1" fmla="val 1272248"/>
            </a:avLst>
          </a:prstGeom>
          <a:ln>
            <a:solidFill>
              <a:srgbClr val="C00000"/>
            </a:solidFill>
            <a:tailEnd type="triangle"/>
          </a:ln>
        </p:spPr>
        <p:style>
          <a:lnRef idx="3">
            <a:schemeClr val="accent1"/>
          </a:lnRef>
          <a:fillRef idx="0">
            <a:schemeClr val="accent1"/>
          </a:fillRef>
          <a:effectRef idx="2">
            <a:schemeClr val="accent1"/>
          </a:effectRef>
          <a:fontRef idx="minor">
            <a:schemeClr val="tx1"/>
          </a:fontRef>
        </p:style>
      </p:cxnSp>
      <p:sp>
        <p:nvSpPr>
          <p:cNvPr id="72" name="TextBox 71"/>
          <p:cNvSpPr txBox="1"/>
          <p:nvPr/>
        </p:nvSpPr>
        <p:spPr>
          <a:xfrm>
            <a:off x="7500857" y="3796120"/>
            <a:ext cx="1028674" cy="300082"/>
          </a:xfrm>
          <a:prstGeom prst="rect">
            <a:avLst/>
          </a:prstGeom>
          <a:noFill/>
        </p:spPr>
        <p:txBody>
          <a:bodyPr wrap="square" rtlCol="0">
            <a:spAutoFit/>
          </a:bodyPr>
          <a:lstStyle/>
          <a:p>
            <a:pPr algn="ctr" defTabSz="685800">
              <a:defRPr/>
            </a:pPr>
            <a:r>
              <a:rPr lang="en-US" sz="1350" kern="0" dirty="0">
                <a:solidFill>
                  <a:prstClr val="black"/>
                </a:solidFill>
              </a:rPr>
              <a:t>Institution</a:t>
            </a:r>
          </a:p>
        </p:txBody>
      </p:sp>
      <p:sp>
        <p:nvSpPr>
          <p:cNvPr id="2" name="TextBox 1">
            <a:extLst>
              <a:ext uri="{FF2B5EF4-FFF2-40B4-BE49-F238E27FC236}">
                <a16:creationId xmlns:a16="http://schemas.microsoft.com/office/drawing/2014/main" id="{E35B7A73-1558-567C-0C59-0FCB62E5FCF9}"/>
              </a:ext>
            </a:extLst>
          </p:cNvPr>
          <p:cNvSpPr txBox="1"/>
          <p:nvPr/>
        </p:nvSpPr>
        <p:spPr>
          <a:xfrm>
            <a:off x="242903" y="3956127"/>
            <a:ext cx="1252325" cy="2246769"/>
          </a:xfrm>
          <a:prstGeom prst="rect">
            <a:avLst/>
          </a:prstGeom>
          <a:noFill/>
        </p:spPr>
        <p:txBody>
          <a:bodyPr wrap="square" rtlCol="0">
            <a:spAutoFit/>
          </a:bodyPr>
          <a:lstStyle/>
          <a:p>
            <a:endParaRPr lang="en-US" sz="1400" dirty="0"/>
          </a:p>
          <a:p>
            <a:r>
              <a:rPr lang="en-US" sz="1400" dirty="0"/>
              <a:t>- Approves when working with proxy</a:t>
            </a:r>
          </a:p>
          <a:p>
            <a:endParaRPr lang="en-US" sz="1400" dirty="0"/>
          </a:p>
          <a:p>
            <a:r>
              <a:rPr lang="en-US" sz="1400" dirty="0"/>
              <a:t>- Automatic routing when filling out own KR Proposal</a:t>
            </a:r>
          </a:p>
          <a:p>
            <a:endParaRPr lang="en-US" sz="1400" dirty="0"/>
          </a:p>
        </p:txBody>
      </p:sp>
      <p:sp>
        <p:nvSpPr>
          <p:cNvPr id="3" name="TextBox 2">
            <a:extLst>
              <a:ext uri="{FF2B5EF4-FFF2-40B4-BE49-F238E27FC236}">
                <a16:creationId xmlns:a16="http://schemas.microsoft.com/office/drawing/2014/main" id="{C0FEF890-3DE2-C7A1-1C66-DF57DA1C4CF7}"/>
              </a:ext>
            </a:extLst>
          </p:cNvPr>
          <p:cNvSpPr txBox="1"/>
          <p:nvPr/>
        </p:nvSpPr>
        <p:spPr>
          <a:xfrm>
            <a:off x="1570069" y="3972517"/>
            <a:ext cx="1252325" cy="2246769"/>
          </a:xfrm>
          <a:prstGeom prst="rect">
            <a:avLst/>
          </a:prstGeom>
          <a:noFill/>
        </p:spPr>
        <p:txBody>
          <a:bodyPr wrap="square" rtlCol="0">
            <a:spAutoFit/>
          </a:bodyPr>
          <a:lstStyle/>
          <a:p>
            <a:endParaRPr lang="en-US" sz="1400" dirty="0"/>
          </a:p>
          <a:p>
            <a:r>
              <a:rPr lang="en-US" sz="1400" dirty="0"/>
              <a:t>- Follows  Dept/ School process </a:t>
            </a:r>
          </a:p>
          <a:p>
            <a:endParaRPr lang="en-US" sz="1400" dirty="0"/>
          </a:p>
          <a:p>
            <a:r>
              <a:rPr lang="en-US" sz="1400" dirty="0"/>
              <a:t>- Approver can act without reviewer action</a:t>
            </a:r>
          </a:p>
          <a:p>
            <a:endParaRPr lang="en-US" sz="1400" dirty="0"/>
          </a:p>
        </p:txBody>
      </p:sp>
      <p:sp>
        <p:nvSpPr>
          <p:cNvPr id="4" name="TextBox 3">
            <a:extLst>
              <a:ext uri="{FF2B5EF4-FFF2-40B4-BE49-F238E27FC236}">
                <a16:creationId xmlns:a16="http://schemas.microsoft.com/office/drawing/2014/main" id="{84FC5B3A-8E95-31AF-E6AF-AA380C828BDF}"/>
              </a:ext>
            </a:extLst>
          </p:cNvPr>
          <p:cNvSpPr txBox="1"/>
          <p:nvPr/>
        </p:nvSpPr>
        <p:spPr>
          <a:xfrm>
            <a:off x="2823255" y="3974822"/>
            <a:ext cx="1252325" cy="2246769"/>
          </a:xfrm>
          <a:prstGeom prst="rect">
            <a:avLst/>
          </a:prstGeom>
          <a:noFill/>
        </p:spPr>
        <p:txBody>
          <a:bodyPr wrap="square" rtlCol="0">
            <a:spAutoFit/>
          </a:bodyPr>
          <a:lstStyle/>
          <a:p>
            <a:endParaRPr lang="en-US" sz="1400" dirty="0"/>
          </a:p>
          <a:p>
            <a:r>
              <a:rPr lang="en-US" sz="1400" dirty="0"/>
              <a:t>- Chair or Director</a:t>
            </a:r>
          </a:p>
          <a:p>
            <a:endParaRPr lang="en-US" sz="1400" dirty="0"/>
          </a:p>
          <a:p>
            <a:r>
              <a:rPr lang="en-US" sz="1400" dirty="0"/>
              <a:t>- No formal deputy, contact </a:t>
            </a:r>
            <a:r>
              <a:rPr lang="en-US" sz="1400" dirty="0">
                <a:hlinkClick r:id="rId6"/>
              </a:rPr>
              <a:t>ors@sfu.ca</a:t>
            </a:r>
            <a:r>
              <a:rPr lang="en-US" sz="1400" dirty="0"/>
              <a:t> if alternate needed</a:t>
            </a:r>
          </a:p>
        </p:txBody>
      </p:sp>
      <p:sp>
        <p:nvSpPr>
          <p:cNvPr id="5" name="TextBox 4">
            <a:extLst>
              <a:ext uri="{FF2B5EF4-FFF2-40B4-BE49-F238E27FC236}">
                <a16:creationId xmlns:a16="http://schemas.microsoft.com/office/drawing/2014/main" id="{2E1FDCD6-4336-3089-0C32-41CD0E298930}"/>
              </a:ext>
            </a:extLst>
          </p:cNvPr>
          <p:cNvSpPr txBox="1"/>
          <p:nvPr/>
        </p:nvSpPr>
        <p:spPr>
          <a:xfrm>
            <a:off x="4012604" y="3981934"/>
            <a:ext cx="1252325" cy="2031325"/>
          </a:xfrm>
          <a:prstGeom prst="rect">
            <a:avLst/>
          </a:prstGeom>
          <a:noFill/>
        </p:spPr>
        <p:txBody>
          <a:bodyPr wrap="square" rtlCol="0">
            <a:spAutoFit/>
          </a:bodyPr>
          <a:lstStyle/>
          <a:p>
            <a:endParaRPr lang="en-US" sz="1400" dirty="0"/>
          </a:p>
          <a:p>
            <a:r>
              <a:rPr lang="en-US" sz="1400" dirty="0"/>
              <a:t>- Follows  Faculty process </a:t>
            </a:r>
          </a:p>
          <a:p>
            <a:endParaRPr lang="en-US" sz="1400" dirty="0"/>
          </a:p>
          <a:p>
            <a:r>
              <a:rPr lang="en-US" sz="1400" dirty="0"/>
              <a:t>- Approver can act without reviewer action</a:t>
            </a:r>
          </a:p>
        </p:txBody>
      </p:sp>
      <p:sp>
        <p:nvSpPr>
          <p:cNvPr id="7" name="TextBox 6">
            <a:extLst>
              <a:ext uri="{FF2B5EF4-FFF2-40B4-BE49-F238E27FC236}">
                <a16:creationId xmlns:a16="http://schemas.microsoft.com/office/drawing/2014/main" id="{893B5B0D-2B66-AD67-7102-AEB9CEF90206}"/>
              </a:ext>
            </a:extLst>
          </p:cNvPr>
          <p:cNvSpPr txBox="1"/>
          <p:nvPr/>
        </p:nvSpPr>
        <p:spPr>
          <a:xfrm>
            <a:off x="5349976" y="4016262"/>
            <a:ext cx="1422361" cy="2031325"/>
          </a:xfrm>
          <a:prstGeom prst="rect">
            <a:avLst/>
          </a:prstGeom>
          <a:noFill/>
        </p:spPr>
        <p:txBody>
          <a:bodyPr wrap="square" rtlCol="0">
            <a:spAutoFit/>
          </a:bodyPr>
          <a:lstStyle/>
          <a:p>
            <a:endParaRPr lang="en-US" sz="1400" dirty="0"/>
          </a:p>
          <a:p>
            <a:r>
              <a:rPr lang="en-US" sz="1400" dirty="0"/>
              <a:t>- ADR is Primary,</a:t>
            </a:r>
          </a:p>
          <a:p>
            <a:r>
              <a:rPr lang="en-US" sz="1400" dirty="0"/>
              <a:t>Dean Secondary</a:t>
            </a:r>
          </a:p>
          <a:p>
            <a:endParaRPr lang="en-US" sz="1400" dirty="0"/>
          </a:p>
          <a:p>
            <a:r>
              <a:rPr lang="en-US" sz="1400" dirty="0"/>
              <a:t>- Primary to notify secondary when not available</a:t>
            </a:r>
          </a:p>
          <a:p>
            <a:endParaRPr lang="en-US" sz="1400" dirty="0"/>
          </a:p>
        </p:txBody>
      </p:sp>
      <p:sp>
        <p:nvSpPr>
          <p:cNvPr id="8" name="TextBox 7">
            <a:extLst>
              <a:ext uri="{FF2B5EF4-FFF2-40B4-BE49-F238E27FC236}">
                <a16:creationId xmlns:a16="http://schemas.microsoft.com/office/drawing/2014/main" id="{20C275BD-0C5D-89F9-E8AE-D1177DCA8F83}"/>
              </a:ext>
            </a:extLst>
          </p:cNvPr>
          <p:cNvSpPr txBox="1"/>
          <p:nvPr/>
        </p:nvSpPr>
        <p:spPr>
          <a:xfrm>
            <a:off x="7118513" y="3949734"/>
            <a:ext cx="1644030" cy="1169551"/>
          </a:xfrm>
          <a:prstGeom prst="rect">
            <a:avLst/>
          </a:prstGeom>
          <a:noFill/>
        </p:spPr>
        <p:txBody>
          <a:bodyPr wrap="square" rtlCol="0">
            <a:spAutoFit/>
          </a:bodyPr>
          <a:lstStyle/>
          <a:p>
            <a:endParaRPr lang="en-US" sz="1400" dirty="0"/>
          </a:p>
          <a:p>
            <a:r>
              <a:rPr lang="en-US" sz="1400" dirty="0"/>
              <a:t>- Grants Officer, Director ORS</a:t>
            </a:r>
          </a:p>
          <a:p>
            <a:endParaRPr lang="en-US" sz="1400" dirty="0"/>
          </a:p>
          <a:p>
            <a:endParaRPr lang="en-US" sz="1400" dirty="0"/>
          </a:p>
        </p:txBody>
      </p:sp>
    </p:spTree>
    <p:extLst>
      <p:ext uri="{BB962C8B-B14F-4D97-AF65-F5344CB8AC3E}">
        <p14:creationId xmlns:p14="http://schemas.microsoft.com/office/powerpoint/2010/main" val="35883817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16E18D-FDAB-BF46-2982-30AD77C1BB69}"/>
              </a:ext>
            </a:extLst>
          </p:cNvPr>
          <p:cNvSpPr>
            <a:spLocks noGrp="1"/>
          </p:cNvSpPr>
          <p:nvPr>
            <p:ph type="title"/>
          </p:nvPr>
        </p:nvSpPr>
        <p:spPr>
          <a:xfrm>
            <a:off x="327859" y="370038"/>
            <a:ext cx="8600383" cy="695008"/>
          </a:xfrm>
        </p:spPr>
        <p:txBody>
          <a:bodyPr/>
          <a:lstStyle/>
          <a:p>
            <a:r>
              <a:rPr lang="en-US" sz="3600" dirty="0"/>
              <a:t>Notifications History</a:t>
            </a:r>
          </a:p>
        </p:txBody>
      </p:sp>
      <p:sp>
        <p:nvSpPr>
          <p:cNvPr id="4" name="Rectangle 2">
            <a:extLst>
              <a:ext uri="{FF2B5EF4-FFF2-40B4-BE49-F238E27FC236}">
                <a16:creationId xmlns:a16="http://schemas.microsoft.com/office/drawing/2014/main" id="{AE51E50C-F80B-6F7B-CC1A-925C70953041}"/>
              </a:ext>
            </a:extLst>
          </p:cNvPr>
          <p:cNvSpPr>
            <a:spLocks noChangeArrowheads="1"/>
          </p:cNvSpPr>
          <p:nvPr/>
        </p:nvSpPr>
        <p:spPr bwMode="auto">
          <a:xfrm>
            <a:off x="1581150" y="382370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descr="A screenshot of a computer&#10;&#10;Description automatically generated">
            <a:extLst>
              <a:ext uri="{FF2B5EF4-FFF2-40B4-BE49-F238E27FC236}">
                <a16:creationId xmlns:a16="http://schemas.microsoft.com/office/drawing/2014/main" id="{71ABEA4C-8B31-70D2-04CF-5B2685AE8E65}"/>
              </a:ext>
            </a:extLst>
          </p:cNvPr>
          <p:cNvPicPr>
            <a:picLocks noChangeAspect="1"/>
          </p:cNvPicPr>
          <p:nvPr/>
        </p:nvPicPr>
        <p:blipFill>
          <a:blip r:embed="rId3"/>
          <a:stretch>
            <a:fillRect/>
          </a:stretch>
        </p:blipFill>
        <p:spPr>
          <a:xfrm>
            <a:off x="-1" y="1425182"/>
            <a:ext cx="9060547" cy="3971057"/>
          </a:xfrm>
          <a:prstGeom prst="rect">
            <a:avLst/>
          </a:prstGeom>
        </p:spPr>
      </p:pic>
    </p:spTree>
    <p:extLst>
      <p:ext uri="{BB962C8B-B14F-4D97-AF65-F5344CB8AC3E}">
        <p14:creationId xmlns:p14="http://schemas.microsoft.com/office/powerpoint/2010/main" val="1467572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6ACE-F44B-849D-D5CB-4B6D502CD15A}"/>
              </a:ext>
            </a:extLst>
          </p:cNvPr>
          <p:cNvSpPr>
            <a:spLocks noGrp="1"/>
          </p:cNvSpPr>
          <p:nvPr>
            <p:ph type="title"/>
          </p:nvPr>
        </p:nvSpPr>
        <p:spPr/>
        <p:txBody>
          <a:bodyPr/>
          <a:lstStyle/>
          <a:p>
            <a:r>
              <a:rPr lang="en-US" sz="2800" dirty="0"/>
              <a:t>SPECIAL CONSIDERATIONS</a:t>
            </a:r>
          </a:p>
        </p:txBody>
      </p:sp>
      <p:sp>
        <p:nvSpPr>
          <p:cNvPr id="3" name="Text Placeholder 2">
            <a:extLst>
              <a:ext uri="{FF2B5EF4-FFF2-40B4-BE49-F238E27FC236}">
                <a16:creationId xmlns:a16="http://schemas.microsoft.com/office/drawing/2014/main" id="{03DCFFEA-CB03-D69F-5817-E2E32A081BFC}"/>
              </a:ext>
            </a:extLst>
          </p:cNvPr>
          <p:cNvSpPr>
            <a:spLocks noGrp="1"/>
          </p:cNvSpPr>
          <p:nvPr>
            <p:ph type="body" sz="quarter" idx="13"/>
          </p:nvPr>
        </p:nvSpPr>
        <p:spPr>
          <a:xfrm>
            <a:off x="-197509" y="1807168"/>
            <a:ext cx="9135164" cy="3568700"/>
          </a:xfrm>
        </p:spPr>
        <p:txBody>
          <a:bodyPr/>
          <a:lstStyle/>
          <a:p>
            <a:pPr marL="1263650" indent="-457200">
              <a:buFont typeface="Wingdings" pitchFamily="2" charset="2"/>
              <a:buChar char="ü"/>
            </a:pPr>
            <a:r>
              <a:rPr lang="en-US" sz="2400" dirty="0"/>
              <a:t>KR approval workflow will not change how proposals are submitted to external funder</a:t>
            </a:r>
          </a:p>
          <a:p>
            <a:pPr marL="1263650" indent="-457200">
              <a:buFont typeface="Wingdings" pitchFamily="2" charset="2"/>
              <a:buChar char="ü"/>
            </a:pPr>
            <a:r>
              <a:rPr lang="en-US" sz="2400" dirty="0"/>
              <a:t>KR approval workflow will not change how SFU negotiates and signs contracts for research</a:t>
            </a:r>
          </a:p>
          <a:p>
            <a:pPr marL="1263650" indent="-457200">
              <a:buFont typeface="Wingdings" pitchFamily="2" charset="2"/>
              <a:buChar char="ü"/>
            </a:pPr>
            <a:r>
              <a:rPr lang="en-US" sz="2400" dirty="0"/>
              <a:t>KR approval workflow will not copy detailed budget info</a:t>
            </a:r>
          </a:p>
          <a:p>
            <a:pPr marL="1263650" indent="-457200">
              <a:buFont typeface="Wingdings" pitchFamily="2" charset="2"/>
              <a:buChar char="ü"/>
            </a:pPr>
            <a:r>
              <a:rPr lang="en-US" sz="2400" dirty="0"/>
              <a:t>KR approval workflow will not be used for commitment tracking</a:t>
            </a:r>
          </a:p>
          <a:p>
            <a:pPr marL="1263650" indent="-457200">
              <a:buFont typeface="Wingdings" pitchFamily="2" charset="2"/>
              <a:buChar char="ü"/>
            </a:pPr>
            <a:r>
              <a:rPr lang="en-US" sz="2400" dirty="0"/>
              <a:t>Approval of Contract Approval Memo will not be in KR at the time of go live</a:t>
            </a:r>
          </a:p>
          <a:p>
            <a:pPr marL="1263650" indent="-457200">
              <a:buFont typeface="Wingdings" pitchFamily="2" charset="2"/>
              <a:buChar char="ü"/>
            </a:pPr>
            <a:r>
              <a:rPr lang="en-US" sz="2400" dirty="0"/>
              <a:t>KR full reporting configuration will not be available at go live</a:t>
            </a:r>
          </a:p>
        </p:txBody>
      </p:sp>
    </p:spTree>
    <p:extLst>
      <p:ext uri="{BB962C8B-B14F-4D97-AF65-F5344CB8AC3E}">
        <p14:creationId xmlns:p14="http://schemas.microsoft.com/office/powerpoint/2010/main" val="246511827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6B66ACE-F44B-849D-D5CB-4B6D502CD15A}"/>
              </a:ext>
            </a:extLst>
          </p:cNvPr>
          <p:cNvSpPr>
            <a:spLocks noGrp="1"/>
          </p:cNvSpPr>
          <p:nvPr>
            <p:ph type="title"/>
          </p:nvPr>
        </p:nvSpPr>
        <p:spPr/>
        <p:txBody>
          <a:bodyPr/>
          <a:lstStyle/>
          <a:p>
            <a:r>
              <a:rPr lang="en-US" sz="2800" dirty="0"/>
              <a:t>WHAT IS NEXT?</a:t>
            </a:r>
          </a:p>
        </p:txBody>
      </p:sp>
      <p:sp>
        <p:nvSpPr>
          <p:cNvPr id="3" name="Text Placeholder 2">
            <a:extLst>
              <a:ext uri="{FF2B5EF4-FFF2-40B4-BE49-F238E27FC236}">
                <a16:creationId xmlns:a16="http://schemas.microsoft.com/office/drawing/2014/main" id="{03DCFFEA-CB03-D69F-5817-E2E32A081BFC}"/>
              </a:ext>
            </a:extLst>
          </p:cNvPr>
          <p:cNvSpPr>
            <a:spLocks noGrp="1"/>
          </p:cNvSpPr>
          <p:nvPr>
            <p:ph type="body" sz="quarter" idx="13"/>
          </p:nvPr>
        </p:nvSpPr>
        <p:spPr>
          <a:xfrm>
            <a:off x="-197509" y="1807168"/>
            <a:ext cx="9135164" cy="3568700"/>
          </a:xfrm>
        </p:spPr>
        <p:txBody>
          <a:bodyPr/>
          <a:lstStyle/>
          <a:p>
            <a:pPr marL="1263650" indent="-457200">
              <a:buFont typeface="Wingdings" pitchFamily="2" charset="2"/>
              <a:buChar char="q"/>
            </a:pPr>
            <a:r>
              <a:rPr lang="en-US" sz="2400" dirty="0"/>
              <a:t>Finalizing Manual and Sandbox</a:t>
            </a:r>
          </a:p>
          <a:p>
            <a:pPr marL="1530350" lvl="1" indent="-457200">
              <a:buFont typeface="Wingdings" pitchFamily="2" charset="2"/>
              <a:buChar char="q"/>
            </a:pPr>
            <a:r>
              <a:rPr lang="en-US" sz="2000" dirty="0"/>
              <a:t>inline help text</a:t>
            </a:r>
          </a:p>
          <a:p>
            <a:pPr marL="1530350" lvl="1" indent="-457200">
              <a:buFont typeface="Wingdings" pitchFamily="2" charset="2"/>
              <a:buChar char="q"/>
            </a:pPr>
            <a:r>
              <a:rPr lang="en-US" sz="2000" dirty="0"/>
              <a:t>role based access</a:t>
            </a:r>
          </a:p>
          <a:p>
            <a:pPr marL="1263650" indent="-457200">
              <a:buFont typeface="Wingdings" pitchFamily="2" charset="2"/>
              <a:buChar char="q"/>
            </a:pPr>
            <a:r>
              <a:rPr lang="en-US" sz="2400" dirty="0"/>
              <a:t>Invitation to test Sandbox, UAT</a:t>
            </a:r>
          </a:p>
          <a:p>
            <a:pPr marL="1263650" indent="-457200">
              <a:buFont typeface="Wingdings" pitchFamily="2" charset="2"/>
              <a:buChar char="q"/>
            </a:pPr>
            <a:r>
              <a:rPr lang="en-US" sz="2400" dirty="0"/>
              <a:t>Make minor adjustments to KR if necessary, before go live</a:t>
            </a:r>
          </a:p>
          <a:p>
            <a:pPr marL="1263650" indent="-457200">
              <a:buFont typeface="Wingdings" pitchFamily="2" charset="2"/>
              <a:buChar char="q"/>
            </a:pPr>
            <a:r>
              <a:rPr lang="en-US" sz="2400" dirty="0"/>
              <a:t>Follow on training January 2024</a:t>
            </a:r>
          </a:p>
          <a:p>
            <a:pPr marL="1263650" indent="-457200">
              <a:buFont typeface="Wingdings" pitchFamily="2" charset="2"/>
              <a:buChar char="q"/>
            </a:pPr>
            <a:r>
              <a:rPr lang="en-US" sz="2400" dirty="0"/>
              <a:t>Work on modules, integration and migration for back office </a:t>
            </a:r>
          </a:p>
          <a:p>
            <a:pPr marL="1263650" indent="-457200">
              <a:buFont typeface="Wingdings" pitchFamily="2" charset="2"/>
              <a:buChar char="q"/>
            </a:pPr>
            <a:r>
              <a:rPr lang="en-US" sz="2400" dirty="0"/>
              <a:t>Go Live March 2024</a:t>
            </a:r>
          </a:p>
          <a:p>
            <a:pPr marL="1263650" indent="-457200">
              <a:buFont typeface="Wingdings" pitchFamily="2" charset="2"/>
              <a:buChar char="q"/>
            </a:pPr>
            <a:r>
              <a:rPr lang="en-US" sz="2400" dirty="0"/>
              <a:t>Continue adjusting KR as necessary</a:t>
            </a:r>
          </a:p>
          <a:p>
            <a:pPr marL="1263650" indent="-457200">
              <a:buFont typeface="Wingdings" pitchFamily="2" charset="2"/>
              <a:buChar char="q"/>
            </a:pPr>
            <a:endParaRPr lang="en-US" sz="2400" dirty="0"/>
          </a:p>
          <a:p>
            <a:pPr marL="1263650" indent="-457200">
              <a:buFont typeface="Wingdings" pitchFamily="2" charset="2"/>
              <a:buChar char="q"/>
            </a:pPr>
            <a:endParaRPr lang="en-US" sz="2400" dirty="0"/>
          </a:p>
        </p:txBody>
      </p:sp>
    </p:spTree>
    <p:extLst>
      <p:ext uri="{BB962C8B-B14F-4D97-AF65-F5344CB8AC3E}">
        <p14:creationId xmlns:p14="http://schemas.microsoft.com/office/powerpoint/2010/main" val="17446081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03CDB0-AA08-7F2F-0AE6-D1C452D8563D}"/>
              </a:ext>
            </a:extLst>
          </p:cNvPr>
          <p:cNvSpPr>
            <a:spLocks noGrp="1"/>
          </p:cNvSpPr>
          <p:nvPr>
            <p:ph type="title"/>
          </p:nvPr>
        </p:nvSpPr>
        <p:spPr>
          <a:xfrm>
            <a:off x="449449" y="514468"/>
            <a:ext cx="7886700" cy="695008"/>
          </a:xfrm>
        </p:spPr>
        <p:txBody>
          <a:bodyPr/>
          <a:lstStyle/>
          <a:p>
            <a:pPr algn="l"/>
            <a:r>
              <a:rPr lang="en-US" sz="2800" dirty="0">
                <a:latin typeface="Impact" panose="020B0806030902050204" pitchFamily="34" charset="0"/>
              </a:rPr>
              <a:t>Current “Signature Sheet” – Manual, Fragmented</a:t>
            </a:r>
          </a:p>
        </p:txBody>
      </p:sp>
      <p:sp>
        <p:nvSpPr>
          <p:cNvPr id="8" name="TextBox 7">
            <a:extLst>
              <a:ext uri="{FF2B5EF4-FFF2-40B4-BE49-F238E27FC236}">
                <a16:creationId xmlns:a16="http://schemas.microsoft.com/office/drawing/2014/main" id="{1054296F-5860-BB03-1821-E8DAE06C7F57}"/>
              </a:ext>
            </a:extLst>
          </p:cNvPr>
          <p:cNvSpPr txBox="1"/>
          <p:nvPr/>
        </p:nvSpPr>
        <p:spPr>
          <a:xfrm>
            <a:off x="6889781" y="1572537"/>
            <a:ext cx="1563760" cy="369332"/>
          </a:xfrm>
          <a:prstGeom prst="rect">
            <a:avLst/>
          </a:prstGeom>
          <a:noFill/>
        </p:spPr>
        <p:txBody>
          <a:bodyPr wrap="square" rtlCol="0">
            <a:spAutoFit/>
          </a:bodyPr>
          <a:lstStyle/>
          <a:p>
            <a:endParaRPr lang="en-US" dirty="0"/>
          </a:p>
        </p:txBody>
      </p:sp>
      <p:graphicFrame>
        <p:nvGraphicFramePr>
          <p:cNvPr id="3" name="Diagram 2">
            <a:extLst>
              <a:ext uri="{FF2B5EF4-FFF2-40B4-BE49-F238E27FC236}">
                <a16:creationId xmlns:a16="http://schemas.microsoft.com/office/drawing/2014/main" id="{12CCE523-0716-5176-29AE-D4299A6704A2}"/>
              </a:ext>
            </a:extLst>
          </p:cNvPr>
          <p:cNvGraphicFramePr/>
          <p:nvPr/>
        </p:nvGraphicFramePr>
        <p:xfrm>
          <a:off x="449450" y="1941869"/>
          <a:ext cx="7886699" cy="34227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5" name="Diagram 4">
            <a:extLst>
              <a:ext uri="{FF2B5EF4-FFF2-40B4-BE49-F238E27FC236}">
                <a16:creationId xmlns:a16="http://schemas.microsoft.com/office/drawing/2014/main" id="{E47FB3B7-1028-1303-F26E-8546D8DD9975}"/>
              </a:ext>
            </a:extLst>
          </p:cNvPr>
          <p:cNvGraphicFramePr/>
          <p:nvPr>
            <p:extLst>
              <p:ext uri="{D42A27DB-BD31-4B8C-83A1-F6EECF244321}">
                <p14:modId xmlns:p14="http://schemas.microsoft.com/office/powerpoint/2010/main" val="1345564357"/>
              </p:ext>
            </p:extLst>
          </p:nvPr>
        </p:nvGraphicFramePr>
        <p:xfrm>
          <a:off x="219413" y="1038275"/>
          <a:ext cx="8748306" cy="417749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6" name="TextBox 5">
            <a:extLst>
              <a:ext uri="{FF2B5EF4-FFF2-40B4-BE49-F238E27FC236}">
                <a16:creationId xmlns:a16="http://schemas.microsoft.com/office/drawing/2014/main" id="{83B9E9B0-84A2-798D-E73F-02D04EE021D9}"/>
              </a:ext>
            </a:extLst>
          </p:cNvPr>
          <p:cNvSpPr txBox="1"/>
          <p:nvPr/>
        </p:nvSpPr>
        <p:spPr>
          <a:xfrm>
            <a:off x="145007" y="4532626"/>
            <a:ext cx="7526654" cy="2031325"/>
          </a:xfrm>
          <a:prstGeom prst="rect">
            <a:avLst/>
          </a:prstGeom>
          <a:noFill/>
        </p:spPr>
        <p:txBody>
          <a:bodyPr wrap="square" anchor="t">
            <a:spAutoFit/>
          </a:bodyPr>
          <a:lstStyle/>
          <a:p>
            <a:pPr marL="468630" lvl="2" indent="-285750">
              <a:buClr>
                <a:srgbClr val="CC0633"/>
              </a:buClr>
              <a:defRPr/>
            </a:pPr>
            <a:r>
              <a:rPr lang="en-US" b="1" dirty="0">
                <a:solidFill>
                  <a:srgbClr val="4D4D4C"/>
                </a:solidFill>
                <a:latin typeface="Gill Sans MT" panose="020B0502020104020203" pitchFamily="34" charset="77"/>
              </a:rPr>
              <a:t>Challenges: </a:t>
            </a:r>
          </a:p>
          <a:p>
            <a:pPr marL="468630" lvl="2" indent="-285750">
              <a:buClr>
                <a:srgbClr val="CC0633"/>
              </a:buClr>
              <a:buFont typeface="Arial" panose="020B0604020202020204" pitchFamily="34" charset="0"/>
              <a:buChar char="•"/>
              <a:defRPr/>
            </a:pPr>
            <a:r>
              <a:rPr lang="en-US" sz="1800" dirty="0">
                <a:solidFill>
                  <a:srgbClr val="4D4D4C"/>
                </a:solidFill>
                <a:latin typeface="Gill Sans MT" panose="020B0502020104020203" pitchFamily="34" charset="77"/>
              </a:rPr>
              <a:t>Back and forth email communications</a:t>
            </a:r>
            <a:endParaRPr lang="en-US" sz="1800" dirty="0">
              <a:solidFill>
                <a:srgbClr val="4D4D4C"/>
              </a:solidFill>
              <a:latin typeface="Gill Sans MT" panose="020B0502020104020203" pitchFamily="34" charset="77"/>
              <a:cs typeface="Calibri"/>
            </a:endParaRPr>
          </a:p>
          <a:p>
            <a:pPr marL="468630" lvl="2" indent="-285750">
              <a:buClr>
                <a:srgbClr val="CC0633"/>
              </a:buClr>
              <a:buFont typeface="Arial" panose="020B0604020202020204" pitchFamily="34" charset="0"/>
              <a:buChar char="•"/>
              <a:defRPr/>
            </a:pPr>
            <a:r>
              <a:rPr lang="en-US" sz="1800" dirty="0">
                <a:solidFill>
                  <a:srgbClr val="4D4D4C"/>
                </a:solidFill>
                <a:latin typeface="Gill Sans MT" panose="020B0502020104020203" pitchFamily="34" charset="77"/>
              </a:rPr>
              <a:t>Supporting Documents sent through email (paper-based) </a:t>
            </a:r>
            <a:endParaRPr lang="en-US" sz="1800" dirty="0">
              <a:solidFill>
                <a:srgbClr val="4D4D4C"/>
              </a:solidFill>
              <a:latin typeface="Gill Sans MT" panose="020B0502020104020203" pitchFamily="34" charset="77"/>
              <a:cs typeface="Calibri"/>
            </a:endParaRPr>
          </a:p>
          <a:p>
            <a:pPr marL="468630" lvl="2" indent="-285750">
              <a:buClr>
                <a:srgbClr val="CC0633"/>
              </a:buClr>
              <a:buFont typeface="Arial" panose="020B0604020202020204" pitchFamily="34" charset="0"/>
              <a:buChar char="•"/>
              <a:defRPr/>
            </a:pPr>
            <a:r>
              <a:rPr lang="en-US" dirty="0">
                <a:solidFill>
                  <a:srgbClr val="4D4D4C"/>
                </a:solidFill>
                <a:latin typeface="Gill Sans MT" panose="020B0502020104020203" pitchFamily="34" charset="77"/>
              </a:rPr>
              <a:t>Manual Entry</a:t>
            </a:r>
            <a:endParaRPr lang="en-US" dirty="0">
              <a:solidFill>
                <a:srgbClr val="4D4D4C"/>
              </a:solidFill>
              <a:latin typeface="Gill Sans MT" panose="020B0502020104020203" pitchFamily="34" charset="77"/>
              <a:cs typeface="Calibri"/>
            </a:endParaRPr>
          </a:p>
          <a:p>
            <a:pPr marL="468630" lvl="2" indent="-285750">
              <a:buClr>
                <a:srgbClr val="CC0633"/>
              </a:buClr>
              <a:buFont typeface="Arial" panose="020B0604020202020204" pitchFamily="34" charset="0"/>
              <a:buChar char="•"/>
              <a:defRPr/>
            </a:pPr>
            <a:r>
              <a:rPr lang="en-US" dirty="0">
                <a:solidFill>
                  <a:srgbClr val="4D4D4C"/>
                </a:solidFill>
                <a:latin typeface="Gill Sans MT" panose="020B0502020104020203" pitchFamily="34" charset="77"/>
              </a:rPr>
              <a:t>Fragmented data</a:t>
            </a:r>
          </a:p>
          <a:p>
            <a:pPr marL="468630" lvl="2" indent="-285750">
              <a:buClr>
                <a:srgbClr val="CC0633"/>
              </a:buClr>
              <a:buFont typeface="Arial" panose="020B0604020202020204" pitchFamily="34" charset="0"/>
              <a:buChar char="•"/>
              <a:defRPr/>
            </a:pPr>
            <a:r>
              <a:rPr lang="en-US" dirty="0">
                <a:solidFill>
                  <a:srgbClr val="4D4D4C"/>
                </a:solidFill>
                <a:latin typeface="Gill Sans MT" panose="020B0502020104020203" pitchFamily="34" charset="77"/>
                <a:cs typeface="Calibri"/>
              </a:rPr>
              <a:t>Lack of clarity and visibility</a:t>
            </a:r>
          </a:p>
          <a:p>
            <a:pPr marL="468630" lvl="2" indent="-285750">
              <a:buClr>
                <a:srgbClr val="CC0633"/>
              </a:buClr>
              <a:buFont typeface="Arial" panose="020B0604020202020204" pitchFamily="34" charset="0"/>
              <a:buChar char="•"/>
              <a:defRPr/>
            </a:pPr>
            <a:r>
              <a:rPr lang="en-US" dirty="0">
                <a:solidFill>
                  <a:srgbClr val="4D4D4C"/>
                </a:solidFill>
                <a:latin typeface="Gill Sans MT" panose="020B0502020104020203" pitchFamily="34" charset="77"/>
              </a:rPr>
              <a:t>Access limitations </a:t>
            </a:r>
            <a:endParaRPr lang="en-US" sz="1800" dirty="0">
              <a:solidFill>
                <a:srgbClr val="4D4D4C"/>
              </a:solidFill>
              <a:latin typeface="Gill Sans MT" panose="020B0502020104020203" pitchFamily="34" charset="77"/>
              <a:cs typeface="Calibri"/>
            </a:endParaRPr>
          </a:p>
        </p:txBody>
      </p:sp>
    </p:spTree>
    <p:extLst>
      <p:ext uri="{BB962C8B-B14F-4D97-AF65-F5344CB8AC3E}">
        <p14:creationId xmlns:p14="http://schemas.microsoft.com/office/powerpoint/2010/main" val="304536048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9205A7C-A8C9-354C-BCC7-348C96308DE2}"/>
              </a:ext>
            </a:extLst>
          </p:cNvPr>
          <p:cNvPicPr>
            <a:picLocks noChangeAspect="1"/>
          </p:cNvPicPr>
          <p:nvPr/>
        </p:nvPicPr>
        <p:blipFill rotWithShape="1">
          <a:blip r:embed="rId3">
            <a:extLst>
              <a:ext uri="{28A0092B-C50C-407E-A947-70E740481C1C}">
                <a14:useLocalDpi xmlns:a14="http://schemas.microsoft.com/office/drawing/2010/main"/>
              </a:ext>
            </a:extLst>
          </a:blip>
          <a:srcRect/>
          <a:stretch/>
        </p:blipFill>
        <p:spPr>
          <a:xfrm>
            <a:off x="0" y="0"/>
            <a:ext cx="9144000" cy="6858000"/>
          </a:xfrm>
          <a:prstGeom prst="rect">
            <a:avLst/>
          </a:prstGeom>
        </p:spPr>
      </p:pic>
    </p:spTree>
    <p:extLst>
      <p:ext uri="{BB962C8B-B14F-4D97-AF65-F5344CB8AC3E}">
        <p14:creationId xmlns:p14="http://schemas.microsoft.com/office/powerpoint/2010/main" val="37080627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2A3CFCB-E1CF-1E49-2A03-004CA62B28FB}"/>
              </a:ext>
            </a:extLst>
          </p:cNvPr>
          <p:cNvSpPr>
            <a:spLocks noGrp="1"/>
          </p:cNvSpPr>
          <p:nvPr>
            <p:ph type="sldNum" sz="quarter" idx="12"/>
          </p:nvPr>
        </p:nvSpPr>
        <p:spPr/>
        <p:txBody>
          <a:bodyPr/>
          <a:lstStyle/>
          <a:p>
            <a:r>
              <a:rPr lang="en-US"/>
              <a:t>SIMON FRASER UNIVERSITY   </a:t>
            </a:r>
            <a:fld id="{45E0C454-F75C-A944-8BC1-78DA56BBB239}" type="slidenum">
              <a:rPr lang="en-US" smtClean="0"/>
              <a:pPr/>
              <a:t>5</a:t>
            </a:fld>
            <a:endParaRPr lang="en-US" dirty="0"/>
          </a:p>
        </p:txBody>
      </p:sp>
      <p:graphicFrame>
        <p:nvGraphicFramePr>
          <p:cNvPr id="5" name="Diagram 4">
            <a:extLst>
              <a:ext uri="{FF2B5EF4-FFF2-40B4-BE49-F238E27FC236}">
                <a16:creationId xmlns:a16="http://schemas.microsoft.com/office/drawing/2014/main" id="{175C78FF-624F-B335-181A-AD9EAB5F00B9}"/>
              </a:ext>
            </a:extLst>
          </p:cNvPr>
          <p:cNvGraphicFramePr/>
          <p:nvPr>
            <p:extLst>
              <p:ext uri="{D42A27DB-BD31-4B8C-83A1-F6EECF244321}">
                <p14:modId xmlns:p14="http://schemas.microsoft.com/office/powerpoint/2010/main" val="3866457963"/>
              </p:ext>
            </p:extLst>
          </p:nvPr>
        </p:nvGraphicFramePr>
        <p:xfrm>
          <a:off x="440280" y="814961"/>
          <a:ext cx="8242099" cy="4422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Title 1">
            <a:extLst>
              <a:ext uri="{FF2B5EF4-FFF2-40B4-BE49-F238E27FC236}">
                <a16:creationId xmlns:a16="http://schemas.microsoft.com/office/drawing/2014/main" id="{9D005F03-E96E-BB6A-1801-8808E4591D30}"/>
              </a:ext>
            </a:extLst>
          </p:cNvPr>
          <p:cNvSpPr txBox="1">
            <a:spLocks/>
          </p:cNvSpPr>
          <p:nvPr/>
        </p:nvSpPr>
        <p:spPr>
          <a:xfrm>
            <a:off x="210834" y="541937"/>
            <a:ext cx="8933166" cy="680313"/>
          </a:xfrm>
          <a:prstGeom prst="rect">
            <a:avLst/>
          </a:prstGeom>
        </p:spPr>
        <p:txBody>
          <a:bodyPr vert="horz" lIns="91440" tIns="45720" rIns="91440" bIns="45720" rtlCol="0" anchor="t">
            <a:noAutofit/>
          </a:bodyPr>
          <a:lstStyle>
            <a:lvl1pPr algn="l" defTabSz="914400" rtl="0" eaLnBrk="1" latinLnBrk="0" hangingPunct="1">
              <a:lnSpc>
                <a:spcPct val="90000"/>
              </a:lnSpc>
              <a:spcBef>
                <a:spcPct val="0"/>
              </a:spcBef>
              <a:buNone/>
              <a:defRPr sz="4400" kern="1200">
                <a:solidFill>
                  <a:srgbClr val="CC0633"/>
                </a:solidFill>
                <a:latin typeface="+mj-lt"/>
                <a:ea typeface="+mj-ea"/>
                <a:cs typeface="+mj-cs"/>
              </a:defRPr>
            </a:lvl1pPr>
          </a:lstStyle>
          <a:p>
            <a:r>
              <a:rPr lang="en-US" sz="3600" dirty="0">
                <a:latin typeface="Impact" panose="020B0806030902050204" pitchFamily="34" charset="0"/>
              </a:rPr>
              <a:t>KUALI ”Signature Sheet” – Electronic Workflow</a:t>
            </a:r>
          </a:p>
        </p:txBody>
      </p:sp>
      <p:sp>
        <p:nvSpPr>
          <p:cNvPr id="9" name="TextBox 8">
            <a:extLst>
              <a:ext uri="{FF2B5EF4-FFF2-40B4-BE49-F238E27FC236}">
                <a16:creationId xmlns:a16="http://schemas.microsoft.com/office/drawing/2014/main" id="{090D92FE-0582-D056-58AF-418915E81D1E}"/>
              </a:ext>
            </a:extLst>
          </p:cNvPr>
          <p:cNvSpPr txBox="1"/>
          <p:nvPr/>
        </p:nvSpPr>
        <p:spPr>
          <a:xfrm>
            <a:off x="440279" y="4375064"/>
            <a:ext cx="4450219" cy="553998"/>
          </a:xfrm>
          <a:prstGeom prst="rect">
            <a:avLst/>
          </a:prstGeom>
          <a:noFill/>
        </p:spPr>
        <p:txBody>
          <a:bodyPr wrap="square" anchor="t">
            <a:spAutoFit/>
          </a:bodyPr>
          <a:lstStyle/>
          <a:p>
            <a:r>
              <a:rPr lang="en-US" sz="1200" b="1" dirty="0">
                <a:solidFill>
                  <a:schemeClr val="tx2"/>
                </a:solidFill>
                <a:latin typeface="Gill Sans MT" panose="020B0502020104020203" pitchFamily="34" charset="77"/>
              </a:rPr>
              <a:t>* Formally known as the “Signature Sheet” process</a:t>
            </a:r>
          </a:p>
          <a:p>
            <a:endParaRPr lang="en-US" sz="1800" dirty="0">
              <a:solidFill>
                <a:srgbClr val="D41B35"/>
              </a:solidFill>
              <a:latin typeface="Gill Sans MT" panose="020B0502020104020203" pitchFamily="34" charset="77"/>
            </a:endParaRPr>
          </a:p>
        </p:txBody>
      </p:sp>
      <p:sp>
        <p:nvSpPr>
          <p:cNvPr id="3" name="TextBox 2">
            <a:extLst>
              <a:ext uri="{FF2B5EF4-FFF2-40B4-BE49-F238E27FC236}">
                <a16:creationId xmlns:a16="http://schemas.microsoft.com/office/drawing/2014/main" id="{AA0780B1-9424-9ED7-F32A-CA2EA99EC44D}"/>
              </a:ext>
            </a:extLst>
          </p:cNvPr>
          <p:cNvSpPr txBox="1"/>
          <p:nvPr/>
        </p:nvSpPr>
        <p:spPr>
          <a:xfrm>
            <a:off x="4810078" y="4375064"/>
            <a:ext cx="1629572" cy="276999"/>
          </a:xfrm>
          <a:prstGeom prst="rect">
            <a:avLst/>
          </a:prstGeom>
          <a:noFill/>
        </p:spPr>
        <p:txBody>
          <a:bodyPr wrap="square" rtlCol="0" anchor="t">
            <a:spAutoFit/>
          </a:bodyPr>
          <a:lstStyle/>
          <a:p>
            <a:r>
              <a:rPr lang="en-US" sz="1200" b="1" dirty="0">
                <a:solidFill>
                  <a:schemeClr val="tx2"/>
                </a:solidFill>
                <a:latin typeface="Gill Sans MT" panose="020B0502020104020203" pitchFamily="34" charset="77"/>
              </a:rPr>
              <a:t>*No</a:t>
            </a:r>
            <a:r>
              <a:rPr lang="en-US" sz="1200" dirty="0">
                <a:latin typeface="Gill Sans MT" panose="020B0502020104020203" pitchFamily="34" charset="77"/>
              </a:rPr>
              <a:t> </a:t>
            </a:r>
            <a:r>
              <a:rPr lang="en-US" sz="1200" b="1" dirty="0">
                <a:solidFill>
                  <a:schemeClr val="tx2"/>
                </a:solidFill>
                <a:latin typeface="Gill Sans MT" panose="020B0502020104020203" pitchFamily="34" charset="77"/>
              </a:rPr>
              <a:t>change</a:t>
            </a:r>
            <a:endParaRPr lang="en-US" sz="1200" b="1" dirty="0">
              <a:solidFill>
                <a:schemeClr val="tx2"/>
              </a:solidFill>
              <a:latin typeface="Gill Sans MT" panose="020B0502020104020203" pitchFamily="34" charset="77"/>
              <a:cs typeface="Calibri"/>
            </a:endParaRPr>
          </a:p>
        </p:txBody>
      </p:sp>
      <p:sp>
        <p:nvSpPr>
          <p:cNvPr id="6" name="TextBox 5">
            <a:extLst>
              <a:ext uri="{FF2B5EF4-FFF2-40B4-BE49-F238E27FC236}">
                <a16:creationId xmlns:a16="http://schemas.microsoft.com/office/drawing/2014/main" id="{7986A582-D0A9-280F-E8F5-3F464781C932}"/>
              </a:ext>
            </a:extLst>
          </p:cNvPr>
          <p:cNvSpPr txBox="1"/>
          <p:nvPr/>
        </p:nvSpPr>
        <p:spPr>
          <a:xfrm>
            <a:off x="323850" y="4775577"/>
            <a:ext cx="7526654" cy="1200329"/>
          </a:xfrm>
          <a:prstGeom prst="rect">
            <a:avLst/>
          </a:prstGeom>
          <a:noFill/>
        </p:spPr>
        <p:txBody>
          <a:bodyPr wrap="square" anchor="t">
            <a:spAutoFit/>
          </a:bodyPr>
          <a:lstStyle/>
          <a:p>
            <a:pPr marL="468630" lvl="2" indent="-285750">
              <a:buClr>
                <a:srgbClr val="CC0633"/>
              </a:buClr>
              <a:defRPr/>
            </a:pPr>
            <a:r>
              <a:rPr lang="en-US" b="1" dirty="0">
                <a:solidFill>
                  <a:srgbClr val="4D4D4C"/>
                </a:solidFill>
                <a:latin typeface="Gill Sans MT" panose="020B0502020104020203" pitchFamily="34" charset="77"/>
              </a:rPr>
              <a:t>Solution: </a:t>
            </a:r>
          </a:p>
          <a:p>
            <a:pPr marL="468630" lvl="2" indent="-285750">
              <a:buClr>
                <a:srgbClr val="CC0633"/>
              </a:buClr>
              <a:buFont typeface="Wingdings" panose="020B0604020202020204" pitchFamily="34" charset="0"/>
              <a:buChar char="ü"/>
              <a:defRPr/>
            </a:pPr>
            <a:r>
              <a:rPr lang="en-US" sz="1800" dirty="0">
                <a:solidFill>
                  <a:srgbClr val="4D4D4C"/>
                </a:solidFill>
                <a:latin typeface="Gill Sans MT" panose="020B0502020104020203" pitchFamily="34" charset="77"/>
              </a:rPr>
              <a:t>One source of truth</a:t>
            </a:r>
            <a:endParaRPr lang="en-US" sz="1800" dirty="0">
              <a:solidFill>
                <a:srgbClr val="4D4D4C"/>
              </a:solidFill>
              <a:latin typeface="Gill Sans MT" panose="020B0502020104020203" pitchFamily="34" charset="77"/>
              <a:cs typeface="Calibri"/>
            </a:endParaRPr>
          </a:p>
          <a:p>
            <a:pPr marL="468630" lvl="2" indent="-285750">
              <a:buClr>
                <a:srgbClr val="CC0633"/>
              </a:buClr>
              <a:buFont typeface="Wingdings" panose="020B0604020202020204" pitchFamily="34" charset="0"/>
              <a:buChar char="ü"/>
              <a:defRPr/>
            </a:pPr>
            <a:r>
              <a:rPr lang="en-US" sz="1800" dirty="0">
                <a:solidFill>
                  <a:srgbClr val="4D4D4C"/>
                </a:solidFill>
                <a:latin typeface="Gill Sans MT" panose="020B0502020104020203" pitchFamily="34" charset="77"/>
              </a:rPr>
              <a:t>Comprehensive record</a:t>
            </a:r>
            <a:endParaRPr lang="en-US" sz="1800" dirty="0">
              <a:solidFill>
                <a:srgbClr val="4D4D4C"/>
              </a:solidFill>
              <a:latin typeface="Gill Sans MT" panose="020B0502020104020203" pitchFamily="34" charset="77"/>
              <a:cs typeface="Calibri"/>
            </a:endParaRPr>
          </a:p>
          <a:p>
            <a:pPr marL="468630" lvl="2" indent="-285750">
              <a:buClr>
                <a:srgbClr val="CC0633"/>
              </a:buClr>
              <a:buFont typeface="Wingdings" panose="020B0604020202020204" pitchFamily="34" charset="0"/>
              <a:buChar char="ü"/>
              <a:defRPr/>
            </a:pPr>
            <a:r>
              <a:rPr lang="en-US" dirty="0">
                <a:solidFill>
                  <a:srgbClr val="4D4D4C"/>
                </a:solidFill>
                <a:latin typeface="Gill Sans MT" panose="020B0502020104020203" pitchFamily="34" charset="77"/>
              </a:rPr>
              <a:t>Access by relevance</a:t>
            </a:r>
            <a:endParaRPr lang="en-US" sz="1800" dirty="0">
              <a:solidFill>
                <a:srgbClr val="4D4D4C"/>
              </a:solidFill>
              <a:latin typeface="Gill Sans MT" panose="020B0502020104020203" pitchFamily="34" charset="77"/>
              <a:cs typeface="Calibri"/>
            </a:endParaRPr>
          </a:p>
        </p:txBody>
      </p:sp>
    </p:spTree>
    <p:extLst>
      <p:ext uri="{BB962C8B-B14F-4D97-AF65-F5344CB8AC3E}">
        <p14:creationId xmlns:p14="http://schemas.microsoft.com/office/powerpoint/2010/main" val="38506922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DDE348-C49E-504E-8328-5B5C06B6148B}"/>
              </a:ext>
            </a:extLst>
          </p:cNvPr>
          <p:cNvSpPr>
            <a:spLocks noGrp="1"/>
          </p:cNvSpPr>
          <p:nvPr>
            <p:ph type="title"/>
          </p:nvPr>
        </p:nvSpPr>
        <p:spPr>
          <a:xfrm>
            <a:off x="208600" y="466552"/>
            <a:ext cx="7658406" cy="695008"/>
          </a:xfrm>
        </p:spPr>
        <p:txBody>
          <a:bodyPr>
            <a:noAutofit/>
          </a:bodyPr>
          <a:lstStyle/>
          <a:p>
            <a:pPr algn="l"/>
            <a:r>
              <a:rPr lang="en-US" altLang="zh-CN" dirty="0">
                <a:latin typeface="Impact" panose="020B0806030902050204" pitchFamily="34" charset="0"/>
              </a:rPr>
              <a:t>Why “SIGNATURE SHEET” Process?</a:t>
            </a:r>
            <a:endParaRPr lang="en-US" dirty="0">
              <a:latin typeface="Impact" panose="020B0806030902050204" pitchFamily="34" charset="0"/>
            </a:endParaRPr>
          </a:p>
        </p:txBody>
      </p:sp>
      <p:graphicFrame>
        <p:nvGraphicFramePr>
          <p:cNvPr id="6" name="Diagram 5">
            <a:extLst>
              <a:ext uri="{FF2B5EF4-FFF2-40B4-BE49-F238E27FC236}">
                <a16:creationId xmlns:a16="http://schemas.microsoft.com/office/drawing/2014/main" id="{6766FCE3-C2BE-0F45-8903-03C576EAD662}"/>
              </a:ext>
            </a:extLst>
          </p:cNvPr>
          <p:cNvGraphicFramePr/>
          <p:nvPr>
            <p:extLst>
              <p:ext uri="{D42A27DB-BD31-4B8C-83A1-F6EECF244321}">
                <p14:modId xmlns:p14="http://schemas.microsoft.com/office/powerpoint/2010/main" val="2360720872"/>
              </p:ext>
            </p:extLst>
          </p:nvPr>
        </p:nvGraphicFramePr>
        <p:xfrm>
          <a:off x="534556" y="1161560"/>
          <a:ext cx="8074888" cy="5150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Slide Number Placeholder 3">
            <a:extLst>
              <a:ext uri="{FF2B5EF4-FFF2-40B4-BE49-F238E27FC236}">
                <a16:creationId xmlns:a16="http://schemas.microsoft.com/office/drawing/2014/main" id="{5C123CB6-6987-4C2A-A037-C26DAB75180A}"/>
              </a:ext>
            </a:extLst>
          </p:cNvPr>
          <p:cNvSpPr>
            <a:spLocks noGrp="1"/>
          </p:cNvSpPr>
          <p:nvPr>
            <p:ph type="sldNum" sz="quarter" idx="12"/>
          </p:nvPr>
        </p:nvSpPr>
        <p:spPr>
          <a:xfrm>
            <a:off x="5836920" y="6492875"/>
            <a:ext cx="3307080" cy="365125"/>
          </a:xfrm>
        </p:spPr>
        <p:txBody>
          <a:bodyPr/>
          <a:lstStyle/>
          <a:p>
            <a:r>
              <a:rPr lang="en-US" dirty="0"/>
              <a:t>SIMON FRASER UNIVERSITY   </a:t>
            </a:r>
            <a:fld id="{45E0C454-F75C-A944-8BC1-78DA56BBB239}" type="slidenum">
              <a:rPr lang="en-US" smtClean="0"/>
              <a:pPr/>
              <a:t>6</a:t>
            </a:fld>
            <a:endParaRPr lang="en-US" dirty="0"/>
          </a:p>
        </p:txBody>
      </p:sp>
    </p:spTree>
    <p:extLst>
      <p:ext uri="{BB962C8B-B14F-4D97-AF65-F5344CB8AC3E}">
        <p14:creationId xmlns:p14="http://schemas.microsoft.com/office/powerpoint/2010/main" val="27571854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888A776-CC01-A64D-3BF4-1265A88E2501}"/>
              </a:ext>
            </a:extLst>
          </p:cNvPr>
          <p:cNvSpPr>
            <a:spLocks noGrp="1"/>
          </p:cNvSpPr>
          <p:nvPr>
            <p:ph type="sldNum" sz="quarter" idx="12"/>
          </p:nvPr>
        </p:nvSpPr>
        <p:spPr>
          <a:xfrm>
            <a:off x="5744005" y="6282217"/>
            <a:ext cx="2805430" cy="365125"/>
          </a:xfrm>
        </p:spPr>
        <p:txBody>
          <a:bodyPr/>
          <a:lstStyle/>
          <a:p>
            <a:r>
              <a:rPr lang="en-US" dirty="0"/>
              <a:t>SIMON FRASER UNIVERSITY   </a:t>
            </a:r>
            <a:fld id="{45E0C454-F75C-A944-8BC1-78DA56BBB239}" type="slidenum">
              <a:rPr lang="en-US" smtClean="0"/>
              <a:pPr/>
              <a:t>7</a:t>
            </a:fld>
            <a:endParaRPr lang="en-US" dirty="0"/>
          </a:p>
        </p:txBody>
      </p:sp>
      <p:graphicFrame>
        <p:nvGraphicFramePr>
          <p:cNvPr id="5" name="Table 5">
            <a:extLst>
              <a:ext uri="{FF2B5EF4-FFF2-40B4-BE49-F238E27FC236}">
                <a16:creationId xmlns:a16="http://schemas.microsoft.com/office/drawing/2014/main" id="{B71F3017-25BD-8550-E7D0-CC7F74EB1B54}"/>
              </a:ext>
            </a:extLst>
          </p:cNvPr>
          <p:cNvGraphicFramePr>
            <a:graphicFrameLocks noGrp="1"/>
          </p:cNvGraphicFramePr>
          <p:nvPr>
            <p:extLst>
              <p:ext uri="{D42A27DB-BD31-4B8C-83A1-F6EECF244321}">
                <p14:modId xmlns:p14="http://schemas.microsoft.com/office/powerpoint/2010/main" val="1934773760"/>
              </p:ext>
            </p:extLst>
          </p:nvPr>
        </p:nvGraphicFramePr>
        <p:xfrm>
          <a:off x="42259" y="1564935"/>
          <a:ext cx="9122412" cy="4582869"/>
        </p:xfrm>
        <a:graphic>
          <a:graphicData uri="http://schemas.openxmlformats.org/drawingml/2006/table">
            <a:tbl>
              <a:tblPr firstRow="1" bandRow="1">
                <a:tableStyleId>{5C22544A-7EE6-4342-B048-85BDC9FD1C3A}</a:tableStyleId>
              </a:tblPr>
              <a:tblGrid>
                <a:gridCol w="1634412">
                  <a:extLst>
                    <a:ext uri="{9D8B030D-6E8A-4147-A177-3AD203B41FA5}">
                      <a16:colId xmlns:a16="http://schemas.microsoft.com/office/drawing/2014/main" val="3103611582"/>
                    </a:ext>
                  </a:extLst>
                </a:gridCol>
                <a:gridCol w="1800000">
                  <a:extLst>
                    <a:ext uri="{9D8B030D-6E8A-4147-A177-3AD203B41FA5}">
                      <a16:colId xmlns:a16="http://schemas.microsoft.com/office/drawing/2014/main" val="305609806"/>
                    </a:ext>
                  </a:extLst>
                </a:gridCol>
                <a:gridCol w="1661141">
                  <a:extLst>
                    <a:ext uri="{9D8B030D-6E8A-4147-A177-3AD203B41FA5}">
                      <a16:colId xmlns:a16="http://schemas.microsoft.com/office/drawing/2014/main" val="3886744848"/>
                    </a:ext>
                  </a:extLst>
                </a:gridCol>
                <a:gridCol w="767255">
                  <a:extLst>
                    <a:ext uri="{9D8B030D-6E8A-4147-A177-3AD203B41FA5}">
                      <a16:colId xmlns:a16="http://schemas.microsoft.com/office/drawing/2014/main" val="2260989399"/>
                    </a:ext>
                  </a:extLst>
                </a:gridCol>
                <a:gridCol w="746235">
                  <a:extLst>
                    <a:ext uri="{9D8B030D-6E8A-4147-A177-3AD203B41FA5}">
                      <a16:colId xmlns:a16="http://schemas.microsoft.com/office/drawing/2014/main" val="2712010354"/>
                    </a:ext>
                  </a:extLst>
                </a:gridCol>
                <a:gridCol w="767255">
                  <a:extLst>
                    <a:ext uri="{9D8B030D-6E8A-4147-A177-3AD203B41FA5}">
                      <a16:colId xmlns:a16="http://schemas.microsoft.com/office/drawing/2014/main" val="1374132565"/>
                    </a:ext>
                  </a:extLst>
                </a:gridCol>
                <a:gridCol w="756745">
                  <a:extLst>
                    <a:ext uri="{9D8B030D-6E8A-4147-A177-3AD203B41FA5}">
                      <a16:colId xmlns:a16="http://schemas.microsoft.com/office/drawing/2014/main" val="748408430"/>
                    </a:ext>
                  </a:extLst>
                </a:gridCol>
                <a:gridCol w="989369">
                  <a:extLst>
                    <a:ext uri="{9D8B030D-6E8A-4147-A177-3AD203B41FA5}">
                      <a16:colId xmlns:a16="http://schemas.microsoft.com/office/drawing/2014/main" val="3555270644"/>
                    </a:ext>
                  </a:extLst>
                </a:gridCol>
              </a:tblGrid>
              <a:tr h="316321">
                <a:tc>
                  <a:txBody>
                    <a:bodyPr/>
                    <a:lstStyle/>
                    <a:p>
                      <a:pPr algn="ctr"/>
                      <a:endParaRPr lang="en-US" sz="1050" b="0" dirty="0">
                        <a:solidFill>
                          <a:schemeClr val="tx1"/>
                        </a:solidFill>
                        <a:latin typeface="Gill Sans MT" panose="020B0502020104020203" pitchFamily="34" charset="77"/>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400" b="0" dirty="0">
                          <a:solidFill>
                            <a:srgbClr val="FFFFFF"/>
                          </a:solidFill>
                          <a:latin typeface="Gill Sans MT" panose="020B0502020104020203" pitchFamily="34" charset="77"/>
                        </a:rPr>
                        <a:t>APPROVER</a:t>
                      </a:r>
                    </a:p>
                  </a:txBody>
                  <a:tcPr anchor="ctr">
                    <a:lnL w="6350" cap="flat" cmpd="sng" algn="ctr">
                      <a:no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rgbClr val="00B0F0"/>
                    </a:solidFill>
                  </a:tcPr>
                </a:tc>
                <a:tc>
                  <a:txBody>
                    <a:bodyPr/>
                    <a:lstStyle/>
                    <a:p>
                      <a:pPr algn="ctr"/>
                      <a:r>
                        <a:rPr lang="en-US" sz="1400" b="0" dirty="0">
                          <a:solidFill>
                            <a:srgbClr val="FFFFFF"/>
                          </a:solidFill>
                          <a:latin typeface="Gill Sans MT" panose="020B0502020104020203" pitchFamily="34" charset="77"/>
                        </a:rPr>
                        <a:t>PI</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rgbClr val="FFC000"/>
                    </a:solidFill>
                  </a:tcPr>
                </a:tc>
                <a:tc gridSpan="4">
                  <a:txBody>
                    <a:bodyPr/>
                    <a:lstStyle/>
                    <a:p>
                      <a:pPr algn="ctr"/>
                      <a:r>
                        <a:rPr lang="en-US" sz="1400" b="0" dirty="0">
                          <a:solidFill>
                            <a:srgbClr val="FFFFFF"/>
                          </a:solidFill>
                          <a:latin typeface="Gill Sans MT" panose="020B0502020104020203" pitchFamily="34" charset="77"/>
                        </a:rPr>
                        <a:t>KUALI</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rgbClr val="92D050"/>
                    </a:solidFill>
                  </a:tcPr>
                </a:tc>
                <a:tc hMerge="1">
                  <a:txBody>
                    <a:bodyPr/>
                    <a:lstStyle/>
                    <a:p>
                      <a:endParaRPr lang="en-US"/>
                    </a:p>
                  </a:txBody>
                  <a:tcPr/>
                </a:tc>
                <a:tc h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hMerge="1">
                  <a:txBody>
                    <a:bodyPr/>
                    <a:lstStyle/>
                    <a:p>
                      <a:endParaRPr lang="en-US" sz="105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400" b="0" dirty="0">
                          <a:solidFill>
                            <a:srgbClr val="FFFFFF"/>
                          </a:solidFill>
                          <a:latin typeface="Gill Sans MT" panose="020B0502020104020203" pitchFamily="34" charset="77"/>
                        </a:rPr>
                        <a:t>PI or ORS </a:t>
                      </a:r>
                    </a:p>
                  </a:txBody>
                  <a:tcPr anchor="ctr">
                    <a:lnL w="6350" cap="flat" cmpd="sng" algn="ctr">
                      <a:solidFill>
                        <a:schemeClr val="bg1">
                          <a:lumMod val="85000"/>
                        </a:schemeClr>
                      </a:solidFill>
                      <a:prstDash val="solid"/>
                      <a:round/>
                      <a:headEnd type="none" w="med" len="med"/>
                      <a:tailEnd type="none" w="med" len="med"/>
                    </a:lnL>
                    <a:lnR w="6350" cap="flat" cmpd="sng" algn="ctr">
                      <a:solidFill>
                        <a:schemeClr val="bg1">
                          <a:lumMod val="85000"/>
                        </a:schemeClr>
                      </a:solidFill>
                      <a:prstDash val="solid"/>
                      <a:round/>
                      <a:headEnd type="none" w="med" len="med"/>
                      <a:tailEnd type="none" w="med" len="med"/>
                    </a:lnR>
                    <a:lnT w="6350" cap="flat" cmpd="sng" algn="ctr">
                      <a:solidFill>
                        <a:schemeClr val="bg1">
                          <a:lumMod val="85000"/>
                        </a:schemeClr>
                      </a:solidFill>
                      <a:prstDash val="solid"/>
                      <a:round/>
                      <a:headEnd type="none" w="med" len="med"/>
                      <a:tailEnd type="none" w="med" len="med"/>
                    </a:lnT>
                    <a:lnB w="6350" cap="flat" cmpd="sng" algn="ctr">
                      <a:noFill/>
                      <a:prstDash val="solid"/>
                      <a:round/>
                      <a:headEnd type="none" w="med" len="med"/>
                      <a:tailEnd type="none" w="med" len="med"/>
                    </a:lnB>
                    <a:solidFill>
                      <a:srgbClr val="C00000"/>
                    </a:solidFill>
                  </a:tcPr>
                </a:tc>
                <a:extLst>
                  <a:ext uri="{0D108BD9-81ED-4DB2-BD59-A6C34878D82A}">
                    <a16:rowId xmlns:a16="http://schemas.microsoft.com/office/drawing/2014/main" val="1616649467"/>
                  </a:ext>
                </a:extLst>
              </a:tr>
              <a:tr h="575801">
                <a:tc>
                  <a:txBody>
                    <a:bodyPr/>
                    <a:lstStyle/>
                    <a:p>
                      <a:endParaRPr lang="en-US" sz="1050" b="0" dirty="0">
                        <a:solidFill>
                          <a:schemeClr val="tx1"/>
                        </a:solidFill>
                        <a:latin typeface="Gill Sans MT" panose="020B0502020104020203" pitchFamily="34" charset="77"/>
                      </a:endParaRP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sz="1050" b="0" dirty="0">
                          <a:solidFill>
                            <a:srgbClr val="000000"/>
                          </a:solidFill>
                          <a:latin typeface="Gill Sans MT" panose="020B0502020104020203" pitchFamily="34" charset="77"/>
                        </a:rPr>
                        <a:t>1-4 weeks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0" dirty="0">
                          <a:solidFill>
                            <a:srgbClr val="000000"/>
                          </a:solidFill>
                          <a:latin typeface="Gill Sans MT" panose="020B0502020104020203" pitchFamily="34" charset="77"/>
                        </a:rPr>
                        <a:t>1-4 weeks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0" dirty="0">
                          <a:solidFill>
                            <a:srgbClr val="000000"/>
                          </a:solidFill>
                          <a:latin typeface="Gill Sans MT" panose="020B0502020104020203" pitchFamily="34" charset="77"/>
                        </a:rPr>
                        <a:t>1-5 workdays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rgbClr val="000000"/>
                          </a:solidFill>
                          <a:latin typeface="Gill Sans MT" panose="020B0502020104020203" pitchFamily="34" charset="77"/>
                        </a:rPr>
                        <a:t>2-5 workdays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0" dirty="0">
                          <a:solidFill>
                            <a:srgbClr val="000000"/>
                          </a:solidFill>
                          <a:latin typeface="Gill Sans MT" panose="020B0502020104020203" pitchFamily="34" charset="77"/>
                        </a:rPr>
                        <a:t>2-5 workdays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0" dirty="0">
                          <a:solidFill>
                            <a:srgbClr val="000000"/>
                          </a:solidFill>
                          <a:latin typeface="Gill Sans MT" panose="020B0502020104020203" pitchFamily="34" charset="77"/>
                        </a:rPr>
                        <a:t>2-3 workdays</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algn="ctr"/>
                      <a:r>
                        <a:rPr lang="en-US" sz="1050" b="0" dirty="0">
                          <a:solidFill>
                            <a:srgbClr val="000000"/>
                          </a:solidFill>
                          <a:latin typeface="Gill Sans MT" panose="020B0502020104020203" pitchFamily="34" charset="77"/>
                        </a:rPr>
                        <a:t>Fixed Deadline</a:t>
                      </a:r>
                    </a:p>
                  </a:txBody>
                  <a:tcPr anchor="ctr">
                    <a:lnL w="635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048108694"/>
                  </a:ext>
                </a:extLst>
              </a:tr>
              <a:tr h="523051">
                <a:tc>
                  <a:txBody>
                    <a:bodyPr/>
                    <a:lstStyle/>
                    <a:p>
                      <a:pPr algn="r"/>
                      <a:r>
                        <a:rPr lang="en-US" sz="1200" b="0" dirty="0">
                          <a:solidFill>
                            <a:srgbClr val="000000"/>
                          </a:solidFill>
                          <a:latin typeface="Gill Sans MT" panose="020B0502020104020203" pitchFamily="34" charset="77"/>
                        </a:rPr>
                        <a:t>Special Approvals</a:t>
                      </a:r>
                    </a:p>
                  </a:txBody>
                  <a:tcPr anchor="ctr">
                    <a:lnL w="6350" cap="flat" cmpd="sng" algn="ctr">
                      <a:no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CE6F7"/>
                    </a:solid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20581493"/>
                  </a:ext>
                </a:extLst>
              </a:tr>
              <a:tr h="537746">
                <a:tc>
                  <a:txBody>
                    <a:bodyPr/>
                    <a:lstStyle/>
                    <a:p>
                      <a:pPr algn="r"/>
                      <a:r>
                        <a:rPr lang="en-US" sz="1200" b="0" dirty="0">
                          <a:solidFill>
                            <a:srgbClr val="000000"/>
                          </a:solidFill>
                          <a:latin typeface="Gill Sans MT" panose="020B0502020104020203" pitchFamily="34" charset="77"/>
                        </a:rPr>
                        <a:t>Proposal &amp; Budget Development</a:t>
                      </a:r>
                    </a:p>
                  </a:txBody>
                  <a:tcPr anchor="ctr">
                    <a:lnL w="6350" cap="flat" cmpd="sng" algn="ctr">
                      <a:no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chemeClr val="bg2">
                        <a:lumMod val="40000"/>
                        <a:lumOff val="60000"/>
                      </a:schemeClr>
                    </a:solid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2970453"/>
                  </a:ext>
                </a:extLst>
              </a:tr>
              <a:tr h="523051">
                <a:tc>
                  <a:txBody>
                    <a:bodyPr/>
                    <a:lstStyle/>
                    <a:p>
                      <a:pPr algn="r"/>
                      <a:r>
                        <a:rPr lang="en-US" sz="1200" b="0" dirty="0">
                          <a:solidFill>
                            <a:srgbClr val="000000"/>
                          </a:solidFill>
                          <a:latin typeface="Gill Sans MT" panose="020B0502020104020203" pitchFamily="34" charset="77"/>
                        </a:rPr>
                        <a:t>Proposal Info - PI</a:t>
                      </a:r>
                    </a:p>
                  </a:txBody>
                  <a:tcPr anchor="ctr">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solidFill>
                        <a:srgbClr val="92D05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8DDC1"/>
                    </a:solid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rgbClr val="92D050"/>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34854275"/>
                  </a:ext>
                </a:extLst>
              </a:tr>
              <a:tr h="523051">
                <a:tc>
                  <a:txBody>
                    <a:bodyPr/>
                    <a:lstStyle/>
                    <a:p>
                      <a:pPr algn="r"/>
                      <a:r>
                        <a:rPr lang="en-US" sz="1200" b="0" dirty="0">
                          <a:solidFill>
                            <a:srgbClr val="000000"/>
                          </a:solidFill>
                          <a:latin typeface="Gill Sans MT" panose="020B0502020104020203" pitchFamily="34" charset="77"/>
                        </a:rPr>
                        <a:t>Chair Approval</a:t>
                      </a:r>
                    </a:p>
                  </a:txBody>
                  <a:tcPr anchor="ctr">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8DDC1"/>
                    </a:solid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rgbClr val="92D050"/>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18244533"/>
                  </a:ext>
                </a:extLst>
              </a:tr>
              <a:tr h="523051">
                <a:tc>
                  <a:txBody>
                    <a:bodyPr/>
                    <a:lstStyle/>
                    <a:p>
                      <a:pPr algn="r"/>
                      <a:r>
                        <a:rPr lang="en-US" sz="1200" b="0" dirty="0">
                          <a:solidFill>
                            <a:srgbClr val="000000"/>
                          </a:solidFill>
                          <a:latin typeface="Gill Sans MT" panose="020B0502020104020203" pitchFamily="34" charset="77"/>
                        </a:rPr>
                        <a:t>Dean Approval</a:t>
                      </a:r>
                    </a:p>
                  </a:txBody>
                  <a:tcPr anchor="ctr">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C8DDC1"/>
                    </a:solid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rgbClr val="92D050"/>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3251988"/>
                  </a:ext>
                </a:extLst>
              </a:tr>
              <a:tr h="523051">
                <a:tc>
                  <a:txBody>
                    <a:bodyPr/>
                    <a:lstStyle/>
                    <a:p>
                      <a:pPr algn="r"/>
                      <a:r>
                        <a:rPr lang="en-US" sz="1200" b="0" dirty="0">
                          <a:solidFill>
                            <a:srgbClr val="000000"/>
                          </a:solidFill>
                          <a:latin typeface="Gill Sans MT" panose="020B0502020104020203" pitchFamily="34" charset="77"/>
                        </a:rPr>
                        <a:t>SFU (ORS) Approval</a:t>
                      </a:r>
                    </a:p>
                  </a:txBody>
                  <a:tcPr anchor="ctr">
                    <a:lnL w="6350" cap="flat" cmpd="sng" algn="ctr">
                      <a:solidFill>
                        <a:srgbClr val="92D050"/>
                      </a:solidFill>
                      <a:prstDash val="solid"/>
                      <a:round/>
                      <a:headEnd type="none" w="med" len="med"/>
                      <a:tailEnd type="none" w="med" len="med"/>
                    </a:lnL>
                    <a:lnR w="6350" cap="flat" cmpd="sng" algn="ctr">
                      <a:solidFill>
                        <a:srgbClr val="92D050"/>
                      </a:solidFill>
                      <a:prstDash val="solid"/>
                      <a:round/>
                      <a:headEnd type="none" w="med" len="med"/>
                      <a:tailEnd type="none" w="med" len="med"/>
                    </a:lnR>
                    <a:lnT w="6350" cap="flat" cmpd="sng" algn="ctr">
                      <a:noFill/>
                      <a:prstDash val="solid"/>
                      <a:round/>
                      <a:headEnd type="none" w="med" len="med"/>
                      <a:tailEnd type="none" w="med" len="med"/>
                    </a:lnT>
                    <a:lnB w="6350" cap="flat" cmpd="sng" algn="ctr">
                      <a:solidFill>
                        <a:srgbClr val="92D050"/>
                      </a:solidFill>
                      <a:prstDash val="solid"/>
                      <a:round/>
                      <a:headEnd type="none" w="med" len="med"/>
                      <a:tailEnd type="none" w="med" len="med"/>
                    </a:lnB>
                    <a:lnTlToBr w="12700" cmpd="sng">
                      <a:noFill/>
                      <a:prstDash val="solid"/>
                    </a:lnTlToBr>
                    <a:lnBlToTr w="12700" cmpd="sng">
                      <a:noFill/>
                      <a:prstDash val="solid"/>
                    </a:lnBlToTr>
                    <a:solidFill>
                      <a:srgbClr val="C8DDC1"/>
                    </a:solid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rgbClr val="92D050"/>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38944606"/>
                  </a:ext>
                </a:extLst>
              </a:tr>
              <a:tr h="537746">
                <a:tc>
                  <a:txBody>
                    <a:bodyPr/>
                    <a:lstStyle/>
                    <a:p>
                      <a:pPr algn="r"/>
                      <a:r>
                        <a:rPr lang="en-US" sz="1200" b="0" dirty="0">
                          <a:solidFill>
                            <a:srgbClr val="000000"/>
                          </a:solidFill>
                          <a:latin typeface="Gill Sans MT" panose="020B0502020104020203" pitchFamily="34" charset="77"/>
                        </a:rPr>
                        <a:t>Submission to Sponsor</a:t>
                      </a:r>
                    </a:p>
                  </a:txBody>
                  <a:tcPr anchor="ctr">
                    <a:lnL w="6350" cap="flat" cmpd="sng" algn="ctr">
                      <a:no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rgbClr val="92D050"/>
                      </a:solid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solidFill>
                      <a:srgbClr val="F9D9E2"/>
                    </a:solid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b="0" dirty="0">
                        <a:solidFill>
                          <a:schemeClr val="tx1"/>
                        </a:solidFill>
                        <a:latin typeface="Gill Sans MT" panose="020B0502020104020203" pitchFamily="34" charset="77"/>
                      </a:endParaRPr>
                    </a:p>
                  </a:txBody>
                  <a:tcPr anchor="ctr">
                    <a:lnL w="6350" cap="flat" cmpd="sng" algn="ctr">
                      <a:solidFill>
                        <a:schemeClr val="tx2">
                          <a:lumMod val="25000"/>
                          <a:lumOff val="75000"/>
                        </a:schemeClr>
                      </a:solidFill>
                      <a:prstDash val="solid"/>
                      <a:round/>
                      <a:headEnd type="none" w="med" len="med"/>
                      <a:tailEnd type="none" w="med" len="med"/>
                    </a:lnL>
                    <a:lnR w="6350" cap="flat" cmpd="sng" algn="ctr">
                      <a:solidFill>
                        <a:schemeClr val="tx2">
                          <a:lumMod val="25000"/>
                          <a:lumOff val="75000"/>
                        </a:schemeClr>
                      </a:solidFill>
                      <a:prstDash val="solid"/>
                      <a:round/>
                      <a:headEnd type="none" w="med" len="med"/>
                      <a:tailEnd type="none" w="med" len="med"/>
                    </a:lnR>
                    <a:lnT w="6350" cap="flat" cmpd="sng" algn="ctr">
                      <a:solidFill>
                        <a:schemeClr val="tx2">
                          <a:lumMod val="25000"/>
                          <a:lumOff val="75000"/>
                        </a:schemeClr>
                      </a:solidFill>
                      <a:prstDash val="solid"/>
                      <a:round/>
                      <a:headEnd type="none" w="med" len="med"/>
                      <a:tailEnd type="none" w="med" len="med"/>
                    </a:lnT>
                    <a:lnB w="6350" cap="flat" cmpd="sng" algn="ctr">
                      <a:solidFill>
                        <a:schemeClr val="tx2">
                          <a:lumMod val="25000"/>
                          <a:lumOff val="7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550446535"/>
                  </a:ext>
                </a:extLst>
              </a:tr>
            </a:tbl>
          </a:graphicData>
        </a:graphic>
      </p:graphicFrame>
      <p:sp>
        <p:nvSpPr>
          <p:cNvPr id="6" name="Pentagon 5">
            <a:extLst>
              <a:ext uri="{FF2B5EF4-FFF2-40B4-BE49-F238E27FC236}">
                <a16:creationId xmlns:a16="http://schemas.microsoft.com/office/drawing/2014/main" id="{B96BA2D5-60F2-9863-BFD3-1A4DF90FE644}"/>
              </a:ext>
            </a:extLst>
          </p:cNvPr>
          <p:cNvSpPr/>
          <p:nvPr/>
        </p:nvSpPr>
        <p:spPr>
          <a:xfrm>
            <a:off x="1713048" y="2515722"/>
            <a:ext cx="1777525" cy="441265"/>
          </a:xfrm>
          <a:prstGeom prst="homePlate">
            <a:avLst/>
          </a:prstGeom>
          <a:solidFill>
            <a:srgbClr val="00B0F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sp>
        <p:nvSpPr>
          <p:cNvPr id="7" name="Pentagon 6">
            <a:extLst>
              <a:ext uri="{FF2B5EF4-FFF2-40B4-BE49-F238E27FC236}">
                <a16:creationId xmlns:a16="http://schemas.microsoft.com/office/drawing/2014/main" id="{095C46A0-CCB7-69F1-1350-A18C10D254E6}"/>
              </a:ext>
            </a:extLst>
          </p:cNvPr>
          <p:cNvSpPr/>
          <p:nvPr/>
        </p:nvSpPr>
        <p:spPr>
          <a:xfrm>
            <a:off x="3492918" y="3008434"/>
            <a:ext cx="1633752" cy="484396"/>
          </a:xfrm>
          <a:prstGeom prst="homePlate">
            <a:avLst/>
          </a:prstGeom>
          <a:solidFill>
            <a:srgbClr val="FFC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sp>
        <p:nvSpPr>
          <p:cNvPr id="13" name="Pentagon 12">
            <a:extLst>
              <a:ext uri="{FF2B5EF4-FFF2-40B4-BE49-F238E27FC236}">
                <a16:creationId xmlns:a16="http://schemas.microsoft.com/office/drawing/2014/main" id="{77F832FC-5D7E-87DF-C015-A129CCDD91AC}"/>
              </a:ext>
            </a:extLst>
          </p:cNvPr>
          <p:cNvSpPr/>
          <p:nvPr/>
        </p:nvSpPr>
        <p:spPr>
          <a:xfrm>
            <a:off x="5131063" y="3568285"/>
            <a:ext cx="736777" cy="470019"/>
          </a:xfrm>
          <a:prstGeom prst="homePlat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grpSp>
        <p:nvGrpSpPr>
          <p:cNvPr id="32" name="Group 31">
            <a:extLst>
              <a:ext uri="{FF2B5EF4-FFF2-40B4-BE49-F238E27FC236}">
                <a16:creationId xmlns:a16="http://schemas.microsoft.com/office/drawing/2014/main" id="{FDB84BFD-2D8E-A012-2787-86FBA5B6BFBF}"/>
              </a:ext>
            </a:extLst>
          </p:cNvPr>
          <p:cNvGrpSpPr/>
          <p:nvPr/>
        </p:nvGrpSpPr>
        <p:grpSpPr>
          <a:xfrm>
            <a:off x="5862012" y="3997566"/>
            <a:ext cx="766258" cy="658026"/>
            <a:chOff x="5600113" y="3751491"/>
            <a:chExt cx="963057" cy="658026"/>
          </a:xfrm>
        </p:grpSpPr>
        <p:sp>
          <p:nvSpPr>
            <p:cNvPr id="9" name="Pentagon 8">
              <a:extLst>
                <a:ext uri="{FF2B5EF4-FFF2-40B4-BE49-F238E27FC236}">
                  <a16:creationId xmlns:a16="http://schemas.microsoft.com/office/drawing/2014/main" id="{C52A2250-D87B-9E17-1F44-92CF94C2035D}"/>
                </a:ext>
              </a:extLst>
            </p:cNvPr>
            <p:cNvSpPr/>
            <p:nvPr/>
          </p:nvSpPr>
          <p:spPr>
            <a:xfrm>
              <a:off x="5672617" y="3845494"/>
              <a:ext cx="890553" cy="470020"/>
            </a:xfrm>
            <a:prstGeom prst="homePlat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pic>
          <p:nvPicPr>
            <p:cNvPr id="17" name="Graphic 16" descr="Checkbox Checked with solid fill">
              <a:extLst>
                <a:ext uri="{FF2B5EF4-FFF2-40B4-BE49-F238E27FC236}">
                  <a16:creationId xmlns:a16="http://schemas.microsoft.com/office/drawing/2014/main" id="{0CD934C7-46D8-E7D2-1B7E-2FDC4C59297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0113" y="3751491"/>
              <a:ext cx="681066" cy="658026"/>
            </a:xfrm>
            <a:prstGeom prst="rect">
              <a:avLst/>
            </a:prstGeom>
          </p:spPr>
        </p:pic>
      </p:grpSp>
      <p:grpSp>
        <p:nvGrpSpPr>
          <p:cNvPr id="22" name="Group 21">
            <a:extLst>
              <a:ext uri="{FF2B5EF4-FFF2-40B4-BE49-F238E27FC236}">
                <a16:creationId xmlns:a16="http://schemas.microsoft.com/office/drawing/2014/main" id="{81188C1D-1D55-CF18-AEB9-5F0A5EA9D938}"/>
              </a:ext>
            </a:extLst>
          </p:cNvPr>
          <p:cNvGrpSpPr/>
          <p:nvPr/>
        </p:nvGrpSpPr>
        <p:grpSpPr>
          <a:xfrm>
            <a:off x="7419992" y="5009856"/>
            <a:ext cx="729180" cy="658026"/>
            <a:chOff x="5473803" y="316160"/>
            <a:chExt cx="832994" cy="658026"/>
          </a:xfrm>
        </p:grpSpPr>
        <p:sp>
          <p:nvSpPr>
            <p:cNvPr id="23" name="Pentagon 22">
              <a:extLst>
                <a:ext uri="{FF2B5EF4-FFF2-40B4-BE49-F238E27FC236}">
                  <a16:creationId xmlns:a16="http://schemas.microsoft.com/office/drawing/2014/main" id="{9C63368F-2A28-A65B-8E47-5EDAD8606381}"/>
                </a:ext>
              </a:extLst>
            </p:cNvPr>
            <p:cNvSpPr/>
            <p:nvPr/>
          </p:nvSpPr>
          <p:spPr>
            <a:xfrm>
              <a:off x="5547551" y="410163"/>
              <a:ext cx="759246" cy="470020"/>
            </a:xfrm>
            <a:prstGeom prst="homePlat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pic>
          <p:nvPicPr>
            <p:cNvPr id="24" name="Graphic 23" descr="Checkbox Checked with solid fill">
              <a:extLst>
                <a:ext uri="{FF2B5EF4-FFF2-40B4-BE49-F238E27FC236}">
                  <a16:creationId xmlns:a16="http://schemas.microsoft.com/office/drawing/2014/main" id="{3801B413-57C8-3D14-C277-B9A92A2CBD84}"/>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473803" y="316160"/>
              <a:ext cx="658026" cy="658026"/>
            </a:xfrm>
            <a:prstGeom prst="rect">
              <a:avLst/>
            </a:prstGeom>
          </p:spPr>
        </p:pic>
      </p:grpSp>
      <p:pic>
        <p:nvPicPr>
          <p:cNvPr id="26" name="Graphic 25" descr="Clipboard Partially Checked with solid fill">
            <a:extLst>
              <a:ext uri="{FF2B5EF4-FFF2-40B4-BE49-F238E27FC236}">
                <a16:creationId xmlns:a16="http://schemas.microsoft.com/office/drawing/2014/main" id="{5B61F9F4-0DB2-738A-49E1-B4592835B51A}"/>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712424" y="2513182"/>
            <a:ext cx="400212" cy="400212"/>
          </a:xfrm>
          <a:prstGeom prst="rect">
            <a:avLst/>
          </a:prstGeom>
        </p:spPr>
      </p:pic>
      <p:grpSp>
        <p:nvGrpSpPr>
          <p:cNvPr id="33" name="Group 32">
            <a:extLst>
              <a:ext uri="{FF2B5EF4-FFF2-40B4-BE49-F238E27FC236}">
                <a16:creationId xmlns:a16="http://schemas.microsoft.com/office/drawing/2014/main" id="{330FA722-81FA-CF66-9201-7944D9ED5371}"/>
              </a:ext>
            </a:extLst>
          </p:cNvPr>
          <p:cNvGrpSpPr/>
          <p:nvPr/>
        </p:nvGrpSpPr>
        <p:grpSpPr>
          <a:xfrm>
            <a:off x="6622874" y="4498984"/>
            <a:ext cx="794165" cy="658026"/>
            <a:chOff x="5605529" y="3751491"/>
            <a:chExt cx="957641" cy="658026"/>
          </a:xfrm>
        </p:grpSpPr>
        <p:sp>
          <p:nvSpPr>
            <p:cNvPr id="34" name="Pentagon 33">
              <a:extLst>
                <a:ext uri="{FF2B5EF4-FFF2-40B4-BE49-F238E27FC236}">
                  <a16:creationId xmlns:a16="http://schemas.microsoft.com/office/drawing/2014/main" id="{E0CFB489-1544-1054-878C-D182DADB2923}"/>
                </a:ext>
              </a:extLst>
            </p:cNvPr>
            <p:cNvSpPr/>
            <p:nvPr/>
          </p:nvSpPr>
          <p:spPr>
            <a:xfrm>
              <a:off x="5672617" y="3845494"/>
              <a:ext cx="890553" cy="470020"/>
            </a:xfrm>
            <a:prstGeom prst="homePlate">
              <a:avLst/>
            </a:prstGeom>
            <a:solidFill>
              <a:srgbClr val="92D05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ln>
                  <a:solidFill>
                    <a:srgbClr val="00B0F0"/>
                  </a:solidFill>
                </a:ln>
              </a:endParaRPr>
            </a:p>
          </p:txBody>
        </p:sp>
        <p:pic>
          <p:nvPicPr>
            <p:cNvPr id="35" name="Graphic 34" descr="Checkbox Checked with solid fill">
              <a:extLst>
                <a:ext uri="{FF2B5EF4-FFF2-40B4-BE49-F238E27FC236}">
                  <a16:creationId xmlns:a16="http://schemas.microsoft.com/office/drawing/2014/main" id="{A848C2A5-8478-A17F-E1E7-6D562F45B81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05529" y="3751491"/>
              <a:ext cx="681066" cy="658026"/>
            </a:xfrm>
            <a:prstGeom prst="rect">
              <a:avLst/>
            </a:prstGeom>
          </p:spPr>
        </p:pic>
      </p:grpSp>
      <p:pic>
        <p:nvPicPr>
          <p:cNvPr id="37" name="Graphic 36" descr="Programmer male with solid fill">
            <a:extLst>
              <a:ext uri="{FF2B5EF4-FFF2-40B4-BE49-F238E27FC236}">
                <a16:creationId xmlns:a16="http://schemas.microsoft.com/office/drawing/2014/main" id="{BA6CBF01-E142-9D28-938D-8B8F9A32FAE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3491191" y="3012341"/>
            <a:ext cx="470019" cy="470019"/>
          </a:xfrm>
          <a:prstGeom prst="rect">
            <a:avLst/>
          </a:prstGeom>
        </p:spPr>
      </p:pic>
      <p:sp>
        <p:nvSpPr>
          <p:cNvPr id="49" name="TextBox 48">
            <a:extLst>
              <a:ext uri="{FF2B5EF4-FFF2-40B4-BE49-F238E27FC236}">
                <a16:creationId xmlns:a16="http://schemas.microsoft.com/office/drawing/2014/main" id="{EBD846DB-715D-CB6D-1B54-C9C572B78814}"/>
              </a:ext>
            </a:extLst>
          </p:cNvPr>
          <p:cNvSpPr txBox="1"/>
          <p:nvPr/>
        </p:nvSpPr>
        <p:spPr>
          <a:xfrm>
            <a:off x="273154" y="342416"/>
            <a:ext cx="8499508" cy="769441"/>
          </a:xfrm>
          <a:prstGeom prst="rect">
            <a:avLst/>
          </a:prstGeom>
          <a:noFill/>
        </p:spPr>
        <p:txBody>
          <a:bodyPr wrap="square">
            <a:spAutoFit/>
          </a:bodyPr>
          <a:lstStyle/>
          <a:p>
            <a:r>
              <a:rPr lang="en-US" sz="4400" dirty="0">
                <a:solidFill>
                  <a:srgbClr val="CC0633"/>
                </a:solidFill>
                <a:latin typeface="Impact" panose="020B0806030902050204" pitchFamily="34" charset="0"/>
              </a:rPr>
              <a:t>PRE-AWARD WORKFLOW TIMELINE</a:t>
            </a:r>
            <a:endParaRPr lang="en-US" sz="4400" dirty="0"/>
          </a:p>
        </p:txBody>
      </p:sp>
      <p:sp>
        <p:nvSpPr>
          <p:cNvPr id="52" name="Oval 51">
            <a:extLst>
              <a:ext uri="{FF2B5EF4-FFF2-40B4-BE49-F238E27FC236}">
                <a16:creationId xmlns:a16="http://schemas.microsoft.com/office/drawing/2014/main" id="{31393133-610B-BF7C-55A8-B742EEA81138}"/>
              </a:ext>
            </a:extLst>
          </p:cNvPr>
          <p:cNvSpPr/>
          <p:nvPr/>
        </p:nvSpPr>
        <p:spPr>
          <a:xfrm>
            <a:off x="8297566" y="5559854"/>
            <a:ext cx="691400" cy="691200"/>
          </a:xfrm>
          <a:prstGeom prst="ellipse">
            <a:avLst/>
          </a:prstGeom>
          <a:solidFill>
            <a:srgbClr val="C000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0" name="Graphic 49" descr="Inbox Check with solid fill">
            <a:extLst>
              <a:ext uri="{FF2B5EF4-FFF2-40B4-BE49-F238E27FC236}">
                <a16:creationId xmlns:a16="http://schemas.microsoft.com/office/drawing/2014/main" id="{DE82C9CA-BDB9-E793-79F7-15DF774FFFE1}"/>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5127778" y="3491042"/>
            <a:ext cx="511065" cy="511065"/>
          </a:xfrm>
          <a:prstGeom prst="rect">
            <a:avLst/>
          </a:prstGeom>
        </p:spPr>
      </p:pic>
      <p:pic>
        <p:nvPicPr>
          <p:cNvPr id="47" name="Graphic 46" descr="Inbox Check with solid fill">
            <a:extLst>
              <a:ext uri="{FF2B5EF4-FFF2-40B4-BE49-F238E27FC236}">
                <a16:creationId xmlns:a16="http://schemas.microsoft.com/office/drawing/2014/main" id="{7936B9EA-7B96-D7A6-6C6B-BD8ADF82FC13}"/>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8420038" y="5631388"/>
            <a:ext cx="552307" cy="552307"/>
          </a:xfrm>
          <a:prstGeom prst="rect">
            <a:avLst/>
          </a:prstGeom>
        </p:spPr>
      </p:pic>
      <p:pic>
        <p:nvPicPr>
          <p:cNvPr id="45" name="Graphic 44" descr="Flag with solid fill">
            <a:extLst>
              <a:ext uri="{FF2B5EF4-FFF2-40B4-BE49-F238E27FC236}">
                <a16:creationId xmlns:a16="http://schemas.microsoft.com/office/drawing/2014/main" id="{B5ED8882-8932-46A0-2CC6-8D75A17A6EEF}"/>
              </a:ext>
            </a:extLst>
          </p:cNvPr>
          <p:cNvPicPr>
            <a:picLocks noChangeAspect="1"/>
          </p:cNvPicPr>
          <p:nvPr/>
        </p:nvPicPr>
        <p:blipFill>
          <a:blip r:embed="rId11">
            <a:extLst>
              <a:ext uri="{96DAC541-7B7A-43D3-8B79-37D633B846F1}">
                <asvg:svgBlip xmlns:asvg="http://schemas.microsoft.com/office/drawing/2016/SVG/main" r:embed="rId12"/>
              </a:ext>
            </a:extLst>
          </a:blip>
          <a:stretch>
            <a:fillRect/>
          </a:stretch>
        </p:blipFill>
        <p:spPr>
          <a:xfrm rot="20424803">
            <a:off x="8326180" y="5658119"/>
            <a:ext cx="362507" cy="362507"/>
          </a:xfrm>
          <a:prstGeom prst="rect">
            <a:avLst/>
          </a:prstGeom>
        </p:spPr>
      </p:pic>
    </p:spTree>
    <p:extLst>
      <p:ext uri="{BB962C8B-B14F-4D97-AF65-F5344CB8AC3E}">
        <p14:creationId xmlns:p14="http://schemas.microsoft.com/office/powerpoint/2010/main" val="3646786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6303" y="303099"/>
            <a:ext cx="7886700" cy="695008"/>
          </a:xfrm>
        </p:spPr>
        <p:txBody>
          <a:bodyPr>
            <a:noAutofit/>
          </a:bodyPr>
          <a:lstStyle/>
          <a:p>
            <a:pPr algn="l"/>
            <a:r>
              <a:rPr lang="en-US" sz="3200" dirty="0">
                <a:solidFill>
                  <a:srgbClr val="CC0633"/>
                </a:solidFill>
                <a:latin typeface="Impact" panose="020B0806030902050204" pitchFamily="34" charset="0"/>
              </a:rPr>
              <a:t>PRE-KUALI CHECKLIST FOR SPECIAL APPROVALS</a:t>
            </a:r>
          </a:p>
        </p:txBody>
      </p:sp>
      <p:sp>
        <p:nvSpPr>
          <p:cNvPr id="3" name="Content Placeholder 2"/>
          <p:cNvSpPr>
            <a:spLocks noGrp="1"/>
          </p:cNvSpPr>
          <p:nvPr>
            <p:ph type="body" sz="quarter" idx="13"/>
          </p:nvPr>
        </p:nvSpPr>
        <p:spPr>
          <a:xfrm>
            <a:off x="406513" y="1430462"/>
            <a:ext cx="7886700" cy="3568700"/>
          </a:xfrm>
        </p:spPr>
        <p:txBody>
          <a:bodyPr vert="horz" lIns="91440" tIns="45720" rIns="91440" bIns="45720" rtlCol="0" anchor="t">
            <a:noAutofit/>
          </a:bodyPr>
          <a:lstStyle/>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Release Time, Teaching Release, Course Buy Out</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PI Fee, Additional Compensation, Salary Recovery</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Graduate Fellowship</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VPR / Dean Cash or In-Kind Contribution</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Letter of Support</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Space, Renovation, Facility, Retrofitting, Equipment</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Commitment from SFU Co-Applicant</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Overhead</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Partner Consent, Attestation</a:t>
            </a:r>
          </a:p>
          <a:p>
            <a:pPr marL="525780" lvl="2" indent="-342900">
              <a:buClr>
                <a:srgbClr val="CC0633"/>
              </a:buClr>
              <a:buFont typeface="Wingdings" pitchFamily="2" charset="2"/>
              <a:buChar char="ü"/>
              <a:defRPr/>
            </a:pPr>
            <a:r>
              <a:rPr lang="en-US" dirty="0">
                <a:solidFill>
                  <a:srgbClr val="4D4D4C"/>
                </a:solidFill>
                <a:latin typeface="Gill Sans MT" panose="020B0502020104020203" pitchFamily="34" charset="77"/>
              </a:rPr>
              <a:t>Mapping Relevant Compliance, Certificate, Training, Permit Liability and Insurance Requirements</a:t>
            </a:r>
          </a:p>
          <a:p>
            <a:pPr marL="182880" lvl="2" indent="0">
              <a:buClr>
                <a:srgbClr val="CC0633"/>
              </a:buClr>
              <a:buNone/>
              <a:defRPr/>
            </a:pPr>
            <a:endParaRPr lang="en-US" sz="1600" dirty="0">
              <a:solidFill>
                <a:srgbClr val="4D4D4C"/>
              </a:solidFill>
              <a:latin typeface="Gill Sans MT" panose="020B0502020104020203" pitchFamily="34" charset="77"/>
            </a:endParaRPr>
          </a:p>
        </p:txBody>
      </p:sp>
      <p:sp>
        <p:nvSpPr>
          <p:cNvPr id="5" name="Title 2">
            <a:extLst>
              <a:ext uri="{FF2B5EF4-FFF2-40B4-BE49-F238E27FC236}">
                <a16:creationId xmlns:a16="http://schemas.microsoft.com/office/drawing/2014/main" id="{2305A4DF-8EAB-4AF7-C68A-3A98C4CC57E9}"/>
              </a:ext>
            </a:extLst>
          </p:cNvPr>
          <p:cNvSpPr txBox="1">
            <a:spLocks/>
          </p:cNvSpPr>
          <p:nvPr/>
        </p:nvSpPr>
        <p:spPr>
          <a:xfrm>
            <a:off x="406513" y="5469903"/>
            <a:ext cx="7886700" cy="119331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000" b="1" dirty="0">
                <a:solidFill>
                  <a:srgbClr val="D41B35"/>
                </a:solidFill>
                <a:latin typeface="Gill Sans MT" panose="020B0502020104020203" pitchFamily="34" charset="77"/>
              </a:rPr>
              <a:t>Note: </a:t>
            </a:r>
            <a:r>
              <a:rPr lang="en-US" sz="2000" dirty="0">
                <a:solidFill>
                  <a:srgbClr val="D41B35"/>
                </a:solidFill>
                <a:latin typeface="Gill Sans MT" panose="020B0502020104020203" pitchFamily="34" charset="77"/>
              </a:rPr>
              <a:t>Special Requirements Need Time! These tasks need to be considered and negotiated before starting the approval workflow in Kuali to help streamline the internal approval process.</a:t>
            </a:r>
          </a:p>
        </p:txBody>
      </p:sp>
    </p:spTree>
    <p:extLst>
      <p:ext uri="{BB962C8B-B14F-4D97-AF65-F5344CB8AC3E}">
        <p14:creationId xmlns:p14="http://schemas.microsoft.com/office/powerpoint/2010/main" val="7462387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Title 1">
            <a:extLst>
              <a:ext uri="{FF2B5EF4-FFF2-40B4-BE49-F238E27FC236}">
                <a16:creationId xmlns:a16="http://schemas.microsoft.com/office/drawing/2014/main" id="{579D9CA4-480E-6F49-BDE2-65960F2A4A9F}"/>
              </a:ext>
            </a:extLst>
          </p:cNvPr>
          <p:cNvSpPr txBox="1">
            <a:spLocks/>
          </p:cNvSpPr>
          <p:nvPr/>
        </p:nvSpPr>
        <p:spPr>
          <a:xfrm>
            <a:off x="395914" y="290984"/>
            <a:ext cx="8370940" cy="740490"/>
          </a:xfrm>
          <a:prstGeom prst="rect">
            <a:avLst/>
          </a:prstGeom>
        </p:spPr>
        <p:txBody>
          <a:bodyPr/>
          <a:lstStyle>
            <a:lvl1pPr algn="l" defTabSz="914400" rtl="0" eaLnBrk="1" latinLnBrk="0" hangingPunct="1">
              <a:lnSpc>
                <a:spcPct val="90000"/>
              </a:lnSpc>
              <a:spcBef>
                <a:spcPct val="0"/>
              </a:spcBef>
              <a:buNone/>
              <a:defRPr sz="4800" kern="1200">
                <a:solidFill>
                  <a:srgbClr val="CC0633"/>
                </a:solidFill>
                <a:latin typeface="Impact" panose="020B080603090205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US" sz="4000" b="0" i="0" u="none" strike="noStrike" kern="1200" cap="none" spc="0" normalizeH="0" baseline="0" noProof="0" dirty="0">
                <a:ln>
                  <a:noFill/>
                </a:ln>
                <a:solidFill>
                  <a:srgbClr val="CC0633"/>
                </a:solidFill>
                <a:effectLst/>
                <a:uLnTx/>
                <a:uFillTx/>
                <a:latin typeface="Impact" panose="020B0806030902050204" pitchFamily="34" charset="0"/>
                <a:ea typeface="+mj-ea"/>
                <a:cs typeface="+mj-cs"/>
              </a:rPr>
              <a:t>PI RESPONSIBLITIES &amp; ACCOUNTABILITIES</a:t>
            </a:r>
          </a:p>
        </p:txBody>
      </p:sp>
      <p:sp>
        <p:nvSpPr>
          <p:cNvPr id="36" name="Slide Number Placeholder 1"/>
          <p:cNvSpPr txBox="1">
            <a:spLocks/>
          </p:cNvSpPr>
          <p:nvPr/>
        </p:nvSpPr>
        <p:spPr>
          <a:xfrm>
            <a:off x="6035040" y="5991225"/>
            <a:ext cx="2480310" cy="365125"/>
          </a:xfrm>
          <a:prstGeom prst="rect">
            <a:avLst/>
          </a:prstGeom>
        </p:spPr>
        <p:txBody>
          <a:bodyPr vert="horz" lIns="91440" tIns="45720" rIns="91440" bIns="45720" rtlCol="0" anchor="ctr"/>
          <a:lstStyle>
            <a:defPPr>
              <a:defRPr lang="en-US"/>
            </a:defPPr>
            <a:lvl1pPr marL="0" algn="r" defTabSz="914400" rtl="0" eaLnBrk="1" latinLnBrk="0" hangingPunct="1">
              <a:defRPr sz="1200" b="1" kern="1200">
                <a:solidFill>
                  <a:srgbClr val="4D4D4C"/>
                </a:solidFill>
                <a:latin typeface="Trebuchet MS" panose="020B0703020202090204" pitchFamily="34"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1350" b="0" i="0" u="none" strike="noStrike" kern="1200" cap="none" spc="0" normalizeH="0" baseline="0" noProof="0">
                <a:ln>
                  <a:noFill/>
                </a:ln>
                <a:solidFill>
                  <a:prstClr val="black"/>
                </a:solidFill>
                <a:effectLst/>
                <a:uLnTx/>
                <a:uFillTx/>
                <a:latin typeface="Calibri"/>
                <a:ea typeface="+mn-ea"/>
                <a:cs typeface="+mn-cs"/>
              </a:rPr>
              <a:t> </a:t>
            </a:r>
            <a:endParaRPr kumimoji="0" lang="en-US" sz="1350" b="0" i="0" u="none" strike="noStrike" kern="1200" cap="none" spc="0" normalizeH="0" baseline="0" noProof="0" dirty="0">
              <a:ln>
                <a:noFill/>
              </a:ln>
              <a:solidFill>
                <a:prstClr val="black"/>
              </a:solidFill>
              <a:effectLst/>
              <a:uLnTx/>
              <a:uFillTx/>
              <a:latin typeface="Arial" charset="0"/>
              <a:ea typeface="+mn-ea"/>
              <a:cs typeface="+mn-cs"/>
            </a:endParaRPr>
          </a:p>
        </p:txBody>
      </p:sp>
      <p:sp>
        <p:nvSpPr>
          <p:cNvPr id="38" name="TextBox 1"/>
          <p:cNvSpPr txBox="1"/>
          <p:nvPr/>
        </p:nvSpPr>
        <p:spPr>
          <a:xfrm>
            <a:off x="652733" y="3045157"/>
            <a:ext cx="1506846" cy="1597025"/>
          </a:xfrm>
          <a:prstGeom prst="rect">
            <a:avLst/>
          </a:prstGeom>
          <a:solidFill>
            <a:schemeClr val="lt1"/>
          </a:solidFill>
          <a:ln w="9525" cmpd="sng">
            <a:noFill/>
          </a:ln>
        </p:spPr>
        <p:style>
          <a:lnRef idx="0">
            <a:scrgbClr r="0" g="0" b="0"/>
          </a:lnRef>
          <a:fillRef idx="0">
            <a:scrgbClr r="0" g="0" b="0"/>
          </a:fillRef>
          <a:effectRef idx="0">
            <a:scrgbClr r="0" g="0" b="0"/>
          </a:effectRef>
          <a:fontRef idx="minor">
            <a:schemeClr val="dk1"/>
          </a:fontRef>
        </p:style>
        <p:txBody>
          <a:bodyPr wrap="square" rtlCol="0" anchor="ct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825" b="0" i="0" u="none" strike="noStrike" kern="1200" cap="none" spc="0" normalizeH="0" baseline="0" noProof="0" dirty="0">
              <a:ln>
                <a:noFill/>
              </a:ln>
              <a:solidFill>
                <a:prstClr val="black"/>
              </a:solidFill>
              <a:effectLst/>
              <a:uLnTx/>
              <a:uFillTx/>
              <a:latin typeface="Calibri"/>
              <a:ea typeface="+mn-ea"/>
              <a:cs typeface="+mn-cs"/>
            </a:endParaRPr>
          </a:p>
        </p:txBody>
      </p:sp>
      <p:sp>
        <p:nvSpPr>
          <p:cNvPr id="44" name="Rectangle 43"/>
          <p:cNvSpPr/>
          <p:nvPr/>
        </p:nvSpPr>
        <p:spPr>
          <a:xfrm>
            <a:off x="2038158" y="919555"/>
            <a:ext cx="6861651" cy="528349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ea typeface="Segoe UI Historic" panose="020B0502040204020203" pitchFamily="34" charset="0"/>
                <a:cs typeface="Segoe UI Historic" panose="020B0502040204020203" pitchFamily="34" charset="0"/>
              </a:rPr>
              <a:t>R</a:t>
            </a:r>
            <a:r>
              <a:rPr kumimoji="0" lang="en-US" sz="1600" b="1" i="0" u="none" strike="noStrike" kern="1200" cap="none" spc="0" normalizeH="0" baseline="0" noProof="0" dirty="0" err="1">
                <a:ln>
                  <a:noFill/>
                </a:ln>
                <a:solidFill>
                  <a:srgbClr val="000000"/>
                </a:solidFill>
                <a:effectLst/>
                <a:uLnTx/>
                <a:uFillTx/>
                <a:ea typeface="Segoe UI Historic" panose="020B0502040204020203" pitchFamily="34" charset="0"/>
                <a:cs typeface="Segoe UI Historic" panose="020B0502040204020203" pitchFamily="34" charset="0"/>
              </a:rPr>
              <a:t>esponsibilities</a:t>
            </a:r>
            <a:endParaRPr kumimoji="0" lang="en-US" sz="1600" b="1"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endParaRPr>
          </a:p>
          <a:p>
            <a:pPr marL="214313" marR="0" lvl="0" indent="-214313" algn="l"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lang="en-US" sz="1600" dirty="0">
                <a:solidFill>
                  <a:srgbClr val="000000"/>
                </a:solidFill>
                <a:ea typeface="Segoe UI Historic" panose="020B0502040204020203" pitchFamily="34" charset="0"/>
                <a:cs typeface="Segoe UI Historic" panose="020B0502040204020203" pitchFamily="34" charset="0"/>
              </a:rPr>
              <a:t>E</a:t>
            </a:r>
            <a:r>
              <a:rPr kumimoji="0" lang="en-US" sz="1600" b="0" i="0" u="none" strike="noStrike" kern="1200" cap="none" spc="0" normalizeH="0" baseline="0" noProof="0" dirty="0" err="1">
                <a:ln>
                  <a:noFill/>
                </a:ln>
                <a:solidFill>
                  <a:srgbClr val="000000"/>
                </a:solidFill>
                <a:effectLst/>
                <a:uLnTx/>
                <a:uFillTx/>
                <a:ea typeface="Segoe UI Historic" panose="020B0502040204020203" pitchFamily="34" charset="0"/>
                <a:cs typeface="Segoe UI Historic" panose="020B0502040204020203" pitchFamily="34" charset="0"/>
              </a:rPr>
              <a:t>nsure</a:t>
            </a: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 that the proposal is accurate and complete before submitting;</a:t>
            </a:r>
          </a:p>
          <a:p>
            <a:pPr marL="214313" marR="0" lvl="0" indent="-214313" algn="l"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lang="en-US" sz="1600" dirty="0">
                <a:solidFill>
                  <a:srgbClr val="000000"/>
                </a:solidFill>
                <a:ea typeface="Segoe UI Historic" panose="020B0502040204020203" pitchFamily="34" charset="0"/>
                <a:cs typeface="Segoe UI Historic" panose="020B0502040204020203" pitchFamily="34" charset="0"/>
              </a:rPr>
              <a:t>P</a:t>
            </a:r>
            <a:r>
              <a:rPr kumimoji="0" lang="en-US" sz="1600" b="0" i="0" u="none" strike="noStrike" kern="1200" cap="none" spc="0" normalizeH="0" baseline="0" noProof="0" dirty="0" err="1">
                <a:ln>
                  <a:noFill/>
                </a:ln>
                <a:solidFill>
                  <a:srgbClr val="000000"/>
                </a:solidFill>
                <a:effectLst/>
                <a:uLnTx/>
                <a:uFillTx/>
                <a:ea typeface="Segoe UI Historic" panose="020B0502040204020203" pitchFamily="34" charset="0"/>
                <a:cs typeface="Segoe UI Historic" panose="020B0502040204020203" pitchFamily="34" charset="0"/>
              </a:rPr>
              <a:t>repares</a:t>
            </a: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 a proposal budget that considers all financial elements associated with the research: one-time costs, incremental costs, capital costs, renovations, matches and institutional (indirect) costs</a:t>
            </a:r>
          </a:p>
          <a:p>
            <a:pPr marL="214313" marR="0" lvl="0" indent="-214313" algn="l"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lang="en-US" sz="1600" dirty="0">
                <a:solidFill>
                  <a:srgbClr val="000000"/>
                </a:solidFill>
                <a:ea typeface="Segoe UI Historic" panose="020B0502040204020203" pitchFamily="34" charset="0"/>
                <a:cs typeface="Segoe UI Historic" panose="020B0502040204020203" pitchFamily="34" charset="0"/>
              </a:rPr>
              <a:t>I</a:t>
            </a:r>
            <a:r>
              <a:rPr kumimoji="0" lang="en-US" sz="1600" b="0" i="0" u="none" strike="noStrike" kern="1200" cap="none" spc="0" normalizeH="0" baseline="0" noProof="0" dirty="0" err="1">
                <a:ln>
                  <a:noFill/>
                </a:ln>
                <a:solidFill>
                  <a:srgbClr val="000000"/>
                </a:solidFill>
                <a:effectLst/>
                <a:uLnTx/>
                <a:uFillTx/>
                <a:ea typeface="Segoe UI Historic" panose="020B0502040204020203" pitchFamily="34" charset="0"/>
                <a:cs typeface="Segoe UI Historic" panose="020B0502040204020203" pitchFamily="34" charset="0"/>
              </a:rPr>
              <a:t>dentifies</a:t>
            </a: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 any personal or project compliance, certification or training needs: </a:t>
            </a:r>
            <a:r>
              <a:rPr kumimoji="0" lang="en-US" sz="1600" b="0" i="0" u="none" strike="noStrike" kern="1200" cap="none" spc="0" normalizeH="0" baseline="0" noProof="0" dirty="0">
                <a:ln>
                  <a:noFill/>
                </a:ln>
                <a:solidFill>
                  <a:srgbClr val="000000"/>
                </a:solidFill>
                <a:effectLst/>
                <a:uLnTx/>
                <a:uFillTx/>
                <a:ea typeface="+mn-ea"/>
                <a:cs typeface="+mn-cs"/>
              </a:rPr>
              <a:t>COI, Human Ethics, Biohazards, Radiation, etc.</a:t>
            </a:r>
          </a:p>
          <a:p>
            <a:pPr marL="214313" marR="0" lvl="0" indent="-214313" algn="l"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lang="en-US" sz="1600" dirty="0">
                <a:solidFill>
                  <a:srgbClr val="000000"/>
                </a:solidFill>
                <a:ea typeface="Segoe UI Historic" panose="020B0502040204020203" pitchFamily="34" charset="0"/>
                <a:cs typeface="Segoe UI Historic" panose="020B0502040204020203" pitchFamily="34" charset="0"/>
              </a:rPr>
              <a:t>P</a:t>
            </a:r>
            <a:r>
              <a:rPr kumimoji="0" lang="en-US" sz="1600" b="0" i="0" u="none" strike="noStrike" kern="1200" cap="none" spc="0" normalizeH="0" baseline="0" noProof="0" dirty="0" err="1">
                <a:ln>
                  <a:noFill/>
                </a:ln>
                <a:solidFill>
                  <a:srgbClr val="000000"/>
                </a:solidFill>
                <a:effectLst/>
                <a:uLnTx/>
                <a:uFillTx/>
                <a:ea typeface="Segoe UI Historic" panose="020B0502040204020203" pitchFamily="34" charset="0"/>
                <a:cs typeface="Segoe UI Historic" panose="020B0502040204020203" pitchFamily="34" charset="0"/>
              </a:rPr>
              <a:t>rovides</a:t>
            </a: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 explanations </a:t>
            </a:r>
            <a:r>
              <a:rPr kumimoji="0" lang="en-US" sz="1600" b="1"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or</a:t>
            </a: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 supporting attachments where required; e.g. Conflict of Interest (COI) or Release Time Stipends (RTS); matching funds; letters of support or commitment</a:t>
            </a:r>
          </a:p>
          <a:p>
            <a:pPr marL="214313" marR="0" lvl="0" indent="-214313" algn="l"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Is familiar with, and adheres to, the provisions of SFU’s Policies, and related procedures, as well as the requirements of external funding sponsors;</a:t>
            </a:r>
          </a:p>
          <a:p>
            <a:pPr marL="0" marR="0" lvl="0" indent="0" algn="l" defTabSz="914400" rtl="0" eaLnBrk="1" fontAlgn="auto" latinLnBrk="0" hangingPunct="1">
              <a:lnSpc>
                <a:spcPct val="100000"/>
              </a:lnSpc>
              <a:spcBef>
                <a:spcPts val="450"/>
              </a:spcBef>
              <a:spcAft>
                <a:spcPts val="0"/>
              </a:spcAft>
              <a:buClr>
                <a:srgbClr val="000000"/>
              </a:buClr>
              <a:buSzTx/>
              <a:buFontTx/>
              <a:buNone/>
              <a:tabLst/>
              <a:defRPr/>
            </a:pPr>
            <a:r>
              <a:rPr kumimoji="0" lang="en-US" sz="1600" b="1"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Accountabilities</a:t>
            </a:r>
          </a:p>
          <a:p>
            <a:pPr marL="214313" marR="0" lvl="0" indent="-214313" algn="l"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ea typeface="Segoe UI Historic" panose="020B0502040204020203" pitchFamily="34" charset="0"/>
                <a:cs typeface="Segoe UI Historic" panose="020B0502040204020203" pitchFamily="34" charset="0"/>
              </a:rPr>
              <a:t>As per SFU policy R10.01: Acceptance of the terms; willingness to carry out the work within the budget and the availability / sufficiency of resources identified. It is the responsibility of the PI to make arrangements for payment for over-expenditures.</a:t>
            </a:r>
          </a:p>
          <a:p>
            <a:pPr marL="214313" marR="0" lvl="0" indent="-214313" algn="l" defTabSz="914400" rtl="0" eaLnBrk="1" fontAlgn="auto" latinLnBrk="0" hangingPunct="1">
              <a:lnSpc>
                <a:spcPct val="100000"/>
              </a:lnSpc>
              <a:spcBef>
                <a:spcPts val="450"/>
              </a:spcBef>
              <a:spcAft>
                <a:spcPts val="0"/>
              </a:spcAft>
              <a:buClr>
                <a:srgbClr val="000000"/>
              </a:buClr>
              <a:buSzTx/>
              <a:buFont typeface="Arial" panose="020B0604020202020204" pitchFamily="34" charset="0"/>
              <a:buChar char="•"/>
              <a:tabLst/>
              <a:defRPr/>
            </a:pPr>
            <a:r>
              <a:rPr lang="en-US" sz="1600" dirty="0">
                <a:solidFill>
                  <a:srgbClr val="000000"/>
                </a:solidFill>
                <a:ea typeface="Segoe UI Historic" panose="020B0502040204020203" pitchFamily="34" charset="0"/>
                <a:cs typeface="Segoe UI Historic" panose="020B0502040204020203" pitchFamily="34" charset="0"/>
              </a:rPr>
              <a:t>It is the accountability of the PI to make sure all relevant certifications, permits, insurance, licenses are in good standing before work commences</a:t>
            </a:r>
            <a:endParaRPr kumimoji="0" lang="en-US" sz="1500" b="0" i="0" u="none" strike="noStrike" kern="1200" cap="none" spc="0" normalizeH="0" baseline="0" noProof="0" dirty="0">
              <a:ln>
                <a:noFill/>
              </a:ln>
              <a:solidFill>
                <a:prstClr val="black"/>
              </a:solidFill>
              <a:effectLst/>
              <a:uLnTx/>
              <a:uFillTx/>
              <a:ea typeface="Segoe UI Historic" panose="020B0502040204020203" pitchFamily="34" charset="0"/>
              <a:cs typeface="Segoe UI Historic" panose="020B0502040204020203" pitchFamily="34" charset="0"/>
            </a:endParaRPr>
          </a:p>
        </p:txBody>
      </p:sp>
      <p:grpSp>
        <p:nvGrpSpPr>
          <p:cNvPr id="48" name="Group 47"/>
          <p:cNvGrpSpPr/>
          <p:nvPr/>
        </p:nvGrpSpPr>
        <p:grpSpPr>
          <a:xfrm>
            <a:off x="413185" y="3270526"/>
            <a:ext cx="1515618" cy="1386047"/>
            <a:chOff x="0" y="946574"/>
            <a:chExt cx="2020824" cy="1848062"/>
          </a:xfrm>
        </p:grpSpPr>
        <p:pic>
          <p:nvPicPr>
            <p:cNvPr id="49" name="Picture 48" descr="Category:PE&amp;D Infographic &lt;strong&gt;Icon&lt;/strong&gt; set - Wikimedia Common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946574"/>
              <a:ext cx="2020824" cy="1785061"/>
            </a:xfrm>
            <a:prstGeom prst="rect">
              <a:avLst/>
            </a:prstGeom>
          </p:spPr>
        </p:pic>
        <p:sp>
          <p:nvSpPr>
            <p:cNvPr id="50" name="Flowchart: Connector 49"/>
            <p:cNvSpPr/>
            <p:nvPr/>
          </p:nvSpPr>
          <p:spPr>
            <a:xfrm>
              <a:off x="876301" y="2428876"/>
              <a:ext cx="365760" cy="365760"/>
            </a:xfrm>
            <a:prstGeom prst="flowChartConnector">
              <a:avLst/>
            </a:prstGeom>
            <a:ln>
              <a:solidFill>
                <a:schemeClr val="bg1"/>
              </a:solidFill>
            </a:ln>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Calibri" panose="020F0502020204030204"/>
                  <a:ea typeface="+mn-ea"/>
                  <a:cs typeface="+mn-cs"/>
                </a:rPr>
                <a:t>1</a:t>
              </a:r>
              <a:endParaRPr kumimoji="0" lang="en-US" sz="825" b="1"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grpSp>
      <p:sp>
        <p:nvSpPr>
          <p:cNvPr id="51" name="Rectangular Callout 50"/>
          <p:cNvSpPr/>
          <p:nvPr/>
        </p:nvSpPr>
        <p:spPr>
          <a:xfrm>
            <a:off x="791803" y="2560595"/>
            <a:ext cx="957263" cy="671513"/>
          </a:xfrm>
          <a:prstGeom prst="wedgeRectCallout">
            <a:avLst/>
          </a:prstGeom>
          <a:solidFill>
            <a:schemeClr val="bg1"/>
          </a:solidFill>
        </p:spPr>
        <p:style>
          <a:lnRef idx="2">
            <a:schemeClr val="dk1">
              <a:shade val="50000"/>
            </a:schemeClr>
          </a:lnRef>
          <a:fillRef idx="1">
            <a:schemeClr val="dk1"/>
          </a:fillRef>
          <a:effectRef idx="0">
            <a:schemeClr val="dk1"/>
          </a:effectRef>
          <a:fontRef idx="minor">
            <a:schemeClr val="lt1"/>
          </a:fontRef>
        </p:style>
        <p:txBody>
          <a:bodyPr rtlCol="0"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825" b="0" i="0" u="none" strike="noStrike" kern="1200" cap="none" spc="0" normalizeH="0" baseline="0" noProof="0" dirty="0">
                <a:ln>
                  <a:noFill/>
                </a:ln>
                <a:solidFill>
                  <a:sysClr val="windowText" lastClr="000000"/>
                </a:solidFill>
                <a:effectLst/>
                <a:uLnTx/>
                <a:uFillTx/>
                <a:latin typeface="Calibri" panose="020F0502020204030204"/>
                <a:ea typeface="+mn-ea"/>
                <a:cs typeface="+mn-cs"/>
              </a:rPr>
              <a:t>Workflow is triggered upon user clicking </a:t>
            </a:r>
            <a:r>
              <a:rPr kumimoji="0" lang="en-US" sz="825" b="1" i="0" u="none" strike="noStrike" kern="1200" cap="none" spc="0" normalizeH="0" baseline="0" noProof="0" dirty="0">
                <a:ln>
                  <a:noFill/>
                </a:ln>
                <a:solidFill>
                  <a:srgbClr val="FF0000"/>
                </a:solidFill>
                <a:effectLst/>
                <a:uLnTx/>
                <a:uFillTx/>
                <a:latin typeface="Calibri" panose="020F0502020204030204"/>
                <a:ea typeface="+mn-ea"/>
                <a:cs typeface="+mn-cs"/>
              </a:rPr>
              <a:t>submit</a:t>
            </a:r>
          </a:p>
        </p:txBody>
      </p:sp>
      <p:pic>
        <p:nvPicPr>
          <p:cNvPr id="52" name="Picture 51"/>
          <p:cNvPicPr>
            <a:picLocks noChangeAspect="1"/>
          </p:cNvPicPr>
          <p:nvPr/>
        </p:nvPicPr>
        <p:blipFill>
          <a:blip r:embed="rId4"/>
          <a:stretch>
            <a:fillRect/>
          </a:stretch>
        </p:blipFill>
        <p:spPr>
          <a:xfrm>
            <a:off x="513198" y="2830110"/>
            <a:ext cx="407006" cy="366111"/>
          </a:xfrm>
          <a:prstGeom prst="rect">
            <a:avLst/>
          </a:prstGeom>
        </p:spPr>
      </p:pic>
      <p:sp>
        <p:nvSpPr>
          <p:cNvPr id="56" name="TextBox 35"/>
          <p:cNvSpPr txBox="1"/>
          <p:nvPr/>
        </p:nvSpPr>
        <p:spPr>
          <a:xfrm>
            <a:off x="748942" y="4696576"/>
            <a:ext cx="871538" cy="328613"/>
          </a:xfrm>
          <a:prstGeom prst="roundRect">
            <a:avLst/>
          </a:prstGeom>
          <a:solidFill>
            <a:schemeClr val="tx1"/>
          </a:solidFill>
          <a:ln>
            <a:solidFill>
              <a:sysClr val="windowText" lastClr="000000"/>
            </a:solidFill>
          </a:ln>
        </p:spPr>
        <p:style>
          <a:lnRef idx="2">
            <a:schemeClr val="dk1"/>
          </a:lnRef>
          <a:fillRef idx="1">
            <a:schemeClr val="lt1"/>
          </a:fillRef>
          <a:effectRef idx="0">
            <a:schemeClr val="dk1"/>
          </a:effectRef>
          <a:fontRef idx="minor">
            <a:schemeClr val="dk1"/>
          </a:fontRef>
        </p:style>
        <p:txBody>
          <a:bodyPr wrap="square" rtlCol="0" anchor="ctr">
            <a:noAutofit/>
          </a:bodyPr>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50" b="1" i="0" u="none" strike="noStrike" kern="1200" cap="none" spc="0" normalizeH="0" baseline="0" noProof="0" dirty="0">
                <a:ln>
                  <a:noFill/>
                </a:ln>
                <a:solidFill>
                  <a:srgbClr val="FFFFFF"/>
                </a:solidFill>
                <a:effectLst/>
                <a:uLnTx/>
                <a:uFillTx/>
                <a:latin typeface="Calibri" panose="020F0502020204030204"/>
                <a:ea typeface="+mn-ea"/>
                <a:cs typeface="+mn-cs"/>
              </a:rPr>
              <a:t>PI</a:t>
            </a:r>
            <a:endParaRPr kumimoji="0" lang="en-US" sz="1050" b="0" i="0" u="none" strike="noStrike" kern="1200" cap="none" spc="0" normalizeH="0" baseline="0" noProof="0" dirty="0">
              <a:ln>
                <a:noFill/>
              </a:ln>
              <a:solidFill>
                <a:srgbClr val="FFFFFF"/>
              </a:solidFill>
              <a:effectLst/>
              <a:uLnTx/>
              <a:uFillTx/>
              <a:latin typeface="Calibri" panose="020F0502020204030204"/>
              <a:ea typeface="+mn-ea"/>
              <a:cs typeface="+mn-cs"/>
            </a:endParaRPr>
          </a:p>
        </p:txBody>
      </p:sp>
      <p:sp>
        <p:nvSpPr>
          <p:cNvPr id="57" name="TextBox 56"/>
          <p:cNvSpPr txBox="1"/>
          <p:nvPr/>
        </p:nvSpPr>
        <p:spPr>
          <a:xfrm>
            <a:off x="748942" y="6148322"/>
            <a:ext cx="7910027"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1" u="none" strike="noStrike" kern="1200" cap="none" spc="0" normalizeH="0" baseline="0" noProof="0" dirty="0">
                <a:ln>
                  <a:noFill/>
                </a:ln>
                <a:solidFill>
                  <a:srgbClr val="C00000"/>
                </a:solidFill>
                <a:effectLst/>
                <a:uLnTx/>
                <a:uFillTx/>
                <a:latin typeface="Calibri" panose="020F0502020204030204"/>
                <a:ea typeface="+mn-ea"/>
                <a:cs typeface="+mn-cs"/>
              </a:rPr>
              <a:t>** Entry Delegation **  </a:t>
            </a:r>
            <a:r>
              <a:rPr kumimoji="0" lang="en-US" sz="1200" b="1" i="0" u="none" strike="noStrike" kern="1200" cap="none" spc="0" normalizeH="0" baseline="0" noProof="0" dirty="0">
                <a:ln>
                  <a:noFill/>
                </a:ln>
                <a:solidFill>
                  <a:prstClr val="black"/>
                </a:solidFill>
                <a:effectLst/>
                <a:uLnTx/>
                <a:uFillTx/>
                <a:latin typeface="Segoe UI Historic" panose="020B0502040204020203" pitchFamily="34" charset="0"/>
                <a:ea typeface="Segoe UI Historic" panose="020B0502040204020203" pitchFamily="34" charset="0"/>
                <a:cs typeface="Segoe UI Historic" panose="020B0502040204020203" pitchFamily="34" charset="0"/>
              </a:rPr>
              <a:t> </a:t>
            </a:r>
            <a:r>
              <a:rPr kumimoji="0" lang="en-US" sz="1200" b="1" i="1" u="none" strike="noStrike" kern="1200" cap="none" spc="0" normalizeH="0" baseline="0" noProof="0" dirty="0">
                <a:ln>
                  <a:noFill/>
                </a:ln>
                <a:solidFill>
                  <a:srgbClr val="C00000"/>
                </a:solidFill>
                <a:effectLst/>
                <a:uLnTx/>
                <a:uFillTx/>
                <a:latin typeface="Calibri" panose="020F0502020204030204"/>
                <a:ea typeface="+mn-ea"/>
                <a:cs typeface="+mn-cs"/>
              </a:rPr>
              <a:t>The PI may delegate the preparation of the proposal, but must review and submit the proposal into workflow to start the approval process; cannot delegate approval and submission</a:t>
            </a:r>
            <a:r>
              <a:rPr kumimoji="0" lang="en-US" sz="1200" b="1" i="1" u="none" strike="noStrike" kern="1200" cap="none" spc="0" normalizeH="0" noProof="0" dirty="0">
                <a:ln>
                  <a:noFill/>
                </a:ln>
                <a:solidFill>
                  <a:srgbClr val="C00000"/>
                </a:solidFill>
                <a:effectLst/>
                <a:uLnTx/>
                <a:uFillTx/>
                <a:latin typeface="Calibri" panose="020F0502020204030204"/>
                <a:ea typeface="+mn-ea"/>
                <a:cs typeface="+mn-cs"/>
              </a:rPr>
              <a:t> </a:t>
            </a:r>
            <a:r>
              <a:rPr kumimoji="0" lang="en-US" sz="1200" b="1" i="1" u="none" strike="noStrike" kern="1200" cap="none" spc="0" normalizeH="0" baseline="0" noProof="0" dirty="0">
                <a:ln>
                  <a:noFill/>
                </a:ln>
                <a:solidFill>
                  <a:srgbClr val="C00000"/>
                </a:solidFill>
                <a:effectLst/>
                <a:uLnTx/>
                <a:uFillTx/>
                <a:latin typeface="Calibri" panose="020F0502020204030204"/>
                <a:ea typeface="+mn-ea"/>
                <a:cs typeface="+mn-cs"/>
              </a:rPr>
              <a:t> to the delegate or the reviewer.</a:t>
            </a:r>
          </a:p>
        </p:txBody>
      </p:sp>
      <p:sp>
        <p:nvSpPr>
          <p:cNvPr id="59" name="Slide Number Placeholder 4"/>
          <p:cNvSpPr txBox="1">
            <a:spLocks/>
          </p:cNvSpPr>
          <p:nvPr/>
        </p:nvSpPr>
        <p:spPr>
          <a:xfrm>
            <a:off x="5890651" y="6510633"/>
            <a:ext cx="3242368" cy="344383"/>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rPr>
              <a:t>SIMON FRASER UNIVERSITY   </a:t>
            </a:r>
            <a:fld id="{45E0C454-F75C-A944-8BC1-78DA56BBB239}" type="slidenum">
              <a:rPr kumimoji="0" lang="en-US" sz="1400" b="0" i="0" u="none" strike="noStrike" kern="1200" cap="none" spc="0" normalizeH="0" baseline="0" noProof="0" smtClean="0">
                <a:ln>
                  <a:noFill/>
                </a:ln>
                <a:solidFill>
                  <a:srgbClr val="000000"/>
                </a:solidFill>
                <a:effectLst/>
                <a:uLnTx/>
                <a:uFillTx/>
                <a:latin typeface="Calibri" panose="020F0502020204030204"/>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a:t>
            </a:fld>
            <a:endParaRPr kumimoji="0" lang="en-US" sz="1400" b="0" i="0" u="none" strike="noStrike" kern="1200" cap="none" spc="0" normalizeH="0" baseline="0" noProof="0" dirty="0">
              <a:ln>
                <a:noFill/>
              </a:ln>
              <a:solidFill>
                <a:srgbClr val="000000"/>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27546827"/>
      </p:ext>
    </p:extLst>
  </p:cSld>
  <p:clrMapOvr>
    <a:masterClrMapping/>
  </p:clrMapOvr>
</p:sld>
</file>

<file path=ppt/theme/theme1.xml><?xml version="1.0" encoding="utf-8"?>
<a:theme xmlns:a="http://schemas.openxmlformats.org/drawingml/2006/main" name="Title Page Slides">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Body Copy Slides">
  <a:themeElements>
    <a:clrScheme name="SFU Brand Colours">
      <a:dk1>
        <a:srgbClr val="000000"/>
      </a:dk1>
      <a:lt1>
        <a:srgbClr val="FFFFFF"/>
      </a:lt1>
      <a:dk2>
        <a:srgbClr val="8C0E1C"/>
      </a:dk2>
      <a:lt2>
        <a:srgbClr val="D31B34"/>
      </a:lt2>
      <a:accent1>
        <a:srgbClr val="212121"/>
      </a:accent1>
      <a:accent2>
        <a:srgbClr val="515151"/>
      </a:accent2>
      <a:accent3>
        <a:srgbClr val="797979"/>
      </a:accent3>
      <a:accent4>
        <a:srgbClr val="A9A9A9"/>
      </a:accent4>
      <a:accent5>
        <a:srgbClr val="CACACA"/>
      </a:accent5>
      <a:accent6>
        <a:srgbClr val="EAEAEA"/>
      </a:accent6>
      <a:hlink>
        <a:srgbClr val="D31B34"/>
      </a:hlink>
      <a:folHlink>
        <a:srgbClr val="8C0E1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Image Only Slides">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3.xml><?xml version="1.0" encoding="utf-8"?>
<p:properties xmlns:p="http://schemas.microsoft.com/office/2006/metadata/properties" xmlns:xsi="http://www.w3.org/2001/XMLSchema-instance" xmlns:pc="http://schemas.microsoft.com/office/infopath/2007/PartnerControls">
  <documentManagement>
    <Category xmlns="689c4907-c341-4028-b556-f6c9b5ef76cc">Training</Category>
    <Sub_x0020_Category xmlns="689c4907-c341-4028-b556-f6c9b5ef76cc">N/A</Sub_x0020_Category>
    <Project_x0020_Phase xmlns="689c4907-c341-4028-b556-f6c9b5ef76cc">7. Train</Project_x0020_Phase>
    <_dlc_DocId xmlns="7ebc213a-38e7-4133-aa23-336c84f9276a">YDJYK34XF2TM-760315287-273</_dlc_DocId>
    <_dlc_DocIdUrl xmlns="7ebc213a-38e7-4133-aa23-336c84f9276a">
      <Url>https://sharepoint.sfu.ca/sites/its/pmo/2019-0009/kuali/_layouts/15/DocIdRedir.aspx?ID=YDJYK34XF2TM-760315287-273</Url>
      <Description>YDJYK34XF2TM-760315287-273</Description>
    </_dlc_DocIdUrl>
  </documentManagement>
</p:properties>
</file>

<file path=customXml/item4.xml><?xml version="1.0" encoding="utf-8"?>
<ct:contentTypeSchema xmlns:ct="http://schemas.microsoft.com/office/2006/metadata/contentType" xmlns:ma="http://schemas.microsoft.com/office/2006/metadata/properties/metaAttributes" ct:_="" ma:_="" ma:contentTypeName="Document" ma:contentTypeID="0x010100220BBDF9D95D824A9E9761AD1222D440" ma:contentTypeVersion="5" ma:contentTypeDescription="Create a new document." ma:contentTypeScope="" ma:versionID="7c99e7ca3d09e33780494f026e326541">
  <xsd:schema xmlns:xsd="http://www.w3.org/2001/XMLSchema" xmlns:xs="http://www.w3.org/2001/XMLSchema" xmlns:p="http://schemas.microsoft.com/office/2006/metadata/properties" xmlns:ns1="689c4907-c341-4028-b556-f6c9b5ef76cc" xmlns:ns3="7ebc213a-38e7-4133-aa23-336c84f9276a" targetNamespace="http://schemas.microsoft.com/office/2006/metadata/properties" ma:root="true" ma:fieldsID="3afe37d9eaa7c3e03ffcd97d853b2325" ns1:_="" ns3:_="">
    <xsd:import namespace="689c4907-c341-4028-b556-f6c9b5ef76cc"/>
    <xsd:import namespace="7ebc213a-38e7-4133-aa23-336c84f9276a"/>
    <xsd:element name="properties">
      <xsd:complexType>
        <xsd:sequence>
          <xsd:element name="documentManagement">
            <xsd:complexType>
              <xsd:all>
                <xsd:element ref="ns1:Project_x0020_Phase"/>
                <xsd:element ref="ns1:Category"/>
                <xsd:element ref="ns1:Sub_x0020_Category" minOccurs="0"/>
                <xsd:element ref="ns3:_dlc_DocId" minOccurs="0"/>
                <xsd:element ref="ns3:_dlc_DocIdUrl" minOccurs="0"/>
                <xsd:element ref="ns3:_dlc_DocIdPersistId"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89c4907-c341-4028-b556-f6c9b5ef76cc" elementFormDefault="qualified">
    <xsd:import namespace="http://schemas.microsoft.com/office/2006/documentManagement/types"/>
    <xsd:import namespace="http://schemas.microsoft.com/office/infopath/2007/PartnerControls"/>
    <xsd:element name="Project_x0020_Phase" ma:index="0" ma:displayName="Project Phase" ma:default="1. Initiate and Plan" ma:format="Dropdown" ma:internalName="Project_x0020_Phase">
      <xsd:simpleType>
        <xsd:restriction base="dms:Choice">
          <xsd:enumeration value="1. Initiate and Plan"/>
          <xsd:enumeration value="2. Requirements"/>
          <xsd:enumeration value="3. Design"/>
          <xsd:enumeration value="4. Configure and Build"/>
          <xsd:enumeration value="5. Conversion"/>
          <xsd:enumeration value="6. Test"/>
          <xsd:enumeration value="7. Train"/>
          <xsd:enumeration value="8. Deploy"/>
        </xsd:restriction>
      </xsd:simpleType>
    </xsd:element>
    <xsd:element name="Category" ma:index="3" ma:displayName="Category" ma:default="N/A" ma:format="Dropdown" ma:internalName="Category">
      <xsd:simpleType>
        <xsd:restriction base="dms:Choice">
          <xsd:enumeration value="N/A"/>
          <xsd:enumeration value="Business Process Analysis"/>
          <xsd:enumeration value="Budget"/>
          <xsd:enumeration value="Configuration"/>
          <xsd:enumeration value="Data Governance"/>
          <xsd:enumeration value="Meetings"/>
          <xsd:enumeration value="Project Management"/>
          <xsd:enumeration value="Project Kickoff"/>
          <xsd:enumeration value="Research"/>
          <xsd:enumeration value="Specifications"/>
          <xsd:enumeration value="Technical Specifications"/>
          <xsd:enumeration value="Communication"/>
          <xsd:enumeration value="Training"/>
          <xsd:enumeration value="Testing"/>
          <xsd:enumeration value="Institutional Proposal Data Migration"/>
          <xsd:enumeration value="PeopleSoft Award Data Migration"/>
          <xsd:enumeration value="PS Training Material"/>
        </xsd:restriction>
      </xsd:simpleType>
    </xsd:element>
    <xsd:element name="Sub_x0020_Category" ma:index="4" nillable="true" ma:displayName="Sub Category" ma:default="N/A" ma:format="Dropdown" ma:internalName="Sub_x0020_Category">
      <xsd:simpleType>
        <xsd:restriction base="dms:Choice">
          <xsd:enumeration value="N/A"/>
          <xsd:enumeration value="Notifications"/>
        </xsd:restriction>
      </xsd:simpleType>
    </xsd:element>
  </xsd:schema>
  <xsd:schema xmlns:xsd="http://www.w3.org/2001/XMLSchema" xmlns:xs="http://www.w3.org/2001/XMLSchema" xmlns:dms="http://schemas.microsoft.com/office/2006/documentManagement/types" xmlns:pc="http://schemas.microsoft.com/office/infopath/2007/PartnerControls" targetNamespace="7ebc213a-38e7-4133-aa23-336c84f9276a" elementFormDefault="qualified">
    <xsd:import namespace="http://schemas.microsoft.com/office/2006/documentManagement/types"/>
    <xsd:import namespace="http://schemas.microsoft.com/office/infopath/2007/PartnerControls"/>
    <xsd:element name="_dlc_DocId" ma:index="7" nillable="true" ma:displayName="Document ID Value" ma:description="The value of the document ID assigned to this item." ma:internalName="_dlc_DocId" ma:readOnly="true">
      <xsd:simpleType>
        <xsd:restriction base="dms:Text"/>
      </xsd:simpleType>
    </xsd:element>
    <xsd:element name="_dlc_DocIdUrl" ma:index="8"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9" nillable="true" ma:displayName="Persist ID" ma:description="Keep ID on add." ma:hidden="true" ma:internalName="_dlc_DocIdPersistId" ma:readOnly="true">
      <xsd:simpleType>
        <xsd:restriction base="dms:Boolean"/>
      </xsd:simpleType>
    </xsd:element>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10" ma:displayName="Content Type"/>
        <xsd:element ref="dc:title" minOccurs="0" maxOccurs="1" ma:index="2"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21424AD-8801-46A3-B028-0F0E3529BCFB}">
  <ds:schemaRefs>
    <ds:schemaRef ds:uri="http://schemas.microsoft.com/sharepoint/v3/contenttype/forms"/>
  </ds:schemaRefs>
</ds:datastoreItem>
</file>

<file path=customXml/itemProps2.xml><?xml version="1.0" encoding="utf-8"?>
<ds:datastoreItem xmlns:ds="http://schemas.openxmlformats.org/officeDocument/2006/customXml" ds:itemID="{1194860F-E3DD-4CB6-868C-21534FAF774A}">
  <ds:schemaRefs>
    <ds:schemaRef ds:uri="http://schemas.microsoft.com/sharepoint/events"/>
  </ds:schemaRefs>
</ds:datastoreItem>
</file>

<file path=customXml/itemProps3.xml><?xml version="1.0" encoding="utf-8"?>
<ds:datastoreItem xmlns:ds="http://schemas.openxmlformats.org/officeDocument/2006/customXml" ds:itemID="{EC250177-339D-4FCB-9F07-7427738C3543}">
  <ds:schemaRefs>
    <ds:schemaRef ds:uri="http://purl.org/dc/elements/1.1/"/>
    <ds:schemaRef ds:uri="http://schemas.microsoft.com/office/2006/metadata/properties"/>
    <ds:schemaRef ds:uri="http://www.w3.org/XML/1998/namespace"/>
    <ds:schemaRef ds:uri="http://purl.org/dc/terms/"/>
    <ds:schemaRef ds:uri="http://purl.org/dc/dcmitype/"/>
    <ds:schemaRef ds:uri="http://schemas.microsoft.com/office/infopath/2007/PartnerControls"/>
    <ds:schemaRef ds:uri="http://schemas.microsoft.com/office/2006/documentManagement/types"/>
    <ds:schemaRef ds:uri="http://schemas.openxmlformats.org/package/2006/metadata/core-properties"/>
    <ds:schemaRef ds:uri="7ebc213a-38e7-4133-aa23-336c84f9276a"/>
    <ds:schemaRef ds:uri="689c4907-c341-4028-b556-f6c9b5ef76cc"/>
  </ds:schemaRefs>
</ds:datastoreItem>
</file>

<file path=customXml/itemProps4.xml><?xml version="1.0" encoding="utf-8"?>
<ds:datastoreItem xmlns:ds="http://schemas.openxmlformats.org/officeDocument/2006/customXml" ds:itemID="{598727CE-DA36-4277-8A93-B27F64AB84C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89c4907-c341-4028-b556-f6c9b5ef76cc"/>
    <ds:schemaRef ds:uri="7ebc213a-38e7-4133-aa23-336c84f9276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5027</TotalTime>
  <Words>5281</Words>
  <Application>Microsoft Macintosh PowerPoint</Application>
  <PresentationFormat>On-screen Show (4:3)</PresentationFormat>
  <Paragraphs>548</Paragraphs>
  <Slides>40</Slides>
  <Notes>33</Notes>
  <HiddenSlides>0</HiddenSlides>
  <MMClips>0</MMClips>
  <ScaleCrop>false</ScaleCrop>
  <HeadingPairs>
    <vt:vector size="6" baseType="variant">
      <vt:variant>
        <vt:lpstr>Fonts Used</vt:lpstr>
      </vt:variant>
      <vt:variant>
        <vt:i4>11</vt:i4>
      </vt:variant>
      <vt:variant>
        <vt:lpstr>Theme</vt:lpstr>
      </vt:variant>
      <vt:variant>
        <vt:i4>3</vt:i4>
      </vt:variant>
      <vt:variant>
        <vt:lpstr>Slide Titles</vt:lpstr>
      </vt:variant>
      <vt:variant>
        <vt:i4>40</vt:i4>
      </vt:variant>
    </vt:vector>
  </HeadingPairs>
  <TitlesOfParts>
    <vt:vector size="54" baseType="lpstr">
      <vt:lpstr>Arial</vt:lpstr>
      <vt:lpstr>Calibri</vt:lpstr>
      <vt:lpstr>Gill Sans MT</vt:lpstr>
      <vt:lpstr>Helvetica</vt:lpstr>
      <vt:lpstr>Impact</vt:lpstr>
      <vt:lpstr>Segoe UI Historic</vt:lpstr>
      <vt:lpstr>STIXGeneral-Regular</vt:lpstr>
      <vt:lpstr>Symbol</vt:lpstr>
      <vt:lpstr>Times</vt:lpstr>
      <vt:lpstr>Trebuchet MS</vt:lpstr>
      <vt:lpstr>Wingdings</vt:lpstr>
      <vt:lpstr>Title Page Slides</vt:lpstr>
      <vt:lpstr>Body Copy Slides</vt:lpstr>
      <vt:lpstr>Image Only Slides</vt:lpstr>
      <vt:lpstr>KUALI RESEARCH:  INTRO TO PROPOSAL DEVELOPMENT</vt:lpstr>
      <vt:lpstr>OBJECTIVES</vt:lpstr>
      <vt:lpstr>WHAT IS KUALI RESEARCH? </vt:lpstr>
      <vt:lpstr>Current “Signature Sheet” – Manual, Fragmented</vt:lpstr>
      <vt:lpstr>PowerPoint Presentation</vt:lpstr>
      <vt:lpstr>Why “SIGNATURE SHEET” Process?</vt:lpstr>
      <vt:lpstr>PowerPoint Presentation</vt:lpstr>
      <vt:lpstr>PRE-KUALI CHECKLIST FOR SPECIAL APPROVALS</vt:lpstr>
      <vt:lpstr>PowerPoint Presentation</vt:lpstr>
      <vt:lpstr>KUALI PROPOSAL TERMS TO REMEMBER</vt:lpstr>
      <vt:lpstr>HOW DO I LOG INTO KUALI RESEARCH?</vt:lpstr>
      <vt:lpstr>KUALI RESEARCH HOME</vt:lpstr>
      <vt:lpstr>KUALI RESEARCH DASHBOARD</vt:lpstr>
      <vt:lpstr>SHORTCUTS: COPYING A  PROPOSAL</vt:lpstr>
      <vt:lpstr>SHORTCUTS: COPYING A PROPOSAL</vt:lpstr>
      <vt:lpstr>SHORTCUTS: WORKING WITH A PROXY</vt:lpstr>
      <vt:lpstr>CREATING A NEW PROPOSAL</vt:lpstr>
      <vt:lpstr>CREATING A NEW PROPOSAL</vt:lpstr>
      <vt:lpstr>CREATING A NEW PROPOSAL</vt:lpstr>
      <vt:lpstr>EXTERNAL DEADLINE AND AWARD TYPES</vt:lpstr>
      <vt:lpstr>FUNDING / SPONSOR PROGRAM</vt:lpstr>
      <vt:lpstr>KEY PERSONNEL</vt:lpstr>
      <vt:lpstr>INTERNAL (SIG SHEET) BUDGET</vt:lpstr>
      <vt:lpstr>INTERNAL (SIG SHEET) BUDGET</vt:lpstr>
      <vt:lpstr>INTERNAL (SIG SHEET) BUDGET</vt:lpstr>
      <vt:lpstr>QUESTIONNAIRE</vt:lpstr>
      <vt:lpstr>QUESTIONNAIRE – FAS TAB</vt:lpstr>
      <vt:lpstr>BUDGET QUESTIONS</vt:lpstr>
      <vt:lpstr>PROPOSAL  QUESTIONS</vt:lpstr>
      <vt:lpstr>PROPOSAL QUESTIONS</vt:lpstr>
      <vt:lpstr>PROPOSAL QUESTIONS</vt:lpstr>
      <vt:lpstr>QUESTIONNAIRE – FAS EQUIPMENT QUESTIONS</vt:lpstr>
      <vt:lpstr>REVIEWING THE PROPOSAL – FYI COMPLIANCE</vt:lpstr>
      <vt:lpstr>ATTACHMENTS</vt:lpstr>
      <vt:lpstr>Summary/Submit Tab</vt:lpstr>
      <vt:lpstr>PowerPoint Presentation</vt:lpstr>
      <vt:lpstr>Notifications History</vt:lpstr>
      <vt:lpstr>SPECIAL CONSIDERATIONS</vt:lpstr>
      <vt:lpstr>WHAT IS NEXT?</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Kristine Kwan</cp:lastModifiedBy>
  <cp:revision>109</cp:revision>
  <cp:lastPrinted>2019-05-17T16:35:52Z</cp:lastPrinted>
  <dcterms:created xsi:type="dcterms:W3CDTF">2019-03-19T21:21:49Z</dcterms:created>
  <dcterms:modified xsi:type="dcterms:W3CDTF">2024-02-01T22:16:30Z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0x010100220BBDF9D95D824A9E9761AD1222D440</vt:lpwstr>
  </property>
  <property fmtid="{D5CDD505-2E9C-101B-9397-08002B2CF9AE}" pid="3" name="_dlc_DocIdItemGuid">
    <vt:lpwstr>579ba11a-f5d0-4fa3-a045-93d908867399</vt:lpwstr>
  </property>
</Properties>
</file>