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02" r:id="rId6"/>
    <p:sldMasterId id="2147483704" r:id="rId7"/>
  </p:sldMasterIdLst>
  <p:notesMasterIdLst>
    <p:notesMasterId r:id="rId46"/>
  </p:notesMasterIdLst>
  <p:sldIdLst>
    <p:sldId id="265" r:id="rId8"/>
    <p:sldId id="868" r:id="rId9"/>
    <p:sldId id="278" r:id="rId10"/>
    <p:sldId id="582" r:id="rId11"/>
    <p:sldId id="858" r:id="rId12"/>
    <p:sldId id="592" r:id="rId13"/>
    <p:sldId id="593" r:id="rId14"/>
    <p:sldId id="591" r:id="rId15"/>
    <p:sldId id="583" r:id="rId16"/>
    <p:sldId id="584" r:id="rId17"/>
    <p:sldId id="585" r:id="rId18"/>
    <p:sldId id="586" r:id="rId19"/>
    <p:sldId id="839" r:id="rId20"/>
    <p:sldId id="838" r:id="rId21"/>
    <p:sldId id="840" r:id="rId22"/>
    <p:sldId id="842" r:id="rId23"/>
    <p:sldId id="841" r:id="rId24"/>
    <p:sldId id="844" r:id="rId25"/>
    <p:sldId id="851" r:id="rId26"/>
    <p:sldId id="853" r:id="rId27"/>
    <p:sldId id="859" r:id="rId28"/>
    <p:sldId id="860" r:id="rId29"/>
    <p:sldId id="861" r:id="rId30"/>
    <p:sldId id="862" r:id="rId31"/>
    <p:sldId id="863" r:id="rId32"/>
    <p:sldId id="864" r:id="rId33"/>
    <p:sldId id="866" r:id="rId34"/>
    <p:sldId id="867" r:id="rId35"/>
    <p:sldId id="865" r:id="rId36"/>
    <p:sldId id="847" r:id="rId37"/>
    <p:sldId id="852" r:id="rId38"/>
    <p:sldId id="845" r:id="rId39"/>
    <p:sldId id="855" r:id="rId40"/>
    <p:sldId id="856" r:id="rId41"/>
    <p:sldId id="857" r:id="rId42"/>
    <p:sldId id="869" r:id="rId43"/>
    <p:sldId id="870" r:id="rId44"/>
    <p:sldId id="27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633"/>
    <a:srgbClr val="54585A"/>
    <a:srgbClr val="4D4D4C"/>
    <a:srgbClr val="DC0032"/>
    <a:srgbClr val="D82139"/>
    <a:srgbClr val="D41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2"/>
    <p:restoredTop sz="78374"/>
  </p:normalViewPr>
  <p:slideViewPr>
    <p:cSldViewPr snapToGrid="0" snapToObjects="1" showGuides="1">
      <p:cViewPr varScale="1">
        <p:scale>
          <a:sx n="87" d="100"/>
          <a:sy n="87" d="100"/>
        </p:scale>
        <p:origin x="1760"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41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7646A-58FA-9D40-9D9D-83B2E51FE78A}" type="datetimeFigureOut">
              <a:rPr lang="en-US" smtClean="0"/>
              <a:t>2/1/24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2F7FF-80E9-EA46-8276-FB972CB01D29}" type="slidenum">
              <a:rPr lang="en-US" smtClean="0"/>
              <a:t>‹#›</a:t>
            </a:fld>
            <a:endParaRPr lang="en-US"/>
          </a:p>
        </p:txBody>
      </p:sp>
    </p:spTree>
    <p:extLst>
      <p:ext uri="{BB962C8B-B14F-4D97-AF65-F5344CB8AC3E}">
        <p14:creationId xmlns:p14="http://schemas.microsoft.com/office/powerpoint/2010/main" val="28074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FONT: </a:t>
            </a:r>
            <a:br>
              <a:rPr lang="en-US" b="1" dirty="0"/>
            </a:br>
            <a:r>
              <a:rPr lang="en-US" dirty="0"/>
              <a:t>Impact, uppercase</a:t>
            </a:r>
          </a:p>
          <a:p>
            <a:r>
              <a:rPr lang="en-US" dirty="0"/>
              <a:t>Do not extend text outside of red section.</a:t>
            </a:r>
          </a:p>
          <a:p>
            <a:endParaRPr lang="en-US" dirty="0"/>
          </a:p>
          <a:p>
            <a:r>
              <a:rPr lang="en-US" b="1" dirty="0"/>
              <a:t>SUBHEADS</a:t>
            </a:r>
            <a:r>
              <a:rPr lang="en-US" b="1" baseline="0" dirty="0"/>
              <a:t> / </a:t>
            </a:r>
            <a:r>
              <a:rPr lang="en-US" b="1" dirty="0"/>
              <a:t>DAY MONTH YEAR:</a:t>
            </a:r>
          </a:p>
          <a:p>
            <a:r>
              <a:rPr lang="en-US" dirty="0"/>
              <a:t>Trebuchet MS, bold, uppercase</a:t>
            </a:r>
          </a:p>
          <a:p>
            <a:endParaRPr lang="en-US" dirty="0"/>
          </a:p>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1</a:t>
            </a:fld>
            <a:endParaRPr lang="en-US"/>
          </a:p>
        </p:txBody>
      </p:sp>
    </p:spTree>
    <p:extLst>
      <p:ext uri="{BB962C8B-B14F-4D97-AF65-F5344CB8AC3E}">
        <p14:creationId xmlns:p14="http://schemas.microsoft.com/office/powerpoint/2010/main" val="2928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If special requirements are part of the research proposal (e.g., PI fees, release time, renovations, special equipment, letter of support or other SFU commitments), those must be negotiated and approved prior to starting the Kuali Proposal since evidence of decisions regarding these special approvals need to be part of the Kuali Proposal for the decision makers to be able to approve the activities. Please start special approvals early enough (2-4 weeks depending on complexity) to allow negotiations, justification, and approvals prior to creating Kuali Proposals.</a:t>
            </a:r>
          </a:p>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13</a:t>
            </a:fld>
            <a:endParaRPr lang="en-US" dirty="0"/>
          </a:p>
        </p:txBody>
      </p:sp>
    </p:spTree>
    <p:extLst>
      <p:ext uri="{BB962C8B-B14F-4D97-AF65-F5344CB8AC3E}">
        <p14:creationId xmlns:p14="http://schemas.microsoft.com/office/powerpoint/2010/main" val="127926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26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The </a:t>
            </a:r>
            <a:r>
              <a:rPr lang="en-CA" sz="1800" b="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Proposals Routing to Me Card</a:t>
            </a:r>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on the dashboard home page allows reviewers and approvers to easily monitor proposals that are queued up for their approval and watch for proposals they will soon have to approve. The colored “steps” tab shows you proposals that are available for your immediate approval, or if it’s one or more steps away. The details for each entry shows a summary of information along with the proposal’s due date (deadline) and who when the last action was taken.</a:t>
            </a:r>
          </a:p>
          <a:p>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r>
              <a:rPr lang="en-CA" sz="1800" dirty="0">
                <a:solidFill>
                  <a:srgbClr val="000000"/>
                </a:solidFill>
                <a:effectLst/>
                <a:latin typeface="Gill Sans MT" panose="020B0502020104020203" pitchFamily="34" charset="77"/>
                <a:ea typeface="Calibri" panose="020F0502020204030204" pitchFamily="34" charset="0"/>
                <a:cs typeface="Calibri" panose="020F0502020204030204" pitchFamily="34" charset="0"/>
              </a:rPr>
              <a:t>Currently the deadline in the proposal development is not a mandatory filed for PIs because not all opportunities have a fixed deadline. We emphasize in training that if the PI knows the external deadline, they must write it in because then the Chair / Dean / ORS can filter according to deadline and act on proposals closer to deadlines. No deadline will go to the bottom if others are more urgent. Chairs and Deans need local process for workflow planning and prioritizing proposal approval. </a:t>
            </a:r>
            <a:endParaRPr lang="en-CA"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17</a:t>
            </a:fld>
            <a:endParaRPr lang="en-US"/>
          </a:p>
        </p:txBody>
      </p:sp>
    </p:spTree>
    <p:extLst>
      <p:ext uri="{BB962C8B-B14F-4D97-AF65-F5344CB8AC3E}">
        <p14:creationId xmlns:p14="http://schemas.microsoft.com/office/powerpoint/2010/main" val="48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18</a:t>
            </a:fld>
            <a:endParaRPr lang="en-US"/>
          </a:p>
        </p:txBody>
      </p:sp>
    </p:spTree>
    <p:extLst>
      <p:ext uri="{BB962C8B-B14F-4D97-AF65-F5344CB8AC3E}">
        <p14:creationId xmlns:p14="http://schemas.microsoft.com/office/powerpoint/2010/main" val="36798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19</a:t>
            </a:fld>
            <a:endParaRPr lang="en-US"/>
          </a:p>
        </p:txBody>
      </p:sp>
    </p:spTree>
    <p:extLst>
      <p:ext uri="{BB962C8B-B14F-4D97-AF65-F5344CB8AC3E}">
        <p14:creationId xmlns:p14="http://schemas.microsoft.com/office/powerpoint/2010/main" val="114341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20</a:t>
            </a:fld>
            <a:endParaRPr lang="en-US"/>
          </a:p>
        </p:txBody>
      </p:sp>
    </p:spTree>
    <p:extLst>
      <p:ext uri="{BB962C8B-B14F-4D97-AF65-F5344CB8AC3E}">
        <p14:creationId xmlns:p14="http://schemas.microsoft.com/office/powerpoint/2010/main" val="113844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21</a:t>
            </a:fld>
            <a:endParaRPr lang="en-US"/>
          </a:p>
        </p:txBody>
      </p:sp>
    </p:spTree>
    <p:extLst>
      <p:ext uri="{BB962C8B-B14F-4D97-AF65-F5344CB8AC3E}">
        <p14:creationId xmlns:p14="http://schemas.microsoft.com/office/powerpoint/2010/main" val="4248071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22</a:t>
            </a:fld>
            <a:endParaRPr lang="en-US"/>
          </a:p>
        </p:txBody>
      </p:sp>
    </p:spTree>
    <p:extLst>
      <p:ext uri="{BB962C8B-B14F-4D97-AF65-F5344CB8AC3E}">
        <p14:creationId xmlns:p14="http://schemas.microsoft.com/office/powerpoint/2010/main" val="2671940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PI training includes that if </a:t>
            </a:r>
            <a:r>
              <a:rPr lang="en-US" sz="1200" dirty="0">
                <a:latin typeface="Gill Sans MT" panose="020B0502020104020203" pitchFamily="34" charset="77"/>
              </a:rPr>
              <a:t>the funds they are applying for will be in part used for </a:t>
            </a:r>
            <a:r>
              <a:rPr lang="en-US" sz="1200" b="1" dirty="0">
                <a:latin typeface="Gill Sans MT" panose="020B0502020104020203" pitchFamily="34" charset="77"/>
              </a:rPr>
              <a:t>PI fees, RTS, </a:t>
            </a:r>
            <a:r>
              <a:rPr lang="en-US" sz="1200" b="1" dirty="0" err="1">
                <a:latin typeface="Gill Sans MT" panose="020B0502020104020203" pitchFamily="34" charset="77"/>
              </a:rPr>
              <a:t>etc</a:t>
            </a:r>
            <a:r>
              <a:rPr lang="en-US" sz="1200" b="1" dirty="0">
                <a:latin typeface="Gill Sans MT" panose="020B0502020104020203" pitchFamily="34" charset="77"/>
              </a:rPr>
              <a:t>, </a:t>
            </a:r>
            <a:r>
              <a:rPr lang="en-US" sz="1200" dirty="0">
                <a:latin typeface="Gill Sans MT" panose="020B0502020104020203" pitchFamily="34" charset="77"/>
              </a:rPr>
              <a:t>for them, it needs to be approved by Chair and Dean </a:t>
            </a:r>
            <a:r>
              <a:rPr lang="en-US" sz="1200" u="sng" dirty="0">
                <a:latin typeface="Gill Sans MT" panose="020B0502020104020203" pitchFamily="34" charset="77"/>
              </a:rPr>
              <a:t>before</a:t>
            </a:r>
            <a:r>
              <a:rPr lang="en-US" sz="1200" dirty="0">
                <a:latin typeface="Gill Sans MT" panose="020B0502020104020203" pitchFamily="34" charset="77"/>
              </a:rPr>
              <a:t> they enter Kuali Proposal information</a:t>
            </a:r>
          </a:p>
          <a:p>
            <a:endParaRPr lang="en-US" sz="1200" dirty="0">
              <a:effectLst/>
              <a:latin typeface="Gill Sans MT" panose="020B050202010402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77"/>
              </a:rPr>
              <a:t>This question is to confirm that SFU’s </a:t>
            </a:r>
            <a:r>
              <a:rPr lang="en-US" sz="1200" b="1" dirty="0">
                <a:latin typeface="Gill Sans MT" panose="020B0502020104020203" pitchFamily="34" charset="77"/>
              </a:rPr>
              <a:t>overhead</a:t>
            </a:r>
            <a:r>
              <a:rPr lang="en-US" sz="1200" dirty="0">
                <a:latin typeface="Gill Sans MT" panose="020B0502020104020203" pitchFamily="34" charset="77"/>
              </a:rPr>
              <a:t> policy is properly followed. If PI included 25% indirect costs (F&amp;A in Kuali) on total direct costs in the internal budget section, please select “yes” and there is no further action. If the funder has a policy different than the SFU one, please select “no” and enter a link to the funder policy regarding indirect cost or overhead or facilities and admin costs or explain variance (e.g. Funder is Tri Agency, no overhead was applied; OR Funder is NIH and 8% overhead was applied on modified direct costs OR Funder only allows line item budget for indirect cost $x was included in the budget…). If there is a special agreement on overhead, please add a note and attach the relevant documents. Please contact ata26@sfu.ca for all overhead related questions.  </a:t>
            </a:r>
          </a:p>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23</a:t>
            </a:fld>
            <a:endParaRPr lang="en-US"/>
          </a:p>
        </p:txBody>
      </p:sp>
    </p:spTree>
    <p:extLst>
      <p:ext uri="{BB962C8B-B14F-4D97-AF65-F5344CB8AC3E}">
        <p14:creationId xmlns:p14="http://schemas.microsoft.com/office/powerpoint/2010/main" val="338441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Gill Sans MT" panose="020B0502020104020203" pitchFamily="34" charset="77"/>
              </a:rPr>
              <a:t>If all proposed activities are at SFU campuses or working from </a:t>
            </a:r>
            <a:r>
              <a:rPr lang="en-US" sz="1200" b="1" dirty="0">
                <a:latin typeface="Gill Sans MT" panose="020B0502020104020203" pitchFamily="34" charset="77"/>
              </a:rPr>
              <a:t>home</a:t>
            </a:r>
            <a:r>
              <a:rPr lang="en-US" sz="1200" b="0" dirty="0">
                <a:latin typeface="Gill Sans MT" panose="020B0502020104020203" pitchFamily="34" charset="77"/>
              </a:rPr>
              <a:t>,  there is no further action. This includes SFU office and lab space, </a:t>
            </a:r>
            <a:r>
              <a:rPr lang="en-US" sz="1200" b="1" dirty="0">
                <a:latin typeface="Gill Sans MT" panose="020B0502020104020203" pitchFamily="34" charset="77"/>
              </a:rPr>
              <a:t>not businesses</a:t>
            </a:r>
            <a:r>
              <a:rPr lang="en-US" sz="1200" b="0" dirty="0">
                <a:latin typeface="Gill Sans MT" panose="020B0502020104020203" pitchFamily="34" charset="77"/>
              </a:rPr>
              <a:t>, services, or leased facilities happening to be on SFU campuses like institutes, elementary school, and daycare. </a:t>
            </a:r>
          </a:p>
          <a:p>
            <a:endParaRPr lang="en-US" sz="1200" b="0" dirty="0">
              <a:effectLst/>
              <a:latin typeface="Gill Sans MT" panose="020B050202010402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77"/>
              </a:rPr>
              <a:t>If PI conducts work at facilities of an SFU </a:t>
            </a:r>
            <a:r>
              <a:rPr lang="en-US" sz="1200" b="1" dirty="0">
                <a:latin typeface="Gill Sans MT" panose="020B0502020104020203" pitchFamily="34" charset="77"/>
              </a:rPr>
              <a:t>affiliate</a:t>
            </a:r>
            <a:r>
              <a:rPr lang="en-US" sz="1200" b="0" dirty="0">
                <a:latin typeface="Gill Sans MT" panose="020B0502020104020203" pitchFamily="34" charset="77"/>
              </a:rPr>
              <a:t>, or other external organization including leased space, partner organization, industry partner facility or doing field work, will have follow up questions to answer depending on proposed research</a:t>
            </a:r>
          </a:p>
          <a:p>
            <a:r>
              <a:rPr lang="en-US" sz="1200" b="0" dirty="0">
                <a:latin typeface="Gill Sans MT" panose="020B0502020104020203" pitchFamily="34" charset="77"/>
              </a:rPr>
              <a:t>SFU has a finite list of Affiliation Agreements that govern our relationship and requires that we track research activities we perform on their premises.  If you have questions about SFU’s Affiliates, please contact </a:t>
            </a:r>
            <a:r>
              <a:rPr lang="en-US" sz="1200" b="0" dirty="0" err="1">
                <a:latin typeface="Gill Sans MT" panose="020B0502020104020203" pitchFamily="34" charset="77"/>
              </a:rPr>
              <a:t>ors@sfu.ca</a:t>
            </a:r>
            <a:r>
              <a:rPr lang="en-US" sz="1200" b="0" dirty="0">
                <a:latin typeface="Gill Sans MT" panose="020B0502020104020203" pitchFamily="34" charset="77"/>
              </a:rPr>
              <a:t> </a:t>
            </a:r>
          </a:p>
          <a:p>
            <a:endParaRPr lang="en-US" sz="1200" b="0" dirty="0">
              <a:effectLst/>
              <a:latin typeface="Gill Sans MT" panose="020B0502020104020203" pitchFamily="34" charset="77"/>
            </a:endParaRPr>
          </a:p>
          <a:p>
            <a:r>
              <a:rPr lang="en-CA" b="0" dirty="0">
                <a:effectLst/>
              </a:rPr>
              <a:t>If you PI is planning to conduct research in the </a:t>
            </a:r>
            <a:r>
              <a:rPr lang="en-CA" b="1" dirty="0">
                <a:effectLst/>
              </a:rPr>
              <a:t>field</a:t>
            </a:r>
            <a:r>
              <a:rPr lang="en-CA" b="0" dirty="0">
                <a:effectLst/>
              </a:rPr>
              <a:t>, will select “yes” and describe in the text box where will the field work take place. </a:t>
            </a:r>
          </a:p>
          <a:p>
            <a:endParaRPr lang="en-CA" b="0" dirty="0">
              <a:effectLst/>
            </a:endParaRPr>
          </a:p>
          <a:p>
            <a:r>
              <a:rPr lang="en-CA" b="0" dirty="0">
                <a:effectLst/>
              </a:rPr>
              <a:t>Principal investigators training includes that they must submit annual Field Activity Plans at least 2 weeks ahead of any fieldwork. While this is a proposal and it is uncertain whether or when the activities will start until a funding decision is made, completing the plan and related paperwork can be time consuming, they are asked to become familiar with the requirements to ensure they have everything in place by the time project activities start. Field Activity Safety Guidelines and relevant forms are available from the Safety &amp; Risk Services Field Activities webpage. https://</a:t>
            </a:r>
            <a:r>
              <a:rPr lang="en-CA" b="0" dirty="0" err="1">
                <a:effectLst/>
              </a:rPr>
              <a:t>www.sfu.ca</a:t>
            </a:r>
            <a:r>
              <a:rPr lang="en-CA" b="0" dirty="0">
                <a:effectLst/>
              </a:rPr>
              <a:t>/</a:t>
            </a:r>
            <a:r>
              <a:rPr lang="en-CA" b="0" dirty="0" err="1">
                <a:effectLst/>
              </a:rPr>
              <a:t>srs</a:t>
            </a:r>
            <a:r>
              <a:rPr lang="en-CA" b="0" dirty="0">
                <a:effectLst/>
              </a:rPr>
              <a:t>/work-research-safety/research-safety/field-</a:t>
            </a:r>
            <a:r>
              <a:rPr lang="en-CA" b="0" dirty="0" err="1">
                <a:effectLst/>
              </a:rPr>
              <a:t>safety.html</a:t>
            </a:r>
            <a:r>
              <a:rPr lang="en-CA" b="0" dirty="0">
                <a:effectLst/>
              </a:rPr>
              <a:t>.</a:t>
            </a:r>
          </a:p>
          <a:p>
            <a:endParaRPr lang="en-CA" b="0" dirty="0">
              <a:effectLst/>
            </a:endParaRPr>
          </a:p>
          <a:p>
            <a:endParaRPr lang="en-CA" b="0"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24</a:t>
            </a:fld>
            <a:endParaRPr lang="en-US"/>
          </a:p>
        </p:txBody>
      </p:sp>
    </p:spTree>
    <p:extLst>
      <p:ext uri="{BB962C8B-B14F-4D97-AF65-F5344CB8AC3E}">
        <p14:creationId xmlns:p14="http://schemas.microsoft.com/office/powerpoint/2010/main" val="304607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A “Proposal” in Kuali Research is the equivalent of the current Signature Sheet (internal approval workflow for externally funded research as per policy R.10.01) and is not to be confused by the (research) proposal the PI is submitting to the funder, which will form an attachment to this approval workflow. </a:t>
            </a:r>
          </a:p>
          <a:p>
            <a:r>
              <a:rPr lang="en-CA" sz="12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p>
          <a:p>
            <a:r>
              <a:rPr lang="en-CA" sz="12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The purpose of the Kuali Proposal is to provide high level information to SFU approvers (Chair, Dean and Research Services) about the proposed activities so they can confirm SFU is eligible, compliant, and ready to undertake the research if funded under the parameters described in “Proposal Development” – aka signature sheet information. </a:t>
            </a:r>
          </a:p>
          <a:p>
            <a:r>
              <a:rPr lang="en-CA" sz="12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p>
          <a:p>
            <a:endParaRPr lang="en-US" b="0" u="sng" dirty="0"/>
          </a:p>
        </p:txBody>
      </p:sp>
      <p:sp>
        <p:nvSpPr>
          <p:cNvPr id="4" name="Slide Number Placeholder 3"/>
          <p:cNvSpPr>
            <a:spLocks noGrp="1"/>
          </p:cNvSpPr>
          <p:nvPr>
            <p:ph type="sldNum" sz="quarter" idx="10"/>
          </p:nvPr>
        </p:nvSpPr>
        <p:spPr/>
        <p:txBody>
          <a:bodyPr/>
          <a:lstStyle/>
          <a:p>
            <a:fld id="{E162F7FF-80E9-EA46-8276-FB972CB01D29}" type="slidenum">
              <a:rPr lang="en-US" smtClean="0"/>
              <a:t>3</a:t>
            </a:fld>
            <a:endParaRPr lang="en-US"/>
          </a:p>
        </p:txBody>
      </p:sp>
    </p:spTree>
    <p:extLst>
      <p:ext uri="{BB962C8B-B14F-4D97-AF65-F5344CB8AC3E}">
        <p14:creationId xmlns:p14="http://schemas.microsoft.com/office/powerpoint/2010/main" val="16842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effectLst/>
            </a:endParaRPr>
          </a:p>
          <a:p>
            <a:r>
              <a:rPr lang="en-CA" b="0" dirty="0">
                <a:effectLst/>
              </a:rPr>
              <a:t>Conducting indigenous research in the context of this questionnaire is defined as: </a:t>
            </a:r>
            <a:r>
              <a:rPr lang="en-CA" b="1" dirty="0">
                <a:effectLst/>
              </a:rPr>
              <a:t>Research in any field or discipline that is conducted by, grounded in or engaged with First Nations, Inuit, Métis or other Indigenous nations, communities, societies or individuals, and their wisdom, cultures, experiences or knowledge systems, as expressed in their dynamic forms, past and presen</a:t>
            </a:r>
            <a:r>
              <a:rPr lang="en-CA" b="0" dirty="0">
                <a:effectLst/>
              </a:rPr>
              <a:t>t. Indigenous research can embrace the intellectual, physical, emotional and/or spiritual dimensions of knowledge in creative and interconnected relationships with people, places, and the natural environment. Canada specific, not international. </a:t>
            </a:r>
          </a:p>
          <a:p>
            <a:r>
              <a:rPr lang="en-CA" b="0" dirty="0">
                <a:effectLst/>
              </a:rPr>
              <a:t>If you are indigenous and working in your own community, this is not applicable. </a:t>
            </a:r>
          </a:p>
          <a:p>
            <a:endParaRPr lang="en-CA"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77"/>
              </a:rPr>
              <a:t>NOTE: </a:t>
            </a:r>
            <a:r>
              <a:rPr lang="en-US" sz="1200" b="1" dirty="0">
                <a:latin typeface="Gill Sans MT" panose="020B0502020104020203" pitchFamily="34" charset="77"/>
              </a:rPr>
              <a:t>Special requirements </a:t>
            </a:r>
            <a:r>
              <a:rPr lang="en-US" sz="1200" dirty="0">
                <a:latin typeface="Gill Sans MT" panose="020B0502020104020203" pitchFamily="34" charset="77"/>
              </a:rPr>
              <a:t>need to be approved before routing KR Proposal for Chair and Dean approval. Each Dean has their own process for approval, please make sure you are familiar with the requirements of your faculty. Please note that if there is a special requirement, the attachment of a supporting document is mandatory in Kuali to proceed.</a:t>
            </a:r>
          </a:p>
          <a:p>
            <a:endParaRPr lang="en-CA" b="0" dirty="0">
              <a:effectLst/>
            </a:endParaRPr>
          </a:p>
          <a:p>
            <a:r>
              <a:rPr lang="en-CA" b="0" dirty="0">
                <a:effectLst/>
              </a:rPr>
              <a:t>SFU has 8</a:t>
            </a:r>
            <a:r>
              <a:rPr lang="en-CA" b="1" dirty="0">
                <a:effectLst/>
              </a:rPr>
              <a:t> core facilities </a:t>
            </a:r>
            <a:r>
              <a:rPr lang="en-CA" b="0" dirty="0">
                <a:effectLst/>
              </a:rPr>
              <a:t>and 4 other central and faculty-based facilities (e.g., 4D labs, Big Data Hub, Digital Research Alliance Canada) and several extra Departmental Units. These units provide services to researchers and it is important to track what research activities are utilizing their services. PI will select ALL THAT APPLY</a:t>
            </a:r>
          </a:p>
          <a:p>
            <a:r>
              <a:rPr lang="en-CA" b="0" dirty="0">
                <a:effectLst/>
              </a:rPr>
              <a:t> Big Data Hub</a:t>
            </a:r>
          </a:p>
          <a:p>
            <a:r>
              <a:rPr lang="en-CA" b="0" dirty="0">
                <a:effectLst/>
              </a:rPr>
              <a:t> 4D labs</a:t>
            </a:r>
          </a:p>
          <a:p>
            <a:r>
              <a:rPr lang="en-CA" b="0" dirty="0">
                <a:effectLst/>
              </a:rPr>
              <a:t> BIO3 Lab</a:t>
            </a:r>
          </a:p>
          <a:p>
            <a:r>
              <a:rPr lang="en-CA" b="0" dirty="0">
                <a:effectLst/>
              </a:rPr>
              <a:t> </a:t>
            </a:r>
            <a:r>
              <a:rPr lang="en-CA" b="0" dirty="0" err="1">
                <a:effectLst/>
              </a:rPr>
              <a:t>eBRAIN</a:t>
            </a:r>
            <a:r>
              <a:rPr lang="en-CA" b="0" dirty="0">
                <a:effectLst/>
              </a:rPr>
              <a:t> Lab</a:t>
            </a:r>
          </a:p>
          <a:p>
            <a:r>
              <a:rPr lang="en-CA" b="0" dirty="0">
                <a:effectLst/>
              </a:rPr>
              <a:t> </a:t>
            </a:r>
            <a:r>
              <a:rPr lang="en-CA" b="0" dirty="0" err="1">
                <a:effectLst/>
              </a:rPr>
              <a:t>ImageTech</a:t>
            </a:r>
            <a:r>
              <a:rPr lang="en-CA" b="0" dirty="0">
                <a:effectLst/>
              </a:rPr>
              <a:t> Lab</a:t>
            </a:r>
          </a:p>
          <a:p>
            <a:r>
              <a:rPr lang="en-CA" b="0" dirty="0">
                <a:effectLst/>
              </a:rPr>
              <a:t> </a:t>
            </a:r>
            <a:r>
              <a:rPr lang="en-CA" b="0" dirty="0" err="1">
                <a:effectLst/>
              </a:rPr>
              <a:t>WearTech</a:t>
            </a:r>
            <a:r>
              <a:rPr lang="en-CA" b="0" dirty="0">
                <a:effectLst/>
              </a:rPr>
              <a:t> Lab</a:t>
            </a:r>
          </a:p>
          <a:p>
            <a:r>
              <a:rPr lang="en-CA" b="0" dirty="0">
                <a:effectLst/>
              </a:rPr>
              <a:t> Public Knowledge Project PKP</a:t>
            </a:r>
          </a:p>
          <a:p>
            <a:r>
              <a:rPr lang="en-CA" b="0" dirty="0">
                <a:effectLst/>
              </a:rPr>
              <a:t> Library</a:t>
            </a:r>
          </a:p>
          <a:p>
            <a:r>
              <a:rPr lang="en-CA" b="0" dirty="0">
                <a:effectLst/>
              </a:rPr>
              <a:t> Animal Care Facility</a:t>
            </a:r>
          </a:p>
          <a:p>
            <a:r>
              <a:rPr lang="en-CA" b="0" dirty="0">
                <a:effectLst/>
              </a:rPr>
              <a:t> Supercomputer CEDAR</a:t>
            </a:r>
          </a:p>
          <a:p>
            <a:r>
              <a:rPr lang="en-CA" b="0" dirty="0">
                <a:effectLst/>
              </a:rPr>
              <a:t> Research Data Centre</a:t>
            </a:r>
          </a:p>
          <a:p>
            <a:r>
              <a:rPr lang="en-CA" b="0" dirty="0">
                <a:effectLst/>
              </a:rPr>
              <a:t> Digital Research Alliance Canada</a:t>
            </a:r>
          </a:p>
          <a:p>
            <a:endParaRPr lang="en-CA" b="0" dirty="0">
              <a:effectLst/>
            </a:endParaRPr>
          </a:p>
          <a:p>
            <a:endParaRPr lang="en-CA" b="0" dirty="0">
              <a:effectLst/>
            </a:endParaRPr>
          </a:p>
          <a:p>
            <a:endParaRPr lang="en-CA" b="0"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25</a:t>
            </a:fld>
            <a:endParaRPr lang="en-US"/>
          </a:p>
        </p:txBody>
      </p:sp>
    </p:spTree>
    <p:extLst>
      <p:ext uri="{BB962C8B-B14F-4D97-AF65-F5344CB8AC3E}">
        <p14:creationId xmlns:p14="http://schemas.microsoft.com/office/powerpoint/2010/main" val="45582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77"/>
              </a:rPr>
              <a:t>Similarly to tracking special approvals for physical resources in your Faculty, if </a:t>
            </a:r>
            <a:r>
              <a:rPr lang="en-US" b="1" dirty="0">
                <a:latin typeface="Gill Sans MT" panose="020B0502020104020203" pitchFamily="34" charset="77"/>
              </a:rPr>
              <a:t>co-PI </a:t>
            </a:r>
            <a:r>
              <a:rPr lang="en-US" dirty="0">
                <a:latin typeface="Gill Sans MT" panose="020B0502020104020203" pitchFamily="34" charset="77"/>
              </a:rPr>
              <a:t>made promises towards these activities from a different </a:t>
            </a:r>
            <a:r>
              <a:rPr lang="en-US" dirty="0" err="1">
                <a:latin typeface="Gill Sans MT" panose="020B0502020104020203" pitchFamily="34" charset="77"/>
              </a:rPr>
              <a:t>Sfu</a:t>
            </a:r>
            <a:r>
              <a:rPr lang="en-US" dirty="0">
                <a:latin typeface="Gill Sans MT" panose="020B0502020104020203" pitchFamily="34" charset="77"/>
              </a:rPr>
              <a:t> department, they need to be approved by their Dean and evidence need to be communicated here.  </a:t>
            </a:r>
            <a:endParaRPr lang="en-CA" b="0" dirty="0">
              <a:effectLst/>
            </a:endParaRPr>
          </a:p>
          <a:p>
            <a:endParaRPr lang="en-CA" b="0" dirty="0">
              <a:effectLst/>
            </a:endParaRPr>
          </a:p>
          <a:p>
            <a:endParaRPr lang="en-CA" b="0"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26</a:t>
            </a:fld>
            <a:endParaRPr lang="en-US"/>
          </a:p>
        </p:txBody>
      </p:sp>
    </p:spTree>
    <p:extLst>
      <p:ext uri="{BB962C8B-B14F-4D97-AF65-F5344CB8AC3E}">
        <p14:creationId xmlns:p14="http://schemas.microsoft.com/office/powerpoint/2010/main" val="325495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27</a:t>
            </a:fld>
            <a:endParaRPr lang="en-US"/>
          </a:p>
        </p:txBody>
      </p:sp>
    </p:spTree>
    <p:extLst>
      <p:ext uri="{BB962C8B-B14F-4D97-AF65-F5344CB8AC3E}">
        <p14:creationId xmlns:p14="http://schemas.microsoft.com/office/powerpoint/2010/main" val="403932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28</a:t>
            </a:fld>
            <a:endParaRPr lang="en-US"/>
          </a:p>
        </p:txBody>
      </p:sp>
    </p:spTree>
    <p:extLst>
      <p:ext uri="{BB962C8B-B14F-4D97-AF65-F5344CB8AC3E}">
        <p14:creationId xmlns:p14="http://schemas.microsoft.com/office/powerpoint/2010/main" val="4156268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29</a:t>
            </a:fld>
            <a:endParaRPr lang="en-US"/>
          </a:p>
        </p:txBody>
      </p:sp>
    </p:spTree>
    <p:extLst>
      <p:ext uri="{BB962C8B-B14F-4D97-AF65-F5344CB8AC3E}">
        <p14:creationId xmlns:p14="http://schemas.microsoft.com/office/powerpoint/2010/main" val="102067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30</a:t>
            </a:fld>
            <a:endParaRPr lang="en-US"/>
          </a:p>
        </p:txBody>
      </p:sp>
    </p:spTree>
    <p:extLst>
      <p:ext uri="{BB962C8B-B14F-4D97-AF65-F5344CB8AC3E}">
        <p14:creationId xmlns:p14="http://schemas.microsoft.com/office/powerpoint/2010/main" val="2963026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31</a:t>
            </a:fld>
            <a:endParaRPr lang="en-US"/>
          </a:p>
        </p:txBody>
      </p:sp>
    </p:spTree>
    <p:extLst>
      <p:ext uri="{BB962C8B-B14F-4D97-AF65-F5344CB8AC3E}">
        <p14:creationId xmlns:p14="http://schemas.microsoft.com/office/powerpoint/2010/main" val="2382445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32</a:t>
            </a:fld>
            <a:endParaRPr lang="en-US"/>
          </a:p>
        </p:txBody>
      </p:sp>
    </p:spTree>
    <p:extLst>
      <p:ext uri="{BB962C8B-B14F-4D97-AF65-F5344CB8AC3E}">
        <p14:creationId xmlns:p14="http://schemas.microsoft.com/office/powerpoint/2010/main" val="3530987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33</a:t>
            </a:fld>
            <a:endParaRPr lang="en-US"/>
          </a:p>
        </p:txBody>
      </p:sp>
    </p:spTree>
    <p:extLst>
      <p:ext uri="{BB962C8B-B14F-4D97-AF65-F5344CB8AC3E}">
        <p14:creationId xmlns:p14="http://schemas.microsoft.com/office/powerpoint/2010/main" val="721020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34</a:t>
            </a:fld>
            <a:endParaRPr lang="en-US"/>
          </a:p>
        </p:txBody>
      </p:sp>
    </p:spTree>
    <p:extLst>
      <p:ext uri="{BB962C8B-B14F-4D97-AF65-F5344CB8AC3E}">
        <p14:creationId xmlns:p14="http://schemas.microsoft.com/office/powerpoint/2010/main" val="420150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38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35</a:t>
            </a:fld>
            <a:endParaRPr lang="en-US"/>
          </a:p>
        </p:txBody>
      </p:sp>
    </p:spTree>
    <p:extLst>
      <p:ext uri="{BB962C8B-B14F-4D97-AF65-F5344CB8AC3E}">
        <p14:creationId xmlns:p14="http://schemas.microsoft.com/office/powerpoint/2010/main" val="1129756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CHANGE IMAGE:</a:t>
            </a:r>
          </a:p>
          <a:p>
            <a:pPr marL="171450" indent="-171450">
              <a:buFontTx/>
              <a:buChar char="-"/>
            </a:pPr>
            <a:r>
              <a:rPr lang="en-US" dirty="0"/>
              <a:t>Click on image box.</a:t>
            </a:r>
          </a:p>
          <a:p>
            <a:pPr marL="171450" indent="-171450">
              <a:buFontTx/>
              <a:buChar char="-"/>
            </a:pPr>
            <a:r>
              <a:rPr lang="en-US" dirty="0"/>
              <a:t>Go to “Picture Format” tab</a:t>
            </a:r>
          </a:p>
          <a:p>
            <a:pPr marL="171450" indent="-171450">
              <a:buFontTx/>
              <a:buChar char="-"/>
            </a:pPr>
            <a:r>
              <a:rPr lang="en-US" dirty="0"/>
              <a:t>Click “Change Picture”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38</a:t>
            </a:fld>
            <a:endParaRPr lang="en-US"/>
          </a:p>
        </p:txBody>
      </p:sp>
    </p:spTree>
    <p:extLst>
      <p:ext uri="{BB962C8B-B14F-4D97-AF65-F5344CB8AC3E}">
        <p14:creationId xmlns:p14="http://schemas.microsoft.com/office/powerpoint/2010/main" val="176859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73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54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8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13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46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440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r>
              <a:rPr lang="en-US" dirty="0"/>
              <a:t>DAY MONTH YEAR</a:t>
            </a:r>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023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0"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5017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7"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0" y="2052638"/>
            <a:ext cx="4185397" cy="3544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5"/>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88501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10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18"/>
            <a:ext cx="8054662" cy="1325563"/>
          </a:xfrm>
        </p:spPr>
        <p:txBody>
          <a:bodyPr/>
          <a:lstStyle>
            <a:lvl1pPr>
              <a:defRPr sz="36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111092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001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84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39356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 Title Page with side image">
    <p:spTree>
      <p:nvGrpSpPr>
        <p:cNvPr id="1" name=""/>
        <p:cNvGrpSpPr/>
        <p:nvPr/>
      </p:nvGrpSpPr>
      <p:grpSpPr>
        <a:xfrm>
          <a:off x="0" y="0"/>
          <a:ext cx="0" cy="0"/>
          <a:chOff x="0" y="0"/>
          <a:chExt cx="0" cy="0"/>
        </a:xfrm>
      </p:grpSpPr>
      <p:sp>
        <p:nvSpPr>
          <p:cNvPr id="6" name="Rectangle 5"/>
          <p:cNvSpPr/>
          <p:nvPr userDrawn="1"/>
        </p:nvSpPr>
        <p:spPr>
          <a:xfrm>
            <a:off x="5380038" y="-6350"/>
            <a:ext cx="3763962" cy="686435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5380038" y="0"/>
            <a:ext cx="3763962" cy="6864350"/>
          </a:xfrm>
        </p:spPr>
        <p:txBody>
          <a:bodyPr/>
          <a:lstStyle/>
          <a:p>
            <a:endParaRPr lang="en-US"/>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r>
              <a:rPr lang="en-US" dirty="0"/>
              <a:t>DAY MONTH YEAR</a:t>
            </a:r>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45302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0" y="3743324"/>
            <a:ext cx="9143999" cy="3114675"/>
          </a:xfrm>
          <a:prstGeom prst="rect">
            <a:avLst/>
          </a:prstGeom>
          <a:solidFill>
            <a:srgbClr val="CC0633"/>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2"/>
            <a:ext cx="7772400" cy="3278721"/>
          </a:xfrm>
        </p:spPr>
        <p:txBody>
          <a:bodyPr anchor="t">
            <a:noAutofit/>
          </a:bodyPr>
          <a:lstStyle>
            <a:lvl1pPr algn="l">
              <a:defRPr sz="60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83489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R | Title Page with top image">
    <p:spTree>
      <p:nvGrpSpPr>
        <p:cNvPr id="1" name=""/>
        <p:cNvGrpSpPr/>
        <p:nvPr/>
      </p:nvGrpSpPr>
      <p:grpSpPr>
        <a:xfrm>
          <a:off x="0" y="0"/>
          <a:ext cx="0" cy="0"/>
          <a:chOff x="0" y="0"/>
          <a:chExt cx="0" cy="0"/>
        </a:xfrm>
      </p:grpSpPr>
      <p:sp>
        <p:nvSpPr>
          <p:cNvPr id="3" name="Rectangle 2"/>
          <p:cNvSpPr/>
          <p:nvPr userDrawn="1"/>
        </p:nvSpPr>
        <p:spPr>
          <a:xfrm>
            <a:off x="0" y="-6351"/>
            <a:ext cx="9144000" cy="3830855"/>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0" y="-1"/>
            <a:ext cx="9144000" cy="3830855"/>
          </a:xfrm>
        </p:spPr>
        <p:txBody>
          <a:bodyPr/>
          <a:lstStyle/>
          <a:p>
            <a:endParaRPr lang="en-US"/>
          </a:p>
        </p:txBody>
      </p:sp>
      <p:sp>
        <p:nvSpPr>
          <p:cNvPr id="4" name="Title 1">
            <a:extLst>
              <a:ext uri="{FF2B5EF4-FFF2-40B4-BE49-F238E27FC236}">
                <a16:creationId xmlns:a16="http://schemas.microsoft.com/office/drawing/2014/main" id="{A46B9196-03E0-1243-81CF-AEC41C822380}"/>
              </a:ext>
            </a:extLst>
          </p:cNvPr>
          <p:cNvSpPr>
            <a:spLocks noGrp="1"/>
          </p:cNvSpPr>
          <p:nvPr>
            <p:ph type="ctrTitle" hasCustomPrompt="1"/>
          </p:nvPr>
        </p:nvSpPr>
        <p:spPr>
          <a:xfrm>
            <a:off x="730666" y="4101752"/>
            <a:ext cx="7772400"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TOP IMAGE</a:t>
            </a:r>
          </a:p>
        </p:txBody>
      </p:sp>
      <p:pic>
        <p:nvPicPr>
          <p:cNvPr id="6" name="Picture 5">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43170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BAR | Title Page without 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C29D96-D707-B34D-8402-C357832A3C7A}"/>
              </a:ext>
            </a:extLst>
          </p:cNvPr>
          <p:cNvSpPr txBox="1"/>
          <p:nvPr userDrawn="1"/>
        </p:nvSpPr>
        <p:spPr>
          <a:xfrm>
            <a:off x="0" y="1386479"/>
            <a:ext cx="9144000" cy="4025463"/>
          </a:xfrm>
          <a:prstGeom prst="rect">
            <a:avLst/>
          </a:prstGeom>
          <a:solidFill>
            <a:srgbClr val="CC0633"/>
          </a:solid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lvl1pPr>
              <a:defRPr>
                <a:solidFill>
                  <a:srgbClr val="4D4D4C"/>
                </a:solidFill>
              </a:defRPr>
            </a:lvl1pPr>
          </a:lstStyle>
          <a:p>
            <a:r>
              <a:rPr lang="en-US" dirty="0"/>
              <a:t>DAY MONTH YEAR</a:t>
            </a:r>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
        <p:nvSpPr>
          <p:cNvPr id="5" name="Title 1">
            <a:extLst>
              <a:ext uri="{FF2B5EF4-FFF2-40B4-BE49-F238E27FC236}">
                <a16:creationId xmlns:a16="http://schemas.microsoft.com/office/drawing/2014/main" id="{C9131F03-220F-7843-B21F-44753B90782B}"/>
              </a:ext>
            </a:extLst>
          </p:cNvPr>
          <p:cNvSpPr>
            <a:spLocks noGrp="1"/>
          </p:cNvSpPr>
          <p:nvPr>
            <p:ph type="ctrTitle" hasCustomPrompt="1"/>
          </p:nvPr>
        </p:nvSpPr>
        <p:spPr>
          <a:xfrm>
            <a:off x="730666" y="1915764"/>
            <a:ext cx="7772400" cy="3278721"/>
          </a:xfrm>
        </p:spPr>
        <p:txBody>
          <a:bodyPr anchor="t">
            <a:noAutofit/>
          </a:bodyPr>
          <a:lstStyle>
            <a:lvl1pPr algn="l">
              <a:defRPr sz="7200">
                <a:solidFill>
                  <a:schemeClr val="bg1"/>
                </a:solidFill>
              </a:defRPr>
            </a:lvl1pPr>
          </a:lstStyle>
          <a:p>
            <a:r>
              <a:rPr lang="en-US" dirty="0"/>
              <a:t>PRESENTATION</a:t>
            </a:r>
            <a:br>
              <a:rPr lang="en-US" dirty="0"/>
            </a:br>
            <a:r>
              <a:rPr lang="en-US" dirty="0"/>
              <a:t>TITLE PAGE</a:t>
            </a:r>
            <a:br>
              <a:rPr lang="en-US" dirty="0"/>
            </a:br>
            <a:r>
              <a:rPr lang="en-US" dirty="0"/>
              <a:t>WITHOUT IMAGE</a:t>
            </a:r>
          </a:p>
        </p:txBody>
      </p:sp>
    </p:spTree>
    <p:extLst>
      <p:ext uri="{BB962C8B-B14F-4D97-AF65-F5344CB8AC3E}">
        <p14:creationId xmlns:p14="http://schemas.microsoft.com/office/powerpoint/2010/main" val="2283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r>
              <a:rPr lang="en-US" dirty="0"/>
              <a:t>DAY MONTH YEAR</a:t>
            </a:r>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7550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8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67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8"/>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0" y="2052638"/>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2853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41266"/>
            <a:ext cx="7886700" cy="84942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329698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322937"/>
            <a:ext cx="2057400" cy="365125"/>
          </a:xfrm>
          <a:prstGeom prst="rect">
            <a:avLst/>
          </a:prstGeom>
        </p:spPr>
        <p:txBody>
          <a:bodyPr vert="horz" lIns="91440" tIns="45720" rIns="91440" bIns="45720" rtlCol="0" anchor="ctr"/>
          <a:lstStyle>
            <a:lvl1pPr algn="l">
              <a:defRPr sz="1600" b="1">
                <a:solidFill>
                  <a:schemeClr val="bg1"/>
                </a:solidFill>
                <a:latin typeface="Trebuchet MS" panose="020B0703020202090204" pitchFamily="34" charset="0"/>
              </a:defRPr>
            </a:lvl1pPr>
          </a:lstStyle>
          <a:p>
            <a:endParaRPr lang="en-US" dirty="0"/>
          </a:p>
        </p:txBody>
      </p:sp>
      <p:pic>
        <p:nvPicPr>
          <p:cNvPr id="10" name="Picture 9">
            <a:extLst>
              <a:ext uri="{FF2B5EF4-FFF2-40B4-BE49-F238E27FC236}">
                <a16:creationId xmlns:a16="http://schemas.microsoft.com/office/drawing/2014/main" id="{3913B9BE-9F57-4747-AEFA-02E77983E8B9}"/>
              </a:ext>
            </a:extLst>
          </p:cNvPr>
          <p:cNvPicPr>
            <a:picLocks noChangeAspect="1"/>
          </p:cNvPicPr>
          <p:nvPr userDrawn="1"/>
        </p:nvPicPr>
        <p:blipFill>
          <a:blip r:embed="rId8"/>
          <a:stretch>
            <a:fillRect/>
          </a:stretch>
        </p:blipFill>
        <p:spPr>
          <a:xfrm>
            <a:off x="7233480" y="0"/>
            <a:ext cx="1281870" cy="640935"/>
          </a:xfrm>
          <a:prstGeom prst="rect">
            <a:avLst/>
          </a:prstGeom>
        </p:spPr>
      </p:pic>
    </p:spTree>
    <p:extLst>
      <p:ext uri="{BB962C8B-B14F-4D97-AF65-F5344CB8AC3E}">
        <p14:creationId xmlns:p14="http://schemas.microsoft.com/office/powerpoint/2010/main" val="4021742897"/>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707" r:id="rId3"/>
    <p:sldLayoutId id="2147483708" r:id="rId4"/>
    <p:sldLayoutId id="2147483694" r:id="rId5"/>
    <p:sldLayoutId id="2147483661" r:id="rId6"/>
  </p:sldLayoutIdLst>
  <p:hf sldNum="0" hdr="0" ftr="0"/>
  <p:txStyles>
    <p:titleStyle>
      <a:lvl1pPr algn="l" defTabSz="914400" rtl="0" eaLnBrk="1" latinLnBrk="0" hangingPunct="1">
        <a:lnSpc>
          <a:spcPct val="90000"/>
        </a:lnSpc>
        <a:spcBef>
          <a:spcPct val="0"/>
        </a:spcBef>
        <a:buNone/>
        <a:defRPr sz="4400" kern="1200">
          <a:solidFill>
            <a:srgbClr val="CC0633"/>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917555359"/>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00" r:id="rId3"/>
    <p:sldLayoutId id="2147483703" r:id="rId4"/>
    <p:sldLayoutId id="2147483701" r:id="rId5"/>
    <p:sldLayoutId id="2147483706" r:id="rId6"/>
    <p:sldLayoutId id="2147483710" r:id="rId7"/>
    <p:sldLayoutId id="2147483712" r:id="rId8"/>
    <p:sldLayoutId id="2147483713" r:id="rId9"/>
  </p:sldLayoutIdLst>
  <p:hf sldNum="0" hdr="0" ftr="0"/>
  <p:txStyles>
    <p:title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p:titleStyle>
    <p:bodyStyle>
      <a:lvl1pPr marL="0" indent="0" algn="l" defTabSz="914400" rtl="0" eaLnBrk="1" latinLnBrk="0" hangingPunct="1">
        <a:lnSpc>
          <a:spcPct val="90000"/>
        </a:lnSpc>
        <a:spcBef>
          <a:spcPts val="1000"/>
        </a:spcBef>
        <a:buFont typeface="STIXGeneral-Regular" pitchFamily="2" charset="2"/>
        <a:buNone/>
        <a:defRPr lang="en-US" sz="2800" kern="1200" dirty="0">
          <a:solidFill>
            <a:srgbClr val="D82139"/>
          </a:solidFill>
          <a:latin typeface="Times" pitchFamily="2" charset="0"/>
          <a:ea typeface="+mn-ea"/>
          <a:cs typeface="+mn-cs"/>
        </a:defRPr>
      </a:lvl1pPr>
      <a:lvl2pPr marL="457200" indent="0" algn="l" defTabSz="914400" rtl="0" eaLnBrk="1" latinLnBrk="0" hangingPunct="1">
        <a:lnSpc>
          <a:spcPct val="90000"/>
        </a:lnSpc>
        <a:spcBef>
          <a:spcPts val="500"/>
        </a:spcBef>
        <a:buFont typeface="STIXGeneral-Regular" pitchFamily="2" charset="2"/>
        <a:buNone/>
        <a:tabLst/>
        <a:defRPr lang="en-US" sz="2400" kern="1200" dirty="0">
          <a:solidFill>
            <a:srgbClr val="D82139"/>
          </a:solidFill>
          <a:latin typeface="Times" pitchFamily="2" charset="0"/>
          <a:ea typeface="+mn-ea"/>
          <a:cs typeface="+mn-cs"/>
        </a:defRPr>
      </a:lvl2pPr>
      <a:lvl3pPr marL="914400" indent="0" algn="l" defTabSz="914400" rtl="0" eaLnBrk="1" latinLnBrk="0" hangingPunct="1">
        <a:lnSpc>
          <a:spcPct val="90000"/>
        </a:lnSpc>
        <a:spcBef>
          <a:spcPts val="500"/>
        </a:spcBef>
        <a:buFont typeface="STIXGeneral-Regular" pitchFamily="2" charset="2"/>
        <a:buNone/>
        <a:defRPr lang="en-US" sz="2000" kern="1200" dirty="0">
          <a:solidFill>
            <a:srgbClr val="D82139"/>
          </a:solidFill>
          <a:latin typeface="Times" pitchFamily="2" charset="0"/>
          <a:ea typeface="+mn-ea"/>
          <a:cs typeface="+mn-cs"/>
        </a:defRPr>
      </a:lvl3pPr>
      <a:lvl4pPr marL="13716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4pPr>
      <a:lvl5pPr marL="18288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816104"/>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ors@sfu.ca" TargetMode="External"/><Relationship Id="rId1" Type="http://schemas.openxmlformats.org/officeDocument/2006/relationships/slideLayout" Target="../slideLayouts/slideLayout8.xml"/><Relationship Id="rId4" Type="http://schemas.openxmlformats.org/officeDocument/2006/relationships/image" Target="file:////Users/kmkwan/Library/Group%20Containers/UBF8T346G9.ms/WebArchiveCopyPasteTempFiles/com.microsoft.Word/cid12248*image001.png@01D97CFF.BB4E35F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file:////Users/kmkwan/Library/Group%20Containers/UBF8T346G9.ms/WebArchiveCopyPasteTempFiles/com.microsoft.Word/cid12248*image002.png@01D97CFF.BB4E35F0" TargetMode="External"/><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mailto:ors@sfu.ca"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6C0A72-FDC2-5A49-87E1-95766CDDA06A}"/>
              </a:ext>
            </a:extLst>
          </p:cNvPr>
          <p:cNvSpPr txBox="1"/>
          <p:nvPr/>
        </p:nvSpPr>
        <p:spPr>
          <a:xfrm>
            <a:off x="2" y="1664149"/>
            <a:ext cx="9143998" cy="3529702"/>
          </a:xfrm>
          <a:prstGeom prst="rect">
            <a:avLst/>
          </a:prstGeom>
          <a:solidFill>
            <a:srgbClr val="D82139"/>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EB8D65CE-C6CE-7F45-B99F-EDC4AADE48BA}"/>
              </a:ext>
            </a:extLst>
          </p:cNvPr>
          <p:cNvSpPr>
            <a:spLocks noGrp="1"/>
          </p:cNvSpPr>
          <p:nvPr>
            <p:ph type="ctrTitle"/>
          </p:nvPr>
        </p:nvSpPr>
        <p:spPr>
          <a:xfrm>
            <a:off x="310703" y="1789639"/>
            <a:ext cx="8522593" cy="3278721"/>
          </a:xfrm>
        </p:spPr>
        <p:txBody>
          <a:bodyPr/>
          <a:lstStyle/>
          <a:p>
            <a:r>
              <a:rPr lang="en-US" dirty="0"/>
              <a:t>KUALI RESEARCH: </a:t>
            </a:r>
            <a:br>
              <a:rPr lang="en-US" dirty="0"/>
            </a:br>
            <a:r>
              <a:rPr lang="en-US" dirty="0"/>
              <a:t>INTRO TO THE APPROVAL WORKFLOW</a:t>
            </a:r>
          </a:p>
        </p:txBody>
      </p:sp>
      <p:sp>
        <p:nvSpPr>
          <p:cNvPr id="3" name="Date Placeholder 2">
            <a:extLst>
              <a:ext uri="{FF2B5EF4-FFF2-40B4-BE49-F238E27FC236}">
                <a16:creationId xmlns:a16="http://schemas.microsoft.com/office/drawing/2014/main" id="{D3665CEB-08FB-2E4E-B65F-D7A5B30A49EA}"/>
              </a:ext>
            </a:extLst>
          </p:cNvPr>
          <p:cNvSpPr>
            <a:spLocks noGrp="1"/>
          </p:cNvSpPr>
          <p:nvPr>
            <p:ph type="dt" sz="half" idx="10"/>
          </p:nvPr>
        </p:nvSpPr>
        <p:spPr/>
        <p:txBody>
          <a:bodyPr/>
          <a:lstStyle/>
          <a:p>
            <a:r>
              <a:rPr lang="en-US" dirty="0"/>
              <a:t>NOVEMBER 2023</a:t>
            </a:r>
          </a:p>
        </p:txBody>
      </p:sp>
    </p:spTree>
    <p:extLst>
      <p:ext uri="{BB962C8B-B14F-4D97-AF65-F5344CB8AC3E}">
        <p14:creationId xmlns:p14="http://schemas.microsoft.com/office/powerpoint/2010/main" val="37443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301214" y="365125"/>
            <a:ext cx="8531544" cy="669137"/>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DEPT./SCHOOL APPROVER RESPONSIBLITIES</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Slide Number Placeholder 4"/>
          <p:cNvSpPr txBox="1">
            <a:spLocks/>
          </p:cNvSpPr>
          <p:nvPr/>
        </p:nvSpPr>
        <p:spPr>
          <a:xfrm>
            <a:off x="5890651" y="6381537"/>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ectangle 10"/>
          <p:cNvSpPr/>
          <p:nvPr/>
        </p:nvSpPr>
        <p:spPr>
          <a:xfrm>
            <a:off x="2407102" y="1104701"/>
            <a:ext cx="6823364" cy="45550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Individuals who “authorize” the proposal are committing to the </a:t>
            </a:r>
            <a:r>
              <a:rPr kumimoji="0" lang="en-US" sz="1600" b="0" i="0"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School or Department’s ability</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to support the research if the proposal is awarded. This is the School Director or the Chair.</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Responsibilities</a:t>
            </a: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ensures COI action items are/will be met as per COI Management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ensures the PI’s proposed time commitment can be met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Agrees to proposed PI fees, recommends for Faculty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Agrees to proposed RTS, recommends for Faculty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ensure facilities, space or other department or school resources identified in the proposal will be available to support the research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ensure people identified in proposal will be made available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ensure transactions are processed in a timely manner.</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Accountabilities</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committing to the </a:t>
            </a:r>
            <a:r>
              <a:rPr kumimoji="0" lang="en-US" sz="1600" b="0" i="0"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School or Department’s ability </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to support the research if the proposal is awarded.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p:txBody>
      </p:sp>
      <p:sp>
        <p:nvSpPr>
          <p:cNvPr id="12" name="TextBox 35"/>
          <p:cNvSpPr txBox="1"/>
          <p:nvPr/>
        </p:nvSpPr>
        <p:spPr>
          <a:xfrm>
            <a:off x="718107" y="4198255"/>
            <a:ext cx="1293019" cy="317183"/>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Approver</a:t>
            </a:r>
            <a:endParaRPr kumimoji="0" lang="en-US" sz="105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grpSp>
        <p:nvGrpSpPr>
          <p:cNvPr id="13" name="Group 12"/>
          <p:cNvGrpSpPr/>
          <p:nvPr/>
        </p:nvGrpSpPr>
        <p:grpSpPr>
          <a:xfrm>
            <a:off x="590929" y="2778980"/>
            <a:ext cx="1515618" cy="1458468"/>
            <a:chOff x="0" y="0"/>
            <a:chExt cx="2020824" cy="2020824"/>
          </a:xfrm>
        </p:grpSpPr>
        <p:pic>
          <p:nvPicPr>
            <p:cNvPr id="15" name="Picture 14" descr="File:Emblem-&lt;strong&gt;person&lt;/strong&gt;-red.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20824" cy="2020824"/>
            </a:xfrm>
            <a:prstGeom prst="rect">
              <a:avLst/>
            </a:prstGeom>
          </p:spPr>
        </p:pic>
        <p:sp>
          <p:nvSpPr>
            <p:cNvPr id="21" name="Flowchart: Connector 20"/>
            <p:cNvSpPr/>
            <p:nvPr/>
          </p:nvSpPr>
          <p:spPr>
            <a:xfrm>
              <a:off x="826795" y="1539942"/>
              <a:ext cx="365760" cy="365760"/>
            </a:xfrm>
            <a:prstGeom prst="flowChartConnector">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lang="en-US" sz="825"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62B9A7C2-874F-A04B-9E0A-971BEA1D5BD6}"/>
              </a:ext>
            </a:extLst>
          </p:cNvPr>
          <p:cNvSpPr txBox="1"/>
          <p:nvPr/>
        </p:nvSpPr>
        <p:spPr>
          <a:xfrm>
            <a:off x="1004834" y="5489125"/>
            <a:ext cx="78279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rPr>
              <a:t>SFU Policy R10.01: “The Department Chair or Director: acknowledges the availability in the department of facilities, space, and resources required to carry out the project (in a non-departmentalized Faculty, the Dean’s signature is required)”</a:t>
            </a:r>
          </a:p>
        </p:txBody>
      </p:sp>
    </p:spTree>
    <p:extLst>
      <p:ext uri="{BB962C8B-B14F-4D97-AF65-F5344CB8AC3E}">
        <p14:creationId xmlns:p14="http://schemas.microsoft.com/office/powerpoint/2010/main" val="8858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461818" y="365125"/>
            <a:ext cx="8370940" cy="669137"/>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t>FACULTY APPROVER</a:t>
            </a: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 RESPONSIBLITIES</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Slide Number Placeholder 4"/>
          <p:cNvSpPr txBox="1">
            <a:spLocks/>
          </p:cNvSpPr>
          <p:nvPr/>
        </p:nvSpPr>
        <p:spPr>
          <a:xfrm>
            <a:off x="5890651" y="6381537"/>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35"/>
          <p:cNvSpPr txBox="1"/>
          <p:nvPr/>
        </p:nvSpPr>
        <p:spPr>
          <a:xfrm>
            <a:off x="718107" y="4198255"/>
            <a:ext cx="1293019" cy="317183"/>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Approver</a:t>
            </a:r>
            <a:endParaRPr kumimoji="0" lang="en-US" sz="105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10" name="Rectangle 9"/>
          <p:cNvSpPr/>
          <p:nvPr/>
        </p:nvSpPr>
        <p:spPr>
          <a:xfrm>
            <a:off x="2634261" y="1143177"/>
            <a:ext cx="6072859"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Individuals who “authorize” the proposal are committing to the </a:t>
            </a:r>
            <a:r>
              <a:rPr kumimoji="0" lang="en-US" sz="1600" b="0" i="0"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Faculty’s ability </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to support the research if the proposal is awarded. This is the Associate Dean-Research or the Dean.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Responsibilities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Approves COI, RTS, PI fees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Commits the Faculty to providing the facilities, space, or other resources identified in the proposal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Commits the Faculty to providing the people identified in the proposal to be made available as identified in the proposal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Commits to any Faculty funding commitments identified in the proposal if awarded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Accountabilities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committing to the </a:t>
            </a:r>
            <a:r>
              <a:rPr kumimoji="0" lang="en-US" sz="1600" b="0" i="0"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Faculty’s ability </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to support the research if the proposal is awarded.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p:txBody>
      </p:sp>
      <p:grpSp>
        <p:nvGrpSpPr>
          <p:cNvPr id="14" name="Group 13"/>
          <p:cNvGrpSpPr/>
          <p:nvPr/>
        </p:nvGrpSpPr>
        <p:grpSpPr>
          <a:xfrm>
            <a:off x="590929" y="2778980"/>
            <a:ext cx="1515618" cy="1458468"/>
            <a:chOff x="0" y="0"/>
            <a:chExt cx="2020824" cy="2020824"/>
          </a:xfrm>
        </p:grpSpPr>
        <p:pic>
          <p:nvPicPr>
            <p:cNvPr id="16" name="Picture 15" descr="File:Emblem-&lt;strong&gt;person&lt;/strong&gt;-red.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20824" cy="2020824"/>
            </a:xfrm>
            <a:prstGeom prst="rect">
              <a:avLst/>
            </a:prstGeom>
          </p:spPr>
        </p:pic>
        <p:sp>
          <p:nvSpPr>
            <p:cNvPr id="17" name="Flowchart: Connector 16"/>
            <p:cNvSpPr/>
            <p:nvPr/>
          </p:nvSpPr>
          <p:spPr>
            <a:xfrm>
              <a:off x="826795" y="1539942"/>
              <a:ext cx="365760" cy="365760"/>
            </a:xfrm>
            <a:prstGeom prst="flowChartConnector">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mn-cs"/>
                </a:rPr>
                <a:t>2</a:t>
              </a:r>
              <a:endParaRPr kumimoji="0" lang="en-US" sz="825"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EA7368E5-A0DC-4742-B58E-9BB21D029763}"/>
              </a:ext>
            </a:extLst>
          </p:cNvPr>
          <p:cNvSpPr txBox="1"/>
          <p:nvPr/>
        </p:nvSpPr>
        <p:spPr>
          <a:xfrm>
            <a:off x="436880" y="5766160"/>
            <a:ext cx="83709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70C0"/>
                </a:solidFill>
                <a:effectLst/>
                <a:uLnTx/>
                <a:uFillTx/>
                <a:latin typeface="Calibri" panose="020F0502020204030204"/>
                <a:ea typeface="+mn-ea"/>
                <a:cs typeface="+mn-cs"/>
              </a:rPr>
              <a:t>SFU Policy R10.01: “The Dean of the Faculty (or delegate): confirms the Dean’s approval regarding allocation of infrastructure or other resources within the Faculty for performance of the proposed research, approval of the proposed time commitment including teaching releases, teaching buyouts and outside activities, and indicates awareness of any declared Conflicts of Interest.”</a:t>
            </a:r>
          </a:p>
        </p:txBody>
      </p:sp>
    </p:spTree>
    <p:extLst>
      <p:ext uri="{BB962C8B-B14F-4D97-AF65-F5344CB8AC3E}">
        <p14:creationId xmlns:p14="http://schemas.microsoft.com/office/powerpoint/2010/main" val="121347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461818" y="365125"/>
            <a:ext cx="8370940" cy="669137"/>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INSTITUTIONAL APPROVER RESPONSIBLITIES</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Slide Number Placeholder 4"/>
          <p:cNvSpPr txBox="1">
            <a:spLocks/>
          </p:cNvSpPr>
          <p:nvPr/>
        </p:nvSpPr>
        <p:spPr>
          <a:xfrm>
            <a:off x="5890651" y="6532258"/>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35"/>
          <p:cNvSpPr txBox="1"/>
          <p:nvPr/>
        </p:nvSpPr>
        <p:spPr>
          <a:xfrm>
            <a:off x="718107" y="4198255"/>
            <a:ext cx="1293019" cy="317183"/>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Approver</a:t>
            </a:r>
            <a:endParaRPr kumimoji="0" lang="en-US" sz="105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11" name="Rectangle 10"/>
          <p:cNvSpPr/>
          <p:nvPr/>
        </p:nvSpPr>
        <p:spPr>
          <a:xfrm>
            <a:off x="2233725" y="889564"/>
            <a:ext cx="6599033"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The Director, Research Services, or appropriate delegate, is committing the institution’s ability to support the research if the proposal is awarded.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Responsibilities</a:t>
            </a: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Review the proposal for accuracy and completeness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Verify initiator and proposal eligibility for submission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Verify the high-level budget including RTS, PI Fee, Overhead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Verify all funding commitments, documentation and approvals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mn-ea"/>
                <a:cs typeface="+mn-cs"/>
              </a:rPr>
              <a:t>Provide institutional signoff (sponsor dependent)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Commit the institution to commitments made on behalf of VPR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Consult PI, Department, Faculty if changes are necessary or if terms and conditions for external submission are binding before money is awarded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Submit proposals via portals on PI’s behalf (in most cases)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Track any compliance commitments (e.g. COI, Ethics, Animal Care, Biohazard)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Accountabilities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SFU Policy R10.01 Through delegated authority from the Vice-President, Research and International: “indicates that the University will encourage the prosecution of the research to the extent that available facilities and resources permit, and that the University is prepared to administer funds received on behalf of the Project Leader”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p:txBody>
      </p:sp>
      <p:grpSp>
        <p:nvGrpSpPr>
          <p:cNvPr id="13" name="Group 12"/>
          <p:cNvGrpSpPr/>
          <p:nvPr/>
        </p:nvGrpSpPr>
        <p:grpSpPr>
          <a:xfrm>
            <a:off x="590929" y="2778980"/>
            <a:ext cx="1515618" cy="1458468"/>
            <a:chOff x="0" y="0"/>
            <a:chExt cx="2020824" cy="2020824"/>
          </a:xfrm>
        </p:grpSpPr>
        <p:pic>
          <p:nvPicPr>
            <p:cNvPr id="15" name="Picture 14" descr="File:Emblem-&lt;strong&gt;person&lt;/strong&gt;-red.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20824" cy="2020824"/>
            </a:xfrm>
            <a:prstGeom prst="rect">
              <a:avLst/>
            </a:prstGeom>
          </p:spPr>
        </p:pic>
        <p:sp>
          <p:nvSpPr>
            <p:cNvPr id="18" name="Flowchart: Connector 17"/>
            <p:cNvSpPr/>
            <p:nvPr/>
          </p:nvSpPr>
          <p:spPr>
            <a:xfrm>
              <a:off x="826795" y="1539942"/>
              <a:ext cx="365760" cy="365760"/>
            </a:xfrm>
            <a:prstGeom prst="flowChartConnector">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mn-cs"/>
                </a:rPr>
                <a:t>3</a:t>
              </a:r>
              <a:endParaRPr kumimoji="0" lang="en-US" sz="825"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8450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88A776-CC01-A64D-3BF4-1265A88E2501}"/>
              </a:ext>
            </a:extLst>
          </p:cNvPr>
          <p:cNvSpPr>
            <a:spLocks noGrp="1"/>
          </p:cNvSpPr>
          <p:nvPr>
            <p:ph type="sldNum" sz="quarter" idx="12"/>
          </p:nvPr>
        </p:nvSpPr>
        <p:spPr>
          <a:xfrm>
            <a:off x="5744005" y="6282217"/>
            <a:ext cx="2805430" cy="365125"/>
          </a:xfrm>
        </p:spPr>
        <p:txBody>
          <a:bodyPr/>
          <a:lstStyle/>
          <a:p>
            <a:r>
              <a:rPr lang="en-US" dirty="0"/>
              <a:t>SIMON FRASER UNIVERSITY   </a:t>
            </a:r>
            <a:fld id="{45E0C454-F75C-A944-8BC1-78DA56BBB239}" type="slidenum">
              <a:rPr lang="en-US" smtClean="0"/>
              <a:pPr/>
              <a:t>13</a:t>
            </a:fld>
            <a:endParaRPr lang="en-US" dirty="0"/>
          </a:p>
        </p:txBody>
      </p:sp>
      <p:graphicFrame>
        <p:nvGraphicFramePr>
          <p:cNvPr id="5" name="Table 5">
            <a:extLst>
              <a:ext uri="{FF2B5EF4-FFF2-40B4-BE49-F238E27FC236}">
                <a16:creationId xmlns:a16="http://schemas.microsoft.com/office/drawing/2014/main" id="{B71F3017-25BD-8550-E7D0-CC7F74EB1B54}"/>
              </a:ext>
            </a:extLst>
          </p:cNvPr>
          <p:cNvGraphicFramePr>
            <a:graphicFrameLocks noGrp="1"/>
          </p:cNvGraphicFramePr>
          <p:nvPr>
            <p:extLst>
              <p:ext uri="{D42A27DB-BD31-4B8C-83A1-F6EECF244321}">
                <p14:modId xmlns:p14="http://schemas.microsoft.com/office/powerpoint/2010/main" val="1934773760"/>
              </p:ext>
            </p:extLst>
          </p:nvPr>
        </p:nvGraphicFramePr>
        <p:xfrm>
          <a:off x="42259" y="1564935"/>
          <a:ext cx="9122412" cy="4582869"/>
        </p:xfrm>
        <a:graphic>
          <a:graphicData uri="http://schemas.openxmlformats.org/drawingml/2006/table">
            <a:tbl>
              <a:tblPr firstRow="1" bandRow="1">
                <a:tableStyleId>{5C22544A-7EE6-4342-B048-85BDC9FD1C3A}</a:tableStyleId>
              </a:tblPr>
              <a:tblGrid>
                <a:gridCol w="1634412">
                  <a:extLst>
                    <a:ext uri="{9D8B030D-6E8A-4147-A177-3AD203B41FA5}">
                      <a16:colId xmlns:a16="http://schemas.microsoft.com/office/drawing/2014/main" val="3103611582"/>
                    </a:ext>
                  </a:extLst>
                </a:gridCol>
                <a:gridCol w="1800000">
                  <a:extLst>
                    <a:ext uri="{9D8B030D-6E8A-4147-A177-3AD203B41FA5}">
                      <a16:colId xmlns:a16="http://schemas.microsoft.com/office/drawing/2014/main" val="305609806"/>
                    </a:ext>
                  </a:extLst>
                </a:gridCol>
                <a:gridCol w="1661141">
                  <a:extLst>
                    <a:ext uri="{9D8B030D-6E8A-4147-A177-3AD203B41FA5}">
                      <a16:colId xmlns:a16="http://schemas.microsoft.com/office/drawing/2014/main" val="3886744848"/>
                    </a:ext>
                  </a:extLst>
                </a:gridCol>
                <a:gridCol w="767255">
                  <a:extLst>
                    <a:ext uri="{9D8B030D-6E8A-4147-A177-3AD203B41FA5}">
                      <a16:colId xmlns:a16="http://schemas.microsoft.com/office/drawing/2014/main" val="2260989399"/>
                    </a:ext>
                  </a:extLst>
                </a:gridCol>
                <a:gridCol w="746235">
                  <a:extLst>
                    <a:ext uri="{9D8B030D-6E8A-4147-A177-3AD203B41FA5}">
                      <a16:colId xmlns:a16="http://schemas.microsoft.com/office/drawing/2014/main" val="2712010354"/>
                    </a:ext>
                  </a:extLst>
                </a:gridCol>
                <a:gridCol w="767255">
                  <a:extLst>
                    <a:ext uri="{9D8B030D-6E8A-4147-A177-3AD203B41FA5}">
                      <a16:colId xmlns:a16="http://schemas.microsoft.com/office/drawing/2014/main" val="1374132565"/>
                    </a:ext>
                  </a:extLst>
                </a:gridCol>
                <a:gridCol w="756745">
                  <a:extLst>
                    <a:ext uri="{9D8B030D-6E8A-4147-A177-3AD203B41FA5}">
                      <a16:colId xmlns:a16="http://schemas.microsoft.com/office/drawing/2014/main" val="748408430"/>
                    </a:ext>
                  </a:extLst>
                </a:gridCol>
                <a:gridCol w="989369">
                  <a:extLst>
                    <a:ext uri="{9D8B030D-6E8A-4147-A177-3AD203B41FA5}">
                      <a16:colId xmlns:a16="http://schemas.microsoft.com/office/drawing/2014/main" val="3555270644"/>
                    </a:ext>
                  </a:extLst>
                </a:gridCol>
              </a:tblGrid>
              <a:tr h="316321">
                <a:tc>
                  <a:txBody>
                    <a:bodyPr/>
                    <a:lstStyle/>
                    <a:p>
                      <a:pPr algn="ctr"/>
                      <a:endParaRPr lang="en-US" sz="1050" b="0" dirty="0">
                        <a:solidFill>
                          <a:schemeClr val="tx1"/>
                        </a:solidFill>
                        <a:latin typeface="Gill Sans MT" panose="020B0502020104020203" pitchFamily="34" charset="77"/>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FFFF"/>
                          </a:solidFill>
                          <a:latin typeface="Gill Sans MT" panose="020B0502020104020203" pitchFamily="34" charset="77"/>
                        </a:rPr>
                        <a:t>APPROVER</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00B0F0"/>
                    </a:solidFill>
                  </a:tcPr>
                </a:tc>
                <a:tc>
                  <a:txBody>
                    <a:bodyPr/>
                    <a:lstStyle/>
                    <a:p>
                      <a:pPr algn="ctr"/>
                      <a:r>
                        <a:rPr lang="en-US" sz="1400" b="0" dirty="0">
                          <a:solidFill>
                            <a:srgbClr val="FFFFFF"/>
                          </a:solidFill>
                          <a:latin typeface="Gill Sans MT" panose="020B0502020104020203" pitchFamily="34" charset="77"/>
                        </a:rPr>
                        <a:t>PI</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FFC000"/>
                    </a:solidFill>
                  </a:tcPr>
                </a:tc>
                <a:tc gridSpan="4">
                  <a:txBody>
                    <a:bodyPr/>
                    <a:lstStyle/>
                    <a:p>
                      <a:pPr algn="ctr"/>
                      <a:r>
                        <a:rPr lang="en-US" sz="1400" b="0" dirty="0">
                          <a:solidFill>
                            <a:srgbClr val="FFFFFF"/>
                          </a:solidFill>
                          <a:latin typeface="Gill Sans MT" panose="020B0502020104020203" pitchFamily="34" charset="77"/>
                        </a:rPr>
                        <a:t>KUALI</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FFFFFF"/>
                          </a:solidFill>
                          <a:latin typeface="Gill Sans MT" panose="020B0502020104020203" pitchFamily="34" charset="77"/>
                        </a:rPr>
                        <a:t>PI or ORS </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1616649467"/>
                  </a:ext>
                </a:extLst>
              </a:tr>
              <a:tr h="575801">
                <a:tc>
                  <a:txBody>
                    <a:bodyPr/>
                    <a:lstStyle/>
                    <a:p>
                      <a:endParaRPr lang="en-US" sz="1050" b="0" dirty="0">
                        <a:solidFill>
                          <a:schemeClr val="tx1"/>
                        </a:solidFill>
                        <a:latin typeface="Gill Sans MT" panose="020B0502020104020203" pitchFamily="34" charset="77"/>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rgbClr val="000000"/>
                          </a:solidFill>
                          <a:latin typeface="Gill Sans MT" panose="020B0502020104020203" pitchFamily="34" charset="77"/>
                        </a:rPr>
                        <a:t>1-4 weeks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1-4 weeks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1-5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rgbClr val="000000"/>
                          </a:solidFill>
                          <a:latin typeface="Gill Sans MT" panose="020B0502020104020203" pitchFamily="34" charset="77"/>
                        </a:rPr>
                        <a:t>2-5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2-5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2-3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Fixed Deadline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108694"/>
                  </a:ext>
                </a:extLst>
              </a:tr>
              <a:tr h="523051">
                <a:tc>
                  <a:txBody>
                    <a:bodyPr/>
                    <a:lstStyle/>
                    <a:p>
                      <a:pPr algn="r"/>
                      <a:r>
                        <a:rPr lang="en-US" sz="1200" b="0" dirty="0">
                          <a:solidFill>
                            <a:srgbClr val="000000"/>
                          </a:solidFill>
                          <a:latin typeface="Gill Sans MT" panose="020B0502020104020203" pitchFamily="34" charset="77"/>
                        </a:rPr>
                        <a:t>Special Approvals</a:t>
                      </a:r>
                    </a:p>
                  </a:txBody>
                  <a:tcPr anchor="ctr">
                    <a:lnL w="6350" cap="flat" cmpd="sng" algn="ctr">
                      <a:no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CE6F7"/>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581493"/>
                  </a:ext>
                </a:extLst>
              </a:tr>
              <a:tr h="537746">
                <a:tc>
                  <a:txBody>
                    <a:bodyPr/>
                    <a:lstStyle/>
                    <a:p>
                      <a:pPr algn="r"/>
                      <a:r>
                        <a:rPr lang="en-US" sz="1200" b="0" dirty="0">
                          <a:solidFill>
                            <a:srgbClr val="000000"/>
                          </a:solidFill>
                          <a:latin typeface="Gill Sans MT" panose="020B0502020104020203" pitchFamily="34" charset="77"/>
                        </a:rPr>
                        <a:t>Proposal &amp; Budget Development</a:t>
                      </a:r>
                    </a:p>
                  </a:txBody>
                  <a:tcPr anchor="ctr">
                    <a:lnL w="6350" cap="flat" cmpd="sng" algn="ctr">
                      <a:no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970453"/>
                  </a:ext>
                </a:extLst>
              </a:tr>
              <a:tr h="523051">
                <a:tc>
                  <a:txBody>
                    <a:bodyPr/>
                    <a:lstStyle/>
                    <a:p>
                      <a:pPr algn="r"/>
                      <a:r>
                        <a:rPr lang="en-US" sz="1200" b="0" dirty="0">
                          <a:solidFill>
                            <a:srgbClr val="000000"/>
                          </a:solidFill>
                          <a:latin typeface="Gill Sans MT" panose="020B0502020104020203" pitchFamily="34" charset="77"/>
                        </a:rPr>
                        <a:t>Proposal Info - PI</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854275"/>
                  </a:ext>
                </a:extLst>
              </a:tr>
              <a:tr h="523051">
                <a:tc>
                  <a:txBody>
                    <a:bodyPr/>
                    <a:lstStyle/>
                    <a:p>
                      <a:pPr algn="r"/>
                      <a:r>
                        <a:rPr lang="en-US" sz="1200" b="0" dirty="0">
                          <a:solidFill>
                            <a:srgbClr val="000000"/>
                          </a:solidFill>
                          <a:latin typeface="Gill Sans MT" panose="020B0502020104020203" pitchFamily="34" charset="77"/>
                        </a:rPr>
                        <a:t>Chair Approval</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244533"/>
                  </a:ext>
                </a:extLst>
              </a:tr>
              <a:tr h="523051">
                <a:tc>
                  <a:txBody>
                    <a:bodyPr/>
                    <a:lstStyle/>
                    <a:p>
                      <a:pPr algn="r"/>
                      <a:r>
                        <a:rPr lang="en-US" sz="1200" b="0" dirty="0">
                          <a:solidFill>
                            <a:srgbClr val="000000"/>
                          </a:solidFill>
                          <a:latin typeface="Gill Sans MT" panose="020B0502020104020203" pitchFamily="34" charset="77"/>
                        </a:rPr>
                        <a:t>Dean Approval</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251988"/>
                  </a:ext>
                </a:extLst>
              </a:tr>
              <a:tr h="523051">
                <a:tc>
                  <a:txBody>
                    <a:bodyPr/>
                    <a:lstStyle/>
                    <a:p>
                      <a:pPr algn="r"/>
                      <a:r>
                        <a:rPr lang="en-US" sz="1200" b="0" dirty="0">
                          <a:solidFill>
                            <a:srgbClr val="000000"/>
                          </a:solidFill>
                          <a:latin typeface="Gill Sans MT" panose="020B0502020104020203" pitchFamily="34" charset="77"/>
                        </a:rPr>
                        <a:t>SFU (ORS) Approval</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8944606"/>
                  </a:ext>
                </a:extLst>
              </a:tr>
              <a:tr h="537746">
                <a:tc>
                  <a:txBody>
                    <a:bodyPr/>
                    <a:lstStyle/>
                    <a:p>
                      <a:pPr algn="r"/>
                      <a:r>
                        <a:rPr lang="en-US" sz="1200" b="0" dirty="0">
                          <a:solidFill>
                            <a:srgbClr val="000000"/>
                          </a:solidFill>
                          <a:latin typeface="Gill Sans MT" panose="020B0502020104020203" pitchFamily="34" charset="77"/>
                        </a:rPr>
                        <a:t>Submission to Sponsor</a:t>
                      </a:r>
                    </a:p>
                  </a:txBody>
                  <a:tcPr anchor="ctr">
                    <a:lnL w="6350" cap="flat" cmpd="sng" algn="ctr">
                      <a:no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D9E2"/>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446535"/>
                  </a:ext>
                </a:extLst>
              </a:tr>
            </a:tbl>
          </a:graphicData>
        </a:graphic>
      </p:graphicFrame>
      <p:sp>
        <p:nvSpPr>
          <p:cNvPr id="6" name="Pentagon 5">
            <a:extLst>
              <a:ext uri="{FF2B5EF4-FFF2-40B4-BE49-F238E27FC236}">
                <a16:creationId xmlns:a16="http://schemas.microsoft.com/office/drawing/2014/main" id="{B96BA2D5-60F2-9863-BFD3-1A4DF90FE644}"/>
              </a:ext>
            </a:extLst>
          </p:cNvPr>
          <p:cNvSpPr/>
          <p:nvPr/>
        </p:nvSpPr>
        <p:spPr>
          <a:xfrm>
            <a:off x="1713048" y="2515722"/>
            <a:ext cx="1777525" cy="441265"/>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7" name="Pentagon 6">
            <a:extLst>
              <a:ext uri="{FF2B5EF4-FFF2-40B4-BE49-F238E27FC236}">
                <a16:creationId xmlns:a16="http://schemas.microsoft.com/office/drawing/2014/main" id="{095C46A0-CCB7-69F1-1350-A18C10D254E6}"/>
              </a:ext>
            </a:extLst>
          </p:cNvPr>
          <p:cNvSpPr/>
          <p:nvPr/>
        </p:nvSpPr>
        <p:spPr>
          <a:xfrm>
            <a:off x="3492918" y="3008434"/>
            <a:ext cx="1633752" cy="484396"/>
          </a:xfrm>
          <a:prstGeom prst="homePlat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13" name="Pentagon 12">
            <a:extLst>
              <a:ext uri="{FF2B5EF4-FFF2-40B4-BE49-F238E27FC236}">
                <a16:creationId xmlns:a16="http://schemas.microsoft.com/office/drawing/2014/main" id="{77F832FC-5D7E-87DF-C015-A129CCDD91AC}"/>
              </a:ext>
            </a:extLst>
          </p:cNvPr>
          <p:cNvSpPr/>
          <p:nvPr/>
        </p:nvSpPr>
        <p:spPr>
          <a:xfrm>
            <a:off x="5131063" y="3568285"/>
            <a:ext cx="736777" cy="470019"/>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grpSp>
        <p:nvGrpSpPr>
          <p:cNvPr id="32" name="Group 31">
            <a:extLst>
              <a:ext uri="{FF2B5EF4-FFF2-40B4-BE49-F238E27FC236}">
                <a16:creationId xmlns:a16="http://schemas.microsoft.com/office/drawing/2014/main" id="{FDB84BFD-2D8E-A012-2787-86FBA5B6BFBF}"/>
              </a:ext>
            </a:extLst>
          </p:cNvPr>
          <p:cNvGrpSpPr/>
          <p:nvPr/>
        </p:nvGrpSpPr>
        <p:grpSpPr>
          <a:xfrm>
            <a:off x="5862012" y="3997566"/>
            <a:ext cx="766258" cy="658026"/>
            <a:chOff x="5600113" y="3751491"/>
            <a:chExt cx="963057" cy="658026"/>
          </a:xfrm>
        </p:grpSpPr>
        <p:sp>
          <p:nvSpPr>
            <p:cNvPr id="9" name="Pentagon 8">
              <a:extLst>
                <a:ext uri="{FF2B5EF4-FFF2-40B4-BE49-F238E27FC236}">
                  <a16:creationId xmlns:a16="http://schemas.microsoft.com/office/drawing/2014/main" id="{C52A2250-D87B-9E17-1F44-92CF94C2035D}"/>
                </a:ext>
              </a:extLst>
            </p:cNvPr>
            <p:cNvSpPr/>
            <p:nvPr/>
          </p:nvSpPr>
          <p:spPr>
            <a:xfrm>
              <a:off x="5672617" y="3845494"/>
              <a:ext cx="890553" cy="470020"/>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pic>
          <p:nvPicPr>
            <p:cNvPr id="17" name="Graphic 16" descr="Checkbox Checked with solid fill">
              <a:extLst>
                <a:ext uri="{FF2B5EF4-FFF2-40B4-BE49-F238E27FC236}">
                  <a16:creationId xmlns:a16="http://schemas.microsoft.com/office/drawing/2014/main" id="{0CD934C7-46D8-E7D2-1B7E-2FDC4C592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0113" y="3751491"/>
              <a:ext cx="681066" cy="658026"/>
            </a:xfrm>
            <a:prstGeom prst="rect">
              <a:avLst/>
            </a:prstGeom>
          </p:spPr>
        </p:pic>
      </p:grpSp>
      <p:grpSp>
        <p:nvGrpSpPr>
          <p:cNvPr id="22" name="Group 21">
            <a:extLst>
              <a:ext uri="{FF2B5EF4-FFF2-40B4-BE49-F238E27FC236}">
                <a16:creationId xmlns:a16="http://schemas.microsoft.com/office/drawing/2014/main" id="{81188C1D-1D55-CF18-AEB9-5F0A5EA9D938}"/>
              </a:ext>
            </a:extLst>
          </p:cNvPr>
          <p:cNvGrpSpPr/>
          <p:nvPr/>
        </p:nvGrpSpPr>
        <p:grpSpPr>
          <a:xfrm>
            <a:off x="7419992" y="5009856"/>
            <a:ext cx="729180" cy="658026"/>
            <a:chOff x="5473803" y="316160"/>
            <a:chExt cx="832994" cy="658026"/>
          </a:xfrm>
        </p:grpSpPr>
        <p:sp>
          <p:nvSpPr>
            <p:cNvPr id="23" name="Pentagon 22">
              <a:extLst>
                <a:ext uri="{FF2B5EF4-FFF2-40B4-BE49-F238E27FC236}">
                  <a16:creationId xmlns:a16="http://schemas.microsoft.com/office/drawing/2014/main" id="{9C63368F-2A28-A65B-8E47-5EDAD8606381}"/>
                </a:ext>
              </a:extLst>
            </p:cNvPr>
            <p:cNvSpPr/>
            <p:nvPr/>
          </p:nvSpPr>
          <p:spPr>
            <a:xfrm>
              <a:off x="5547551" y="410163"/>
              <a:ext cx="759246" cy="470020"/>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pic>
          <p:nvPicPr>
            <p:cNvPr id="24" name="Graphic 23" descr="Checkbox Checked with solid fill">
              <a:extLst>
                <a:ext uri="{FF2B5EF4-FFF2-40B4-BE49-F238E27FC236}">
                  <a16:creationId xmlns:a16="http://schemas.microsoft.com/office/drawing/2014/main" id="{3801B413-57C8-3D14-C277-B9A92A2CBD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3803" y="316160"/>
              <a:ext cx="658026" cy="658026"/>
            </a:xfrm>
            <a:prstGeom prst="rect">
              <a:avLst/>
            </a:prstGeom>
          </p:spPr>
        </p:pic>
      </p:grpSp>
      <p:pic>
        <p:nvPicPr>
          <p:cNvPr id="26" name="Graphic 25" descr="Clipboard Partially Checked with solid fill">
            <a:extLst>
              <a:ext uri="{FF2B5EF4-FFF2-40B4-BE49-F238E27FC236}">
                <a16:creationId xmlns:a16="http://schemas.microsoft.com/office/drawing/2014/main" id="{5B61F9F4-0DB2-738A-49E1-B4592835B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2424" y="2513182"/>
            <a:ext cx="400212" cy="400212"/>
          </a:xfrm>
          <a:prstGeom prst="rect">
            <a:avLst/>
          </a:prstGeom>
        </p:spPr>
      </p:pic>
      <p:grpSp>
        <p:nvGrpSpPr>
          <p:cNvPr id="33" name="Group 32">
            <a:extLst>
              <a:ext uri="{FF2B5EF4-FFF2-40B4-BE49-F238E27FC236}">
                <a16:creationId xmlns:a16="http://schemas.microsoft.com/office/drawing/2014/main" id="{330FA722-81FA-CF66-9201-7944D9ED5371}"/>
              </a:ext>
            </a:extLst>
          </p:cNvPr>
          <p:cNvGrpSpPr/>
          <p:nvPr/>
        </p:nvGrpSpPr>
        <p:grpSpPr>
          <a:xfrm>
            <a:off x="6622874" y="4498984"/>
            <a:ext cx="794165" cy="658026"/>
            <a:chOff x="5605529" y="3751491"/>
            <a:chExt cx="957641" cy="658026"/>
          </a:xfrm>
        </p:grpSpPr>
        <p:sp>
          <p:nvSpPr>
            <p:cNvPr id="34" name="Pentagon 33">
              <a:extLst>
                <a:ext uri="{FF2B5EF4-FFF2-40B4-BE49-F238E27FC236}">
                  <a16:creationId xmlns:a16="http://schemas.microsoft.com/office/drawing/2014/main" id="{E0CFB489-1544-1054-878C-D182DADB2923}"/>
                </a:ext>
              </a:extLst>
            </p:cNvPr>
            <p:cNvSpPr/>
            <p:nvPr/>
          </p:nvSpPr>
          <p:spPr>
            <a:xfrm>
              <a:off x="5672617" y="3845494"/>
              <a:ext cx="890553" cy="470020"/>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pic>
          <p:nvPicPr>
            <p:cNvPr id="35" name="Graphic 34" descr="Checkbox Checked with solid fill">
              <a:extLst>
                <a:ext uri="{FF2B5EF4-FFF2-40B4-BE49-F238E27FC236}">
                  <a16:creationId xmlns:a16="http://schemas.microsoft.com/office/drawing/2014/main" id="{A848C2A5-8478-A17F-E1E7-6D562F45B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5529" y="3751491"/>
              <a:ext cx="681066" cy="658026"/>
            </a:xfrm>
            <a:prstGeom prst="rect">
              <a:avLst/>
            </a:prstGeom>
          </p:spPr>
        </p:pic>
      </p:grpSp>
      <p:pic>
        <p:nvPicPr>
          <p:cNvPr id="37" name="Graphic 36" descr="Programmer male with solid fill">
            <a:extLst>
              <a:ext uri="{FF2B5EF4-FFF2-40B4-BE49-F238E27FC236}">
                <a16:creationId xmlns:a16="http://schemas.microsoft.com/office/drawing/2014/main" id="{BA6CBF01-E142-9D28-938D-8B8F9A32FA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91191" y="3012341"/>
            <a:ext cx="470019" cy="470019"/>
          </a:xfrm>
          <a:prstGeom prst="rect">
            <a:avLst/>
          </a:prstGeom>
        </p:spPr>
      </p:pic>
      <p:sp>
        <p:nvSpPr>
          <p:cNvPr id="49" name="TextBox 48">
            <a:extLst>
              <a:ext uri="{FF2B5EF4-FFF2-40B4-BE49-F238E27FC236}">
                <a16:creationId xmlns:a16="http://schemas.microsoft.com/office/drawing/2014/main" id="{EBD846DB-715D-CB6D-1B54-C9C572B78814}"/>
              </a:ext>
            </a:extLst>
          </p:cNvPr>
          <p:cNvSpPr txBox="1"/>
          <p:nvPr/>
        </p:nvSpPr>
        <p:spPr>
          <a:xfrm>
            <a:off x="273154" y="342416"/>
            <a:ext cx="8499508" cy="769441"/>
          </a:xfrm>
          <a:prstGeom prst="rect">
            <a:avLst/>
          </a:prstGeom>
          <a:noFill/>
        </p:spPr>
        <p:txBody>
          <a:bodyPr wrap="square">
            <a:spAutoFit/>
          </a:bodyPr>
          <a:lstStyle/>
          <a:p>
            <a:r>
              <a:rPr lang="en-US" sz="4400" dirty="0">
                <a:solidFill>
                  <a:srgbClr val="CC0633"/>
                </a:solidFill>
                <a:latin typeface="Impact" panose="020B0806030902050204" pitchFamily="34" charset="0"/>
              </a:rPr>
              <a:t>PRE-AWARD WORKFLOW TIMELINE</a:t>
            </a:r>
            <a:endParaRPr lang="en-US" sz="4400" dirty="0"/>
          </a:p>
        </p:txBody>
      </p:sp>
      <p:sp>
        <p:nvSpPr>
          <p:cNvPr id="52" name="Oval 51">
            <a:extLst>
              <a:ext uri="{FF2B5EF4-FFF2-40B4-BE49-F238E27FC236}">
                <a16:creationId xmlns:a16="http://schemas.microsoft.com/office/drawing/2014/main" id="{31393133-610B-BF7C-55A8-B742EEA81138}"/>
              </a:ext>
            </a:extLst>
          </p:cNvPr>
          <p:cNvSpPr/>
          <p:nvPr/>
        </p:nvSpPr>
        <p:spPr>
          <a:xfrm>
            <a:off x="8297566" y="5559854"/>
            <a:ext cx="691400" cy="6912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Inbox Check with solid fill">
            <a:extLst>
              <a:ext uri="{FF2B5EF4-FFF2-40B4-BE49-F238E27FC236}">
                <a16:creationId xmlns:a16="http://schemas.microsoft.com/office/drawing/2014/main" id="{DE82C9CA-BDB9-E793-79F7-15DF774FFF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27778" y="3491042"/>
            <a:ext cx="511065" cy="511065"/>
          </a:xfrm>
          <a:prstGeom prst="rect">
            <a:avLst/>
          </a:prstGeom>
        </p:spPr>
      </p:pic>
      <p:pic>
        <p:nvPicPr>
          <p:cNvPr id="47" name="Graphic 46" descr="Inbox Check with solid fill">
            <a:extLst>
              <a:ext uri="{FF2B5EF4-FFF2-40B4-BE49-F238E27FC236}">
                <a16:creationId xmlns:a16="http://schemas.microsoft.com/office/drawing/2014/main" id="{7936B9EA-7B96-D7A6-6C6B-BD8ADF82FC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0038" y="5631388"/>
            <a:ext cx="552307" cy="552307"/>
          </a:xfrm>
          <a:prstGeom prst="rect">
            <a:avLst/>
          </a:prstGeom>
        </p:spPr>
      </p:pic>
      <p:pic>
        <p:nvPicPr>
          <p:cNvPr id="45" name="Graphic 44" descr="Flag with solid fill">
            <a:extLst>
              <a:ext uri="{FF2B5EF4-FFF2-40B4-BE49-F238E27FC236}">
                <a16:creationId xmlns:a16="http://schemas.microsoft.com/office/drawing/2014/main" id="{B5ED8882-8932-46A0-2CC6-8D75A17A6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424803">
            <a:off x="8326180" y="5658119"/>
            <a:ext cx="362507" cy="362507"/>
          </a:xfrm>
          <a:prstGeom prst="rect">
            <a:avLst/>
          </a:prstGeom>
        </p:spPr>
      </p:pic>
    </p:spTree>
    <p:extLst>
      <p:ext uri="{BB962C8B-B14F-4D97-AF65-F5344CB8AC3E}">
        <p14:creationId xmlns:p14="http://schemas.microsoft.com/office/powerpoint/2010/main" val="364678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03" y="303099"/>
            <a:ext cx="7886700" cy="695008"/>
          </a:xfrm>
        </p:spPr>
        <p:txBody>
          <a:bodyPr>
            <a:noAutofit/>
          </a:bodyPr>
          <a:lstStyle/>
          <a:p>
            <a:pPr algn="l"/>
            <a:r>
              <a:rPr lang="en-US" sz="3600" dirty="0">
                <a:solidFill>
                  <a:srgbClr val="CC0633"/>
                </a:solidFill>
                <a:latin typeface="Impact" panose="020B0806030902050204" pitchFamily="34" charset="0"/>
              </a:rPr>
              <a:t>PRE-KUALI CHECKLIST FOR SPECIAL APPROVALS</a:t>
            </a:r>
          </a:p>
        </p:txBody>
      </p:sp>
      <p:sp>
        <p:nvSpPr>
          <p:cNvPr id="3" name="Content Placeholder 2"/>
          <p:cNvSpPr>
            <a:spLocks noGrp="1"/>
          </p:cNvSpPr>
          <p:nvPr>
            <p:ph type="body" sz="quarter" idx="13"/>
          </p:nvPr>
        </p:nvSpPr>
        <p:spPr>
          <a:xfrm>
            <a:off x="406513" y="1644650"/>
            <a:ext cx="7886700" cy="3568700"/>
          </a:xfrm>
        </p:spPr>
        <p:txBody>
          <a:bodyPr vert="horz" lIns="91440" tIns="45720" rIns="91440" bIns="45720" rtlCol="0" anchor="t">
            <a:noAutofit/>
          </a:bodyPr>
          <a:lstStyle/>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Release Time, Teaching Release, Course Buy Out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PI Fee, Additional Compensation, Salary Recovery</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Graduate Fellowship</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VPR / Dean Cash or In-Kind Contribution</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Letter of Support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Space, Renovation, Facility, Retrofitting, Equipment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Commitment from SFU Co-Applicant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Overhead</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Partner Consent, Attestation</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Mapping Relevant Compliance, Certificate, Training, Permit Liability and Insurance Requirements</a:t>
            </a:r>
          </a:p>
          <a:p>
            <a:pPr marL="182880" lvl="2" indent="0">
              <a:buClr>
                <a:srgbClr val="CC0633"/>
              </a:buClr>
              <a:buNone/>
              <a:defRPr/>
            </a:pPr>
            <a:endParaRPr lang="en-US" sz="1600" dirty="0">
              <a:solidFill>
                <a:srgbClr val="4D4D4C"/>
              </a:solidFill>
              <a:latin typeface="Gill Sans MT" panose="020B0502020104020203" pitchFamily="34" charset="77"/>
            </a:endParaRPr>
          </a:p>
        </p:txBody>
      </p:sp>
      <p:sp>
        <p:nvSpPr>
          <p:cNvPr id="5" name="Title 2">
            <a:extLst>
              <a:ext uri="{FF2B5EF4-FFF2-40B4-BE49-F238E27FC236}">
                <a16:creationId xmlns:a16="http://schemas.microsoft.com/office/drawing/2014/main" id="{2305A4DF-8EAB-4AF7-C68A-3A98C4CC57E9}"/>
              </a:ext>
            </a:extLst>
          </p:cNvPr>
          <p:cNvSpPr txBox="1">
            <a:spLocks/>
          </p:cNvSpPr>
          <p:nvPr/>
        </p:nvSpPr>
        <p:spPr>
          <a:xfrm>
            <a:off x="406513" y="5469903"/>
            <a:ext cx="7886700" cy="1193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D41B35"/>
                </a:solidFill>
                <a:latin typeface="Gill Sans MT" panose="020B0502020104020203" pitchFamily="34" charset="77"/>
              </a:rPr>
              <a:t>Note: </a:t>
            </a:r>
            <a:r>
              <a:rPr lang="en-US" sz="2000" dirty="0">
                <a:solidFill>
                  <a:srgbClr val="D41B35"/>
                </a:solidFill>
                <a:latin typeface="Gill Sans MT" panose="020B0502020104020203" pitchFamily="34" charset="77"/>
              </a:rPr>
              <a:t>Special Requirements Need Time! These tasks need to be considered and negotiated before starting the approval workflow in Kuali to help streamline the internal approval process.</a:t>
            </a:r>
          </a:p>
        </p:txBody>
      </p:sp>
    </p:spTree>
    <p:extLst>
      <p:ext uri="{BB962C8B-B14F-4D97-AF65-F5344CB8AC3E}">
        <p14:creationId xmlns:p14="http://schemas.microsoft.com/office/powerpoint/2010/main" val="74623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8682576" cy="695008"/>
          </a:xfrm>
        </p:spPr>
        <p:txBody>
          <a:bodyPr/>
          <a:lstStyle/>
          <a:p>
            <a:r>
              <a:rPr lang="en-US" sz="4400" dirty="0"/>
              <a:t>HOW DO I LOG INTO KUALI RESEARCH?</a:t>
            </a:r>
          </a:p>
        </p:txBody>
      </p:sp>
      <p:sp>
        <p:nvSpPr>
          <p:cNvPr id="3" name="Text Placeholder 2">
            <a:extLst>
              <a:ext uri="{FF2B5EF4-FFF2-40B4-BE49-F238E27FC236}">
                <a16:creationId xmlns:a16="http://schemas.microsoft.com/office/drawing/2014/main" id="{1EEE5AC2-20C2-73E7-D069-C017DB298509}"/>
              </a:ext>
            </a:extLst>
          </p:cNvPr>
          <p:cNvSpPr>
            <a:spLocks noGrp="1"/>
          </p:cNvSpPr>
          <p:nvPr>
            <p:ph type="body" sz="quarter" idx="13"/>
          </p:nvPr>
        </p:nvSpPr>
        <p:spPr>
          <a:xfrm>
            <a:off x="-585627" y="1095734"/>
            <a:ext cx="9596063" cy="1005272"/>
          </a:xfrm>
        </p:spPr>
        <p:txBody>
          <a:bodyPr/>
          <a:lstStyle/>
          <a:p>
            <a:pPr marL="1263650" indent="-457200">
              <a:buFont typeface="Arial" panose="020B0604020202020204" pitchFamily="34" charset="0"/>
              <a:buChar char="•"/>
            </a:pPr>
            <a:r>
              <a:rPr lang="en-US" sz="2000" dirty="0">
                <a:latin typeface="Gill Sans MT" panose="020B0502020104020203" pitchFamily="34" charset="77"/>
              </a:rPr>
              <a:t>Most users will be pulled through the HR system and use SSO to sign-in. </a:t>
            </a:r>
          </a:p>
          <a:p>
            <a:pPr marL="1263650" indent="-457200">
              <a:buFont typeface="Arial" panose="020B0604020202020204" pitchFamily="34" charset="0"/>
              <a:buChar char="•"/>
            </a:pPr>
            <a:r>
              <a:rPr lang="en-US" sz="2000" dirty="0">
                <a:latin typeface="Gill Sans MT" panose="020B0502020104020203" pitchFamily="34" charset="77"/>
              </a:rPr>
              <a:t>Some users may need to request access, please contact </a:t>
            </a:r>
            <a:r>
              <a:rPr lang="en-US" sz="2000" dirty="0">
                <a:latin typeface="Gill Sans MT" panose="020B0502020104020203" pitchFamily="34" charset="77"/>
                <a:hlinkClick r:id="rId2"/>
              </a:rPr>
              <a:t>ors@sfu.ca</a:t>
            </a:r>
            <a:r>
              <a:rPr lang="en-US" sz="2000" dirty="0">
                <a:latin typeface="Gill Sans MT" panose="020B0502020104020203" pitchFamily="34" charset="77"/>
              </a:rPr>
              <a:t>. </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77879851" descr="Text&#10;&#10;Description automatically generated">
            <a:extLst>
              <a:ext uri="{FF2B5EF4-FFF2-40B4-BE49-F238E27FC236}">
                <a16:creationId xmlns:a16="http://schemas.microsoft.com/office/drawing/2014/main" id="{DE50F841-A824-E85B-ECB6-26AF63AD893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2368" y="2066804"/>
            <a:ext cx="7420443" cy="444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0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KUALI RESEARCH HOME</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1468842645" descr="Graphical user interface, application, Word&#10;&#10;Description automatically generated">
            <a:extLst>
              <a:ext uri="{FF2B5EF4-FFF2-40B4-BE49-F238E27FC236}">
                <a16:creationId xmlns:a16="http://schemas.microsoft.com/office/drawing/2014/main" id="{6C456FE7-5E61-26F6-37E9-5A48B60D907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90172"/>
            <a:ext cx="9144000" cy="506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KUALI RESEARCH DASHBOARD</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28DBADE2-926A-182D-73B1-CEEA89D90C0C}"/>
              </a:ext>
            </a:extLst>
          </p:cNvPr>
          <p:cNvPicPr>
            <a:picLocks noChangeAspect="1"/>
          </p:cNvPicPr>
          <p:nvPr/>
        </p:nvPicPr>
        <p:blipFill rotWithShape="1">
          <a:blip r:embed="rId3"/>
          <a:srcRect t="10505"/>
          <a:stretch/>
        </p:blipFill>
        <p:spPr>
          <a:xfrm>
            <a:off x="0" y="1481508"/>
            <a:ext cx="9028253" cy="4544946"/>
          </a:xfrm>
          <a:prstGeom prst="rect">
            <a:avLst/>
          </a:prstGeom>
        </p:spPr>
      </p:pic>
      <p:sp>
        <p:nvSpPr>
          <p:cNvPr id="3" name="Sun 2">
            <a:extLst>
              <a:ext uri="{FF2B5EF4-FFF2-40B4-BE49-F238E27FC236}">
                <a16:creationId xmlns:a16="http://schemas.microsoft.com/office/drawing/2014/main" id="{5824AF16-1532-36C8-F01D-63DA96E4D2AB}"/>
              </a:ext>
            </a:extLst>
          </p:cNvPr>
          <p:cNvSpPr/>
          <p:nvPr/>
        </p:nvSpPr>
        <p:spPr>
          <a:xfrm>
            <a:off x="4182386" y="2541972"/>
            <a:ext cx="389614" cy="405516"/>
          </a:xfrm>
          <a:prstGeom prst="su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E2CF8D9-3ADD-76CD-5DE2-55779393929B}"/>
              </a:ext>
            </a:extLst>
          </p:cNvPr>
          <p:cNvSpPr/>
          <p:nvPr/>
        </p:nvSpPr>
        <p:spPr>
          <a:xfrm>
            <a:off x="901421" y="2322378"/>
            <a:ext cx="622998" cy="482321"/>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62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screenshot of a computer&#10;&#10;Description automatically generated">
            <a:extLst>
              <a:ext uri="{FF2B5EF4-FFF2-40B4-BE49-F238E27FC236}">
                <a16:creationId xmlns:a16="http://schemas.microsoft.com/office/drawing/2014/main" id="{0C180147-4898-F810-AB6C-7DD3F8460024}"/>
              </a:ext>
            </a:extLst>
          </p:cNvPr>
          <p:cNvPicPr>
            <a:picLocks noChangeAspect="1"/>
          </p:cNvPicPr>
          <p:nvPr/>
        </p:nvPicPr>
        <p:blipFill>
          <a:blip r:embed="rId3"/>
          <a:stretch>
            <a:fillRect/>
          </a:stretch>
        </p:blipFill>
        <p:spPr>
          <a:xfrm>
            <a:off x="0" y="857250"/>
            <a:ext cx="9144000" cy="5143500"/>
          </a:xfrm>
          <a:prstGeom prst="rect">
            <a:avLst/>
          </a:prstGeom>
        </p:spPr>
      </p:pic>
      <p:sp>
        <p:nvSpPr>
          <p:cNvPr id="10" name="Title 1">
            <a:extLst>
              <a:ext uri="{FF2B5EF4-FFF2-40B4-BE49-F238E27FC236}">
                <a16:creationId xmlns:a16="http://schemas.microsoft.com/office/drawing/2014/main" id="{533B50F6-054E-688F-7096-B1D96E108E2E}"/>
              </a:ext>
            </a:extLst>
          </p:cNvPr>
          <p:cNvSpPr>
            <a:spLocks noGrp="1"/>
          </p:cNvSpPr>
          <p:nvPr>
            <p:ph type="title"/>
          </p:nvPr>
        </p:nvSpPr>
        <p:spPr>
          <a:xfrm>
            <a:off x="119516" y="162242"/>
            <a:ext cx="7886700" cy="695008"/>
          </a:xfrm>
        </p:spPr>
        <p:txBody>
          <a:bodyPr/>
          <a:lstStyle/>
          <a:p>
            <a:r>
              <a:rPr lang="en-US" dirty="0"/>
              <a:t>PROPOSAL SUMMARY - TOP</a:t>
            </a:r>
          </a:p>
        </p:txBody>
      </p:sp>
      <p:sp>
        <p:nvSpPr>
          <p:cNvPr id="3" name="Oval 2">
            <a:extLst>
              <a:ext uri="{FF2B5EF4-FFF2-40B4-BE49-F238E27FC236}">
                <a16:creationId xmlns:a16="http://schemas.microsoft.com/office/drawing/2014/main" id="{5DF6D7C1-E2F2-87AF-78C9-6FC1172D9CC9}"/>
              </a:ext>
            </a:extLst>
          </p:cNvPr>
          <p:cNvSpPr/>
          <p:nvPr/>
        </p:nvSpPr>
        <p:spPr>
          <a:xfrm>
            <a:off x="901421" y="1697693"/>
            <a:ext cx="622998" cy="482321"/>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AED5BDD-22AC-795C-5F4B-77284D682596}"/>
              </a:ext>
            </a:extLst>
          </p:cNvPr>
          <p:cNvSpPr/>
          <p:nvPr/>
        </p:nvSpPr>
        <p:spPr>
          <a:xfrm>
            <a:off x="336673" y="3182334"/>
            <a:ext cx="1027863" cy="216568"/>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A926AE-6BB1-6FDD-7857-FCAB4E5A288A}"/>
              </a:ext>
            </a:extLst>
          </p:cNvPr>
          <p:cNvSpPr/>
          <p:nvPr/>
        </p:nvSpPr>
        <p:spPr>
          <a:xfrm>
            <a:off x="336672" y="3399780"/>
            <a:ext cx="1027863" cy="216568"/>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AB9DFC-706B-52F9-CE1B-39B53C7AEA7D}"/>
              </a:ext>
            </a:extLst>
          </p:cNvPr>
          <p:cNvSpPr/>
          <p:nvPr/>
        </p:nvSpPr>
        <p:spPr>
          <a:xfrm>
            <a:off x="336671" y="3715417"/>
            <a:ext cx="1027863" cy="216568"/>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9CF9C96-5D61-BE1E-DFF8-F2F8E349A0DE}"/>
              </a:ext>
            </a:extLst>
          </p:cNvPr>
          <p:cNvSpPr txBox="1"/>
          <p:nvPr/>
        </p:nvSpPr>
        <p:spPr>
          <a:xfrm>
            <a:off x="220181" y="6099819"/>
            <a:ext cx="8411353" cy="646331"/>
          </a:xfrm>
          <a:prstGeom prst="rect">
            <a:avLst/>
          </a:prstGeom>
          <a:noFill/>
        </p:spPr>
        <p:txBody>
          <a:bodyPr wrap="square" rtlCol="0">
            <a:spAutoFit/>
          </a:bodyPr>
          <a:lstStyle/>
          <a:p>
            <a:pPr algn="ctr"/>
            <a:r>
              <a:rPr lang="en-US" i="1" dirty="0">
                <a:solidFill>
                  <a:srgbClr val="0070C0"/>
                </a:solidFill>
              </a:rPr>
              <a:t>Note that Compliance “to dos” are an ORS responsibility. No account will be authorized until ORS verified that all applicable compliance requirements are met. </a:t>
            </a:r>
          </a:p>
        </p:txBody>
      </p:sp>
    </p:spTree>
    <p:extLst>
      <p:ext uri="{BB962C8B-B14F-4D97-AF65-F5344CB8AC3E}">
        <p14:creationId xmlns:p14="http://schemas.microsoft.com/office/powerpoint/2010/main" val="2500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descr="A screenshot of a computer&#10;&#10;Description automatically generated">
            <a:extLst>
              <a:ext uri="{FF2B5EF4-FFF2-40B4-BE49-F238E27FC236}">
                <a16:creationId xmlns:a16="http://schemas.microsoft.com/office/drawing/2014/main" id="{C583BFDE-85AB-9D2C-4C43-249E1E7E8846}"/>
              </a:ext>
            </a:extLst>
          </p:cNvPr>
          <p:cNvPicPr>
            <a:picLocks noChangeAspect="1"/>
          </p:cNvPicPr>
          <p:nvPr/>
        </p:nvPicPr>
        <p:blipFill>
          <a:blip r:embed="rId3"/>
          <a:stretch>
            <a:fillRect/>
          </a:stretch>
        </p:blipFill>
        <p:spPr>
          <a:xfrm>
            <a:off x="1" y="1041264"/>
            <a:ext cx="9143999" cy="5143499"/>
          </a:xfrm>
          <a:prstGeom prst="rect">
            <a:avLst/>
          </a:prstGeom>
        </p:spPr>
      </p:pic>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7886700" cy="695008"/>
          </a:xfrm>
        </p:spPr>
        <p:txBody>
          <a:bodyPr/>
          <a:lstStyle/>
          <a:p>
            <a:r>
              <a:rPr lang="en-US" dirty="0"/>
              <a:t>PROPOSAL SUMMARY - SCROLL</a:t>
            </a:r>
          </a:p>
        </p:txBody>
      </p:sp>
      <p:sp>
        <p:nvSpPr>
          <p:cNvPr id="6" name="Oval 5">
            <a:extLst>
              <a:ext uri="{FF2B5EF4-FFF2-40B4-BE49-F238E27FC236}">
                <a16:creationId xmlns:a16="http://schemas.microsoft.com/office/drawing/2014/main" id="{FC551FA9-36B0-7DD9-24D5-71C63517940E}"/>
              </a:ext>
            </a:extLst>
          </p:cNvPr>
          <p:cNvSpPr/>
          <p:nvPr/>
        </p:nvSpPr>
        <p:spPr>
          <a:xfrm>
            <a:off x="3439868" y="5816737"/>
            <a:ext cx="622998" cy="368026"/>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31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FEB4-89F9-99B1-6A31-42DA6905C0FD}"/>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D0B877B4-56EA-D5B1-0CC6-77A5647F8336}"/>
              </a:ext>
            </a:extLst>
          </p:cNvPr>
          <p:cNvSpPr>
            <a:spLocks noGrp="1"/>
          </p:cNvSpPr>
          <p:nvPr>
            <p:ph type="body" sz="quarter" idx="13"/>
          </p:nvPr>
        </p:nvSpPr>
        <p:spPr>
          <a:xfrm>
            <a:off x="-107074" y="2018182"/>
            <a:ext cx="9135164" cy="3568700"/>
          </a:xfrm>
        </p:spPr>
        <p:txBody>
          <a:bodyPr/>
          <a:lstStyle/>
          <a:p>
            <a:r>
              <a:rPr lang="en-US" dirty="0"/>
              <a:t>Describe Kuali Research (KR)</a:t>
            </a:r>
          </a:p>
          <a:p>
            <a:r>
              <a:rPr lang="en-US" dirty="0"/>
              <a:t>Provide training on how KR will manage proposal pre-approval workflows in KR Proposal Development</a:t>
            </a:r>
          </a:p>
          <a:p>
            <a:r>
              <a:rPr lang="en-US" dirty="0"/>
              <a:t>Clarify roles, responsibilities and processes</a:t>
            </a:r>
          </a:p>
          <a:p>
            <a:r>
              <a:rPr lang="en-US" dirty="0"/>
              <a:t>Provide training on reviewer and approver related actions</a:t>
            </a:r>
          </a:p>
          <a:p>
            <a:r>
              <a:rPr lang="en-US" dirty="0"/>
              <a:t>Highlight next steps in implementation roadmap</a:t>
            </a:r>
          </a:p>
          <a:p>
            <a:pPr marL="806450" indent="0">
              <a:buNone/>
            </a:pPr>
            <a:endParaRPr lang="en-US" dirty="0"/>
          </a:p>
          <a:p>
            <a:pPr marL="806450" indent="0">
              <a:buNone/>
            </a:pPr>
            <a:r>
              <a:rPr lang="en-US" sz="2400" b="1" dirty="0">
                <a:solidFill>
                  <a:srgbClr val="0070C0"/>
                </a:solidFill>
              </a:rPr>
              <a:t>GOAL: BUILD A COMMUNITY OF EARLY ADOPTERS</a:t>
            </a:r>
          </a:p>
          <a:p>
            <a:endParaRPr lang="en-US" dirty="0"/>
          </a:p>
          <a:p>
            <a:pPr marL="806450" indent="0">
              <a:buNone/>
            </a:pPr>
            <a:endParaRPr lang="en-US" dirty="0"/>
          </a:p>
        </p:txBody>
      </p:sp>
    </p:spTree>
    <p:extLst>
      <p:ext uri="{BB962C8B-B14F-4D97-AF65-F5344CB8AC3E}">
        <p14:creationId xmlns:p14="http://schemas.microsoft.com/office/powerpoint/2010/main" val="1846132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164416" y="199832"/>
            <a:ext cx="7524272" cy="972142"/>
          </a:xfrm>
        </p:spPr>
        <p:txBody>
          <a:bodyPr/>
          <a:lstStyle/>
          <a:p>
            <a:r>
              <a:rPr lang="en-US" dirty="0"/>
              <a:t>APPROVAL ROUTE LOG</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788A77C0-8164-BD07-6F9A-7EBF97FC7A1F}"/>
              </a:ext>
            </a:extLst>
          </p:cNvPr>
          <p:cNvPicPr>
            <a:picLocks noChangeAspect="1"/>
          </p:cNvPicPr>
          <p:nvPr/>
        </p:nvPicPr>
        <p:blipFill>
          <a:blip r:embed="rId3"/>
          <a:stretch>
            <a:fillRect/>
          </a:stretch>
        </p:blipFill>
        <p:spPr>
          <a:xfrm>
            <a:off x="0" y="1071885"/>
            <a:ext cx="9150873" cy="5147366"/>
          </a:xfrm>
          <a:prstGeom prst="rect">
            <a:avLst/>
          </a:prstGeom>
        </p:spPr>
      </p:pic>
    </p:spTree>
    <p:extLst>
      <p:ext uri="{BB962C8B-B14F-4D97-AF65-F5344CB8AC3E}">
        <p14:creationId xmlns:p14="http://schemas.microsoft.com/office/powerpoint/2010/main" val="140128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7886700" cy="695008"/>
          </a:xfrm>
        </p:spPr>
        <p:txBody>
          <a:bodyPr/>
          <a:lstStyle/>
          <a:p>
            <a:r>
              <a:rPr lang="en-US" sz="4000" dirty="0"/>
              <a:t>REVIEWING THE PROPOSAL - BUDGET</a:t>
            </a:r>
          </a:p>
        </p:txBody>
      </p:sp>
      <p:pic>
        <p:nvPicPr>
          <p:cNvPr id="8" name="Picture 7" descr="A screenshot of a computer&#10;&#10;Description automatically generated">
            <a:extLst>
              <a:ext uri="{FF2B5EF4-FFF2-40B4-BE49-F238E27FC236}">
                <a16:creationId xmlns:a16="http://schemas.microsoft.com/office/drawing/2014/main" id="{4605299A-C8F4-71D0-8DAF-D2C9AD11D406}"/>
              </a:ext>
            </a:extLst>
          </p:cNvPr>
          <p:cNvPicPr>
            <a:picLocks noChangeAspect="1"/>
          </p:cNvPicPr>
          <p:nvPr/>
        </p:nvPicPr>
        <p:blipFill rotWithShape="1">
          <a:blip r:embed="rId3"/>
          <a:srcRect t="-2" b="52940"/>
          <a:stretch/>
        </p:blipFill>
        <p:spPr>
          <a:xfrm>
            <a:off x="95459" y="3762460"/>
            <a:ext cx="8953081" cy="236997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8C31762E-02E0-498B-FBCA-0E232925BD39}"/>
              </a:ext>
            </a:extLst>
          </p:cNvPr>
          <p:cNvPicPr>
            <a:picLocks noChangeAspect="1"/>
          </p:cNvPicPr>
          <p:nvPr/>
        </p:nvPicPr>
        <p:blipFill rotWithShape="1">
          <a:blip r:embed="rId4"/>
          <a:srcRect t="2" b="39885"/>
          <a:stretch/>
        </p:blipFill>
        <p:spPr>
          <a:xfrm>
            <a:off x="119516" y="897465"/>
            <a:ext cx="8929024" cy="2628000"/>
          </a:xfrm>
          <a:prstGeom prst="rect">
            <a:avLst/>
          </a:prstGeom>
        </p:spPr>
      </p:pic>
      <p:sp>
        <p:nvSpPr>
          <p:cNvPr id="11" name="Oval 10">
            <a:extLst>
              <a:ext uri="{FF2B5EF4-FFF2-40B4-BE49-F238E27FC236}">
                <a16:creationId xmlns:a16="http://schemas.microsoft.com/office/drawing/2014/main" id="{F999E741-5934-8FD6-4E74-98D8A82260B5}"/>
              </a:ext>
            </a:extLst>
          </p:cNvPr>
          <p:cNvSpPr/>
          <p:nvPr/>
        </p:nvSpPr>
        <p:spPr>
          <a:xfrm>
            <a:off x="1909186" y="2331218"/>
            <a:ext cx="409052" cy="310232"/>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040F6A2-52F4-F223-795C-43576EDF7FDE}"/>
              </a:ext>
            </a:extLst>
          </p:cNvPr>
          <p:cNvCxnSpPr>
            <a:cxnSpLocks/>
          </p:cNvCxnSpPr>
          <p:nvPr/>
        </p:nvCxnSpPr>
        <p:spPr>
          <a:xfrm flipH="1">
            <a:off x="1581150" y="2641450"/>
            <a:ext cx="532562" cy="1779825"/>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A50999-F0F1-B28E-100F-B31706533F8B}"/>
              </a:ext>
            </a:extLst>
          </p:cNvPr>
          <p:cNvSpPr txBox="1"/>
          <p:nvPr/>
        </p:nvSpPr>
        <p:spPr>
          <a:xfrm>
            <a:off x="230229" y="6208903"/>
            <a:ext cx="8411353" cy="523220"/>
          </a:xfrm>
          <a:prstGeom prst="rect">
            <a:avLst/>
          </a:prstGeom>
          <a:noFill/>
        </p:spPr>
        <p:txBody>
          <a:bodyPr wrap="square" rtlCol="0">
            <a:spAutoFit/>
          </a:bodyPr>
          <a:lstStyle/>
          <a:p>
            <a:pPr algn="ctr"/>
            <a:r>
              <a:rPr lang="en-US" sz="1400" i="1" dirty="0">
                <a:solidFill>
                  <a:srgbClr val="0070C0"/>
                </a:solidFill>
              </a:rPr>
              <a:t>Note that Kuali is made for system-to-system submission that SFU does not use. It important to know differences in terminology (e.g. budget for submission versus internal (sig sheet) budget.  </a:t>
            </a:r>
          </a:p>
        </p:txBody>
      </p:sp>
      <p:sp>
        <p:nvSpPr>
          <p:cNvPr id="16" name="TextBox 15">
            <a:extLst>
              <a:ext uri="{FF2B5EF4-FFF2-40B4-BE49-F238E27FC236}">
                <a16:creationId xmlns:a16="http://schemas.microsoft.com/office/drawing/2014/main" id="{52B76448-6547-78FE-68DC-A7582D5E10DA}"/>
              </a:ext>
            </a:extLst>
          </p:cNvPr>
          <p:cNvSpPr txBox="1"/>
          <p:nvPr/>
        </p:nvSpPr>
        <p:spPr>
          <a:xfrm>
            <a:off x="1909187" y="5691683"/>
            <a:ext cx="7004584" cy="461665"/>
          </a:xfrm>
          <a:prstGeom prst="rect">
            <a:avLst/>
          </a:prstGeom>
          <a:noFill/>
        </p:spPr>
        <p:txBody>
          <a:bodyPr wrap="square" rtlCol="0">
            <a:spAutoFit/>
          </a:bodyPr>
          <a:lstStyle/>
          <a:p>
            <a:pPr algn="ctr"/>
            <a:r>
              <a:rPr lang="en-US" sz="1200" dirty="0">
                <a:solidFill>
                  <a:srgbClr val="FF0000"/>
                </a:solidFill>
              </a:rPr>
              <a:t>Periods, direct costs and F&amp;A (overhead) only! </a:t>
            </a:r>
          </a:p>
          <a:p>
            <a:pPr algn="ctr"/>
            <a:r>
              <a:rPr lang="en-US" sz="1200" dirty="0">
                <a:solidFill>
                  <a:srgbClr val="FF0000"/>
                </a:solidFill>
              </a:rPr>
              <a:t>Details in budget questions (questionnaire) and  budget document (attachments). </a:t>
            </a:r>
          </a:p>
        </p:txBody>
      </p:sp>
    </p:spTree>
    <p:extLst>
      <p:ext uri="{BB962C8B-B14F-4D97-AF65-F5344CB8AC3E}">
        <p14:creationId xmlns:p14="http://schemas.microsoft.com/office/powerpoint/2010/main" val="416005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600" dirty="0"/>
              <a:t>REVIEWING THE PROPOSAL - QUESTIONNAIRE</a:t>
            </a:r>
          </a:p>
        </p:txBody>
      </p:sp>
      <p:pic>
        <p:nvPicPr>
          <p:cNvPr id="7" name="Picture 6">
            <a:extLst>
              <a:ext uri="{FF2B5EF4-FFF2-40B4-BE49-F238E27FC236}">
                <a16:creationId xmlns:a16="http://schemas.microsoft.com/office/drawing/2014/main" id="{DB32FCFF-AF37-5289-92F2-6DB147642CC5}"/>
              </a:ext>
            </a:extLst>
          </p:cNvPr>
          <p:cNvPicPr>
            <a:picLocks noChangeAspect="1"/>
          </p:cNvPicPr>
          <p:nvPr/>
        </p:nvPicPr>
        <p:blipFill>
          <a:blip r:embed="rId3"/>
          <a:stretch>
            <a:fillRect/>
          </a:stretch>
        </p:blipFill>
        <p:spPr>
          <a:xfrm>
            <a:off x="469232" y="1012343"/>
            <a:ext cx="7772400" cy="4043912"/>
          </a:xfrm>
          <a:prstGeom prst="rect">
            <a:avLst/>
          </a:prstGeom>
        </p:spPr>
      </p:pic>
    </p:spTree>
    <p:extLst>
      <p:ext uri="{BB962C8B-B14F-4D97-AF65-F5344CB8AC3E}">
        <p14:creationId xmlns:p14="http://schemas.microsoft.com/office/powerpoint/2010/main" val="13481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REVIEWING THE PROPOSAL – BUDGET QUESTIONS</a:t>
            </a:r>
          </a:p>
        </p:txBody>
      </p:sp>
      <p:sp>
        <p:nvSpPr>
          <p:cNvPr id="6" name="TextBox 5">
            <a:extLst>
              <a:ext uri="{FF2B5EF4-FFF2-40B4-BE49-F238E27FC236}">
                <a16:creationId xmlns:a16="http://schemas.microsoft.com/office/drawing/2014/main" id="{686FB7E0-74D7-EEAD-47E7-DCB374CA122A}"/>
              </a:ext>
            </a:extLst>
          </p:cNvPr>
          <p:cNvSpPr txBox="1"/>
          <p:nvPr/>
        </p:nvSpPr>
        <p:spPr>
          <a:xfrm>
            <a:off x="331595" y="1288828"/>
            <a:ext cx="8309987" cy="4401205"/>
          </a:xfrm>
          <a:prstGeom prst="rect">
            <a:avLst/>
          </a:prstGeom>
          <a:noFill/>
        </p:spPr>
        <p:txBody>
          <a:bodyPr wrap="square">
            <a:spAutoFit/>
          </a:bodyPr>
          <a:lstStyle/>
          <a:p>
            <a:r>
              <a:rPr lang="en-US" sz="1800" b="1" dirty="0">
                <a:highlight>
                  <a:srgbClr val="FFFF00"/>
                </a:highlight>
                <a:latin typeface="Gill Sans MT" panose="020B0502020104020203" pitchFamily="34" charset="77"/>
              </a:rPr>
              <a:t>Question 1 (Budget): </a:t>
            </a:r>
            <a:r>
              <a:rPr lang="en-US" sz="1800" dirty="0">
                <a:latin typeface="Gill Sans MT" panose="020B0502020104020203" pitchFamily="34" charset="77"/>
              </a:rPr>
              <a:t>Budget should be entered in </a:t>
            </a:r>
            <a:r>
              <a:rPr lang="en-US" sz="1800" b="1" dirty="0">
                <a:latin typeface="Gill Sans MT" panose="020B0502020104020203" pitchFamily="34" charset="77"/>
              </a:rPr>
              <a:t>currency</a:t>
            </a:r>
            <a:r>
              <a:rPr lang="en-US" sz="1800" dirty="0">
                <a:latin typeface="Gill Sans MT" panose="020B0502020104020203" pitchFamily="34" charset="77"/>
              </a:rPr>
              <a:t> of the funder</a:t>
            </a:r>
          </a:p>
          <a:p>
            <a:endParaRPr lang="en-US" sz="1800" dirty="0">
              <a:latin typeface="Gill Sans MT" panose="020B0502020104020203" pitchFamily="34" charset="77"/>
            </a:endParaRPr>
          </a:p>
          <a:p>
            <a:r>
              <a:rPr lang="en-US" sz="1800" b="1" dirty="0">
                <a:highlight>
                  <a:srgbClr val="FFFF00"/>
                </a:highlight>
                <a:latin typeface="Gill Sans MT" panose="020B0502020104020203" pitchFamily="34" charset="77"/>
              </a:rPr>
              <a:t>Question 2 (Budget): </a:t>
            </a:r>
            <a:r>
              <a:rPr lang="en-US" sz="1800" b="1" dirty="0">
                <a:latin typeface="Gill Sans MT" panose="020B0502020104020203" pitchFamily="34" charset="77"/>
              </a:rPr>
              <a:t>PI Fees, Additional Compensations, or Salary Recovery</a:t>
            </a:r>
            <a:r>
              <a:rPr lang="en-US" sz="1800" dirty="0">
                <a:latin typeface="Gill Sans MT" panose="020B0502020104020203" pitchFamily="34" charset="77"/>
              </a:rPr>
              <a:t>: If “yes”, amounts per period </a:t>
            </a:r>
            <a:r>
              <a:rPr lang="en-US" dirty="0">
                <a:latin typeface="Gill Sans MT" panose="020B0502020104020203" pitchFamily="34" charset="77"/>
              </a:rPr>
              <a:t>as </a:t>
            </a:r>
            <a:r>
              <a:rPr lang="en-US" sz="1800" dirty="0">
                <a:latin typeface="Gill Sans MT" panose="020B0502020104020203" pitchFamily="34" charset="77"/>
              </a:rPr>
              <a:t>approved by Dean outside of Kuali will be listed and email or form to verify the approval will be uploaded to KR Attachments.</a:t>
            </a:r>
          </a:p>
          <a:p>
            <a:r>
              <a:rPr lang="en-US" sz="1800" dirty="0">
                <a:latin typeface="Gill Sans MT" panose="020B0502020104020203" pitchFamily="34" charset="77"/>
              </a:rPr>
              <a:t>If you answered “no”, no further. </a:t>
            </a:r>
          </a:p>
          <a:p>
            <a:endParaRPr lang="en-US" sz="1800" dirty="0">
              <a:latin typeface="Gill Sans MT" panose="020B0502020104020203" pitchFamily="34" charset="77"/>
            </a:endParaRPr>
          </a:p>
          <a:p>
            <a:r>
              <a:rPr lang="en-US" sz="1800" b="1" dirty="0">
                <a:highlight>
                  <a:srgbClr val="FFFF00"/>
                </a:highlight>
                <a:latin typeface="Gill Sans MT" panose="020B0502020104020203" pitchFamily="34" charset="77"/>
              </a:rPr>
              <a:t>Question 3 (Budget): </a:t>
            </a:r>
            <a:r>
              <a:rPr lang="en-US" sz="1800" b="1" dirty="0">
                <a:latin typeface="Gill Sans MT" panose="020B0502020104020203" pitchFamily="34" charset="77"/>
              </a:rPr>
              <a:t>RTS, Teaching Release, or Course Buy out</a:t>
            </a:r>
            <a:r>
              <a:rPr lang="en-US" sz="1800" dirty="0">
                <a:latin typeface="Gill Sans MT" panose="020B0502020104020203" pitchFamily="34" charset="77"/>
              </a:rPr>
              <a:t>: same process as Q2. </a:t>
            </a:r>
          </a:p>
          <a:p>
            <a:endParaRPr lang="en-US" sz="1800" dirty="0">
              <a:latin typeface="Gill Sans MT" panose="020B0502020104020203" pitchFamily="34" charset="77"/>
            </a:endParaRPr>
          </a:p>
          <a:p>
            <a:r>
              <a:rPr lang="en-US" sz="1800" b="1" dirty="0">
                <a:latin typeface="Gill Sans MT" panose="020B0502020104020203" pitchFamily="34" charset="77"/>
              </a:rPr>
              <a:t>Question 4 (Budget): Does the Applied F&amp;A follows SFU policy</a:t>
            </a:r>
            <a:r>
              <a:rPr lang="en-US" sz="1800" dirty="0">
                <a:latin typeface="Gill Sans MT" panose="020B0502020104020203" pitchFamily="34" charset="77"/>
              </a:rPr>
              <a:t>: If “yes”, no further action. If “no” PI will include rationale. It is the responsibility of ORS to verify if overhead policy is properly followed. Please contact ORS with questions. </a:t>
            </a:r>
          </a:p>
          <a:p>
            <a:endParaRPr lang="en-US" sz="1800" dirty="0">
              <a:latin typeface="Gill Sans MT" panose="020B0502020104020203" pitchFamily="34" charset="77"/>
            </a:endParaRPr>
          </a:p>
          <a:p>
            <a:r>
              <a:rPr lang="en-US" sz="1400" i="1" dirty="0">
                <a:solidFill>
                  <a:srgbClr val="0070C0"/>
                </a:solidFill>
              </a:rPr>
              <a:t>NOTE: If the additional commitments towards the proposed research are not paid from the funder’s money but provided by department, faculty or SFU, information will not be entered here.</a:t>
            </a:r>
          </a:p>
        </p:txBody>
      </p:sp>
    </p:spTree>
    <p:extLst>
      <p:ext uri="{BB962C8B-B14F-4D97-AF65-F5344CB8AC3E}">
        <p14:creationId xmlns:p14="http://schemas.microsoft.com/office/powerpoint/2010/main" val="3926832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REVIEWING THE PROPOSAL – OTHER QUESTIONS</a:t>
            </a:r>
          </a:p>
        </p:txBody>
      </p:sp>
      <p:sp>
        <p:nvSpPr>
          <p:cNvPr id="6" name="TextBox 5">
            <a:extLst>
              <a:ext uri="{FF2B5EF4-FFF2-40B4-BE49-F238E27FC236}">
                <a16:creationId xmlns:a16="http://schemas.microsoft.com/office/drawing/2014/main" id="{686FB7E0-74D7-EEAD-47E7-DCB374CA122A}"/>
              </a:ext>
            </a:extLst>
          </p:cNvPr>
          <p:cNvSpPr txBox="1"/>
          <p:nvPr/>
        </p:nvSpPr>
        <p:spPr>
          <a:xfrm>
            <a:off x="331595" y="1077819"/>
            <a:ext cx="8309987" cy="5293757"/>
          </a:xfrm>
          <a:prstGeom prst="rect">
            <a:avLst/>
          </a:prstGeom>
          <a:noFill/>
        </p:spPr>
        <p:txBody>
          <a:bodyPr wrap="square">
            <a:spAutoFit/>
          </a:bodyPr>
          <a:lstStyle/>
          <a:p>
            <a:r>
              <a:rPr lang="en-US" sz="1800" b="1" dirty="0">
                <a:latin typeface="Gill Sans MT" panose="020B0502020104020203" pitchFamily="34" charset="77"/>
              </a:rPr>
              <a:t>Question 5: International Collaboration: </a:t>
            </a:r>
            <a:r>
              <a:rPr lang="en-US" sz="1800" dirty="0">
                <a:latin typeface="Gill Sans MT" panose="020B0502020104020203" pitchFamily="34" charset="77"/>
              </a:rPr>
              <a:t>No action, for stats only</a:t>
            </a:r>
          </a:p>
          <a:p>
            <a:endParaRPr lang="en-US" sz="1800" b="1" dirty="0">
              <a:latin typeface="Gill Sans MT" panose="020B0502020104020203" pitchFamily="34" charset="77"/>
            </a:endParaRPr>
          </a:p>
          <a:p>
            <a:r>
              <a:rPr lang="en-US" sz="1800" b="1" dirty="0">
                <a:highlight>
                  <a:srgbClr val="FFFF00"/>
                </a:highlight>
                <a:latin typeface="Gill Sans MT" panose="020B0502020104020203" pitchFamily="34" charset="77"/>
              </a:rPr>
              <a:t>Question 6: Will you Conduct the Research Only on SFU premises</a:t>
            </a:r>
            <a:endParaRPr lang="en-US" sz="1800" b="1" dirty="0">
              <a:latin typeface="Gill Sans MT" panose="020B0502020104020203" pitchFamily="34" charset="77"/>
            </a:endParaRPr>
          </a:p>
          <a:p>
            <a:r>
              <a:rPr lang="en-US" sz="1800" dirty="0">
                <a:latin typeface="Gill Sans MT" panose="020B0502020104020203" pitchFamily="34" charset="77"/>
              </a:rPr>
              <a:t>- If “yes”, no action. </a:t>
            </a:r>
          </a:p>
          <a:p>
            <a:r>
              <a:rPr lang="en-US" sz="1800" dirty="0">
                <a:latin typeface="Gill Sans MT" panose="020B0502020104020203" pitchFamily="34" charset="77"/>
              </a:rPr>
              <a:t>- If “no” skip Question 6.1: Will you conduct the proposed research at SFU’s Affiliates? For </a:t>
            </a:r>
            <a:r>
              <a:rPr lang="en-US" dirty="0">
                <a:latin typeface="Gill Sans MT" panose="020B0502020104020203" pitchFamily="34" charset="77"/>
              </a:rPr>
              <a:t>back-office use, n</a:t>
            </a:r>
            <a:r>
              <a:rPr lang="en-US" sz="1800" dirty="0">
                <a:latin typeface="Gill Sans MT" panose="020B0502020104020203" pitchFamily="34" charset="77"/>
              </a:rPr>
              <a:t>o action, move to next sub-question. </a:t>
            </a:r>
          </a:p>
          <a:p>
            <a:endParaRPr lang="en-US" b="1" dirty="0">
              <a:highlight>
                <a:srgbClr val="FFFF00"/>
              </a:highlight>
              <a:latin typeface="Gill Sans MT" panose="020B0502020104020203" pitchFamily="34" charset="77"/>
            </a:endParaRPr>
          </a:p>
          <a:p>
            <a:r>
              <a:rPr lang="en-US" sz="1800" b="1" dirty="0">
                <a:highlight>
                  <a:srgbClr val="FFFF00"/>
                </a:highlight>
                <a:latin typeface="Gill Sans MT" panose="020B0502020104020203" pitchFamily="34" charset="77"/>
              </a:rPr>
              <a:t>Question 6.2: Will you conduct the proposed research at the premises of any other organization </a:t>
            </a:r>
            <a:r>
              <a:rPr lang="en-US" sz="1800" dirty="0">
                <a:latin typeface="Gill Sans MT" panose="020B0502020104020203" pitchFamily="34" charset="77"/>
              </a:rPr>
              <a:t>(e.g. leased space, partner organization, industry partner lab)?  </a:t>
            </a:r>
          </a:p>
          <a:p>
            <a:r>
              <a:rPr lang="en-US" dirty="0">
                <a:latin typeface="Gill Sans MT" panose="020B0502020104020203" pitchFamily="34" charset="77"/>
              </a:rPr>
              <a:t>- </a:t>
            </a:r>
            <a:r>
              <a:rPr lang="en-US" sz="1800" dirty="0">
                <a:latin typeface="Gill Sans MT" panose="020B0502020104020203" pitchFamily="34" charset="77"/>
              </a:rPr>
              <a:t>If ”no” move to next sub-question. </a:t>
            </a:r>
          </a:p>
          <a:p>
            <a:r>
              <a:rPr lang="en-US" dirty="0">
                <a:latin typeface="Gill Sans MT" panose="020B0502020104020203" pitchFamily="34" charset="77"/>
              </a:rPr>
              <a:t>- </a:t>
            </a:r>
            <a:r>
              <a:rPr lang="en-US" sz="1800" dirty="0">
                <a:latin typeface="Gill Sans MT" panose="020B0502020104020203" pitchFamily="34" charset="77"/>
              </a:rPr>
              <a:t>If ”yes” name of the organization and/or the location will be provided for Approver to follow appropriate internal process. </a:t>
            </a:r>
          </a:p>
          <a:p>
            <a:endParaRPr lang="en-US" sz="1800" b="1" dirty="0">
              <a:latin typeface="Gill Sans MT" panose="020B0502020104020203" pitchFamily="34" charset="77"/>
            </a:endParaRPr>
          </a:p>
          <a:p>
            <a:r>
              <a:rPr lang="en-US" sz="1800" b="1" dirty="0">
                <a:highlight>
                  <a:srgbClr val="FFFF00"/>
                </a:highlight>
                <a:latin typeface="Gill Sans MT" panose="020B0502020104020203" pitchFamily="34" charset="77"/>
              </a:rPr>
              <a:t>Question 6.3: Does the proposal include field work</a:t>
            </a:r>
            <a:r>
              <a:rPr lang="en-US" sz="1800" b="1" dirty="0">
                <a:latin typeface="Gill Sans MT" panose="020B0502020104020203" pitchFamily="34" charset="77"/>
              </a:rPr>
              <a:t>? </a:t>
            </a:r>
          </a:p>
          <a:p>
            <a:r>
              <a:rPr lang="en-US" dirty="0">
                <a:latin typeface="Gill Sans MT" panose="020B0502020104020203" pitchFamily="34" charset="77"/>
              </a:rPr>
              <a:t>- </a:t>
            </a:r>
            <a:r>
              <a:rPr lang="en-US" sz="1800" dirty="0">
                <a:latin typeface="Gill Sans MT" panose="020B0502020104020203" pitchFamily="34" charset="77"/>
              </a:rPr>
              <a:t>If ”no” move to next sub-question. </a:t>
            </a:r>
          </a:p>
          <a:p>
            <a:r>
              <a:rPr lang="en-US" dirty="0">
                <a:latin typeface="Gill Sans MT" panose="020B0502020104020203" pitchFamily="34" charset="77"/>
              </a:rPr>
              <a:t>- </a:t>
            </a:r>
            <a:r>
              <a:rPr lang="en-US" sz="1800" dirty="0">
                <a:latin typeface="Gill Sans MT" panose="020B0502020104020203" pitchFamily="34" charset="77"/>
              </a:rPr>
              <a:t>If ”yes” you can review where the field activities will take place. </a:t>
            </a:r>
          </a:p>
          <a:p>
            <a:endParaRPr lang="en-US" sz="1800" b="1" dirty="0">
              <a:latin typeface="Gill Sans MT" panose="020B0502020104020203" pitchFamily="34" charset="77"/>
            </a:endParaRPr>
          </a:p>
          <a:p>
            <a:pPr algn="ctr"/>
            <a:r>
              <a:rPr lang="en-US" sz="1600" i="1" dirty="0">
                <a:solidFill>
                  <a:srgbClr val="0070C0"/>
                </a:solidFill>
              </a:rPr>
              <a:t>NOTE: PIs receive reminder in KR that all applicable permit, license, compliance, security, certificate, training, etc. requirements must be met before proposed activities commence. </a:t>
            </a:r>
          </a:p>
        </p:txBody>
      </p:sp>
    </p:spTree>
    <p:extLst>
      <p:ext uri="{BB962C8B-B14F-4D97-AF65-F5344CB8AC3E}">
        <p14:creationId xmlns:p14="http://schemas.microsoft.com/office/powerpoint/2010/main" val="2943812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REVIEWING THE PROPOSAL – OTHER QUESTIONS</a:t>
            </a:r>
          </a:p>
        </p:txBody>
      </p:sp>
      <p:sp>
        <p:nvSpPr>
          <p:cNvPr id="7" name="TextBox 6">
            <a:extLst>
              <a:ext uri="{FF2B5EF4-FFF2-40B4-BE49-F238E27FC236}">
                <a16:creationId xmlns:a16="http://schemas.microsoft.com/office/drawing/2014/main" id="{A2CE27D2-6161-8E13-BC4B-6A6EB84F5722}"/>
              </a:ext>
            </a:extLst>
          </p:cNvPr>
          <p:cNvSpPr txBox="1"/>
          <p:nvPr/>
        </p:nvSpPr>
        <p:spPr>
          <a:xfrm>
            <a:off x="270241" y="1328079"/>
            <a:ext cx="8220616" cy="4524315"/>
          </a:xfrm>
          <a:prstGeom prst="rect">
            <a:avLst/>
          </a:prstGeom>
          <a:noFill/>
        </p:spPr>
        <p:txBody>
          <a:bodyPr wrap="square">
            <a:spAutoFit/>
          </a:bodyPr>
          <a:lstStyle/>
          <a:p>
            <a:r>
              <a:rPr lang="en-US" b="1" dirty="0">
                <a:highlight>
                  <a:srgbClr val="FFFF00"/>
                </a:highlight>
                <a:latin typeface="Gill Sans MT" panose="020B0502020104020203" pitchFamily="34" charset="77"/>
              </a:rPr>
              <a:t>Question 7: Indigenous Research </a:t>
            </a:r>
            <a:r>
              <a:rPr lang="en-US" dirty="0">
                <a:latin typeface="Gill Sans MT" panose="020B0502020104020203" pitchFamily="34" charset="77"/>
              </a:rPr>
              <a:t>(engaging with or studying people, culture or their wisdom)</a:t>
            </a:r>
          </a:p>
          <a:p>
            <a:r>
              <a:rPr lang="en-US" dirty="0"/>
              <a:t>- if “no” no action</a:t>
            </a:r>
          </a:p>
          <a:p>
            <a:r>
              <a:rPr lang="en-US" dirty="0"/>
              <a:t>- if </a:t>
            </a:r>
            <a:r>
              <a:rPr lang="en-CA" dirty="0"/>
              <a:t>“yes</a:t>
            </a:r>
            <a:r>
              <a:rPr lang="en-CA" b="0" dirty="0">
                <a:effectLst/>
              </a:rPr>
              <a:t>” you can review 1) List of indigenous groups involved 2) description of how PI has or will secure indigenous groups’ approval for the proposed activities. </a:t>
            </a:r>
          </a:p>
          <a:p>
            <a:endParaRPr lang="en-CA" b="0" dirty="0">
              <a:effectLst/>
            </a:endParaRPr>
          </a:p>
          <a:p>
            <a:r>
              <a:rPr lang="en-US" b="1" dirty="0">
                <a:highlight>
                  <a:srgbClr val="FFFF00"/>
                </a:highlight>
                <a:latin typeface="Gill Sans MT" panose="020B0502020104020203" pitchFamily="34" charset="77"/>
              </a:rPr>
              <a:t>Question 8: Are you seeking any of the following Physical Resources</a:t>
            </a:r>
            <a:endParaRPr lang="en-US" b="1" dirty="0">
              <a:latin typeface="Gill Sans MT" panose="020B0502020104020203" pitchFamily="34" charset="77"/>
            </a:endParaRPr>
          </a:p>
          <a:p>
            <a:r>
              <a:rPr lang="en-US" dirty="0">
                <a:latin typeface="Gill Sans MT" panose="020B0502020104020203" pitchFamily="34" charset="77"/>
              </a:rPr>
              <a:t>1) additional space, 2) additional facilities, 3) renovations, 4) retrofitting, 5) new equipment, or 6) other resources. </a:t>
            </a:r>
          </a:p>
          <a:p>
            <a:r>
              <a:rPr lang="en-US" dirty="0">
                <a:latin typeface="Gill Sans MT" panose="020B0502020104020203" pitchFamily="34" charset="77"/>
              </a:rPr>
              <a:t>- if “no” no action</a:t>
            </a:r>
          </a:p>
          <a:p>
            <a:r>
              <a:rPr lang="en-US" dirty="0">
                <a:latin typeface="Gill Sans MT" panose="020B0502020104020203" pitchFamily="34" charset="77"/>
              </a:rPr>
              <a:t>- if “yes” review all selected items and verify approval through Attachments</a:t>
            </a:r>
          </a:p>
          <a:p>
            <a:endParaRPr lang="en-US" b="1" dirty="0">
              <a:latin typeface="Gill Sans MT" panose="020B0502020104020203" pitchFamily="34" charset="77"/>
            </a:endParaRPr>
          </a:p>
          <a:p>
            <a:r>
              <a:rPr lang="en-US" b="1" dirty="0">
                <a:latin typeface="Gill Sans MT" panose="020B0502020104020203" pitchFamily="34" charset="77"/>
              </a:rPr>
              <a:t>Question 9: SFU Core Facilities</a:t>
            </a:r>
            <a:endParaRPr lang="en-US" dirty="0">
              <a:latin typeface="Gill Sans MT" panose="020B0502020104020203" pitchFamily="34" charset="77"/>
            </a:endParaRPr>
          </a:p>
          <a:p>
            <a:r>
              <a:rPr lang="en-US" dirty="0">
                <a:latin typeface="Gill Sans MT" panose="020B0502020104020203" pitchFamily="34" charset="77"/>
              </a:rPr>
              <a:t>- if “no” no action</a:t>
            </a:r>
          </a:p>
          <a:p>
            <a:r>
              <a:rPr lang="en-US" dirty="0">
                <a:latin typeface="Gill Sans MT" panose="020B0502020104020203" pitchFamily="34" charset="77"/>
              </a:rPr>
              <a:t>- if “yes” will be reportable for tracking, no approver related action</a:t>
            </a:r>
          </a:p>
          <a:p>
            <a:endParaRPr lang="en-US" b="1" dirty="0">
              <a:latin typeface="Gill Sans MT" panose="020B0502020104020203" pitchFamily="34" charset="77"/>
            </a:endParaRPr>
          </a:p>
        </p:txBody>
      </p:sp>
    </p:spTree>
    <p:extLst>
      <p:ext uri="{BB962C8B-B14F-4D97-AF65-F5344CB8AC3E}">
        <p14:creationId xmlns:p14="http://schemas.microsoft.com/office/powerpoint/2010/main" val="350349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REVIEWING THE PROPOSAL – OTHER QUESTIONS</a:t>
            </a:r>
          </a:p>
        </p:txBody>
      </p:sp>
      <p:sp>
        <p:nvSpPr>
          <p:cNvPr id="7" name="TextBox 6">
            <a:extLst>
              <a:ext uri="{FF2B5EF4-FFF2-40B4-BE49-F238E27FC236}">
                <a16:creationId xmlns:a16="http://schemas.microsoft.com/office/drawing/2014/main" id="{A2CE27D2-6161-8E13-BC4B-6A6EB84F5722}"/>
              </a:ext>
            </a:extLst>
          </p:cNvPr>
          <p:cNvSpPr txBox="1"/>
          <p:nvPr/>
        </p:nvSpPr>
        <p:spPr>
          <a:xfrm>
            <a:off x="270241" y="1328079"/>
            <a:ext cx="8220616" cy="5355312"/>
          </a:xfrm>
          <a:prstGeom prst="rect">
            <a:avLst/>
          </a:prstGeom>
          <a:noFill/>
        </p:spPr>
        <p:txBody>
          <a:bodyPr wrap="square">
            <a:spAutoFit/>
          </a:bodyPr>
          <a:lstStyle/>
          <a:p>
            <a:r>
              <a:rPr lang="en-US" b="1" dirty="0">
                <a:highlight>
                  <a:srgbClr val="FFFF00"/>
                </a:highlight>
                <a:latin typeface="Gill Sans MT" panose="020B0502020104020203" pitchFamily="34" charset="77"/>
              </a:rPr>
              <a:t>Question 10: Does your proposal include Co-applicants</a:t>
            </a:r>
          </a:p>
          <a:p>
            <a:r>
              <a:rPr lang="en-US" dirty="0">
                <a:latin typeface="Gill Sans MT" panose="020B0502020104020203" pitchFamily="34" charset="77"/>
              </a:rPr>
              <a:t>- if “no” no action</a:t>
            </a:r>
          </a:p>
          <a:p>
            <a:r>
              <a:rPr lang="en-US" dirty="0">
                <a:latin typeface="Gill Sans MT" panose="020B0502020104020203" pitchFamily="34" charset="77"/>
              </a:rPr>
              <a:t>- if “yes” all co-PIs (SFU or external) should be listed in the attached proposal. </a:t>
            </a:r>
          </a:p>
          <a:p>
            <a:r>
              <a:rPr lang="en-US" b="1" dirty="0">
                <a:highlight>
                  <a:srgbClr val="FFFF00"/>
                </a:highlight>
                <a:latin typeface="Gill Sans MT" panose="020B0502020104020203" pitchFamily="34" charset="77"/>
              </a:rPr>
              <a:t>	Question 10.1 Are any of your co-applicants from SFU</a:t>
            </a:r>
            <a:r>
              <a:rPr lang="en-US" dirty="0">
                <a:latin typeface="Gill Sans MT" panose="020B0502020104020203" pitchFamily="34" charset="77"/>
              </a:rPr>
              <a:t>?</a:t>
            </a:r>
          </a:p>
          <a:p>
            <a:r>
              <a:rPr lang="en-US" dirty="0">
                <a:latin typeface="Gill Sans MT" panose="020B0502020104020203" pitchFamily="34" charset="77"/>
              </a:rPr>
              <a:t>	- if “no” no action</a:t>
            </a:r>
          </a:p>
          <a:p>
            <a:r>
              <a:rPr lang="en-US" dirty="0">
                <a:latin typeface="Gill Sans MT" panose="020B0502020104020203" pitchFamily="34" charset="77"/>
              </a:rPr>
              <a:t>	- if “yes”, see answer to </a:t>
            </a:r>
            <a:r>
              <a:rPr lang="en-US" dirty="0">
                <a:highlight>
                  <a:srgbClr val="FFFF00"/>
                </a:highlight>
                <a:latin typeface="Gill Sans MT" panose="020B0502020104020203" pitchFamily="34" charset="77"/>
              </a:rPr>
              <a:t>Question 10.1.1 Are any of your SFU Co-Applicants 	providing additional resources?</a:t>
            </a:r>
            <a:r>
              <a:rPr lang="en-US" dirty="0">
                <a:latin typeface="Gill Sans MT" panose="020B0502020104020203" pitchFamily="34" charset="77"/>
              </a:rPr>
              <a:t> </a:t>
            </a:r>
          </a:p>
          <a:p>
            <a:r>
              <a:rPr lang="en-US" dirty="0">
                <a:latin typeface="Gill Sans MT" panose="020B0502020104020203" pitchFamily="34" charset="77"/>
              </a:rPr>
              <a:t>	- if “no” no action</a:t>
            </a:r>
          </a:p>
          <a:p>
            <a:r>
              <a:rPr lang="en-US" dirty="0">
                <a:latin typeface="Gill Sans MT" panose="020B0502020104020203" pitchFamily="34" charset="77"/>
              </a:rPr>
              <a:t>	- if “yes” check that PI either has verification that approvals were secured, or that PI acknowledges that approvals must be secured before project start. Please follow internal process for verification, follow up and tracking. </a:t>
            </a:r>
          </a:p>
          <a:p>
            <a:endParaRPr lang="en-US" dirty="0">
              <a:latin typeface="Gill Sans MT" panose="020B0502020104020203" pitchFamily="34" charset="77"/>
            </a:endParaRPr>
          </a:p>
          <a:p>
            <a:r>
              <a:rPr lang="en-US" b="1" dirty="0">
                <a:highlight>
                  <a:srgbClr val="FFFF00"/>
                </a:highlight>
                <a:latin typeface="Gill Sans MT" panose="020B0502020104020203" pitchFamily="34" charset="77"/>
              </a:rPr>
              <a:t>Question 11: Institutional support letter or contributions by the OVPRI </a:t>
            </a:r>
            <a:r>
              <a:rPr lang="en-US" dirty="0">
                <a:latin typeface="Gill Sans MT" panose="020B0502020104020203" pitchFamily="34" charset="77"/>
              </a:rPr>
              <a:t> </a:t>
            </a:r>
          </a:p>
          <a:p>
            <a:r>
              <a:rPr lang="en-US" dirty="0">
                <a:latin typeface="Gill Sans MT" panose="020B0502020104020203" pitchFamily="34" charset="77"/>
              </a:rPr>
              <a:t>- if “no” no action</a:t>
            </a:r>
          </a:p>
          <a:p>
            <a:r>
              <a:rPr lang="en-US" dirty="0">
                <a:latin typeface="Gill Sans MT" panose="020B0502020104020203" pitchFamily="34" charset="77"/>
              </a:rPr>
              <a:t>- if “yes” review PI response to support letters and contributions. </a:t>
            </a:r>
          </a:p>
          <a:p>
            <a:endParaRPr lang="en-US" dirty="0">
              <a:latin typeface="Gill Sans MT" panose="020B0502020104020203" pitchFamily="34" charset="77"/>
            </a:endParaRPr>
          </a:p>
          <a:p>
            <a:r>
              <a:rPr lang="en-US" sz="1800" i="1" dirty="0">
                <a:solidFill>
                  <a:srgbClr val="0070C0"/>
                </a:solidFill>
              </a:rPr>
              <a:t>NOTE: Question 11 will not track commitments made within Department, School and Faculty at go live. Only commitments tracked by ISA are listed. </a:t>
            </a:r>
          </a:p>
          <a:p>
            <a:endParaRPr lang="en-US" b="1" dirty="0">
              <a:latin typeface="Gill Sans MT" panose="020B0502020104020203" pitchFamily="34" charset="77"/>
            </a:endParaRPr>
          </a:p>
        </p:txBody>
      </p:sp>
    </p:spTree>
    <p:extLst>
      <p:ext uri="{BB962C8B-B14F-4D97-AF65-F5344CB8AC3E}">
        <p14:creationId xmlns:p14="http://schemas.microsoft.com/office/powerpoint/2010/main" val="2849782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59" y="370038"/>
            <a:ext cx="8600383" cy="695008"/>
          </a:xfrm>
        </p:spPr>
        <p:txBody>
          <a:bodyPr/>
          <a:lstStyle/>
          <a:p>
            <a:r>
              <a:rPr lang="en-US" sz="3600" dirty="0"/>
              <a:t>REVIEWING THE PROPOSAL – FYI COMPLIANCE</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98017C8-6BFE-7CF0-6CC8-748CE7E8CB0C}"/>
              </a:ext>
            </a:extLst>
          </p:cNvPr>
          <p:cNvSpPr txBox="1"/>
          <p:nvPr/>
        </p:nvSpPr>
        <p:spPr>
          <a:xfrm>
            <a:off x="215758" y="1065046"/>
            <a:ext cx="8486115" cy="5047536"/>
          </a:xfrm>
          <a:prstGeom prst="rect">
            <a:avLst/>
          </a:prstGeom>
          <a:noFill/>
        </p:spPr>
        <p:txBody>
          <a:bodyPr wrap="square">
            <a:spAutoFit/>
          </a:bodyPr>
          <a:lstStyle/>
          <a:p>
            <a:r>
              <a:rPr lang="en-US" sz="1400" b="1" dirty="0">
                <a:latin typeface="Gill Sans MT" panose="020B0502020104020203" pitchFamily="34" charset="77"/>
              </a:rPr>
              <a:t>No account will be authorized until ORS verified all bold typeset compliance requirements are met. </a:t>
            </a:r>
          </a:p>
          <a:p>
            <a:endParaRPr lang="en-US" sz="1400" b="1" dirty="0">
              <a:latin typeface="Gill Sans MT" panose="020B0502020104020203" pitchFamily="34" charset="77"/>
            </a:endParaRPr>
          </a:p>
          <a:p>
            <a:endParaRPr lang="en-US" sz="1400" dirty="0">
              <a:latin typeface="Gill Sans MT" panose="020B0502020104020203" pitchFamily="34" charset="77"/>
            </a:endParaRPr>
          </a:p>
          <a:p>
            <a:pPr marL="171450" indent="-171450">
              <a:buFont typeface="Arial" panose="020B0604020202020204" pitchFamily="34" charset="0"/>
              <a:buChar char="•"/>
            </a:pPr>
            <a:r>
              <a:rPr lang="en-US" sz="1400" b="1" dirty="0">
                <a:latin typeface="Gill Sans MT" panose="020B0502020104020203" pitchFamily="34" charset="77"/>
              </a:rPr>
              <a:t>Human Ethics</a:t>
            </a:r>
          </a:p>
          <a:p>
            <a:pPr marL="171450" indent="-171450">
              <a:buFont typeface="Arial" panose="020B0604020202020204" pitchFamily="34" charset="0"/>
              <a:buChar char="•"/>
            </a:pPr>
            <a:r>
              <a:rPr lang="en-US" sz="1400" b="1" dirty="0">
                <a:latin typeface="Gill Sans MT" panose="020B0502020104020203" pitchFamily="34" charset="77"/>
              </a:rPr>
              <a:t>Animal Care</a:t>
            </a:r>
          </a:p>
          <a:p>
            <a:pPr marL="171450" indent="-171450">
              <a:buFont typeface="Arial" panose="020B0604020202020204" pitchFamily="34" charset="0"/>
              <a:buChar char="•"/>
            </a:pPr>
            <a:r>
              <a:rPr lang="en-US" sz="1400" b="1" dirty="0">
                <a:latin typeface="Gill Sans MT" panose="020B0502020104020203" pitchFamily="34" charset="77"/>
              </a:rPr>
              <a:t>Biohazard</a:t>
            </a:r>
          </a:p>
          <a:p>
            <a:pPr marL="171450" indent="-171450">
              <a:buFont typeface="Arial" panose="020B0604020202020204" pitchFamily="34" charset="0"/>
              <a:buChar char="•"/>
            </a:pPr>
            <a:endParaRPr lang="en-US" sz="1400" b="1" dirty="0">
              <a:latin typeface="Gill Sans MT" panose="020B0502020104020203" pitchFamily="34" charset="77"/>
            </a:endParaRPr>
          </a:p>
          <a:p>
            <a:pPr marL="171450" indent="-171450">
              <a:buFont typeface="Arial" panose="020B0604020202020204" pitchFamily="34" charset="0"/>
              <a:buChar char="•"/>
            </a:pPr>
            <a:r>
              <a:rPr lang="en-US" sz="1400" b="1" dirty="0">
                <a:latin typeface="Gill Sans MT" panose="020B0502020104020203" pitchFamily="34" charset="77"/>
              </a:rPr>
              <a:t>Conflict of Interest Management Plan</a:t>
            </a:r>
            <a:r>
              <a:rPr lang="en-US" sz="1400" b="1" dirty="0">
                <a:solidFill>
                  <a:srgbClr val="FF0000"/>
                </a:solidFill>
                <a:latin typeface="Gill Sans MT" panose="020B0502020104020203" pitchFamily="34" charset="77"/>
              </a:rPr>
              <a:t>*</a:t>
            </a:r>
          </a:p>
          <a:p>
            <a:endParaRPr lang="en-US" sz="1400" b="1" dirty="0">
              <a:solidFill>
                <a:srgbClr val="FF0000"/>
              </a:solidFill>
              <a:latin typeface="Gill Sans MT" panose="020B0502020104020203" pitchFamily="34" charset="77"/>
            </a:endParaRPr>
          </a:p>
          <a:p>
            <a:pPr marL="171450" indent="-171450">
              <a:buFont typeface="Arial" panose="020B0604020202020204" pitchFamily="34" charset="0"/>
              <a:buChar char="•"/>
            </a:pPr>
            <a:r>
              <a:rPr lang="en-US" sz="1400" dirty="0">
                <a:latin typeface="Gill Sans MT" panose="020B0502020104020203" pitchFamily="34" charset="77"/>
              </a:rPr>
              <a:t>Radiation</a:t>
            </a:r>
          </a:p>
          <a:p>
            <a:pPr marL="171450" indent="-171450">
              <a:buFont typeface="Arial" panose="020B0604020202020204" pitchFamily="34" charset="0"/>
              <a:buChar char="•"/>
            </a:pPr>
            <a:r>
              <a:rPr lang="en-US" sz="1400" dirty="0">
                <a:latin typeface="Gill Sans MT" panose="020B0502020104020203" pitchFamily="34" charset="77"/>
              </a:rPr>
              <a:t>Cannabis</a:t>
            </a:r>
          </a:p>
          <a:p>
            <a:endParaRPr lang="en-US" sz="1400" dirty="0">
              <a:latin typeface="Gill Sans MT" panose="020B0502020104020203" pitchFamily="34" charset="77"/>
            </a:endParaRPr>
          </a:p>
          <a:p>
            <a:r>
              <a:rPr lang="en-US" sz="1400" dirty="0">
                <a:solidFill>
                  <a:srgbClr val="FF0000"/>
                </a:solidFill>
                <a:latin typeface="Gill Sans MT" panose="020B0502020104020203" pitchFamily="34" charset="77"/>
              </a:rPr>
              <a:t>*</a:t>
            </a:r>
            <a:r>
              <a:rPr lang="en-US" sz="1400" dirty="0">
                <a:latin typeface="Gill Sans MT" panose="020B0502020104020203" pitchFamily="34" charset="77"/>
              </a:rPr>
              <a:t>COI Management Plans are processed and approved in the Faculties. Please use internal process to make sure all required documentation and approval are in place for COI Management Plan Approval. KR will only hold the approved plan. </a:t>
            </a:r>
          </a:p>
          <a:p>
            <a:endParaRPr lang="en-US" sz="1400" dirty="0">
              <a:latin typeface="Gill Sans MT" panose="020B0502020104020203" pitchFamily="34" charset="77"/>
            </a:endParaRPr>
          </a:p>
          <a:p>
            <a:r>
              <a:rPr lang="en-US" sz="1400" i="1" dirty="0">
                <a:solidFill>
                  <a:srgbClr val="0070C0"/>
                </a:solidFill>
              </a:rPr>
              <a:t>NOTE: there are several other certification and compliance requirements that could be applicable to a proposed project. It is the responsibility of the PI to make sure they do their diligence in exploring what is applicable and completing it before starting the funded project. Please contact </a:t>
            </a:r>
            <a:r>
              <a:rPr lang="en-US" sz="1400" i="1" dirty="0" err="1">
                <a:solidFill>
                  <a:srgbClr val="0070C0"/>
                </a:solidFill>
              </a:rPr>
              <a:t>ors@sfu.ca</a:t>
            </a:r>
            <a:r>
              <a:rPr lang="en-US" sz="1400" i="1" dirty="0">
                <a:solidFill>
                  <a:srgbClr val="0070C0"/>
                </a:solidFill>
              </a:rPr>
              <a:t> for a list of most common requirements. </a:t>
            </a:r>
          </a:p>
          <a:p>
            <a:endParaRPr lang="en-US" sz="1400" dirty="0">
              <a:latin typeface="Gill Sans MT" panose="020B0502020104020203" pitchFamily="34" charset="77"/>
            </a:endParaRPr>
          </a:p>
          <a:p>
            <a:r>
              <a:rPr lang="en-US" sz="1400" i="1" dirty="0">
                <a:solidFill>
                  <a:srgbClr val="0070C0"/>
                </a:solidFill>
              </a:rPr>
              <a:t>NOTE:  PIs cannot procced without choosing a compliance entry. If they have none, they must select “none”. </a:t>
            </a:r>
          </a:p>
          <a:p>
            <a:endParaRPr lang="en-US" sz="1400" i="1" dirty="0">
              <a:solidFill>
                <a:srgbClr val="0070C0"/>
              </a:solidFill>
            </a:endParaRPr>
          </a:p>
        </p:txBody>
      </p:sp>
    </p:spTree>
    <p:extLst>
      <p:ext uri="{BB962C8B-B14F-4D97-AF65-F5344CB8AC3E}">
        <p14:creationId xmlns:p14="http://schemas.microsoft.com/office/powerpoint/2010/main" val="3220890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59" y="370038"/>
            <a:ext cx="8600383" cy="695008"/>
          </a:xfrm>
        </p:spPr>
        <p:txBody>
          <a:bodyPr/>
          <a:lstStyle/>
          <a:p>
            <a:r>
              <a:rPr lang="en-US" sz="3600" dirty="0"/>
              <a:t>ATTACHMENTS</a:t>
            </a:r>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4DDA49B6-6BF0-667F-18EB-4F83B8B1EAD1}"/>
              </a:ext>
            </a:extLst>
          </p:cNvPr>
          <p:cNvGraphicFramePr>
            <a:graphicFrameLocks noGrp="1"/>
          </p:cNvGraphicFramePr>
          <p:nvPr>
            <p:extLst>
              <p:ext uri="{D42A27DB-BD31-4B8C-83A1-F6EECF244321}">
                <p14:modId xmlns:p14="http://schemas.microsoft.com/office/powerpoint/2010/main" val="3690640218"/>
              </p:ext>
            </p:extLst>
          </p:nvPr>
        </p:nvGraphicFramePr>
        <p:xfrm>
          <a:off x="327859" y="1555341"/>
          <a:ext cx="8455534" cy="4785360"/>
        </p:xfrm>
        <a:graphic>
          <a:graphicData uri="http://schemas.openxmlformats.org/drawingml/2006/table">
            <a:tbl>
              <a:tblPr firstRow="1" bandRow="1">
                <a:tableStyleId>{5C22544A-7EE6-4342-B048-85BDC9FD1C3A}</a:tableStyleId>
              </a:tblPr>
              <a:tblGrid>
                <a:gridCol w="3184578">
                  <a:extLst>
                    <a:ext uri="{9D8B030D-6E8A-4147-A177-3AD203B41FA5}">
                      <a16:colId xmlns:a16="http://schemas.microsoft.com/office/drawing/2014/main" val="1828581158"/>
                    </a:ext>
                  </a:extLst>
                </a:gridCol>
                <a:gridCol w="5270956">
                  <a:extLst>
                    <a:ext uri="{9D8B030D-6E8A-4147-A177-3AD203B41FA5}">
                      <a16:colId xmlns:a16="http://schemas.microsoft.com/office/drawing/2014/main" val="4176966702"/>
                    </a:ext>
                  </a:extLst>
                </a:gridCol>
              </a:tblGrid>
              <a:tr h="0">
                <a:tc>
                  <a:txBody>
                    <a:bodyPr/>
                    <a:lstStyle/>
                    <a:p>
                      <a:r>
                        <a:rPr lang="en-US" sz="1400" dirty="0"/>
                        <a:t>Attachment Type</a:t>
                      </a:r>
                    </a:p>
                  </a:txBody>
                  <a:tcPr/>
                </a:tc>
                <a:tc>
                  <a:txBody>
                    <a:bodyPr/>
                    <a:lstStyle/>
                    <a:p>
                      <a:r>
                        <a:rPr lang="en-US" sz="1400" dirty="0"/>
                        <a:t>Description</a:t>
                      </a:r>
                    </a:p>
                  </a:txBody>
                  <a:tcPr/>
                </a:tc>
                <a:extLst>
                  <a:ext uri="{0D108BD9-81ED-4DB2-BD59-A6C34878D82A}">
                    <a16:rowId xmlns:a16="http://schemas.microsoft.com/office/drawing/2014/main" val="3287962786"/>
                  </a:ext>
                </a:extLst>
              </a:tr>
              <a:tr h="370840">
                <a:tc>
                  <a:txBody>
                    <a:bodyPr/>
                    <a:lstStyle/>
                    <a:p>
                      <a:r>
                        <a:rPr lang="en-US" sz="1400" dirty="0"/>
                        <a:t>Sponsor Proposal</a:t>
                      </a:r>
                    </a:p>
                  </a:txBody>
                  <a:tcPr/>
                </a:tc>
                <a:tc>
                  <a:txBody>
                    <a:bodyPr/>
                    <a:lstStyle/>
                    <a:p>
                      <a:r>
                        <a:rPr lang="en-US" sz="1400" dirty="0"/>
                        <a:t>Mandatory</a:t>
                      </a:r>
                    </a:p>
                  </a:txBody>
                  <a:tcPr/>
                </a:tc>
                <a:extLst>
                  <a:ext uri="{0D108BD9-81ED-4DB2-BD59-A6C34878D82A}">
                    <a16:rowId xmlns:a16="http://schemas.microsoft.com/office/drawing/2014/main" val="2591593260"/>
                  </a:ext>
                </a:extLst>
              </a:tr>
              <a:tr h="370840">
                <a:tc>
                  <a:txBody>
                    <a:bodyPr/>
                    <a:lstStyle/>
                    <a:p>
                      <a:r>
                        <a:rPr lang="en-US" sz="1400" dirty="0"/>
                        <a:t>Sponsor Budget</a:t>
                      </a:r>
                    </a:p>
                  </a:txBody>
                  <a:tcPr/>
                </a:tc>
                <a:tc>
                  <a:txBody>
                    <a:bodyPr/>
                    <a:lstStyle/>
                    <a:p>
                      <a:r>
                        <a:rPr lang="en-US" sz="1400" dirty="0"/>
                        <a:t>Mandatory</a:t>
                      </a:r>
                    </a:p>
                  </a:txBody>
                  <a:tcPr/>
                </a:tc>
                <a:extLst>
                  <a:ext uri="{0D108BD9-81ED-4DB2-BD59-A6C34878D82A}">
                    <a16:rowId xmlns:a16="http://schemas.microsoft.com/office/drawing/2014/main" val="809122341"/>
                  </a:ext>
                </a:extLst>
              </a:tr>
              <a:tr h="370840">
                <a:tc>
                  <a:txBody>
                    <a:bodyPr/>
                    <a:lstStyle/>
                    <a:p>
                      <a:r>
                        <a:rPr lang="en-US" sz="1400" dirty="0"/>
                        <a:t>Letter of Support </a:t>
                      </a:r>
                    </a:p>
                  </a:txBody>
                  <a:tcPr/>
                </a:tc>
                <a:tc>
                  <a:txBody>
                    <a:bodyPr/>
                    <a:lstStyle/>
                    <a:p>
                      <a:r>
                        <a:rPr lang="en-US" sz="1400" dirty="0"/>
                        <a:t>If selected on the questionnaire</a:t>
                      </a:r>
                    </a:p>
                  </a:txBody>
                  <a:tcPr/>
                </a:tc>
                <a:extLst>
                  <a:ext uri="{0D108BD9-81ED-4DB2-BD59-A6C34878D82A}">
                    <a16:rowId xmlns:a16="http://schemas.microsoft.com/office/drawing/2014/main" val="2810600649"/>
                  </a:ext>
                </a:extLst>
              </a:tr>
              <a:tr h="370840">
                <a:tc>
                  <a:txBody>
                    <a:bodyPr/>
                    <a:lstStyle/>
                    <a:p>
                      <a:r>
                        <a:rPr lang="en-US" sz="1400" dirty="0"/>
                        <a:t>Approver-Requested Justification</a:t>
                      </a:r>
                    </a:p>
                  </a:txBody>
                  <a:tcPr/>
                </a:tc>
                <a:tc>
                  <a:txBody>
                    <a:bodyPr/>
                    <a:lstStyle/>
                    <a:p>
                      <a:r>
                        <a:rPr lang="en-US" sz="1400" dirty="0"/>
                        <a:t>As applicable</a:t>
                      </a:r>
                    </a:p>
                  </a:txBody>
                  <a:tcPr/>
                </a:tc>
                <a:extLst>
                  <a:ext uri="{0D108BD9-81ED-4DB2-BD59-A6C34878D82A}">
                    <a16:rowId xmlns:a16="http://schemas.microsoft.com/office/drawing/2014/main" val="2041657170"/>
                  </a:ext>
                </a:extLst>
              </a:tr>
              <a:tr h="370840">
                <a:tc>
                  <a:txBody>
                    <a:bodyPr/>
                    <a:lstStyle/>
                    <a:p>
                      <a:r>
                        <a:rPr lang="en-US" sz="1400" dirty="0"/>
                        <a:t>CFI Approved line-item budget</a:t>
                      </a:r>
                    </a:p>
                  </a:txBody>
                  <a:tcPr/>
                </a:tc>
                <a:tc>
                  <a:txBody>
                    <a:bodyPr/>
                    <a:lstStyle/>
                    <a:p>
                      <a:r>
                        <a:rPr lang="en-US" sz="1400" dirty="0"/>
                        <a:t>Mandatory</a:t>
                      </a:r>
                    </a:p>
                  </a:txBody>
                  <a:tcPr/>
                </a:tc>
                <a:extLst>
                  <a:ext uri="{0D108BD9-81ED-4DB2-BD59-A6C34878D82A}">
                    <a16:rowId xmlns:a16="http://schemas.microsoft.com/office/drawing/2014/main" val="3864924133"/>
                  </a:ext>
                </a:extLst>
              </a:tr>
              <a:tr h="370840">
                <a:tc>
                  <a:txBody>
                    <a:bodyPr/>
                    <a:lstStyle/>
                    <a:p>
                      <a:r>
                        <a:rPr lang="en-US" sz="1400" dirty="0"/>
                        <a:t>Outside Activity Report </a:t>
                      </a:r>
                    </a:p>
                  </a:txBody>
                  <a:tcPr/>
                </a:tc>
                <a:tc>
                  <a:txBody>
                    <a:bodyPr/>
                    <a:lstStyle/>
                    <a:p>
                      <a:r>
                        <a:rPr lang="en-US" sz="1400" dirty="0"/>
                        <a:t>FAS only</a:t>
                      </a:r>
                    </a:p>
                  </a:txBody>
                  <a:tcPr/>
                </a:tc>
                <a:extLst>
                  <a:ext uri="{0D108BD9-81ED-4DB2-BD59-A6C34878D82A}">
                    <a16:rowId xmlns:a16="http://schemas.microsoft.com/office/drawing/2014/main" val="3297869222"/>
                  </a:ext>
                </a:extLst>
              </a:tr>
              <a:tr h="0">
                <a:tc>
                  <a:txBody>
                    <a:bodyPr/>
                    <a:lstStyle/>
                    <a:p>
                      <a:r>
                        <a:rPr lang="en-US" sz="1400" dirty="0"/>
                        <a:t>Dean Approval </a:t>
                      </a:r>
                    </a:p>
                  </a:txBody>
                  <a:tcPr/>
                </a:tc>
                <a:tc>
                  <a:txBody>
                    <a:bodyPr/>
                    <a:lstStyle/>
                    <a:p>
                      <a:r>
                        <a:rPr lang="en-US" sz="1400" dirty="0"/>
                        <a:t>For PI fees/additional compensation/salary recovery – if selected in the questionnaire </a:t>
                      </a:r>
                    </a:p>
                  </a:txBody>
                  <a:tcPr/>
                </a:tc>
                <a:extLst>
                  <a:ext uri="{0D108BD9-81ED-4DB2-BD59-A6C34878D82A}">
                    <a16:rowId xmlns:a16="http://schemas.microsoft.com/office/drawing/2014/main" val="2387112165"/>
                  </a:ext>
                </a:extLst>
              </a:tr>
              <a:tr h="0">
                <a:tc>
                  <a:txBody>
                    <a:bodyPr/>
                    <a:lstStyle/>
                    <a:p>
                      <a:r>
                        <a:rPr lang="en-US" sz="1400" dirty="0"/>
                        <a:t>Conflict of Interest (COI) Management Plan Approved by the Dean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3381993303"/>
                  </a:ext>
                </a:extLst>
              </a:tr>
              <a:tr h="0">
                <a:tc>
                  <a:txBody>
                    <a:bodyPr/>
                    <a:lstStyle/>
                    <a:p>
                      <a:r>
                        <a:rPr lang="en-US" sz="1400" dirty="0"/>
                        <a:t>Statement of Work (SOW) for Contracts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3359001670"/>
                  </a:ext>
                </a:extLst>
              </a:tr>
              <a:tr h="0">
                <a:tc>
                  <a:txBody>
                    <a:bodyPr/>
                    <a:lstStyle/>
                    <a:p>
                      <a:r>
                        <a:rPr lang="en-US" sz="1400" dirty="0"/>
                        <a:t>RTS/Course Release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If applicable</a:t>
                      </a:r>
                    </a:p>
                  </a:txBody>
                  <a:tcPr/>
                </a:tc>
                <a:extLst>
                  <a:ext uri="{0D108BD9-81ED-4DB2-BD59-A6C34878D82A}">
                    <a16:rowId xmlns:a16="http://schemas.microsoft.com/office/drawing/2014/main" val="1611436081"/>
                  </a:ext>
                </a:extLst>
              </a:tr>
              <a:tr h="0">
                <a:tc>
                  <a:txBody>
                    <a:bodyPr/>
                    <a:lstStyle/>
                    <a:p>
                      <a:r>
                        <a:rPr lang="en-US" sz="1400" dirty="0"/>
                        <a:t>Approver Attachment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3074810834"/>
                  </a:ext>
                </a:extLst>
              </a:tr>
              <a:tr h="0">
                <a:tc>
                  <a:txBody>
                    <a:bodyPr/>
                    <a:lstStyle/>
                    <a:p>
                      <a:r>
                        <a:rPr lang="en-US" sz="1400" dirty="0"/>
                        <a:t>Other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If applicable</a:t>
                      </a:r>
                    </a:p>
                  </a:txBody>
                  <a:tcPr/>
                </a:tc>
                <a:extLst>
                  <a:ext uri="{0D108BD9-81ED-4DB2-BD59-A6C34878D82A}">
                    <a16:rowId xmlns:a16="http://schemas.microsoft.com/office/drawing/2014/main" val="3864336686"/>
                  </a:ext>
                </a:extLst>
              </a:tr>
            </a:tbl>
          </a:graphicData>
        </a:graphic>
      </p:graphicFrame>
    </p:spTree>
    <p:extLst>
      <p:ext uri="{BB962C8B-B14F-4D97-AF65-F5344CB8AC3E}">
        <p14:creationId xmlns:p14="http://schemas.microsoft.com/office/powerpoint/2010/main" val="1372079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descr="A screenshot of a computer&#10;&#10;Description automatically generated">
            <a:extLst>
              <a:ext uri="{FF2B5EF4-FFF2-40B4-BE49-F238E27FC236}">
                <a16:creationId xmlns:a16="http://schemas.microsoft.com/office/drawing/2014/main" id="{C583BFDE-85AB-9D2C-4C43-249E1E7E8846}"/>
              </a:ext>
            </a:extLst>
          </p:cNvPr>
          <p:cNvPicPr>
            <a:picLocks noChangeAspect="1"/>
          </p:cNvPicPr>
          <p:nvPr/>
        </p:nvPicPr>
        <p:blipFill>
          <a:blip r:embed="rId3"/>
          <a:stretch>
            <a:fillRect/>
          </a:stretch>
        </p:blipFill>
        <p:spPr>
          <a:xfrm>
            <a:off x="1" y="1041264"/>
            <a:ext cx="9143999" cy="5143499"/>
          </a:xfrm>
          <a:prstGeom prst="rect">
            <a:avLst/>
          </a:prstGeom>
        </p:spPr>
      </p:pic>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7886700" cy="695008"/>
          </a:xfrm>
        </p:spPr>
        <p:txBody>
          <a:bodyPr/>
          <a:lstStyle/>
          <a:p>
            <a:r>
              <a:rPr lang="en-US" dirty="0"/>
              <a:t>PROPOSAL SUMMARY - SCROLL</a:t>
            </a:r>
          </a:p>
        </p:txBody>
      </p:sp>
      <p:sp>
        <p:nvSpPr>
          <p:cNvPr id="6" name="Oval 5">
            <a:extLst>
              <a:ext uri="{FF2B5EF4-FFF2-40B4-BE49-F238E27FC236}">
                <a16:creationId xmlns:a16="http://schemas.microsoft.com/office/drawing/2014/main" id="{FC551FA9-36B0-7DD9-24D5-71C63517940E}"/>
              </a:ext>
            </a:extLst>
          </p:cNvPr>
          <p:cNvSpPr/>
          <p:nvPr/>
        </p:nvSpPr>
        <p:spPr>
          <a:xfrm>
            <a:off x="2599593" y="5816736"/>
            <a:ext cx="622998" cy="482321"/>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86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E348-C49E-504E-8328-5B5C06B6148B}"/>
              </a:ext>
            </a:extLst>
          </p:cNvPr>
          <p:cNvSpPr>
            <a:spLocks noGrp="1"/>
          </p:cNvSpPr>
          <p:nvPr>
            <p:ph type="title"/>
          </p:nvPr>
        </p:nvSpPr>
        <p:spPr>
          <a:xfrm>
            <a:off x="241883" y="248837"/>
            <a:ext cx="7886700" cy="695008"/>
          </a:xfrm>
        </p:spPr>
        <p:txBody>
          <a:bodyPr>
            <a:normAutofit fontScale="90000"/>
          </a:bodyPr>
          <a:lstStyle/>
          <a:p>
            <a:r>
              <a:rPr lang="en-US" dirty="0"/>
              <a:t>WHAT IS KUALI RESEARCH? </a:t>
            </a:r>
          </a:p>
        </p:txBody>
      </p:sp>
      <p:pic>
        <p:nvPicPr>
          <p:cNvPr id="4" name="Picture 3">
            <a:extLst>
              <a:ext uri="{FF2B5EF4-FFF2-40B4-BE49-F238E27FC236}">
                <a16:creationId xmlns:a16="http://schemas.microsoft.com/office/drawing/2014/main" id="{22DECA8F-968B-A556-A981-C2ABD2D70177}"/>
              </a:ext>
            </a:extLst>
          </p:cNvPr>
          <p:cNvPicPr>
            <a:picLocks noChangeAspect="1"/>
          </p:cNvPicPr>
          <p:nvPr/>
        </p:nvPicPr>
        <p:blipFill rotWithShape="1">
          <a:blip r:embed="rId3"/>
          <a:srcRect t="20076"/>
          <a:stretch/>
        </p:blipFill>
        <p:spPr>
          <a:xfrm>
            <a:off x="0" y="1221394"/>
            <a:ext cx="8987589" cy="5387769"/>
          </a:xfrm>
          <a:prstGeom prst="rect">
            <a:avLst/>
          </a:prstGeom>
        </p:spPr>
      </p:pic>
      <p:sp>
        <p:nvSpPr>
          <p:cNvPr id="5" name="Sun 4">
            <a:extLst>
              <a:ext uri="{FF2B5EF4-FFF2-40B4-BE49-F238E27FC236}">
                <a16:creationId xmlns:a16="http://schemas.microsoft.com/office/drawing/2014/main" id="{7CA182E1-32B9-0AA9-D1F7-C763C851D2CD}"/>
              </a:ext>
            </a:extLst>
          </p:cNvPr>
          <p:cNvSpPr/>
          <p:nvPr/>
        </p:nvSpPr>
        <p:spPr>
          <a:xfrm>
            <a:off x="1789043" y="1486894"/>
            <a:ext cx="389614" cy="405516"/>
          </a:xfrm>
          <a:prstGeom prst="su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44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164416" y="199832"/>
            <a:ext cx="7524272" cy="972142"/>
          </a:xfrm>
        </p:spPr>
        <p:txBody>
          <a:bodyPr/>
          <a:lstStyle/>
          <a:p>
            <a:r>
              <a:rPr lang="en-US" dirty="0"/>
              <a:t>APPROVING THE PROPOSAL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49C218D7-1D70-5692-93EC-DF9797C61FCC}"/>
              </a:ext>
            </a:extLst>
          </p:cNvPr>
          <p:cNvPicPr>
            <a:picLocks noChangeAspect="1"/>
          </p:cNvPicPr>
          <p:nvPr/>
        </p:nvPicPr>
        <p:blipFill>
          <a:blip r:embed="rId3"/>
          <a:stretch>
            <a:fillRect/>
          </a:stretch>
        </p:blipFill>
        <p:spPr>
          <a:xfrm>
            <a:off x="-32148" y="972997"/>
            <a:ext cx="9176148" cy="5161583"/>
          </a:xfrm>
          <a:prstGeom prst="rect">
            <a:avLst/>
          </a:prstGeom>
        </p:spPr>
      </p:pic>
    </p:spTree>
    <p:extLst>
      <p:ext uri="{BB962C8B-B14F-4D97-AF65-F5344CB8AC3E}">
        <p14:creationId xmlns:p14="http://schemas.microsoft.com/office/powerpoint/2010/main" val="1281076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164416" y="199832"/>
            <a:ext cx="7524272" cy="972142"/>
          </a:xfrm>
        </p:spPr>
        <p:txBody>
          <a:bodyPr/>
          <a:lstStyle/>
          <a:p>
            <a:r>
              <a:rPr lang="en-US" dirty="0"/>
              <a:t>APPROVING THE PROPOSAL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 screenshot of a computer&#10;&#10;Description automatically generated">
            <a:extLst>
              <a:ext uri="{FF2B5EF4-FFF2-40B4-BE49-F238E27FC236}">
                <a16:creationId xmlns:a16="http://schemas.microsoft.com/office/drawing/2014/main" id="{0EF98E8E-F487-EA49-7C80-483875058DA3}"/>
              </a:ext>
            </a:extLst>
          </p:cNvPr>
          <p:cNvPicPr>
            <a:picLocks noChangeAspect="1"/>
          </p:cNvPicPr>
          <p:nvPr/>
        </p:nvPicPr>
        <p:blipFill>
          <a:blip r:embed="rId3"/>
          <a:stretch>
            <a:fillRect/>
          </a:stretch>
        </p:blipFill>
        <p:spPr>
          <a:xfrm>
            <a:off x="-25092" y="996146"/>
            <a:ext cx="9093817" cy="5115272"/>
          </a:xfrm>
          <a:prstGeom prst="rect">
            <a:avLst/>
          </a:prstGeom>
        </p:spPr>
      </p:pic>
      <p:sp>
        <p:nvSpPr>
          <p:cNvPr id="3" name="Oval 2">
            <a:extLst>
              <a:ext uri="{FF2B5EF4-FFF2-40B4-BE49-F238E27FC236}">
                <a16:creationId xmlns:a16="http://schemas.microsoft.com/office/drawing/2014/main" id="{489A839D-9EC2-524C-0A1B-FE6DA02B10CF}"/>
              </a:ext>
            </a:extLst>
          </p:cNvPr>
          <p:cNvSpPr/>
          <p:nvPr/>
        </p:nvSpPr>
        <p:spPr>
          <a:xfrm>
            <a:off x="1373694" y="2338439"/>
            <a:ext cx="1942262" cy="724737"/>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409AA5-BC08-5288-FBDB-4E4F0DFCAE29}"/>
              </a:ext>
            </a:extLst>
          </p:cNvPr>
          <p:cNvSpPr txBox="1"/>
          <p:nvPr/>
        </p:nvSpPr>
        <p:spPr>
          <a:xfrm>
            <a:off x="266281" y="6214793"/>
            <a:ext cx="8556171" cy="369332"/>
          </a:xfrm>
          <a:prstGeom prst="rect">
            <a:avLst/>
          </a:prstGeom>
          <a:noFill/>
        </p:spPr>
        <p:txBody>
          <a:bodyPr wrap="square">
            <a:spAutoFit/>
          </a:bodyPr>
          <a:lstStyle/>
          <a:p>
            <a:r>
              <a:rPr lang="en-US" sz="1800" i="1" dirty="0">
                <a:solidFill>
                  <a:srgbClr val="0070C0"/>
                </a:solidFill>
              </a:rPr>
              <a:t>NOTE:  Institutional Proposal will only be generated after ORS approval </a:t>
            </a:r>
          </a:p>
        </p:txBody>
      </p:sp>
    </p:spTree>
    <p:extLst>
      <p:ext uri="{BB962C8B-B14F-4D97-AF65-F5344CB8AC3E}">
        <p14:creationId xmlns:p14="http://schemas.microsoft.com/office/powerpoint/2010/main" val="400869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164416" y="199832"/>
            <a:ext cx="8346538" cy="972142"/>
          </a:xfrm>
        </p:spPr>
        <p:txBody>
          <a:bodyPr/>
          <a:lstStyle/>
          <a:p>
            <a:r>
              <a:rPr lang="en-US" sz="3600" dirty="0"/>
              <a:t>NOTIFICATION OF SECONDARY APPROVER</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9B093189-1F3C-7B6E-7AA3-470D4DB079AE}"/>
              </a:ext>
            </a:extLst>
          </p:cNvPr>
          <p:cNvPicPr>
            <a:picLocks noChangeAspect="1"/>
          </p:cNvPicPr>
          <p:nvPr/>
        </p:nvPicPr>
        <p:blipFill>
          <a:blip r:embed="rId3"/>
          <a:stretch>
            <a:fillRect/>
          </a:stretch>
        </p:blipFill>
        <p:spPr>
          <a:xfrm>
            <a:off x="164416" y="1077168"/>
            <a:ext cx="8678642" cy="4881736"/>
          </a:xfrm>
          <a:prstGeom prst="rect">
            <a:avLst/>
          </a:prstGeom>
        </p:spPr>
      </p:pic>
      <p:sp>
        <p:nvSpPr>
          <p:cNvPr id="6" name="Oval 5">
            <a:extLst>
              <a:ext uri="{FF2B5EF4-FFF2-40B4-BE49-F238E27FC236}">
                <a16:creationId xmlns:a16="http://schemas.microsoft.com/office/drawing/2014/main" id="{792987BC-3D27-87C3-0D45-8AC8DCE7155E}"/>
              </a:ext>
            </a:extLst>
          </p:cNvPr>
          <p:cNvSpPr/>
          <p:nvPr/>
        </p:nvSpPr>
        <p:spPr>
          <a:xfrm>
            <a:off x="1335176" y="1559345"/>
            <a:ext cx="584060" cy="269456"/>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8FC9CBC-B992-A17C-012D-8C61A56A0DDB}"/>
              </a:ext>
            </a:extLst>
          </p:cNvPr>
          <p:cNvCxnSpPr>
            <a:cxnSpLocks/>
            <a:stCxn id="6" idx="2"/>
          </p:cNvCxnSpPr>
          <p:nvPr/>
        </p:nvCxnSpPr>
        <p:spPr>
          <a:xfrm flipH="1">
            <a:off x="765349" y="1694073"/>
            <a:ext cx="569827" cy="8067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E691F09-FEB0-44FE-9259-969146530D3C}"/>
              </a:ext>
            </a:extLst>
          </p:cNvPr>
          <p:cNvSpPr/>
          <p:nvPr/>
        </p:nvSpPr>
        <p:spPr>
          <a:xfrm>
            <a:off x="1371185" y="3075640"/>
            <a:ext cx="654399" cy="32901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34F2B81-052D-4C2C-CA1B-4177F1A06D38}"/>
              </a:ext>
            </a:extLst>
          </p:cNvPr>
          <p:cNvCxnSpPr>
            <a:cxnSpLocks/>
            <a:stCxn id="10" idx="4"/>
          </p:cNvCxnSpPr>
          <p:nvPr/>
        </p:nvCxnSpPr>
        <p:spPr>
          <a:xfrm>
            <a:off x="1698385" y="3404650"/>
            <a:ext cx="0" cy="48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36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707E7EC0-F3E5-6593-70A6-CBCD8150EE0E}"/>
              </a:ext>
            </a:extLst>
          </p:cNvPr>
          <p:cNvPicPr>
            <a:picLocks noChangeAspect="1"/>
          </p:cNvPicPr>
          <p:nvPr/>
        </p:nvPicPr>
        <p:blipFill>
          <a:blip r:embed="rId3"/>
          <a:stretch>
            <a:fillRect/>
          </a:stretch>
        </p:blipFill>
        <p:spPr>
          <a:xfrm>
            <a:off x="0" y="1073818"/>
            <a:ext cx="9144000" cy="5143500"/>
          </a:xfrm>
          <a:prstGeom prst="rect">
            <a:avLst/>
          </a:prstGeom>
        </p:spPr>
      </p:pic>
      <p:sp>
        <p:nvSpPr>
          <p:cNvPr id="7" name="Oval 6">
            <a:extLst>
              <a:ext uri="{FF2B5EF4-FFF2-40B4-BE49-F238E27FC236}">
                <a16:creationId xmlns:a16="http://schemas.microsoft.com/office/drawing/2014/main" id="{8F23655D-29E6-A3AC-3584-99F06960FB42}"/>
              </a:ext>
            </a:extLst>
          </p:cNvPr>
          <p:cNvSpPr/>
          <p:nvPr/>
        </p:nvSpPr>
        <p:spPr>
          <a:xfrm>
            <a:off x="6261904" y="1909546"/>
            <a:ext cx="601883" cy="272827"/>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3CC569E-6BBC-5082-FB32-5F2B2D30C9F4}"/>
              </a:ext>
            </a:extLst>
          </p:cNvPr>
          <p:cNvSpPr txBox="1">
            <a:spLocks/>
          </p:cNvSpPr>
          <p:nvPr/>
        </p:nvSpPr>
        <p:spPr>
          <a:xfrm>
            <a:off x="164416" y="199832"/>
            <a:ext cx="8346538" cy="97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3600"/>
              <a:t>NOTIFICATIONS OF SECONDARY APPROVER</a:t>
            </a:r>
            <a:endParaRPr lang="en-US" sz="3600" dirty="0"/>
          </a:p>
        </p:txBody>
      </p:sp>
      <p:sp>
        <p:nvSpPr>
          <p:cNvPr id="11" name="Oval 10">
            <a:extLst>
              <a:ext uri="{FF2B5EF4-FFF2-40B4-BE49-F238E27FC236}">
                <a16:creationId xmlns:a16="http://schemas.microsoft.com/office/drawing/2014/main" id="{FFCC8078-6996-A1AE-A040-44B0D7FF0089}"/>
              </a:ext>
            </a:extLst>
          </p:cNvPr>
          <p:cNvSpPr/>
          <p:nvPr/>
        </p:nvSpPr>
        <p:spPr>
          <a:xfrm>
            <a:off x="1175657" y="1838849"/>
            <a:ext cx="944545" cy="272828"/>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0F169FF-30A3-5815-EBA1-DBFE84A869F2}"/>
              </a:ext>
            </a:extLst>
          </p:cNvPr>
          <p:cNvCxnSpPr>
            <a:cxnSpLocks/>
            <a:stCxn id="11" idx="6"/>
            <a:endCxn id="7" idx="2"/>
          </p:cNvCxnSpPr>
          <p:nvPr/>
        </p:nvCxnSpPr>
        <p:spPr>
          <a:xfrm>
            <a:off x="2120202" y="1975263"/>
            <a:ext cx="4141702" cy="7069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302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screenshot of a computer&#10;&#10;Description automatically generated">
            <a:extLst>
              <a:ext uri="{FF2B5EF4-FFF2-40B4-BE49-F238E27FC236}">
                <a16:creationId xmlns:a16="http://schemas.microsoft.com/office/drawing/2014/main" id="{7BBE2777-7035-C5A5-0E6D-DADCAA5FED68}"/>
              </a:ext>
            </a:extLst>
          </p:cNvPr>
          <p:cNvPicPr>
            <a:picLocks noChangeAspect="1"/>
          </p:cNvPicPr>
          <p:nvPr/>
        </p:nvPicPr>
        <p:blipFill>
          <a:blip r:embed="rId3"/>
          <a:stretch>
            <a:fillRect/>
          </a:stretch>
        </p:blipFill>
        <p:spPr>
          <a:xfrm>
            <a:off x="-11566" y="984571"/>
            <a:ext cx="9155566" cy="5150006"/>
          </a:xfrm>
          <a:prstGeom prst="rect">
            <a:avLst/>
          </a:prstGeom>
        </p:spPr>
      </p:pic>
      <p:sp>
        <p:nvSpPr>
          <p:cNvPr id="8" name="Title 1">
            <a:extLst>
              <a:ext uri="{FF2B5EF4-FFF2-40B4-BE49-F238E27FC236}">
                <a16:creationId xmlns:a16="http://schemas.microsoft.com/office/drawing/2014/main" id="{629EC956-E9A4-7E9F-4130-4AD09C90DD2F}"/>
              </a:ext>
            </a:extLst>
          </p:cNvPr>
          <p:cNvSpPr txBox="1">
            <a:spLocks/>
          </p:cNvSpPr>
          <p:nvPr/>
        </p:nvSpPr>
        <p:spPr>
          <a:xfrm>
            <a:off x="164416" y="199832"/>
            <a:ext cx="8346538" cy="97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3600" dirty="0"/>
              <a:t>NOTIFICATION OF SECONDARY APPROVER</a:t>
            </a:r>
          </a:p>
        </p:txBody>
      </p:sp>
      <p:sp>
        <p:nvSpPr>
          <p:cNvPr id="9" name="Oval 8">
            <a:extLst>
              <a:ext uri="{FF2B5EF4-FFF2-40B4-BE49-F238E27FC236}">
                <a16:creationId xmlns:a16="http://schemas.microsoft.com/office/drawing/2014/main" id="{EA70F0FD-51DA-5B1F-D037-9EB3B0B50E07}"/>
              </a:ext>
            </a:extLst>
          </p:cNvPr>
          <p:cNvSpPr/>
          <p:nvPr/>
        </p:nvSpPr>
        <p:spPr>
          <a:xfrm>
            <a:off x="1175657" y="1768520"/>
            <a:ext cx="1657978" cy="422018"/>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D90ACFF-06A9-44AD-2015-50457A2483C2}"/>
              </a:ext>
            </a:extLst>
          </p:cNvPr>
          <p:cNvCxnSpPr>
            <a:stCxn id="9" idx="4"/>
          </p:cNvCxnSpPr>
          <p:nvPr/>
        </p:nvCxnSpPr>
        <p:spPr>
          <a:xfrm>
            <a:off x="2004646" y="2190538"/>
            <a:ext cx="75363" cy="411982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1B434E6-B100-376C-8EF9-67BECBF0773F}"/>
              </a:ext>
            </a:extLst>
          </p:cNvPr>
          <p:cNvSpPr txBox="1"/>
          <p:nvPr/>
        </p:nvSpPr>
        <p:spPr>
          <a:xfrm>
            <a:off x="1537896" y="6274989"/>
            <a:ext cx="1295739" cy="369332"/>
          </a:xfrm>
          <a:prstGeom prst="rect">
            <a:avLst/>
          </a:prstGeom>
          <a:noFill/>
        </p:spPr>
        <p:txBody>
          <a:bodyPr wrap="none" rtlCol="0">
            <a:spAutoFit/>
          </a:bodyPr>
          <a:lstStyle/>
          <a:p>
            <a:r>
              <a:rPr lang="en-US" dirty="0">
                <a:solidFill>
                  <a:srgbClr val="FF0000"/>
                </a:solidFill>
              </a:rPr>
              <a:t>Scroll Down</a:t>
            </a:r>
          </a:p>
        </p:txBody>
      </p:sp>
    </p:spTree>
    <p:extLst>
      <p:ext uri="{BB962C8B-B14F-4D97-AF65-F5344CB8AC3E}">
        <p14:creationId xmlns:p14="http://schemas.microsoft.com/office/powerpoint/2010/main" val="35655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C8B2F32F-DC5C-A6CD-59DA-F2AEF7B0CCBA}"/>
              </a:ext>
            </a:extLst>
          </p:cNvPr>
          <p:cNvPicPr>
            <a:picLocks noChangeAspect="1"/>
          </p:cNvPicPr>
          <p:nvPr/>
        </p:nvPicPr>
        <p:blipFill>
          <a:blip r:embed="rId3"/>
          <a:stretch>
            <a:fillRect/>
          </a:stretch>
        </p:blipFill>
        <p:spPr>
          <a:xfrm>
            <a:off x="-23607" y="961422"/>
            <a:ext cx="9134990" cy="5138432"/>
          </a:xfrm>
          <a:prstGeom prst="rect">
            <a:avLst/>
          </a:prstGeom>
        </p:spPr>
      </p:pic>
      <p:sp>
        <p:nvSpPr>
          <p:cNvPr id="8" name="Rectangle 7">
            <a:extLst>
              <a:ext uri="{FF2B5EF4-FFF2-40B4-BE49-F238E27FC236}">
                <a16:creationId xmlns:a16="http://schemas.microsoft.com/office/drawing/2014/main" id="{B914B908-498E-0A36-4B08-3FFEE5E3BD44}"/>
              </a:ext>
            </a:extLst>
          </p:cNvPr>
          <p:cNvSpPr/>
          <p:nvPr/>
        </p:nvSpPr>
        <p:spPr>
          <a:xfrm>
            <a:off x="1250066" y="3970116"/>
            <a:ext cx="7674015" cy="2349661"/>
          </a:xfrm>
          <a:prstGeom prst="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6FA96CE-04E2-677D-8976-869857ACA410}"/>
              </a:ext>
            </a:extLst>
          </p:cNvPr>
          <p:cNvSpPr txBox="1">
            <a:spLocks/>
          </p:cNvSpPr>
          <p:nvPr/>
        </p:nvSpPr>
        <p:spPr>
          <a:xfrm>
            <a:off x="164416" y="199832"/>
            <a:ext cx="8346538" cy="9721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3600"/>
              <a:t>NOTIFICATIONS OF SECONDARY APPROVER</a:t>
            </a:r>
            <a:endParaRPr lang="en-US" sz="3600" dirty="0"/>
          </a:p>
        </p:txBody>
      </p:sp>
      <p:sp>
        <p:nvSpPr>
          <p:cNvPr id="10" name="Oval 9">
            <a:extLst>
              <a:ext uri="{FF2B5EF4-FFF2-40B4-BE49-F238E27FC236}">
                <a16:creationId xmlns:a16="http://schemas.microsoft.com/office/drawing/2014/main" id="{F3EB7D44-30A7-95B6-D499-E036D28947C1}"/>
              </a:ext>
            </a:extLst>
          </p:cNvPr>
          <p:cNvSpPr/>
          <p:nvPr/>
        </p:nvSpPr>
        <p:spPr>
          <a:xfrm>
            <a:off x="1250066" y="3856120"/>
            <a:ext cx="1657978" cy="422018"/>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3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6ACE-F44B-849D-D5CB-4B6D502CD15A}"/>
              </a:ext>
            </a:extLst>
          </p:cNvPr>
          <p:cNvSpPr>
            <a:spLocks noGrp="1"/>
          </p:cNvSpPr>
          <p:nvPr>
            <p:ph type="title"/>
          </p:nvPr>
        </p:nvSpPr>
        <p:spPr/>
        <p:txBody>
          <a:bodyPr/>
          <a:lstStyle/>
          <a:p>
            <a:r>
              <a:rPr lang="en-US" sz="2800" dirty="0"/>
              <a:t>APPROVING / REVIEWING SPECIAL CONSIDERATIONS</a:t>
            </a:r>
          </a:p>
        </p:txBody>
      </p:sp>
      <p:sp>
        <p:nvSpPr>
          <p:cNvPr id="3" name="Text Placeholder 2">
            <a:extLst>
              <a:ext uri="{FF2B5EF4-FFF2-40B4-BE49-F238E27FC236}">
                <a16:creationId xmlns:a16="http://schemas.microsoft.com/office/drawing/2014/main" id="{03DCFFEA-CB03-D69F-5817-E2E32A081BFC}"/>
              </a:ext>
            </a:extLst>
          </p:cNvPr>
          <p:cNvSpPr>
            <a:spLocks noGrp="1"/>
          </p:cNvSpPr>
          <p:nvPr>
            <p:ph type="body" sz="quarter" idx="13"/>
          </p:nvPr>
        </p:nvSpPr>
        <p:spPr>
          <a:xfrm>
            <a:off x="-197509" y="1807168"/>
            <a:ext cx="9135164" cy="3568700"/>
          </a:xfrm>
        </p:spPr>
        <p:txBody>
          <a:bodyPr/>
          <a:lstStyle/>
          <a:p>
            <a:pPr marL="1263650" indent="-457200">
              <a:buFont typeface="Wingdings" pitchFamily="2" charset="2"/>
              <a:buChar char="ü"/>
            </a:pPr>
            <a:r>
              <a:rPr lang="en-US" sz="2400" dirty="0"/>
              <a:t>KR approval workflow will not change how proposals are submitted to external funder</a:t>
            </a:r>
          </a:p>
          <a:p>
            <a:pPr marL="1263650" indent="-457200">
              <a:buFont typeface="Wingdings" pitchFamily="2" charset="2"/>
              <a:buChar char="ü"/>
            </a:pPr>
            <a:r>
              <a:rPr lang="en-US" sz="2400" dirty="0"/>
              <a:t>KR approval workflow will not change how SFU negotiates and signs contracts for research</a:t>
            </a:r>
          </a:p>
          <a:p>
            <a:pPr marL="1263650" indent="-457200">
              <a:buFont typeface="Wingdings" pitchFamily="2" charset="2"/>
              <a:buChar char="ü"/>
            </a:pPr>
            <a:r>
              <a:rPr lang="en-US" sz="2400" dirty="0"/>
              <a:t>KR approval workflow will not copy detailed budget info</a:t>
            </a:r>
          </a:p>
          <a:p>
            <a:pPr marL="1263650" indent="-457200">
              <a:buFont typeface="Wingdings" pitchFamily="2" charset="2"/>
              <a:buChar char="ü"/>
            </a:pPr>
            <a:r>
              <a:rPr lang="en-US" sz="2400" dirty="0"/>
              <a:t>KR approval workflow will not be used for commitment tracking</a:t>
            </a:r>
          </a:p>
          <a:p>
            <a:pPr marL="1263650" indent="-457200">
              <a:buFont typeface="Wingdings" pitchFamily="2" charset="2"/>
              <a:buChar char="ü"/>
            </a:pPr>
            <a:r>
              <a:rPr lang="en-US" sz="2400" dirty="0"/>
              <a:t>Approval of Contract Approval Memo will not be in KR at the time of go live</a:t>
            </a:r>
          </a:p>
          <a:p>
            <a:pPr marL="1263650" indent="-457200">
              <a:buFont typeface="Wingdings" pitchFamily="2" charset="2"/>
              <a:buChar char="ü"/>
            </a:pPr>
            <a:r>
              <a:rPr lang="en-US" sz="2400" dirty="0"/>
              <a:t>KR full reporting configuration will not be available at go live</a:t>
            </a:r>
          </a:p>
        </p:txBody>
      </p:sp>
    </p:spTree>
    <p:extLst>
      <p:ext uri="{BB962C8B-B14F-4D97-AF65-F5344CB8AC3E}">
        <p14:creationId xmlns:p14="http://schemas.microsoft.com/office/powerpoint/2010/main" val="2465118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6ACE-F44B-849D-D5CB-4B6D502CD15A}"/>
              </a:ext>
            </a:extLst>
          </p:cNvPr>
          <p:cNvSpPr>
            <a:spLocks noGrp="1"/>
          </p:cNvSpPr>
          <p:nvPr>
            <p:ph type="title"/>
          </p:nvPr>
        </p:nvSpPr>
        <p:spPr/>
        <p:txBody>
          <a:bodyPr/>
          <a:lstStyle/>
          <a:p>
            <a:r>
              <a:rPr lang="en-US" sz="2800" dirty="0"/>
              <a:t>WHAT IS NEXT?</a:t>
            </a:r>
          </a:p>
        </p:txBody>
      </p:sp>
      <p:sp>
        <p:nvSpPr>
          <p:cNvPr id="3" name="Text Placeholder 2">
            <a:extLst>
              <a:ext uri="{FF2B5EF4-FFF2-40B4-BE49-F238E27FC236}">
                <a16:creationId xmlns:a16="http://schemas.microsoft.com/office/drawing/2014/main" id="{03DCFFEA-CB03-D69F-5817-E2E32A081BFC}"/>
              </a:ext>
            </a:extLst>
          </p:cNvPr>
          <p:cNvSpPr>
            <a:spLocks noGrp="1"/>
          </p:cNvSpPr>
          <p:nvPr>
            <p:ph type="body" sz="quarter" idx="13"/>
          </p:nvPr>
        </p:nvSpPr>
        <p:spPr>
          <a:xfrm>
            <a:off x="-197509" y="1807168"/>
            <a:ext cx="9135164" cy="3568700"/>
          </a:xfrm>
        </p:spPr>
        <p:txBody>
          <a:bodyPr/>
          <a:lstStyle/>
          <a:p>
            <a:pPr marL="1263650" indent="-457200">
              <a:buFont typeface="Wingdings" pitchFamily="2" charset="2"/>
              <a:buChar char="q"/>
            </a:pPr>
            <a:r>
              <a:rPr lang="en-US" sz="2400" dirty="0"/>
              <a:t>Finalizing Manual and Sandbox</a:t>
            </a:r>
          </a:p>
          <a:p>
            <a:pPr marL="1530350" lvl="1" indent="-457200">
              <a:buFont typeface="Wingdings" pitchFamily="2" charset="2"/>
              <a:buChar char="q"/>
            </a:pPr>
            <a:r>
              <a:rPr lang="en-US" sz="2000" dirty="0"/>
              <a:t>inline help text</a:t>
            </a:r>
          </a:p>
          <a:p>
            <a:pPr marL="1530350" lvl="1" indent="-457200">
              <a:buFont typeface="Wingdings" pitchFamily="2" charset="2"/>
              <a:buChar char="q"/>
            </a:pPr>
            <a:r>
              <a:rPr lang="en-US" sz="2000" dirty="0"/>
              <a:t>role based access</a:t>
            </a:r>
          </a:p>
          <a:p>
            <a:pPr marL="1263650" indent="-457200">
              <a:buFont typeface="Wingdings" pitchFamily="2" charset="2"/>
              <a:buChar char="q"/>
            </a:pPr>
            <a:r>
              <a:rPr lang="en-US" sz="2400" dirty="0"/>
              <a:t>Invitation to test Sandbox, UAT</a:t>
            </a:r>
          </a:p>
          <a:p>
            <a:pPr marL="1263650" indent="-457200">
              <a:buFont typeface="Wingdings" pitchFamily="2" charset="2"/>
              <a:buChar char="q"/>
            </a:pPr>
            <a:r>
              <a:rPr lang="en-US" sz="2400" dirty="0"/>
              <a:t>Make minor adjustments to KR if necessary, before go live</a:t>
            </a:r>
          </a:p>
          <a:p>
            <a:pPr marL="1263650" indent="-457200">
              <a:buFont typeface="Wingdings" pitchFamily="2" charset="2"/>
              <a:buChar char="q"/>
            </a:pPr>
            <a:r>
              <a:rPr lang="en-US" sz="2400" dirty="0"/>
              <a:t>Follow on training January 2024</a:t>
            </a:r>
          </a:p>
          <a:p>
            <a:pPr marL="1263650" indent="-457200">
              <a:buFont typeface="Wingdings" pitchFamily="2" charset="2"/>
              <a:buChar char="q"/>
            </a:pPr>
            <a:r>
              <a:rPr lang="en-US" sz="2400" dirty="0"/>
              <a:t>Work on modules, integration and migration for back office </a:t>
            </a:r>
          </a:p>
          <a:p>
            <a:pPr marL="1263650" indent="-457200">
              <a:buFont typeface="Wingdings" pitchFamily="2" charset="2"/>
              <a:buChar char="q"/>
            </a:pPr>
            <a:r>
              <a:rPr lang="en-US" sz="2400" dirty="0"/>
              <a:t>Go Live March 2024</a:t>
            </a:r>
          </a:p>
          <a:p>
            <a:pPr marL="1263650" indent="-457200">
              <a:buFont typeface="Wingdings" pitchFamily="2" charset="2"/>
              <a:buChar char="q"/>
            </a:pPr>
            <a:r>
              <a:rPr lang="en-US" sz="2400" dirty="0"/>
              <a:t>Continue adjusting KR as necessary</a:t>
            </a:r>
          </a:p>
          <a:p>
            <a:pPr marL="1263650" indent="-457200">
              <a:buFont typeface="Wingdings" pitchFamily="2" charset="2"/>
              <a:buChar char="q"/>
            </a:pPr>
            <a:endParaRPr lang="en-US" sz="2400" dirty="0"/>
          </a:p>
          <a:p>
            <a:pPr marL="1263650" indent="-457200">
              <a:buFont typeface="Wingdings" pitchFamily="2" charset="2"/>
              <a:buChar char="q"/>
            </a:pPr>
            <a:endParaRPr lang="en-US" sz="2400" dirty="0"/>
          </a:p>
        </p:txBody>
      </p:sp>
    </p:spTree>
    <p:extLst>
      <p:ext uri="{BB962C8B-B14F-4D97-AF65-F5344CB8AC3E}">
        <p14:creationId xmlns:p14="http://schemas.microsoft.com/office/powerpoint/2010/main" val="1744608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205A7C-A8C9-354C-BCC7-348C96308DE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70806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461818" y="365126"/>
            <a:ext cx="8370940" cy="740490"/>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3600" dirty="0"/>
              <a:t>APPROVAL WORKFLOW ROUTING STEPS</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8" name="TextBox 1"/>
          <p:cNvSpPr txBox="1"/>
          <p:nvPr/>
        </p:nvSpPr>
        <p:spPr>
          <a:xfrm>
            <a:off x="652733" y="3045157"/>
            <a:ext cx="1506846" cy="1597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Slide Number Placeholder 4"/>
          <p:cNvSpPr txBox="1">
            <a:spLocks/>
          </p:cNvSpPr>
          <p:nvPr/>
        </p:nvSpPr>
        <p:spPr>
          <a:xfrm>
            <a:off x="5890651" y="6381537"/>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5" name="Straight Arrow Connector 14"/>
          <p:cNvCxnSpPr>
            <a:stCxn id="25" idx="3"/>
          </p:cNvCxnSpPr>
          <p:nvPr/>
        </p:nvCxnSpPr>
        <p:spPr>
          <a:xfrm flipV="1">
            <a:off x="3719074" y="3363605"/>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1082192" y="3381258"/>
            <a:ext cx="405749" cy="601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2460012" y="3387194"/>
            <a:ext cx="405749" cy="601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18" name="Group 17"/>
          <p:cNvGrpSpPr/>
          <p:nvPr/>
        </p:nvGrpSpPr>
        <p:grpSpPr>
          <a:xfrm>
            <a:off x="317408" y="2943961"/>
            <a:ext cx="1028346" cy="1121101"/>
            <a:chOff x="253395" y="2340551"/>
            <a:chExt cx="1371128" cy="1494801"/>
          </a:xfrm>
        </p:grpSpPr>
        <p:pic>
          <p:nvPicPr>
            <p:cNvPr id="19" name="Picture 18" descr="Category:PE&amp;D Infographic &lt;strong&gt;Icon&lt;/strong&gt; set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95" y="2340551"/>
              <a:ext cx="1371128" cy="1241537"/>
            </a:xfrm>
            <a:prstGeom prst="rect">
              <a:avLst/>
            </a:prstGeom>
          </p:spPr>
        </p:pic>
        <p:sp>
          <p:nvSpPr>
            <p:cNvPr id="20" name="TextBox 19"/>
            <p:cNvSpPr txBox="1"/>
            <p:nvPr/>
          </p:nvSpPr>
          <p:spPr>
            <a:xfrm>
              <a:off x="487064" y="3507057"/>
              <a:ext cx="1093811" cy="328295"/>
            </a:xfrm>
            <a:prstGeom prst="rect">
              <a:avLst/>
            </a:prstGeom>
            <a:noFill/>
          </p:spPr>
          <p:txBody>
            <a:bodyPr wrap="square" rtlCol="0">
              <a:spAutoFit/>
            </a:bodyPr>
            <a:lstStyle/>
            <a:p>
              <a:pPr algn="ctr"/>
              <a:r>
                <a:rPr lang="en-US" sz="1000" b="1" dirty="0"/>
                <a:t>PI</a:t>
              </a:r>
            </a:p>
          </p:txBody>
        </p:sp>
      </p:grpSp>
      <p:grpSp>
        <p:nvGrpSpPr>
          <p:cNvPr id="21" name="Group 20"/>
          <p:cNvGrpSpPr/>
          <p:nvPr/>
        </p:nvGrpSpPr>
        <p:grpSpPr>
          <a:xfrm>
            <a:off x="1453023" y="2945294"/>
            <a:ext cx="935816" cy="1259646"/>
            <a:chOff x="2232171" y="2371997"/>
            <a:chExt cx="1247755" cy="1679526"/>
          </a:xfrm>
        </p:grpSpPr>
        <p:pic>
          <p:nvPicPr>
            <p:cNvPr id="22" name="Picture 21" descr="File:User &lt;strong&gt;icon&lt;/strong&gt; 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171" y="2371997"/>
              <a:ext cx="1181107" cy="1210729"/>
            </a:xfrm>
            <a:prstGeom prst="rect">
              <a:avLst/>
            </a:prstGeom>
          </p:spPr>
        </p:pic>
        <p:sp>
          <p:nvSpPr>
            <p:cNvPr id="23" name="TextBox 22"/>
            <p:cNvSpPr txBox="1"/>
            <p:nvPr/>
          </p:nvSpPr>
          <p:spPr>
            <a:xfrm>
              <a:off x="2288444" y="3518044"/>
              <a:ext cx="1191482" cy="533479"/>
            </a:xfrm>
            <a:prstGeom prst="rect">
              <a:avLst/>
            </a:prstGeom>
            <a:noFill/>
          </p:spPr>
          <p:txBody>
            <a:bodyPr wrap="square" rtlCol="0">
              <a:spAutoFit/>
            </a:bodyPr>
            <a:lstStyle/>
            <a:p>
              <a:pPr algn="ctr"/>
              <a:r>
                <a:rPr lang="en-US" sz="1000" b="1" dirty="0">
                  <a:solidFill>
                    <a:srgbClr val="0070C0"/>
                  </a:solidFill>
                </a:rPr>
                <a:t>Reviewer</a:t>
              </a:r>
            </a:p>
            <a:p>
              <a:pPr algn="ctr"/>
              <a:r>
                <a:rPr lang="en-US" sz="1000" b="1" dirty="0">
                  <a:solidFill>
                    <a:srgbClr val="0070C0"/>
                  </a:solidFill>
                </a:rPr>
                <a:t>(optional)</a:t>
              </a:r>
            </a:p>
          </p:txBody>
        </p:sp>
      </p:grpSp>
      <p:grpSp>
        <p:nvGrpSpPr>
          <p:cNvPr id="24" name="Group 23"/>
          <p:cNvGrpSpPr/>
          <p:nvPr/>
        </p:nvGrpSpPr>
        <p:grpSpPr>
          <a:xfrm>
            <a:off x="2810702" y="2906615"/>
            <a:ext cx="908372" cy="1117294"/>
            <a:chOff x="4020926" y="2340550"/>
            <a:chExt cx="1211163" cy="1489725"/>
          </a:xfrm>
        </p:grpSpPr>
        <p:pic>
          <p:nvPicPr>
            <p:cNvPr id="25" name="Picture 24"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26" name="TextBox 25"/>
            <p:cNvSpPr txBox="1"/>
            <p:nvPr/>
          </p:nvSpPr>
          <p:spPr>
            <a:xfrm>
              <a:off x="4036515" y="3501980"/>
              <a:ext cx="1179984" cy="328295"/>
            </a:xfrm>
            <a:prstGeom prst="rect">
              <a:avLst/>
            </a:prstGeom>
            <a:noFill/>
          </p:spPr>
          <p:txBody>
            <a:bodyPr wrap="square" rtlCol="0">
              <a:spAutoFit/>
            </a:bodyPr>
            <a:lstStyle/>
            <a:p>
              <a:pPr algn="ctr"/>
              <a:r>
                <a:rPr lang="en-US" sz="1000" b="1" dirty="0">
                  <a:solidFill>
                    <a:srgbClr val="C00000"/>
                  </a:solidFill>
                </a:rPr>
                <a:t>Approver</a:t>
              </a:r>
            </a:p>
          </p:txBody>
        </p:sp>
      </p:grpSp>
      <p:sp>
        <p:nvSpPr>
          <p:cNvPr id="27" name="TextBox 26"/>
          <p:cNvSpPr txBox="1"/>
          <p:nvPr/>
        </p:nvSpPr>
        <p:spPr>
          <a:xfrm>
            <a:off x="7959879" y="1811602"/>
            <a:ext cx="1039977" cy="923330"/>
          </a:xfrm>
          <a:prstGeom prst="rect">
            <a:avLst/>
          </a:prstGeom>
          <a:noFill/>
        </p:spPr>
        <p:txBody>
          <a:bodyPr wrap="square" rtlCol="0">
            <a:spAutoFit/>
          </a:bodyPr>
          <a:lstStyle/>
          <a:p>
            <a:pPr algn="ctr"/>
            <a:r>
              <a:rPr lang="en-US" sz="1350" b="1" dirty="0"/>
              <a:t>Proposal Approved</a:t>
            </a:r>
          </a:p>
          <a:p>
            <a:pPr algn="ctr"/>
            <a:r>
              <a:rPr lang="en-US" sz="1350" b="1" dirty="0"/>
              <a:t>SFU</a:t>
            </a:r>
          </a:p>
        </p:txBody>
      </p:sp>
      <p:grpSp>
        <p:nvGrpSpPr>
          <p:cNvPr id="28" name="Group 27"/>
          <p:cNvGrpSpPr/>
          <p:nvPr/>
        </p:nvGrpSpPr>
        <p:grpSpPr>
          <a:xfrm>
            <a:off x="461818" y="4131630"/>
            <a:ext cx="3616675" cy="623765"/>
            <a:chOff x="2087180" y="6079318"/>
            <a:chExt cx="3338820" cy="831686"/>
          </a:xfrm>
        </p:grpSpPr>
        <p:sp>
          <p:nvSpPr>
            <p:cNvPr id="29" name="Left Bracket 28"/>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30" name="TextBox 29"/>
            <p:cNvSpPr txBox="1"/>
            <p:nvPr/>
          </p:nvSpPr>
          <p:spPr>
            <a:xfrm>
              <a:off x="3002235" y="6510895"/>
              <a:ext cx="1808621" cy="400109"/>
            </a:xfrm>
            <a:prstGeom prst="rect">
              <a:avLst/>
            </a:prstGeom>
            <a:noFill/>
          </p:spPr>
          <p:txBody>
            <a:bodyPr wrap="square" rtlCol="0">
              <a:spAutoFit/>
            </a:bodyPr>
            <a:lstStyle/>
            <a:p>
              <a:pPr defTabSz="685800">
                <a:defRPr/>
              </a:pPr>
              <a:r>
                <a:rPr lang="en-US" sz="1350" kern="0" dirty="0">
                  <a:solidFill>
                    <a:prstClr val="black"/>
                  </a:solidFill>
                </a:rPr>
                <a:t> Departments/Schools</a:t>
              </a:r>
            </a:p>
          </p:txBody>
        </p:sp>
      </p:grpSp>
      <p:grpSp>
        <p:nvGrpSpPr>
          <p:cNvPr id="31" name="Group 30"/>
          <p:cNvGrpSpPr/>
          <p:nvPr/>
        </p:nvGrpSpPr>
        <p:grpSpPr>
          <a:xfrm>
            <a:off x="6957089" y="2915681"/>
            <a:ext cx="1103800" cy="1260642"/>
            <a:chOff x="3805694" y="2340550"/>
            <a:chExt cx="1471734" cy="1680856"/>
          </a:xfrm>
        </p:grpSpPr>
        <p:pic>
          <p:nvPicPr>
            <p:cNvPr id="32" name="Picture 31"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33" name="TextBox 32"/>
            <p:cNvSpPr txBox="1"/>
            <p:nvPr/>
          </p:nvSpPr>
          <p:spPr>
            <a:xfrm>
              <a:off x="3805694" y="3487926"/>
              <a:ext cx="1471734" cy="533480"/>
            </a:xfrm>
            <a:prstGeom prst="rect">
              <a:avLst/>
            </a:prstGeom>
            <a:noFill/>
          </p:spPr>
          <p:txBody>
            <a:bodyPr wrap="square" rtlCol="0">
              <a:spAutoFit/>
            </a:bodyPr>
            <a:lstStyle/>
            <a:p>
              <a:pPr algn="ctr"/>
              <a:r>
                <a:rPr lang="en-US" sz="1000" b="1" dirty="0">
                  <a:solidFill>
                    <a:srgbClr val="C00000"/>
                  </a:solidFill>
                </a:rPr>
                <a:t>Delegated</a:t>
              </a:r>
            </a:p>
            <a:p>
              <a:pPr algn="ctr"/>
              <a:r>
                <a:rPr lang="en-US" sz="1000" b="1" dirty="0">
                  <a:solidFill>
                    <a:srgbClr val="C00000"/>
                  </a:solidFill>
                </a:rPr>
                <a:t>Signing Official</a:t>
              </a:r>
            </a:p>
          </p:txBody>
        </p:sp>
      </p:grpSp>
      <p:sp>
        <p:nvSpPr>
          <p:cNvPr id="35" name="TextBox 34"/>
          <p:cNvSpPr txBox="1"/>
          <p:nvPr/>
        </p:nvSpPr>
        <p:spPr>
          <a:xfrm rot="10800000" flipV="1">
            <a:off x="5988818" y="1781791"/>
            <a:ext cx="1175351" cy="715581"/>
          </a:xfrm>
          <a:prstGeom prst="rect">
            <a:avLst/>
          </a:prstGeom>
          <a:noFill/>
        </p:spPr>
        <p:txBody>
          <a:bodyPr wrap="square" rtlCol="0">
            <a:spAutoFit/>
          </a:bodyPr>
          <a:lstStyle/>
          <a:p>
            <a:pPr algn="ctr"/>
            <a:r>
              <a:rPr lang="en-US" sz="1350" b="1" dirty="0"/>
              <a:t>Proposal Approved</a:t>
            </a:r>
          </a:p>
          <a:p>
            <a:pPr algn="ctr"/>
            <a:r>
              <a:rPr lang="en-US" sz="1350" b="1" dirty="0"/>
              <a:t>Dept/Faculty</a:t>
            </a:r>
          </a:p>
        </p:txBody>
      </p:sp>
      <p:cxnSp>
        <p:nvCxnSpPr>
          <p:cNvPr id="37" name="Straight Arrow Connector 36"/>
          <p:cNvCxnSpPr/>
          <p:nvPr/>
        </p:nvCxnSpPr>
        <p:spPr>
          <a:xfrm flipV="1">
            <a:off x="6293946" y="3420729"/>
            <a:ext cx="736058" cy="1"/>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39" name="Group 38"/>
          <p:cNvGrpSpPr/>
          <p:nvPr/>
        </p:nvGrpSpPr>
        <p:grpSpPr>
          <a:xfrm>
            <a:off x="6772337" y="4042395"/>
            <a:ext cx="2219237" cy="379533"/>
            <a:chOff x="2087180" y="6079318"/>
            <a:chExt cx="3338820" cy="402672"/>
          </a:xfrm>
        </p:grpSpPr>
        <p:sp>
          <p:nvSpPr>
            <p:cNvPr id="40" name="Left Bracket 39"/>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41" name="TextBox 40"/>
            <p:cNvSpPr txBox="1"/>
            <p:nvPr/>
          </p:nvSpPr>
          <p:spPr>
            <a:xfrm>
              <a:off x="3374808" y="6125254"/>
              <a:ext cx="1385462" cy="318377"/>
            </a:xfrm>
            <a:prstGeom prst="rect">
              <a:avLst/>
            </a:prstGeom>
            <a:noFill/>
          </p:spPr>
          <p:txBody>
            <a:bodyPr wrap="square" rtlCol="0">
              <a:spAutoFit/>
            </a:bodyPr>
            <a:lstStyle/>
            <a:p>
              <a:pPr algn="ctr" defTabSz="685800">
                <a:defRPr/>
              </a:pPr>
              <a:r>
                <a:rPr lang="en-US" sz="1350" kern="0" dirty="0">
                  <a:solidFill>
                    <a:prstClr val="black"/>
                  </a:solidFill>
                </a:rPr>
                <a:t>Risk?</a:t>
              </a:r>
            </a:p>
          </p:txBody>
        </p:sp>
      </p:grpSp>
      <p:cxnSp>
        <p:nvCxnSpPr>
          <p:cNvPr id="42" name="Straight Arrow Connector 27"/>
          <p:cNvCxnSpPr>
            <a:stCxn id="25" idx="0"/>
          </p:cNvCxnSpPr>
          <p:nvPr/>
        </p:nvCxnSpPr>
        <p:spPr>
          <a:xfrm rot="16200000" flipV="1">
            <a:off x="1871136" y="1512861"/>
            <a:ext cx="35015" cy="2752491"/>
          </a:xfrm>
          <a:prstGeom prst="bentConnector3">
            <a:avLst>
              <a:gd name="adj1" fmla="val 613214"/>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27"/>
          <p:cNvCxnSpPr>
            <a:stCxn id="22" idx="0"/>
          </p:cNvCxnSpPr>
          <p:nvPr/>
        </p:nvCxnSpPr>
        <p:spPr>
          <a:xfrm rot="16200000" flipV="1">
            <a:off x="1192179" y="2241535"/>
            <a:ext cx="29612" cy="1377906"/>
          </a:xfrm>
          <a:prstGeom prst="bentConnector3">
            <a:avLst>
              <a:gd name="adj1" fmla="val 871984"/>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27"/>
          <p:cNvCxnSpPr>
            <a:cxnSpLocks/>
            <a:stCxn id="32" idx="0"/>
          </p:cNvCxnSpPr>
          <p:nvPr/>
        </p:nvCxnSpPr>
        <p:spPr>
          <a:xfrm rot="16200000" flipH="1" flipV="1">
            <a:off x="4045365" y="-611653"/>
            <a:ext cx="1" cy="7054668"/>
          </a:xfrm>
          <a:prstGeom prst="bentConnector3">
            <a:avLst>
              <a:gd name="adj1" fmla="val -22860000000"/>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46" name="Group 45"/>
          <p:cNvGrpSpPr/>
          <p:nvPr/>
        </p:nvGrpSpPr>
        <p:grpSpPr>
          <a:xfrm>
            <a:off x="5323797" y="2953212"/>
            <a:ext cx="908372" cy="1117294"/>
            <a:chOff x="4020926" y="2340550"/>
            <a:chExt cx="1211163" cy="1489725"/>
          </a:xfrm>
        </p:grpSpPr>
        <p:pic>
          <p:nvPicPr>
            <p:cNvPr id="47" name="Picture 46"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53" name="TextBox 52"/>
            <p:cNvSpPr txBox="1"/>
            <p:nvPr/>
          </p:nvSpPr>
          <p:spPr>
            <a:xfrm>
              <a:off x="4036515" y="3501980"/>
              <a:ext cx="1179984" cy="328295"/>
            </a:xfrm>
            <a:prstGeom prst="rect">
              <a:avLst/>
            </a:prstGeom>
            <a:noFill/>
          </p:spPr>
          <p:txBody>
            <a:bodyPr wrap="square" rtlCol="0">
              <a:spAutoFit/>
            </a:bodyPr>
            <a:lstStyle/>
            <a:p>
              <a:pPr algn="ctr"/>
              <a:r>
                <a:rPr lang="en-US" sz="1000" b="1" dirty="0">
                  <a:solidFill>
                    <a:srgbClr val="C00000"/>
                  </a:solidFill>
                </a:rPr>
                <a:t>Approver</a:t>
              </a:r>
            </a:p>
          </p:txBody>
        </p:sp>
      </p:grpSp>
      <p:grpSp>
        <p:nvGrpSpPr>
          <p:cNvPr id="54" name="Group 53"/>
          <p:cNvGrpSpPr/>
          <p:nvPr/>
        </p:nvGrpSpPr>
        <p:grpSpPr>
          <a:xfrm>
            <a:off x="4089469" y="2953212"/>
            <a:ext cx="935816" cy="1259646"/>
            <a:chOff x="2232171" y="2371997"/>
            <a:chExt cx="1247755" cy="1679526"/>
          </a:xfrm>
        </p:grpSpPr>
        <p:pic>
          <p:nvPicPr>
            <p:cNvPr id="55" name="Picture 54" descr="File:User &lt;strong&gt;icon&lt;/strong&gt; 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171" y="2371997"/>
              <a:ext cx="1181107" cy="1210729"/>
            </a:xfrm>
            <a:prstGeom prst="rect">
              <a:avLst/>
            </a:prstGeom>
          </p:spPr>
        </p:pic>
        <p:sp>
          <p:nvSpPr>
            <p:cNvPr id="60" name="TextBox 59"/>
            <p:cNvSpPr txBox="1"/>
            <p:nvPr/>
          </p:nvSpPr>
          <p:spPr>
            <a:xfrm>
              <a:off x="2288444" y="3518044"/>
              <a:ext cx="1191482" cy="533479"/>
            </a:xfrm>
            <a:prstGeom prst="rect">
              <a:avLst/>
            </a:prstGeom>
            <a:noFill/>
          </p:spPr>
          <p:txBody>
            <a:bodyPr wrap="square" rtlCol="0">
              <a:spAutoFit/>
            </a:bodyPr>
            <a:lstStyle/>
            <a:p>
              <a:pPr algn="ctr"/>
              <a:r>
                <a:rPr lang="en-US" sz="1000" b="1" dirty="0">
                  <a:solidFill>
                    <a:srgbClr val="0070C0"/>
                  </a:solidFill>
                </a:rPr>
                <a:t>Reviewer</a:t>
              </a:r>
            </a:p>
            <a:p>
              <a:pPr algn="ctr"/>
              <a:r>
                <a:rPr lang="en-US" sz="1000" b="1" dirty="0">
                  <a:solidFill>
                    <a:srgbClr val="0070C0"/>
                  </a:solidFill>
                </a:rPr>
                <a:t>(optional)</a:t>
              </a:r>
            </a:p>
          </p:txBody>
        </p:sp>
      </p:grpSp>
      <p:grpSp>
        <p:nvGrpSpPr>
          <p:cNvPr id="61" name="Group 60"/>
          <p:cNvGrpSpPr/>
          <p:nvPr/>
        </p:nvGrpSpPr>
        <p:grpSpPr>
          <a:xfrm>
            <a:off x="4223491" y="4137682"/>
            <a:ext cx="2070454" cy="587836"/>
            <a:chOff x="2087180" y="6079318"/>
            <a:chExt cx="3338820" cy="825427"/>
          </a:xfrm>
        </p:grpSpPr>
        <p:sp>
          <p:nvSpPr>
            <p:cNvPr id="62" name="Left Bracket 61"/>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63" name="TextBox 62"/>
            <p:cNvSpPr txBox="1"/>
            <p:nvPr/>
          </p:nvSpPr>
          <p:spPr>
            <a:xfrm>
              <a:off x="2858636" y="6504637"/>
              <a:ext cx="1658843" cy="400108"/>
            </a:xfrm>
            <a:prstGeom prst="rect">
              <a:avLst/>
            </a:prstGeom>
            <a:noFill/>
          </p:spPr>
          <p:txBody>
            <a:bodyPr wrap="square" rtlCol="0">
              <a:spAutoFit/>
            </a:bodyPr>
            <a:lstStyle/>
            <a:p>
              <a:pPr algn="ctr" defTabSz="685800">
                <a:defRPr/>
              </a:pPr>
              <a:r>
                <a:rPr lang="en-US" sz="1350" kern="0" dirty="0">
                  <a:solidFill>
                    <a:prstClr val="black"/>
                  </a:solidFill>
                </a:rPr>
                <a:t>Faculty</a:t>
              </a:r>
            </a:p>
          </p:txBody>
        </p:sp>
      </p:grpSp>
      <p:cxnSp>
        <p:nvCxnSpPr>
          <p:cNvPr id="64" name="Straight Arrow Connector 63"/>
          <p:cNvCxnSpPr/>
          <p:nvPr/>
        </p:nvCxnSpPr>
        <p:spPr>
          <a:xfrm flipV="1">
            <a:off x="4983779" y="3387369"/>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65" name="Straight Arrow Connector 27"/>
          <p:cNvCxnSpPr>
            <a:stCxn id="55" idx="0"/>
          </p:cNvCxnSpPr>
          <p:nvPr/>
        </p:nvCxnSpPr>
        <p:spPr>
          <a:xfrm rot="16200000" flipV="1">
            <a:off x="2486829" y="907656"/>
            <a:ext cx="56329" cy="4034783"/>
          </a:xfrm>
          <a:prstGeom prst="bentConnector3">
            <a:avLst>
              <a:gd name="adj1" fmla="val 471107"/>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66" name="Straight Arrow Connector 27"/>
          <p:cNvCxnSpPr>
            <a:stCxn id="47" idx="0"/>
          </p:cNvCxnSpPr>
          <p:nvPr/>
        </p:nvCxnSpPr>
        <p:spPr>
          <a:xfrm rot="16200000" flipV="1">
            <a:off x="3015714" y="190942"/>
            <a:ext cx="264587" cy="5259952"/>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67" name="Group 66"/>
          <p:cNvGrpSpPr/>
          <p:nvPr/>
        </p:nvGrpSpPr>
        <p:grpSpPr>
          <a:xfrm>
            <a:off x="8094894" y="2935184"/>
            <a:ext cx="908372" cy="1261135"/>
            <a:chOff x="4020926" y="2340550"/>
            <a:chExt cx="1211163" cy="1681513"/>
          </a:xfrm>
        </p:grpSpPr>
        <p:pic>
          <p:nvPicPr>
            <p:cNvPr id="68" name="Picture 67"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69" name="TextBox 68"/>
            <p:cNvSpPr txBox="1"/>
            <p:nvPr/>
          </p:nvSpPr>
          <p:spPr>
            <a:xfrm>
              <a:off x="4036515" y="3488583"/>
              <a:ext cx="1179984" cy="533480"/>
            </a:xfrm>
            <a:prstGeom prst="rect">
              <a:avLst/>
            </a:prstGeom>
            <a:noFill/>
          </p:spPr>
          <p:txBody>
            <a:bodyPr wrap="square" rtlCol="0">
              <a:spAutoFit/>
            </a:bodyPr>
            <a:lstStyle/>
            <a:p>
              <a:pPr algn="ctr"/>
              <a:r>
                <a:rPr lang="en-US" sz="1000" b="1" dirty="0">
                  <a:solidFill>
                    <a:srgbClr val="C00000"/>
                  </a:solidFill>
                </a:rPr>
                <a:t>SFU Signing Official</a:t>
              </a:r>
            </a:p>
          </p:txBody>
        </p:sp>
      </p:grpSp>
      <p:cxnSp>
        <p:nvCxnSpPr>
          <p:cNvPr id="70" name="Straight Arrow Connector 69"/>
          <p:cNvCxnSpPr/>
          <p:nvPr/>
        </p:nvCxnSpPr>
        <p:spPr>
          <a:xfrm flipV="1">
            <a:off x="7915071" y="3362590"/>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71" name="Straight Arrow Connector 27"/>
          <p:cNvCxnSpPr>
            <a:cxnSpLocks/>
          </p:cNvCxnSpPr>
          <p:nvPr/>
        </p:nvCxnSpPr>
        <p:spPr>
          <a:xfrm rot="16200000" flipH="1">
            <a:off x="8051140" y="3648137"/>
            <a:ext cx="19501" cy="976380"/>
          </a:xfrm>
          <a:prstGeom prst="bentConnector3">
            <a:avLst>
              <a:gd name="adj1" fmla="val 1272248"/>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72" name="TextBox 71"/>
          <p:cNvSpPr txBox="1"/>
          <p:nvPr/>
        </p:nvSpPr>
        <p:spPr>
          <a:xfrm>
            <a:off x="7500857" y="4449261"/>
            <a:ext cx="1028674" cy="300082"/>
          </a:xfrm>
          <a:prstGeom prst="rect">
            <a:avLst/>
          </a:prstGeom>
          <a:noFill/>
        </p:spPr>
        <p:txBody>
          <a:bodyPr wrap="square" rtlCol="0">
            <a:spAutoFit/>
          </a:bodyPr>
          <a:lstStyle/>
          <a:p>
            <a:pPr algn="ctr" defTabSz="685800">
              <a:defRPr/>
            </a:pPr>
            <a:r>
              <a:rPr lang="en-US" sz="1350" kern="0" dirty="0">
                <a:solidFill>
                  <a:prstClr val="black"/>
                </a:solidFill>
              </a:rPr>
              <a:t>Institution</a:t>
            </a:r>
          </a:p>
        </p:txBody>
      </p:sp>
    </p:spTree>
    <p:extLst>
      <p:ext uri="{BB962C8B-B14F-4D97-AF65-F5344CB8AC3E}">
        <p14:creationId xmlns:p14="http://schemas.microsoft.com/office/powerpoint/2010/main" val="420369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461818" y="365126"/>
            <a:ext cx="8370940" cy="740490"/>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3600" dirty="0"/>
              <a:t>APPROVAL WORKFLOW STEPS IN KR</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8" name="TextBox 1"/>
          <p:cNvSpPr txBox="1"/>
          <p:nvPr/>
        </p:nvSpPr>
        <p:spPr>
          <a:xfrm>
            <a:off x="652733" y="2392016"/>
            <a:ext cx="1506846" cy="1597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Slide Number Placeholder 4"/>
          <p:cNvSpPr txBox="1">
            <a:spLocks/>
          </p:cNvSpPr>
          <p:nvPr/>
        </p:nvSpPr>
        <p:spPr>
          <a:xfrm>
            <a:off x="5890651" y="6381537"/>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5" name="Straight Arrow Connector 14"/>
          <p:cNvCxnSpPr>
            <a:stCxn id="25" idx="3"/>
          </p:cNvCxnSpPr>
          <p:nvPr/>
        </p:nvCxnSpPr>
        <p:spPr>
          <a:xfrm flipV="1">
            <a:off x="3719074" y="2710464"/>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1082192" y="2728117"/>
            <a:ext cx="405749" cy="601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2460012" y="2734053"/>
            <a:ext cx="405749" cy="601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18" name="Group 17"/>
          <p:cNvGrpSpPr/>
          <p:nvPr/>
        </p:nvGrpSpPr>
        <p:grpSpPr>
          <a:xfrm>
            <a:off x="56153" y="2280774"/>
            <a:ext cx="1028346" cy="1121101"/>
            <a:chOff x="253395" y="2340551"/>
            <a:chExt cx="1371128" cy="1494801"/>
          </a:xfrm>
        </p:grpSpPr>
        <p:pic>
          <p:nvPicPr>
            <p:cNvPr id="19" name="Picture 18" descr="Category:PE&amp;D Infographic &lt;strong&gt;Icon&lt;/strong&gt; set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95" y="2340551"/>
              <a:ext cx="1371128" cy="1241537"/>
            </a:xfrm>
            <a:prstGeom prst="rect">
              <a:avLst/>
            </a:prstGeom>
          </p:spPr>
        </p:pic>
        <p:sp>
          <p:nvSpPr>
            <p:cNvPr id="20" name="TextBox 19"/>
            <p:cNvSpPr txBox="1"/>
            <p:nvPr/>
          </p:nvSpPr>
          <p:spPr>
            <a:xfrm>
              <a:off x="487064" y="3507057"/>
              <a:ext cx="1093811" cy="328295"/>
            </a:xfrm>
            <a:prstGeom prst="rect">
              <a:avLst/>
            </a:prstGeom>
            <a:noFill/>
          </p:spPr>
          <p:txBody>
            <a:bodyPr wrap="square" rtlCol="0">
              <a:spAutoFit/>
            </a:bodyPr>
            <a:lstStyle/>
            <a:p>
              <a:pPr algn="ctr"/>
              <a:r>
                <a:rPr lang="en-US" sz="1000" b="1" dirty="0"/>
                <a:t>PI</a:t>
              </a:r>
            </a:p>
          </p:txBody>
        </p:sp>
      </p:grpSp>
      <p:grpSp>
        <p:nvGrpSpPr>
          <p:cNvPr id="21" name="Group 20"/>
          <p:cNvGrpSpPr/>
          <p:nvPr/>
        </p:nvGrpSpPr>
        <p:grpSpPr>
          <a:xfrm>
            <a:off x="1453023" y="2292153"/>
            <a:ext cx="935816" cy="1259646"/>
            <a:chOff x="2232171" y="2371997"/>
            <a:chExt cx="1247755" cy="1679526"/>
          </a:xfrm>
        </p:grpSpPr>
        <p:pic>
          <p:nvPicPr>
            <p:cNvPr id="22" name="Picture 21" descr="File:User &lt;strong&gt;icon&lt;/strong&gt; 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171" y="2371997"/>
              <a:ext cx="1181107" cy="1210729"/>
            </a:xfrm>
            <a:prstGeom prst="rect">
              <a:avLst/>
            </a:prstGeom>
          </p:spPr>
        </p:pic>
        <p:sp>
          <p:nvSpPr>
            <p:cNvPr id="23" name="TextBox 22"/>
            <p:cNvSpPr txBox="1"/>
            <p:nvPr/>
          </p:nvSpPr>
          <p:spPr>
            <a:xfrm>
              <a:off x="2288444" y="3518044"/>
              <a:ext cx="1191482" cy="533479"/>
            </a:xfrm>
            <a:prstGeom prst="rect">
              <a:avLst/>
            </a:prstGeom>
            <a:noFill/>
          </p:spPr>
          <p:txBody>
            <a:bodyPr wrap="square" rtlCol="0">
              <a:spAutoFit/>
            </a:bodyPr>
            <a:lstStyle/>
            <a:p>
              <a:pPr algn="ctr"/>
              <a:r>
                <a:rPr lang="en-US" sz="1000" b="1" dirty="0">
                  <a:solidFill>
                    <a:srgbClr val="0070C0"/>
                  </a:solidFill>
                </a:rPr>
                <a:t>Reviewer</a:t>
              </a:r>
            </a:p>
            <a:p>
              <a:pPr algn="ctr"/>
              <a:r>
                <a:rPr lang="en-US" sz="1000" b="1" dirty="0">
                  <a:solidFill>
                    <a:srgbClr val="0070C0"/>
                  </a:solidFill>
                </a:rPr>
                <a:t>(optional)</a:t>
              </a:r>
            </a:p>
          </p:txBody>
        </p:sp>
      </p:grpSp>
      <p:grpSp>
        <p:nvGrpSpPr>
          <p:cNvPr id="24" name="Group 23"/>
          <p:cNvGrpSpPr/>
          <p:nvPr/>
        </p:nvGrpSpPr>
        <p:grpSpPr>
          <a:xfrm>
            <a:off x="2810702" y="2253474"/>
            <a:ext cx="908372" cy="1117294"/>
            <a:chOff x="4020926" y="2340550"/>
            <a:chExt cx="1211163" cy="1489725"/>
          </a:xfrm>
        </p:grpSpPr>
        <p:pic>
          <p:nvPicPr>
            <p:cNvPr id="25" name="Picture 24"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26" name="TextBox 25"/>
            <p:cNvSpPr txBox="1"/>
            <p:nvPr/>
          </p:nvSpPr>
          <p:spPr>
            <a:xfrm>
              <a:off x="4036515" y="3501980"/>
              <a:ext cx="1179984" cy="328295"/>
            </a:xfrm>
            <a:prstGeom prst="rect">
              <a:avLst/>
            </a:prstGeom>
            <a:noFill/>
          </p:spPr>
          <p:txBody>
            <a:bodyPr wrap="square" rtlCol="0">
              <a:spAutoFit/>
            </a:bodyPr>
            <a:lstStyle/>
            <a:p>
              <a:pPr algn="ctr"/>
              <a:r>
                <a:rPr lang="en-US" sz="1000" b="1" dirty="0">
                  <a:solidFill>
                    <a:srgbClr val="C00000"/>
                  </a:solidFill>
                </a:rPr>
                <a:t>Approver</a:t>
              </a:r>
            </a:p>
          </p:txBody>
        </p:sp>
      </p:grpSp>
      <p:sp>
        <p:nvSpPr>
          <p:cNvPr id="27" name="TextBox 26"/>
          <p:cNvSpPr txBox="1"/>
          <p:nvPr/>
        </p:nvSpPr>
        <p:spPr>
          <a:xfrm>
            <a:off x="7959879" y="1158461"/>
            <a:ext cx="1039977" cy="923330"/>
          </a:xfrm>
          <a:prstGeom prst="rect">
            <a:avLst/>
          </a:prstGeom>
          <a:noFill/>
        </p:spPr>
        <p:txBody>
          <a:bodyPr wrap="square" rtlCol="0">
            <a:spAutoFit/>
          </a:bodyPr>
          <a:lstStyle/>
          <a:p>
            <a:pPr algn="ctr"/>
            <a:r>
              <a:rPr lang="en-US" sz="1350" b="1" dirty="0"/>
              <a:t>Proposal Approved</a:t>
            </a:r>
          </a:p>
          <a:p>
            <a:pPr algn="ctr"/>
            <a:r>
              <a:rPr lang="en-US" sz="1350" b="1" dirty="0"/>
              <a:t>SFU</a:t>
            </a:r>
          </a:p>
        </p:txBody>
      </p:sp>
      <p:grpSp>
        <p:nvGrpSpPr>
          <p:cNvPr id="28" name="Group 27"/>
          <p:cNvGrpSpPr/>
          <p:nvPr/>
        </p:nvGrpSpPr>
        <p:grpSpPr>
          <a:xfrm>
            <a:off x="461818" y="3478489"/>
            <a:ext cx="3616675" cy="623765"/>
            <a:chOff x="2087180" y="6079318"/>
            <a:chExt cx="3338820" cy="831686"/>
          </a:xfrm>
        </p:grpSpPr>
        <p:sp>
          <p:nvSpPr>
            <p:cNvPr id="29" name="Left Bracket 28"/>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30" name="TextBox 29"/>
            <p:cNvSpPr txBox="1"/>
            <p:nvPr/>
          </p:nvSpPr>
          <p:spPr>
            <a:xfrm>
              <a:off x="3002235" y="6510895"/>
              <a:ext cx="1808621" cy="400109"/>
            </a:xfrm>
            <a:prstGeom prst="rect">
              <a:avLst/>
            </a:prstGeom>
            <a:noFill/>
          </p:spPr>
          <p:txBody>
            <a:bodyPr wrap="square" rtlCol="0">
              <a:spAutoFit/>
            </a:bodyPr>
            <a:lstStyle/>
            <a:p>
              <a:pPr defTabSz="685800">
                <a:defRPr/>
              </a:pPr>
              <a:r>
                <a:rPr lang="en-US" sz="1350" kern="0" dirty="0">
                  <a:solidFill>
                    <a:prstClr val="black"/>
                  </a:solidFill>
                </a:rPr>
                <a:t> Departments/Schools</a:t>
              </a:r>
            </a:p>
          </p:txBody>
        </p:sp>
      </p:grpSp>
      <p:grpSp>
        <p:nvGrpSpPr>
          <p:cNvPr id="31" name="Group 30"/>
          <p:cNvGrpSpPr/>
          <p:nvPr/>
        </p:nvGrpSpPr>
        <p:grpSpPr>
          <a:xfrm>
            <a:off x="6957089" y="2262540"/>
            <a:ext cx="1103800" cy="1260642"/>
            <a:chOff x="3805694" y="2340550"/>
            <a:chExt cx="1471734" cy="1680856"/>
          </a:xfrm>
        </p:grpSpPr>
        <p:pic>
          <p:nvPicPr>
            <p:cNvPr id="32" name="Picture 31"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33" name="TextBox 32"/>
            <p:cNvSpPr txBox="1"/>
            <p:nvPr/>
          </p:nvSpPr>
          <p:spPr>
            <a:xfrm>
              <a:off x="3805694" y="3487926"/>
              <a:ext cx="1471734" cy="533480"/>
            </a:xfrm>
            <a:prstGeom prst="rect">
              <a:avLst/>
            </a:prstGeom>
            <a:noFill/>
          </p:spPr>
          <p:txBody>
            <a:bodyPr wrap="square" rtlCol="0">
              <a:spAutoFit/>
            </a:bodyPr>
            <a:lstStyle/>
            <a:p>
              <a:pPr algn="ctr"/>
              <a:r>
                <a:rPr lang="en-US" sz="1000" b="1" dirty="0">
                  <a:solidFill>
                    <a:srgbClr val="C00000"/>
                  </a:solidFill>
                </a:rPr>
                <a:t>Delegated</a:t>
              </a:r>
            </a:p>
            <a:p>
              <a:pPr algn="ctr"/>
              <a:r>
                <a:rPr lang="en-US" sz="1000" b="1" dirty="0">
                  <a:solidFill>
                    <a:srgbClr val="C00000"/>
                  </a:solidFill>
                </a:rPr>
                <a:t>Signing Official</a:t>
              </a:r>
            </a:p>
          </p:txBody>
        </p:sp>
      </p:grpSp>
      <p:sp>
        <p:nvSpPr>
          <p:cNvPr id="35" name="TextBox 34"/>
          <p:cNvSpPr txBox="1"/>
          <p:nvPr/>
        </p:nvSpPr>
        <p:spPr>
          <a:xfrm rot="10800000" flipV="1">
            <a:off x="5988818" y="1128650"/>
            <a:ext cx="1175351" cy="715581"/>
          </a:xfrm>
          <a:prstGeom prst="rect">
            <a:avLst/>
          </a:prstGeom>
          <a:noFill/>
        </p:spPr>
        <p:txBody>
          <a:bodyPr wrap="square" rtlCol="0">
            <a:spAutoFit/>
          </a:bodyPr>
          <a:lstStyle/>
          <a:p>
            <a:pPr algn="ctr"/>
            <a:r>
              <a:rPr lang="en-US" sz="1350" b="1" dirty="0"/>
              <a:t>Proposal Approved</a:t>
            </a:r>
          </a:p>
          <a:p>
            <a:pPr algn="ctr"/>
            <a:r>
              <a:rPr lang="en-US" sz="1350" b="1" dirty="0"/>
              <a:t>Dept/Faculty</a:t>
            </a:r>
          </a:p>
        </p:txBody>
      </p:sp>
      <p:cxnSp>
        <p:nvCxnSpPr>
          <p:cNvPr id="37" name="Straight Arrow Connector 36"/>
          <p:cNvCxnSpPr/>
          <p:nvPr/>
        </p:nvCxnSpPr>
        <p:spPr>
          <a:xfrm flipV="1">
            <a:off x="6293946" y="2767588"/>
            <a:ext cx="736058" cy="1"/>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39" name="Group 38"/>
          <p:cNvGrpSpPr/>
          <p:nvPr/>
        </p:nvGrpSpPr>
        <p:grpSpPr>
          <a:xfrm>
            <a:off x="6772337" y="3389254"/>
            <a:ext cx="2219237" cy="379533"/>
            <a:chOff x="2087180" y="6079318"/>
            <a:chExt cx="3338820" cy="402672"/>
          </a:xfrm>
        </p:grpSpPr>
        <p:sp>
          <p:nvSpPr>
            <p:cNvPr id="40" name="Left Bracket 39"/>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41" name="TextBox 40"/>
            <p:cNvSpPr txBox="1"/>
            <p:nvPr/>
          </p:nvSpPr>
          <p:spPr>
            <a:xfrm>
              <a:off x="3374808" y="6125254"/>
              <a:ext cx="1385462" cy="318377"/>
            </a:xfrm>
            <a:prstGeom prst="rect">
              <a:avLst/>
            </a:prstGeom>
            <a:noFill/>
          </p:spPr>
          <p:txBody>
            <a:bodyPr wrap="square" rtlCol="0">
              <a:spAutoFit/>
            </a:bodyPr>
            <a:lstStyle/>
            <a:p>
              <a:pPr algn="ctr" defTabSz="685800">
                <a:defRPr/>
              </a:pPr>
              <a:r>
                <a:rPr lang="en-US" sz="1350" kern="0" dirty="0">
                  <a:solidFill>
                    <a:prstClr val="black"/>
                  </a:solidFill>
                </a:rPr>
                <a:t>Risk?</a:t>
              </a:r>
            </a:p>
          </p:txBody>
        </p:sp>
      </p:grpSp>
      <p:cxnSp>
        <p:nvCxnSpPr>
          <p:cNvPr id="42" name="Straight Arrow Connector 27"/>
          <p:cNvCxnSpPr>
            <a:stCxn id="25" idx="0"/>
          </p:cNvCxnSpPr>
          <p:nvPr/>
        </p:nvCxnSpPr>
        <p:spPr>
          <a:xfrm rot="16200000" flipV="1">
            <a:off x="1871136" y="859720"/>
            <a:ext cx="35015" cy="2752491"/>
          </a:xfrm>
          <a:prstGeom prst="bentConnector3">
            <a:avLst>
              <a:gd name="adj1" fmla="val 613214"/>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27"/>
          <p:cNvCxnSpPr>
            <a:stCxn id="22" idx="0"/>
          </p:cNvCxnSpPr>
          <p:nvPr/>
        </p:nvCxnSpPr>
        <p:spPr>
          <a:xfrm rot="16200000" flipV="1">
            <a:off x="1192179" y="1588394"/>
            <a:ext cx="29612" cy="1377906"/>
          </a:xfrm>
          <a:prstGeom prst="bentConnector3">
            <a:avLst>
              <a:gd name="adj1" fmla="val 871984"/>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27"/>
          <p:cNvCxnSpPr>
            <a:cxnSpLocks/>
            <a:stCxn id="32" idx="0"/>
          </p:cNvCxnSpPr>
          <p:nvPr/>
        </p:nvCxnSpPr>
        <p:spPr>
          <a:xfrm rot="16200000" flipH="1" flipV="1">
            <a:off x="4045365" y="-1264794"/>
            <a:ext cx="1" cy="7054668"/>
          </a:xfrm>
          <a:prstGeom prst="bentConnector3">
            <a:avLst>
              <a:gd name="adj1" fmla="val -22860000000"/>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46" name="Group 45"/>
          <p:cNvGrpSpPr/>
          <p:nvPr/>
        </p:nvGrpSpPr>
        <p:grpSpPr>
          <a:xfrm>
            <a:off x="5323797" y="2300071"/>
            <a:ext cx="908372" cy="1117294"/>
            <a:chOff x="4020926" y="2340550"/>
            <a:chExt cx="1211163" cy="1489725"/>
          </a:xfrm>
        </p:grpSpPr>
        <p:pic>
          <p:nvPicPr>
            <p:cNvPr id="47" name="Picture 46"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53" name="TextBox 52"/>
            <p:cNvSpPr txBox="1"/>
            <p:nvPr/>
          </p:nvSpPr>
          <p:spPr>
            <a:xfrm>
              <a:off x="4036515" y="3501980"/>
              <a:ext cx="1179984" cy="328295"/>
            </a:xfrm>
            <a:prstGeom prst="rect">
              <a:avLst/>
            </a:prstGeom>
            <a:noFill/>
          </p:spPr>
          <p:txBody>
            <a:bodyPr wrap="square" rtlCol="0">
              <a:spAutoFit/>
            </a:bodyPr>
            <a:lstStyle/>
            <a:p>
              <a:pPr algn="ctr"/>
              <a:r>
                <a:rPr lang="en-US" sz="1000" b="1" dirty="0">
                  <a:solidFill>
                    <a:srgbClr val="C00000"/>
                  </a:solidFill>
                </a:rPr>
                <a:t>Approver</a:t>
              </a:r>
            </a:p>
          </p:txBody>
        </p:sp>
      </p:grpSp>
      <p:grpSp>
        <p:nvGrpSpPr>
          <p:cNvPr id="54" name="Group 53"/>
          <p:cNvGrpSpPr/>
          <p:nvPr/>
        </p:nvGrpSpPr>
        <p:grpSpPr>
          <a:xfrm>
            <a:off x="4089469" y="2300071"/>
            <a:ext cx="935816" cy="1259646"/>
            <a:chOff x="2232171" y="2371997"/>
            <a:chExt cx="1247755" cy="1679526"/>
          </a:xfrm>
        </p:grpSpPr>
        <p:pic>
          <p:nvPicPr>
            <p:cNvPr id="55" name="Picture 54" descr="File:User &lt;strong&gt;icon&lt;/strong&gt; 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171" y="2371997"/>
              <a:ext cx="1181107" cy="1210729"/>
            </a:xfrm>
            <a:prstGeom prst="rect">
              <a:avLst/>
            </a:prstGeom>
          </p:spPr>
        </p:pic>
        <p:sp>
          <p:nvSpPr>
            <p:cNvPr id="60" name="TextBox 59"/>
            <p:cNvSpPr txBox="1"/>
            <p:nvPr/>
          </p:nvSpPr>
          <p:spPr>
            <a:xfrm>
              <a:off x="2288444" y="3518044"/>
              <a:ext cx="1191482" cy="533479"/>
            </a:xfrm>
            <a:prstGeom prst="rect">
              <a:avLst/>
            </a:prstGeom>
            <a:noFill/>
          </p:spPr>
          <p:txBody>
            <a:bodyPr wrap="square" rtlCol="0">
              <a:spAutoFit/>
            </a:bodyPr>
            <a:lstStyle/>
            <a:p>
              <a:pPr algn="ctr"/>
              <a:r>
                <a:rPr lang="en-US" sz="1000" b="1" dirty="0">
                  <a:solidFill>
                    <a:srgbClr val="0070C0"/>
                  </a:solidFill>
                </a:rPr>
                <a:t>Reviewer</a:t>
              </a:r>
            </a:p>
            <a:p>
              <a:pPr algn="ctr"/>
              <a:r>
                <a:rPr lang="en-US" sz="1000" b="1" dirty="0">
                  <a:solidFill>
                    <a:srgbClr val="0070C0"/>
                  </a:solidFill>
                </a:rPr>
                <a:t>(optional)</a:t>
              </a:r>
            </a:p>
          </p:txBody>
        </p:sp>
      </p:grpSp>
      <p:grpSp>
        <p:nvGrpSpPr>
          <p:cNvPr id="61" name="Group 60"/>
          <p:cNvGrpSpPr/>
          <p:nvPr/>
        </p:nvGrpSpPr>
        <p:grpSpPr>
          <a:xfrm>
            <a:off x="4223491" y="3484541"/>
            <a:ext cx="2070454" cy="587836"/>
            <a:chOff x="2087180" y="6079318"/>
            <a:chExt cx="3338820" cy="825427"/>
          </a:xfrm>
        </p:grpSpPr>
        <p:sp>
          <p:nvSpPr>
            <p:cNvPr id="62" name="Left Bracket 61"/>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63" name="TextBox 62"/>
            <p:cNvSpPr txBox="1"/>
            <p:nvPr/>
          </p:nvSpPr>
          <p:spPr>
            <a:xfrm>
              <a:off x="2858636" y="6504637"/>
              <a:ext cx="1658843" cy="400108"/>
            </a:xfrm>
            <a:prstGeom prst="rect">
              <a:avLst/>
            </a:prstGeom>
            <a:noFill/>
          </p:spPr>
          <p:txBody>
            <a:bodyPr wrap="square" rtlCol="0">
              <a:spAutoFit/>
            </a:bodyPr>
            <a:lstStyle/>
            <a:p>
              <a:pPr algn="ctr" defTabSz="685800">
                <a:defRPr/>
              </a:pPr>
              <a:r>
                <a:rPr lang="en-US" sz="1350" kern="0" dirty="0">
                  <a:solidFill>
                    <a:prstClr val="black"/>
                  </a:solidFill>
                </a:rPr>
                <a:t>Faculty</a:t>
              </a:r>
            </a:p>
          </p:txBody>
        </p:sp>
      </p:grpSp>
      <p:cxnSp>
        <p:nvCxnSpPr>
          <p:cNvPr id="64" name="Straight Arrow Connector 63"/>
          <p:cNvCxnSpPr/>
          <p:nvPr/>
        </p:nvCxnSpPr>
        <p:spPr>
          <a:xfrm flipV="1">
            <a:off x="4983779" y="2734228"/>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65" name="Straight Arrow Connector 27"/>
          <p:cNvCxnSpPr>
            <a:stCxn id="55" idx="0"/>
          </p:cNvCxnSpPr>
          <p:nvPr/>
        </p:nvCxnSpPr>
        <p:spPr>
          <a:xfrm rot="16200000" flipV="1">
            <a:off x="2486829" y="254515"/>
            <a:ext cx="56329" cy="4034783"/>
          </a:xfrm>
          <a:prstGeom prst="bentConnector3">
            <a:avLst>
              <a:gd name="adj1" fmla="val 471107"/>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66" name="Straight Arrow Connector 27"/>
          <p:cNvCxnSpPr>
            <a:stCxn id="47" idx="0"/>
          </p:cNvCxnSpPr>
          <p:nvPr/>
        </p:nvCxnSpPr>
        <p:spPr>
          <a:xfrm rot="16200000" flipV="1">
            <a:off x="3015714" y="-462199"/>
            <a:ext cx="264587" cy="5259952"/>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67" name="Group 66"/>
          <p:cNvGrpSpPr/>
          <p:nvPr/>
        </p:nvGrpSpPr>
        <p:grpSpPr>
          <a:xfrm>
            <a:off x="8094894" y="2282043"/>
            <a:ext cx="908372" cy="1261135"/>
            <a:chOff x="4020926" y="2340550"/>
            <a:chExt cx="1211163" cy="1681513"/>
          </a:xfrm>
        </p:grpSpPr>
        <p:pic>
          <p:nvPicPr>
            <p:cNvPr id="68" name="Picture 67"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69" name="TextBox 68"/>
            <p:cNvSpPr txBox="1"/>
            <p:nvPr/>
          </p:nvSpPr>
          <p:spPr>
            <a:xfrm>
              <a:off x="4036515" y="3488583"/>
              <a:ext cx="1179984" cy="533480"/>
            </a:xfrm>
            <a:prstGeom prst="rect">
              <a:avLst/>
            </a:prstGeom>
            <a:noFill/>
          </p:spPr>
          <p:txBody>
            <a:bodyPr wrap="square" rtlCol="0">
              <a:spAutoFit/>
            </a:bodyPr>
            <a:lstStyle/>
            <a:p>
              <a:pPr algn="ctr"/>
              <a:r>
                <a:rPr lang="en-US" sz="1000" b="1" dirty="0">
                  <a:solidFill>
                    <a:srgbClr val="C00000"/>
                  </a:solidFill>
                </a:rPr>
                <a:t>SFU Signing Official</a:t>
              </a:r>
            </a:p>
          </p:txBody>
        </p:sp>
      </p:grpSp>
      <p:cxnSp>
        <p:nvCxnSpPr>
          <p:cNvPr id="70" name="Straight Arrow Connector 69"/>
          <p:cNvCxnSpPr/>
          <p:nvPr/>
        </p:nvCxnSpPr>
        <p:spPr>
          <a:xfrm flipV="1">
            <a:off x="7915071" y="2709449"/>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71" name="Straight Arrow Connector 27"/>
          <p:cNvCxnSpPr>
            <a:cxnSpLocks/>
          </p:cNvCxnSpPr>
          <p:nvPr/>
        </p:nvCxnSpPr>
        <p:spPr>
          <a:xfrm rot="16200000" flipH="1">
            <a:off x="8051140" y="2994996"/>
            <a:ext cx="19501" cy="976380"/>
          </a:xfrm>
          <a:prstGeom prst="bentConnector3">
            <a:avLst>
              <a:gd name="adj1" fmla="val 1272248"/>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72" name="TextBox 71"/>
          <p:cNvSpPr txBox="1"/>
          <p:nvPr/>
        </p:nvSpPr>
        <p:spPr>
          <a:xfrm>
            <a:off x="7500857" y="3796120"/>
            <a:ext cx="1028674" cy="300082"/>
          </a:xfrm>
          <a:prstGeom prst="rect">
            <a:avLst/>
          </a:prstGeom>
          <a:noFill/>
        </p:spPr>
        <p:txBody>
          <a:bodyPr wrap="square" rtlCol="0">
            <a:spAutoFit/>
          </a:bodyPr>
          <a:lstStyle/>
          <a:p>
            <a:pPr algn="ctr" defTabSz="685800">
              <a:defRPr/>
            </a:pPr>
            <a:r>
              <a:rPr lang="en-US" sz="1350" kern="0" dirty="0">
                <a:solidFill>
                  <a:prstClr val="black"/>
                </a:solidFill>
              </a:rPr>
              <a:t>Institution</a:t>
            </a:r>
          </a:p>
        </p:txBody>
      </p:sp>
      <p:sp>
        <p:nvSpPr>
          <p:cNvPr id="2" name="TextBox 1">
            <a:extLst>
              <a:ext uri="{FF2B5EF4-FFF2-40B4-BE49-F238E27FC236}">
                <a16:creationId xmlns:a16="http://schemas.microsoft.com/office/drawing/2014/main" id="{E35B7A73-1558-567C-0C59-0FCB62E5FCF9}"/>
              </a:ext>
            </a:extLst>
          </p:cNvPr>
          <p:cNvSpPr txBox="1"/>
          <p:nvPr/>
        </p:nvSpPr>
        <p:spPr>
          <a:xfrm>
            <a:off x="242903" y="3956127"/>
            <a:ext cx="1252325" cy="2246769"/>
          </a:xfrm>
          <a:prstGeom prst="rect">
            <a:avLst/>
          </a:prstGeom>
          <a:noFill/>
        </p:spPr>
        <p:txBody>
          <a:bodyPr wrap="square" rtlCol="0">
            <a:spAutoFit/>
          </a:bodyPr>
          <a:lstStyle/>
          <a:p>
            <a:endParaRPr lang="en-US" sz="1400" dirty="0"/>
          </a:p>
          <a:p>
            <a:r>
              <a:rPr lang="en-US" sz="1400" dirty="0"/>
              <a:t>- Approves when working with proxy</a:t>
            </a:r>
          </a:p>
          <a:p>
            <a:endParaRPr lang="en-US" sz="1400" dirty="0"/>
          </a:p>
          <a:p>
            <a:r>
              <a:rPr lang="en-US" sz="1400" dirty="0"/>
              <a:t>- Automatic routing when filling out own KR Proposal</a:t>
            </a:r>
          </a:p>
          <a:p>
            <a:endParaRPr lang="en-US" sz="1400" dirty="0"/>
          </a:p>
        </p:txBody>
      </p:sp>
      <p:sp>
        <p:nvSpPr>
          <p:cNvPr id="3" name="TextBox 2">
            <a:extLst>
              <a:ext uri="{FF2B5EF4-FFF2-40B4-BE49-F238E27FC236}">
                <a16:creationId xmlns:a16="http://schemas.microsoft.com/office/drawing/2014/main" id="{C0FEF890-3DE2-C7A1-1C66-DF57DA1C4CF7}"/>
              </a:ext>
            </a:extLst>
          </p:cNvPr>
          <p:cNvSpPr txBox="1"/>
          <p:nvPr/>
        </p:nvSpPr>
        <p:spPr>
          <a:xfrm>
            <a:off x="1570069" y="3972517"/>
            <a:ext cx="1252325" cy="2246769"/>
          </a:xfrm>
          <a:prstGeom prst="rect">
            <a:avLst/>
          </a:prstGeom>
          <a:noFill/>
        </p:spPr>
        <p:txBody>
          <a:bodyPr wrap="square" rtlCol="0">
            <a:spAutoFit/>
          </a:bodyPr>
          <a:lstStyle/>
          <a:p>
            <a:endParaRPr lang="en-US" sz="1400" dirty="0"/>
          </a:p>
          <a:p>
            <a:r>
              <a:rPr lang="en-US" sz="1400" dirty="0"/>
              <a:t>- Follows  Dept/ School process </a:t>
            </a:r>
          </a:p>
          <a:p>
            <a:endParaRPr lang="en-US" sz="1400" dirty="0"/>
          </a:p>
          <a:p>
            <a:r>
              <a:rPr lang="en-US" sz="1400" dirty="0"/>
              <a:t>- Approver can act without reviewer action</a:t>
            </a:r>
          </a:p>
          <a:p>
            <a:endParaRPr lang="en-US" sz="1400" dirty="0"/>
          </a:p>
        </p:txBody>
      </p:sp>
      <p:sp>
        <p:nvSpPr>
          <p:cNvPr id="4" name="TextBox 3">
            <a:extLst>
              <a:ext uri="{FF2B5EF4-FFF2-40B4-BE49-F238E27FC236}">
                <a16:creationId xmlns:a16="http://schemas.microsoft.com/office/drawing/2014/main" id="{84FC5B3A-8E95-31AF-E6AF-AA380C828BDF}"/>
              </a:ext>
            </a:extLst>
          </p:cNvPr>
          <p:cNvSpPr txBox="1"/>
          <p:nvPr/>
        </p:nvSpPr>
        <p:spPr>
          <a:xfrm>
            <a:off x="2823255" y="3974822"/>
            <a:ext cx="1252325" cy="2246769"/>
          </a:xfrm>
          <a:prstGeom prst="rect">
            <a:avLst/>
          </a:prstGeom>
          <a:noFill/>
        </p:spPr>
        <p:txBody>
          <a:bodyPr wrap="square" rtlCol="0">
            <a:spAutoFit/>
          </a:bodyPr>
          <a:lstStyle/>
          <a:p>
            <a:endParaRPr lang="en-US" sz="1400" dirty="0"/>
          </a:p>
          <a:p>
            <a:r>
              <a:rPr lang="en-US" sz="1400" dirty="0"/>
              <a:t>- Chair or Director</a:t>
            </a:r>
          </a:p>
          <a:p>
            <a:endParaRPr lang="en-US" sz="1400" dirty="0"/>
          </a:p>
          <a:p>
            <a:r>
              <a:rPr lang="en-US" sz="1400" dirty="0"/>
              <a:t>- No formal deputy, contact </a:t>
            </a:r>
            <a:r>
              <a:rPr lang="en-US" sz="1400" dirty="0">
                <a:hlinkClick r:id="rId6"/>
              </a:rPr>
              <a:t>ors@sfu.ca</a:t>
            </a:r>
            <a:r>
              <a:rPr lang="en-US" sz="1400" dirty="0"/>
              <a:t> if alternate needed</a:t>
            </a:r>
          </a:p>
        </p:txBody>
      </p:sp>
      <p:sp>
        <p:nvSpPr>
          <p:cNvPr id="5" name="TextBox 4">
            <a:extLst>
              <a:ext uri="{FF2B5EF4-FFF2-40B4-BE49-F238E27FC236}">
                <a16:creationId xmlns:a16="http://schemas.microsoft.com/office/drawing/2014/main" id="{2E1FDCD6-4336-3089-0C32-41CD0E298930}"/>
              </a:ext>
            </a:extLst>
          </p:cNvPr>
          <p:cNvSpPr txBox="1"/>
          <p:nvPr/>
        </p:nvSpPr>
        <p:spPr>
          <a:xfrm>
            <a:off x="4012604" y="3981934"/>
            <a:ext cx="1252325" cy="2031325"/>
          </a:xfrm>
          <a:prstGeom prst="rect">
            <a:avLst/>
          </a:prstGeom>
          <a:noFill/>
        </p:spPr>
        <p:txBody>
          <a:bodyPr wrap="square" rtlCol="0">
            <a:spAutoFit/>
          </a:bodyPr>
          <a:lstStyle/>
          <a:p>
            <a:endParaRPr lang="en-US" sz="1400" dirty="0"/>
          </a:p>
          <a:p>
            <a:r>
              <a:rPr lang="en-US" sz="1400" dirty="0"/>
              <a:t>- Follows  Faculty process </a:t>
            </a:r>
          </a:p>
          <a:p>
            <a:endParaRPr lang="en-US" sz="1400" dirty="0"/>
          </a:p>
          <a:p>
            <a:r>
              <a:rPr lang="en-US" sz="1400" dirty="0"/>
              <a:t>- Approver can act without reviewer action</a:t>
            </a:r>
          </a:p>
        </p:txBody>
      </p:sp>
      <p:sp>
        <p:nvSpPr>
          <p:cNvPr id="7" name="TextBox 6">
            <a:extLst>
              <a:ext uri="{FF2B5EF4-FFF2-40B4-BE49-F238E27FC236}">
                <a16:creationId xmlns:a16="http://schemas.microsoft.com/office/drawing/2014/main" id="{893B5B0D-2B66-AD67-7102-AEB9CEF90206}"/>
              </a:ext>
            </a:extLst>
          </p:cNvPr>
          <p:cNvSpPr txBox="1"/>
          <p:nvPr/>
        </p:nvSpPr>
        <p:spPr>
          <a:xfrm>
            <a:off x="5349976" y="4016262"/>
            <a:ext cx="1422361" cy="2031325"/>
          </a:xfrm>
          <a:prstGeom prst="rect">
            <a:avLst/>
          </a:prstGeom>
          <a:noFill/>
        </p:spPr>
        <p:txBody>
          <a:bodyPr wrap="square" rtlCol="0">
            <a:spAutoFit/>
          </a:bodyPr>
          <a:lstStyle/>
          <a:p>
            <a:endParaRPr lang="en-US" sz="1400" dirty="0"/>
          </a:p>
          <a:p>
            <a:r>
              <a:rPr lang="en-US" sz="1400" dirty="0"/>
              <a:t>- ADR is Primary,</a:t>
            </a:r>
          </a:p>
          <a:p>
            <a:r>
              <a:rPr lang="en-US" sz="1400" dirty="0"/>
              <a:t>Dean Secondary</a:t>
            </a:r>
          </a:p>
          <a:p>
            <a:endParaRPr lang="en-US" sz="1400" dirty="0"/>
          </a:p>
          <a:p>
            <a:r>
              <a:rPr lang="en-US" sz="1400" dirty="0"/>
              <a:t>- Primary to notify secondary when not available</a:t>
            </a:r>
          </a:p>
          <a:p>
            <a:endParaRPr lang="en-US" sz="1400" dirty="0"/>
          </a:p>
        </p:txBody>
      </p:sp>
      <p:sp>
        <p:nvSpPr>
          <p:cNvPr id="8" name="TextBox 7">
            <a:extLst>
              <a:ext uri="{FF2B5EF4-FFF2-40B4-BE49-F238E27FC236}">
                <a16:creationId xmlns:a16="http://schemas.microsoft.com/office/drawing/2014/main" id="{20C275BD-0C5D-89F9-E8AE-D1177DCA8F83}"/>
              </a:ext>
            </a:extLst>
          </p:cNvPr>
          <p:cNvSpPr txBox="1"/>
          <p:nvPr/>
        </p:nvSpPr>
        <p:spPr>
          <a:xfrm>
            <a:off x="7118513" y="3949734"/>
            <a:ext cx="1644030" cy="1169551"/>
          </a:xfrm>
          <a:prstGeom prst="rect">
            <a:avLst/>
          </a:prstGeom>
          <a:noFill/>
        </p:spPr>
        <p:txBody>
          <a:bodyPr wrap="square" rtlCol="0">
            <a:spAutoFit/>
          </a:bodyPr>
          <a:lstStyle/>
          <a:p>
            <a:endParaRPr lang="en-US" sz="1400" dirty="0"/>
          </a:p>
          <a:p>
            <a:r>
              <a:rPr lang="en-US" sz="1400" dirty="0"/>
              <a:t>- Grants Officer, Director ORS</a:t>
            </a:r>
          </a:p>
          <a:p>
            <a:endParaRPr lang="en-US" sz="1400" dirty="0"/>
          </a:p>
          <a:p>
            <a:endParaRPr lang="en-US" sz="1400" dirty="0"/>
          </a:p>
        </p:txBody>
      </p:sp>
    </p:spTree>
    <p:extLst>
      <p:ext uri="{BB962C8B-B14F-4D97-AF65-F5344CB8AC3E}">
        <p14:creationId xmlns:p14="http://schemas.microsoft.com/office/powerpoint/2010/main" val="35883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71AB-A9F1-E874-0D0B-81246B50C5C6}"/>
              </a:ext>
            </a:extLst>
          </p:cNvPr>
          <p:cNvSpPr txBox="1">
            <a:spLocks/>
          </p:cNvSpPr>
          <p:nvPr/>
        </p:nvSpPr>
        <p:spPr>
          <a:xfrm>
            <a:off x="461818" y="365125"/>
            <a:ext cx="8370940" cy="669137"/>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KUALI APPROVERS</a:t>
            </a:r>
          </a:p>
        </p:txBody>
      </p:sp>
      <p:sp>
        <p:nvSpPr>
          <p:cNvPr id="5" name="TextBox 4">
            <a:extLst>
              <a:ext uri="{FF2B5EF4-FFF2-40B4-BE49-F238E27FC236}">
                <a16:creationId xmlns:a16="http://schemas.microsoft.com/office/drawing/2014/main" id="{0CB3B263-BB11-7A8B-EEBE-E721369CD763}"/>
              </a:ext>
            </a:extLst>
          </p:cNvPr>
          <p:cNvSpPr txBox="1"/>
          <p:nvPr/>
        </p:nvSpPr>
        <p:spPr>
          <a:xfrm>
            <a:off x="849092" y="1664678"/>
            <a:ext cx="6595199" cy="3539430"/>
          </a:xfrm>
          <a:prstGeom prst="rect">
            <a:avLst/>
          </a:prstGeom>
          <a:noFill/>
        </p:spPr>
        <p:txBody>
          <a:bodyPr wrap="square">
            <a:spAutoFit/>
          </a:bodyPr>
          <a:lstStyle/>
          <a:p>
            <a:pPr>
              <a:defRPr/>
            </a:pPr>
            <a:r>
              <a:rPr lang="en-US" sz="1600" b="1" dirty="0">
                <a:solidFill>
                  <a:srgbClr val="FF0000"/>
                </a:solidFill>
                <a:ea typeface="Segoe UI Historic" panose="020B0502040204020203" pitchFamily="34" charset="0"/>
                <a:cs typeface="Segoe UI Historic" panose="020B0502040204020203" pitchFamily="34" charset="0"/>
              </a:rPr>
              <a:t>PERSON BASED LOG ON! </a:t>
            </a:r>
          </a:p>
          <a:p>
            <a:pPr>
              <a:defRPr/>
            </a:pPr>
            <a:endParaRPr lang="en-US" sz="1600" b="1" dirty="0">
              <a:solidFill>
                <a:srgbClr val="000000"/>
              </a:solidFill>
              <a:ea typeface="Segoe UI Historic" panose="020B0502040204020203" pitchFamily="34" charset="0"/>
              <a:cs typeface="Segoe UI Historic" panose="020B0502040204020203" pitchFamily="34" charset="0"/>
            </a:endParaRPr>
          </a:p>
          <a:p>
            <a:pPr>
              <a:defRPr/>
            </a:pPr>
            <a:r>
              <a:rPr lang="en-US" sz="1600" b="1" dirty="0">
                <a:solidFill>
                  <a:srgbClr val="000000"/>
                </a:solidFill>
                <a:ea typeface="Segoe UI Historic" panose="020B0502040204020203" pitchFamily="34" charset="0"/>
                <a:cs typeface="Segoe UI Historic" panose="020B0502040204020203" pitchFamily="34" charset="0"/>
              </a:rPr>
              <a:t>NO ROLE ACCOUNTS:</a:t>
            </a:r>
            <a:endParaRPr lang="en-US" dirty="0">
              <a:solidFill>
                <a:srgbClr val="CC0633"/>
              </a:solidFill>
              <a:latin typeface="Impact" panose="020B0806030902050204" pitchFamily="34" charset="0"/>
              <a:ea typeface="+mj-ea"/>
              <a:cs typeface="+mj-cs"/>
            </a:endParaRPr>
          </a:p>
          <a:p>
            <a:pPr marL="285750" indent="-285750">
              <a:buFont typeface="Arial" panose="020B0604020202020204" pitchFamily="34" charset="0"/>
              <a:buChar char="•"/>
              <a:defRPr/>
            </a:pPr>
            <a:r>
              <a:rPr lang="en-US" sz="1600" dirty="0">
                <a:solidFill>
                  <a:srgbClr val="000000"/>
                </a:solidFill>
                <a:ea typeface="Segoe UI Historic" panose="020B0502040204020203" pitchFamily="34" charset="0"/>
                <a:cs typeface="Segoe UI Historic" panose="020B0502040204020203" pitchFamily="34" charset="0"/>
              </a:rPr>
              <a:t>Legal Accountability</a:t>
            </a:r>
          </a:p>
          <a:p>
            <a:pPr marL="285750" indent="-285750">
              <a:buFont typeface="Arial" panose="020B0604020202020204" pitchFamily="34" charset="0"/>
              <a:buChar char="•"/>
              <a:defRPr/>
            </a:pPr>
            <a:r>
              <a:rPr lang="en-US" sz="1600" dirty="0">
                <a:solidFill>
                  <a:srgbClr val="000000"/>
                </a:solidFill>
                <a:ea typeface="Segoe UI Historic" panose="020B0502040204020203" pitchFamily="34" charset="0"/>
                <a:cs typeface="Segoe UI Historic" panose="020B0502040204020203" pitchFamily="34" charset="0"/>
              </a:rPr>
              <a:t>Knowing who signed</a:t>
            </a:r>
          </a:p>
          <a:p>
            <a:pPr marL="285750" indent="-285750">
              <a:buFont typeface="Arial" panose="020B0604020202020204" pitchFamily="34" charset="0"/>
              <a:buChar char="•"/>
              <a:defRPr/>
            </a:pPr>
            <a:r>
              <a:rPr lang="en-US" sz="1600" dirty="0">
                <a:solidFill>
                  <a:srgbClr val="000000"/>
                </a:solidFill>
                <a:ea typeface="Segoe UI Historic" panose="020B0502040204020203" pitchFamily="34" charset="0"/>
                <a:cs typeface="Segoe UI Historic" panose="020B0502040204020203" pitchFamily="34" charset="0"/>
              </a:rPr>
              <a:t>No signing off on own submission as PI</a:t>
            </a:r>
          </a:p>
          <a:p>
            <a:pPr>
              <a:defRPr/>
            </a:pPr>
            <a:endParaRPr lang="en-US" sz="1600" dirty="0">
              <a:solidFill>
                <a:srgbClr val="000000"/>
              </a:solidFill>
              <a:ea typeface="Segoe UI Historic" panose="020B0502040204020203" pitchFamily="34" charset="0"/>
              <a:cs typeface="Segoe UI Historic" panose="020B0502040204020203" pitchFamily="34" charset="0"/>
            </a:endParaRPr>
          </a:p>
          <a:p>
            <a:pPr>
              <a:defRPr/>
            </a:pPr>
            <a:r>
              <a:rPr lang="en-US" sz="1600" b="1" dirty="0">
                <a:solidFill>
                  <a:srgbClr val="000000"/>
                </a:solidFill>
                <a:highlight>
                  <a:srgbClr val="99FF99"/>
                </a:highlight>
                <a:ea typeface="Segoe UI Historic" panose="020B0502040204020203" pitchFamily="34" charset="0"/>
                <a:cs typeface="Segoe UI Historic" panose="020B0502040204020203" pitchFamily="34" charset="0"/>
              </a:rPr>
              <a:t>Dean as secondary approver and Associate Dean as primary approver configured on Faculty Level in KR.</a:t>
            </a:r>
            <a:endParaRPr lang="en-US" sz="1600" b="1" dirty="0">
              <a:solidFill>
                <a:srgbClr val="000000"/>
              </a:solidFill>
              <a:ea typeface="Segoe UI Historic" panose="020B0502040204020203" pitchFamily="34" charset="0"/>
              <a:cs typeface="Segoe UI Historic" panose="020B0502040204020203" pitchFamily="34" charset="0"/>
            </a:endParaRPr>
          </a:p>
          <a:p>
            <a:pPr>
              <a:defRPr/>
            </a:pPr>
            <a:endParaRPr lang="en-US" sz="1600" b="1" dirty="0">
              <a:solidFill>
                <a:srgbClr val="000000"/>
              </a:solidFill>
              <a:ea typeface="Segoe UI Historic" panose="020B0502040204020203" pitchFamily="34" charset="0"/>
              <a:cs typeface="Segoe UI Historic" panose="020B0502040204020203" pitchFamily="34" charset="0"/>
            </a:endParaRPr>
          </a:p>
          <a:p>
            <a:pPr>
              <a:defRPr/>
            </a:pPr>
            <a:r>
              <a:rPr lang="en-US" sz="1600" b="1" dirty="0">
                <a:solidFill>
                  <a:srgbClr val="000000"/>
                </a:solidFill>
                <a:highlight>
                  <a:srgbClr val="99FF99"/>
                </a:highlight>
                <a:ea typeface="Segoe UI Historic" panose="020B0502040204020203" pitchFamily="34" charset="0"/>
                <a:cs typeface="Segoe UI Historic" panose="020B0502040204020203" pitchFamily="34" charset="0"/>
              </a:rPr>
              <a:t>Chair / Director on School / Department Level configured in KR.</a:t>
            </a:r>
          </a:p>
          <a:p>
            <a:pPr>
              <a:defRPr/>
            </a:pPr>
            <a:endParaRPr lang="en-US" sz="1600" b="1" dirty="0">
              <a:solidFill>
                <a:srgbClr val="000000"/>
              </a:solidFill>
              <a:highlight>
                <a:srgbClr val="99FF99"/>
              </a:highlight>
              <a:ea typeface="Segoe UI Historic" panose="020B0502040204020203" pitchFamily="34" charset="0"/>
              <a:cs typeface="Segoe UI Historic" panose="020B0502040204020203" pitchFamily="34" charset="0"/>
            </a:endParaRPr>
          </a:p>
          <a:p>
            <a:pPr>
              <a:defRPr/>
            </a:pPr>
            <a:r>
              <a:rPr lang="en-US" sz="1600" b="1" dirty="0">
                <a:solidFill>
                  <a:srgbClr val="000000"/>
                </a:solidFill>
                <a:highlight>
                  <a:srgbClr val="99FF99"/>
                </a:highlight>
                <a:ea typeface="Segoe UI Historic" panose="020B0502040204020203" pitchFamily="34" charset="0"/>
                <a:cs typeface="Segoe UI Historic" panose="020B0502040204020203" pitchFamily="34" charset="0"/>
              </a:rPr>
              <a:t>One-up approval rule applies if PI is Chair or Dean! Please contact ORS if this is the case! </a:t>
            </a:r>
          </a:p>
        </p:txBody>
      </p:sp>
      <p:pic>
        <p:nvPicPr>
          <p:cNvPr id="7" name="Picture 6" descr="File:Emblem-&lt;strong&gt;person&lt;/strong&gt;-red.svg - Wikimedia Commons">
            <a:extLst>
              <a:ext uri="{FF2B5EF4-FFF2-40B4-BE49-F238E27FC236}">
                <a16:creationId xmlns:a16="http://schemas.microsoft.com/office/drawing/2014/main" id="{4149BB16-BE68-0CD7-F745-3EBF587CCB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945" y="2068992"/>
            <a:ext cx="1515618" cy="1458468"/>
          </a:xfrm>
          <a:prstGeom prst="rect">
            <a:avLst/>
          </a:prstGeom>
        </p:spPr>
      </p:pic>
      <p:sp>
        <p:nvSpPr>
          <p:cNvPr id="10" name="TextBox 9">
            <a:extLst>
              <a:ext uri="{FF2B5EF4-FFF2-40B4-BE49-F238E27FC236}">
                <a16:creationId xmlns:a16="http://schemas.microsoft.com/office/drawing/2014/main" id="{039D1924-C6A3-8A75-0900-0D59104D981E}"/>
              </a:ext>
            </a:extLst>
          </p:cNvPr>
          <p:cNvSpPr txBox="1"/>
          <p:nvPr/>
        </p:nvSpPr>
        <p:spPr>
          <a:xfrm>
            <a:off x="237524" y="6123543"/>
            <a:ext cx="8291693" cy="646331"/>
          </a:xfrm>
          <a:prstGeom prst="rect">
            <a:avLst/>
          </a:prstGeom>
          <a:noFill/>
        </p:spPr>
        <p:txBody>
          <a:bodyPr wrap="none" rtlCol="0">
            <a:spAutoFit/>
          </a:bodyPr>
          <a:lstStyle/>
          <a:p>
            <a:pPr algn="ctr"/>
            <a:r>
              <a:rPr lang="en-US" i="1" dirty="0">
                <a:solidFill>
                  <a:srgbClr val="0070C0"/>
                </a:solidFill>
              </a:rPr>
              <a:t>List provided by Department, School and Faculty Offices and  to be maintained by ORS. </a:t>
            </a:r>
          </a:p>
          <a:p>
            <a:pPr algn="ctr"/>
            <a:r>
              <a:rPr lang="en-US" i="1" dirty="0">
                <a:solidFill>
                  <a:srgbClr val="0070C0"/>
                </a:solidFill>
              </a:rPr>
              <a:t>Please inform changes without delay! </a:t>
            </a:r>
          </a:p>
        </p:txBody>
      </p:sp>
    </p:spTree>
    <p:extLst>
      <p:ext uri="{BB962C8B-B14F-4D97-AF65-F5344CB8AC3E}">
        <p14:creationId xmlns:p14="http://schemas.microsoft.com/office/powerpoint/2010/main" val="87963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71AB-A9F1-E874-0D0B-81246B50C5C6}"/>
              </a:ext>
            </a:extLst>
          </p:cNvPr>
          <p:cNvSpPr txBox="1">
            <a:spLocks/>
          </p:cNvSpPr>
          <p:nvPr/>
        </p:nvSpPr>
        <p:spPr>
          <a:xfrm>
            <a:off x="461818" y="365125"/>
            <a:ext cx="8370940" cy="669137"/>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KUALI REVIEWERS</a:t>
            </a:r>
          </a:p>
        </p:txBody>
      </p:sp>
      <p:sp>
        <p:nvSpPr>
          <p:cNvPr id="5" name="TextBox 4">
            <a:extLst>
              <a:ext uri="{FF2B5EF4-FFF2-40B4-BE49-F238E27FC236}">
                <a16:creationId xmlns:a16="http://schemas.microsoft.com/office/drawing/2014/main" id="{0CB3B263-BB11-7A8B-EEBE-E721369CD763}"/>
              </a:ext>
            </a:extLst>
          </p:cNvPr>
          <p:cNvSpPr txBox="1"/>
          <p:nvPr/>
        </p:nvSpPr>
        <p:spPr>
          <a:xfrm>
            <a:off x="849092" y="1733112"/>
            <a:ext cx="7445816" cy="3046988"/>
          </a:xfrm>
          <a:prstGeom prst="rect">
            <a:avLst/>
          </a:prstGeom>
          <a:noFill/>
        </p:spPr>
        <p:txBody>
          <a:bodyPr wrap="square">
            <a:spAutoFit/>
          </a:bodyPr>
          <a:lstStyle/>
          <a:p>
            <a:pPr>
              <a:defRPr/>
            </a:pPr>
            <a:r>
              <a:rPr lang="en-US" sz="1600" b="1" dirty="0">
                <a:solidFill>
                  <a:srgbClr val="FF0000"/>
                </a:solidFill>
                <a:ea typeface="Segoe UI Historic" panose="020B0502040204020203" pitchFamily="34" charset="0"/>
                <a:cs typeface="Segoe UI Historic" panose="020B0502040204020203" pitchFamily="34" charset="0"/>
              </a:rPr>
              <a:t>ROLE ACCOUNT LOG ON - no central maintenance of vacation scheduling! </a:t>
            </a:r>
          </a:p>
          <a:p>
            <a:pPr>
              <a:defRPr/>
            </a:pPr>
            <a:endParaRPr lang="en-US" sz="1600" b="1" dirty="0">
              <a:solidFill>
                <a:srgbClr val="000000"/>
              </a:solidFill>
              <a:ea typeface="Segoe UI Historic" panose="020B0502040204020203" pitchFamily="34" charset="0"/>
              <a:cs typeface="Segoe UI Historic" panose="020B0502040204020203" pitchFamily="34" charset="0"/>
            </a:endParaRPr>
          </a:p>
          <a:p>
            <a:pPr>
              <a:defRPr/>
            </a:pPr>
            <a:r>
              <a:rPr lang="en-US" sz="1600" b="1" dirty="0">
                <a:solidFill>
                  <a:srgbClr val="000000"/>
                </a:solidFill>
                <a:ea typeface="Segoe UI Historic" panose="020B0502040204020203" pitchFamily="34" charset="0"/>
                <a:cs typeface="Segoe UI Historic" panose="020B0502040204020203" pitchFamily="34" charset="0"/>
              </a:rPr>
              <a:t>NO PERSONAL EMAIL:</a:t>
            </a:r>
            <a:endParaRPr lang="en-US" dirty="0">
              <a:solidFill>
                <a:srgbClr val="CC0633"/>
              </a:solidFill>
              <a:latin typeface="Impact" panose="020B0806030902050204" pitchFamily="34" charset="0"/>
              <a:ea typeface="+mj-ea"/>
              <a:cs typeface="+mj-cs"/>
            </a:endParaRPr>
          </a:p>
          <a:p>
            <a:pPr marL="285750" indent="-285750">
              <a:buFont typeface="Arial" panose="020B0604020202020204" pitchFamily="34" charset="0"/>
              <a:buChar char="•"/>
              <a:defRPr/>
            </a:pPr>
            <a:r>
              <a:rPr lang="en-US" sz="1600" dirty="0">
                <a:solidFill>
                  <a:srgbClr val="000000"/>
                </a:solidFill>
                <a:ea typeface="Segoe UI Historic" panose="020B0502040204020203" pitchFamily="34" charset="0"/>
                <a:cs typeface="Segoe UI Historic" panose="020B0502040204020203" pitchFamily="34" charset="0"/>
              </a:rPr>
              <a:t>People in roles change, role accounts remain in system</a:t>
            </a:r>
          </a:p>
          <a:p>
            <a:pPr marL="285750" indent="-285750">
              <a:buFont typeface="Arial" panose="020B0604020202020204" pitchFamily="34" charset="0"/>
              <a:buChar char="•"/>
              <a:defRPr/>
            </a:pPr>
            <a:r>
              <a:rPr lang="en-US" sz="1600" dirty="0">
                <a:solidFill>
                  <a:srgbClr val="000000"/>
                </a:solidFill>
                <a:ea typeface="Segoe UI Historic" panose="020B0502040204020203" pitchFamily="34" charset="0"/>
                <a:cs typeface="Segoe UI Historic" panose="020B0502040204020203" pitchFamily="34" charset="0"/>
              </a:rPr>
              <a:t>Cannot integrate with HR system, manual updates impossible</a:t>
            </a:r>
          </a:p>
          <a:p>
            <a:pPr marL="285750" indent="-285750">
              <a:buFont typeface="Arial" panose="020B0604020202020204" pitchFamily="34" charset="0"/>
              <a:buChar char="•"/>
              <a:defRPr/>
            </a:pPr>
            <a:r>
              <a:rPr lang="en-US" sz="1600" dirty="0">
                <a:solidFill>
                  <a:srgbClr val="000000"/>
                </a:solidFill>
                <a:ea typeface="Segoe UI Historic" panose="020B0502040204020203" pitchFamily="34" charset="0"/>
                <a:cs typeface="Segoe UI Historic" panose="020B0502040204020203" pitchFamily="34" charset="0"/>
              </a:rPr>
              <a:t>Easy to delegate</a:t>
            </a:r>
          </a:p>
          <a:p>
            <a:pPr marL="285750" indent="-285750">
              <a:buFont typeface="Arial" panose="020B0604020202020204" pitchFamily="34" charset="0"/>
              <a:buChar char="•"/>
              <a:defRPr/>
            </a:pPr>
            <a:endParaRPr lang="en-US" sz="1600" dirty="0">
              <a:solidFill>
                <a:srgbClr val="000000"/>
              </a:solidFill>
              <a:ea typeface="Segoe UI Historic" panose="020B0502040204020203" pitchFamily="34" charset="0"/>
              <a:cs typeface="Segoe UI Historic" panose="020B0502040204020203" pitchFamily="34" charset="0"/>
            </a:endParaRPr>
          </a:p>
          <a:p>
            <a:pPr>
              <a:defRPr/>
            </a:pPr>
            <a:r>
              <a:rPr lang="en-US" sz="1600" b="1" dirty="0">
                <a:solidFill>
                  <a:srgbClr val="000000"/>
                </a:solidFill>
                <a:highlight>
                  <a:srgbClr val="FFFF00"/>
                </a:highlight>
                <a:ea typeface="Segoe UI Historic" panose="020B0502040204020203" pitchFamily="34" charset="0"/>
                <a:cs typeface="Segoe UI Historic" panose="020B0502040204020203" pitchFamily="34" charset="0"/>
              </a:rPr>
              <a:t>Faculty Level: Role emails provided by Dean’s offices where applicable</a:t>
            </a:r>
          </a:p>
          <a:p>
            <a:pPr>
              <a:defRPr/>
            </a:pPr>
            <a:endParaRPr lang="en-US" sz="1600" b="1" dirty="0">
              <a:solidFill>
                <a:srgbClr val="000000"/>
              </a:solidFill>
              <a:ea typeface="Segoe UI Historic" panose="020B0502040204020203" pitchFamily="34" charset="0"/>
              <a:cs typeface="Segoe UI Historic" panose="020B0502040204020203" pitchFamily="34" charset="0"/>
            </a:endParaRPr>
          </a:p>
          <a:p>
            <a:pPr>
              <a:defRPr/>
            </a:pPr>
            <a:endParaRPr lang="en-US" sz="1600" b="1" dirty="0">
              <a:solidFill>
                <a:srgbClr val="000000"/>
              </a:solidFill>
              <a:ea typeface="Segoe UI Historic" panose="020B0502040204020203" pitchFamily="34" charset="0"/>
              <a:cs typeface="Segoe UI Historic" panose="020B0502040204020203" pitchFamily="34" charset="0"/>
            </a:endParaRPr>
          </a:p>
          <a:p>
            <a:pPr>
              <a:defRPr/>
            </a:pPr>
            <a:r>
              <a:rPr lang="en-US" sz="1600" b="1" dirty="0">
                <a:solidFill>
                  <a:srgbClr val="000000"/>
                </a:solidFill>
                <a:highlight>
                  <a:srgbClr val="FFFF00"/>
                </a:highlight>
                <a:ea typeface="Segoe UI Historic" panose="020B0502040204020203" pitchFamily="34" charset="0"/>
                <a:cs typeface="Segoe UI Historic" panose="020B0502040204020203" pitchFamily="34" charset="0"/>
              </a:rPr>
              <a:t>School and Department Level: Role email provided by Chair/ Director offices where applicable</a:t>
            </a:r>
          </a:p>
        </p:txBody>
      </p:sp>
      <p:sp>
        <p:nvSpPr>
          <p:cNvPr id="10" name="TextBox 9">
            <a:extLst>
              <a:ext uri="{FF2B5EF4-FFF2-40B4-BE49-F238E27FC236}">
                <a16:creationId xmlns:a16="http://schemas.microsoft.com/office/drawing/2014/main" id="{039D1924-C6A3-8A75-0900-0D59104D981E}"/>
              </a:ext>
            </a:extLst>
          </p:cNvPr>
          <p:cNvSpPr txBox="1"/>
          <p:nvPr/>
        </p:nvSpPr>
        <p:spPr>
          <a:xfrm>
            <a:off x="149843" y="6353428"/>
            <a:ext cx="9050426" cy="369332"/>
          </a:xfrm>
          <a:prstGeom prst="rect">
            <a:avLst/>
          </a:prstGeom>
          <a:noFill/>
        </p:spPr>
        <p:txBody>
          <a:bodyPr wrap="none" rtlCol="0">
            <a:spAutoFit/>
          </a:bodyPr>
          <a:lstStyle/>
          <a:p>
            <a:r>
              <a:rPr lang="en-US" i="1" dirty="0">
                <a:solidFill>
                  <a:srgbClr val="0070C0"/>
                </a:solidFill>
              </a:rPr>
              <a:t>Up to date list of role accounts to be maintained by ORS. Please inform changes without delay! </a:t>
            </a:r>
          </a:p>
        </p:txBody>
      </p:sp>
      <p:pic>
        <p:nvPicPr>
          <p:cNvPr id="3" name="Picture 2" descr="File:User &lt;strong&gt;icon&lt;/strong&gt; 2.svg - Wikimedia Commons">
            <a:extLst>
              <a:ext uri="{FF2B5EF4-FFF2-40B4-BE49-F238E27FC236}">
                <a16:creationId xmlns:a16="http://schemas.microsoft.com/office/drawing/2014/main" id="{AF7635C2-0895-8394-539E-86812B553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892" y="2222293"/>
            <a:ext cx="1515277" cy="1452412"/>
          </a:xfrm>
          <a:prstGeom prst="rect">
            <a:avLst/>
          </a:prstGeom>
        </p:spPr>
      </p:pic>
    </p:spTree>
    <p:extLst>
      <p:ext uri="{BB962C8B-B14F-4D97-AF65-F5344CB8AC3E}">
        <p14:creationId xmlns:p14="http://schemas.microsoft.com/office/powerpoint/2010/main" val="329683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461818" y="365126"/>
            <a:ext cx="8370940" cy="740490"/>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PI RESPONSIBLITIES</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8" name="TextBox 1"/>
          <p:cNvSpPr txBox="1"/>
          <p:nvPr/>
        </p:nvSpPr>
        <p:spPr>
          <a:xfrm>
            <a:off x="652733" y="3045157"/>
            <a:ext cx="1506846" cy="1597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Rectangle 43"/>
          <p:cNvSpPr/>
          <p:nvPr/>
        </p:nvSpPr>
        <p:spPr>
          <a:xfrm>
            <a:off x="2038158" y="919555"/>
            <a:ext cx="6861651" cy="5283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a typeface="Segoe UI Historic" panose="020B0502040204020203" pitchFamily="34" charset="0"/>
                <a:cs typeface="Segoe UI Historic" panose="020B0502040204020203" pitchFamily="34" charset="0"/>
              </a:rPr>
              <a:t>R</a:t>
            </a:r>
            <a:r>
              <a:rPr kumimoji="0" lang="en-US" sz="1600" b="1" i="0" u="none" strike="noStrike" kern="1200" cap="none" spc="0" normalizeH="0" baseline="0" noProof="0" dirty="0" err="1">
                <a:ln>
                  <a:noFill/>
                </a:ln>
                <a:solidFill>
                  <a:srgbClr val="000000"/>
                </a:solidFill>
                <a:effectLst/>
                <a:uLnTx/>
                <a:uFillTx/>
                <a:ea typeface="Segoe UI Historic" panose="020B0502040204020203" pitchFamily="34" charset="0"/>
                <a:cs typeface="Segoe UI Historic" panose="020B0502040204020203" pitchFamily="34" charset="0"/>
              </a:rPr>
              <a:t>esponsibilities</a:t>
            </a:r>
            <a:endPar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ensure that the proposal is accurate and complete before submitting;</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prepares a proposal budget that considers all financial elements associated with the research: one-time costs, incremental costs, capital costs, renovations, matches and institutional (indirect) costs</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identifies any personal or project compliance, certification or training needs: </a:t>
            </a:r>
            <a:r>
              <a:rPr kumimoji="0" lang="en-US" sz="1600" b="0" i="0" u="none" strike="noStrike" kern="1200" cap="none" spc="0" normalizeH="0" baseline="0" noProof="0" dirty="0">
                <a:ln>
                  <a:noFill/>
                </a:ln>
                <a:solidFill>
                  <a:srgbClr val="000000"/>
                </a:solidFill>
                <a:effectLst/>
                <a:uLnTx/>
                <a:uFillTx/>
                <a:ea typeface="+mn-ea"/>
                <a:cs typeface="+mn-cs"/>
              </a:rPr>
              <a:t>COI, Human Ethics, Biohazards, Radiation, etc.</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provides explanations </a:t>
            </a: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or</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supporting attachments where required; e.g. Conflict of Interest (COI) or Release Time Stipends (RTS); matching funds; letters of support or commitment</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is familiar with, and adheres to, the provisions of SFU’s Policies, and related procedures, as well as the requirements of external funding sponsors;</a:t>
            </a:r>
          </a:p>
          <a:p>
            <a:pPr marL="0" marR="0" lvl="0" indent="0" algn="l" defTabSz="914400" rtl="0" eaLnBrk="1" fontAlgn="auto" latinLnBrk="0" hangingPunct="1">
              <a:lnSpc>
                <a:spcPct val="100000"/>
              </a:lnSpc>
              <a:spcBef>
                <a:spcPts val="450"/>
              </a:spcBef>
              <a:spcAft>
                <a:spcPts val="0"/>
              </a:spcAft>
              <a:buClr>
                <a:srgbClr val="000000"/>
              </a:buClr>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Accountabilities</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As per SFU policy R10.01: Acceptance of the terms; willingness to carry out the work within the budget and the availability / sufficiency of resources identified. It is the responsibility of the PI to make arrangements for payment for over-expenditures.</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lang="en-US" sz="1600" dirty="0">
                <a:solidFill>
                  <a:srgbClr val="000000"/>
                </a:solidFill>
                <a:ea typeface="Segoe UI Historic" panose="020B0502040204020203" pitchFamily="34" charset="0"/>
                <a:cs typeface="Segoe UI Historic" panose="020B0502040204020203" pitchFamily="34" charset="0"/>
              </a:rPr>
              <a:t>It is the accountability of the PI to make sure all relevant certifications, permits, insurance, licenses are in good standing before work commences</a:t>
            </a:r>
            <a:endParaRPr kumimoji="0" lang="en-US" sz="1500" b="0" i="0" u="none" strike="noStrike" kern="1200" cap="none" spc="0" normalizeH="0" baseline="0" noProof="0" dirty="0">
              <a:ln>
                <a:noFill/>
              </a:ln>
              <a:solidFill>
                <a:prstClr val="black"/>
              </a:solidFill>
              <a:effectLst/>
              <a:uLnTx/>
              <a:uFillTx/>
              <a:ea typeface="Segoe UI Historic" panose="020B0502040204020203" pitchFamily="34" charset="0"/>
              <a:cs typeface="Segoe UI Historic" panose="020B0502040204020203" pitchFamily="34" charset="0"/>
            </a:endParaRPr>
          </a:p>
        </p:txBody>
      </p:sp>
      <p:grpSp>
        <p:nvGrpSpPr>
          <p:cNvPr id="48" name="Group 47"/>
          <p:cNvGrpSpPr/>
          <p:nvPr/>
        </p:nvGrpSpPr>
        <p:grpSpPr>
          <a:xfrm>
            <a:off x="413185" y="3270526"/>
            <a:ext cx="1515618" cy="1386047"/>
            <a:chOff x="0" y="946574"/>
            <a:chExt cx="2020824" cy="1848062"/>
          </a:xfrm>
        </p:grpSpPr>
        <p:pic>
          <p:nvPicPr>
            <p:cNvPr id="49" name="Picture 48" descr="Category:PE&amp;D Infographic &lt;strong&gt;Icon&lt;/strong&gt; set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574"/>
              <a:ext cx="2020824" cy="1785061"/>
            </a:xfrm>
            <a:prstGeom prst="rect">
              <a:avLst/>
            </a:prstGeom>
          </p:spPr>
        </p:pic>
        <p:sp>
          <p:nvSpPr>
            <p:cNvPr id="50" name="Flowchart: Connector 49"/>
            <p:cNvSpPr/>
            <p:nvPr/>
          </p:nvSpPr>
          <p:spPr>
            <a:xfrm>
              <a:off x="876301" y="2428876"/>
              <a:ext cx="365760" cy="365760"/>
            </a:xfrm>
            <a:prstGeom prst="flowChartConnector">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Calibri" panose="020F0502020204030204"/>
                  <a:ea typeface="+mn-ea"/>
                  <a:cs typeface="+mn-cs"/>
                </a:rPr>
                <a:t>1</a:t>
              </a:r>
              <a:endParaRPr kumimoji="0" lang="en-US" sz="825"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51" name="Rectangular Callout 50"/>
          <p:cNvSpPr/>
          <p:nvPr/>
        </p:nvSpPr>
        <p:spPr>
          <a:xfrm>
            <a:off x="791803" y="2560595"/>
            <a:ext cx="957263" cy="671513"/>
          </a:xfrm>
          <a:prstGeom prst="wedgeRectCallou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Workflow is triggered upon user clicking </a:t>
            </a:r>
            <a:r>
              <a:rPr kumimoji="0" lang="en-US" sz="825" b="1" i="0" u="none" strike="noStrike" kern="1200" cap="none" spc="0" normalizeH="0" baseline="0" noProof="0" dirty="0">
                <a:ln>
                  <a:noFill/>
                </a:ln>
                <a:solidFill>
                  <a:srgbClr val="FF0000"/>
                </a:solidFill>
                <a:effectLst/>
                <a:uLnTx/>
                <a:uFillTx/>
                <a:latin typeface="Calibri" panose="020F0502020204030204"/>
                <a:ea typeface="+mn-ea"/>
                <a:cs typeface="+mn-cs"/>
              </a:rPr>
              <a:t>submit</a:t>
            </a:r>
          </a:p>
        </p:txBody>
      </p:sp>
      <p:pic>
        <p:nvPicPr>
          <p:cNvPr id="52" name="Picture 51"/>
          <p:cNvPicPr>
            <a:picLocks noChangeAspect="1"/>
          </p:cNvPicPr>
          <p:nvPr/>
        </p:nvPicPr>
        <p:blipFill>
          <a:blip r:embed="rId4"/>
          <a:stretch>
            <a:fillRect/>
          </a:stretch>
        </p:blipFill>
        <p:spPr>
          <a:xfrm>
            <a:off x="513198" y="2830110"/>
            <a:ext cx="407006" cy="366111"/>
          </a:xfrm>
          <a:prstGeom prst="rect">
            <a:avLst/>
          </a:prstGeom>
        </p:spPr>
      </p:pic>
      <p:sp>
        <p:nvSpPr>
          <p:cNvPr id="56" name="TextBox 35"/>
          <p:cNvSpPr txBox="1"/>
          <p:nvPr/>
        </p:nvSpPr>
        <p:spPr>
          <a:xfrm>
            <a:off x="748942" y="4696576"/>
            <a:ext cx="871538" cy="328613"/>
          </a:xfrm>
          <a:prstGeom prst="roundRect">
            <a:avLst/>
          </a:prstGeom>
          <a:solidFill>
            <a:schemeClr val="tx1"/>
          </a:solidFill>
          <a:ln>
            <a:solidFill>
              <a:sysClr val="windowText" lastClr="00000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Calibri" panose="020F0502020204030204"/>
                <a:ea typeface="+mn-ea"/>
                <a:cs typeface="+mn-cs"/>
              </a:rPr>
              <a:t>PI</a:t>
            </a:r>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TextBox 56"/>
          <p:cNvSpPr txBox="1"/>
          <p:nvPr/>
        </p:nvSpPr>
        <p:spPr>
          <a:xfrm>
            <a:off x="748942" y="6148322"/>
            <a:ext cx="7910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C00000"/>
                </a:solidFill>
                <a:effectLst/>
                <a:uLnTx/>
                <a:uFillTx/>
                <a:latin typeface="Calibri" panose="020F0502020204030204"/>
                <a:ea typeface="+mn-ea"/>
                <a:cs typeface="+mn-cs"/>
              </a:rPr>
              <a:t>** Entry Delegation **  </a:t>
            </a:r>
            <a:r>
              <a:rPr kumimoji="0" lang="en-US" sz="1200" b="1"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1200" b="1" i="1" u="none" strike="noStrike" kern="1200" cap="none" spc="0" normalizeH="0" baseline="0" noProof="0" dirty="0">
                <a:ln>
                  <a:noFill/>
                </a:ln>
                <a:solidFill>
                  <a:srgbClr val="C00000"/>
                </a:solidFill>
                <a:effectLst/>
                <a:uLnTx/>
                <a:uFillTx/>
                <a:latin typeface="Calibri" panose="020F0502020204030204"/>
                <a:ea typeface="+mn-ea"/>
                <a:cs typeface="+mn-cs"/>
              </a:rPr>
              <a:t>The PI may delegate the preparation of the proposal, but must review and submit the proposal into workflow to start the approval process; cannot delegate approval and submission</a:t>
            </a:r>
            <a:r>
              <a:rPr kumimoji="0" lang="en-US" sz="1200" b="1" i="1" u="none" strike="noStrike" kern="1200" cap="none" spc="0" normalizeH="0" noProof="0" dirty="0">
                <a:ln>
                  <a:noFill/>
                </a:ln>
                <a:solidFill>
                  <a:srgbClr val="C00000"/>
                </a:solidFill>
                <a:effectLst/>
                <a:uLnTx/>
                <a:uFillTx/>
                <a:latin typeface="Calibri" panose="020F0502020204030204"/>
                <a:ea typeface="+mn-ea"/>
                <a:cs typeface="+mn-cs"/>
              </a:rPr>
              <a:t> </a:t>
            </a:r>
            <a:r>
              <a:rPr kumimoji="0" lang="en-US" sz="1200" b="1" i="1" u="none" strike="noStrike" kern="1200" cap="none" spc="0" normalizeH="0" baseline="0" noProof="0" dirty="0">
                <a:ln>
                  <a:noFill/>
                </a:ln>
                <a:solidFill>
                  <a:srgbClr val="C00000"/>
                </a:solidFill>
                <a:effectLst/>
                <a:uLnTx/>
                <a:uFillTx/>
                <a:latin typeface="Calibri" panose="020F0502020204030204"/>
                <a:ea typeface="+mn-ea"/>
                <a:cs typeface="+mn-cs"/>
              </a:rPr>
              <a:t> to the delegate or the reviewer.</a:t>
            </a:r>
          </a:p>
        </p:txBody>
      </p:sp>
      <p:sp>
        <p:nvSpPr>
          <p:cNvPr id="59" name="Slide Number Placeholder 4"/>
          <p:cNvSpPr txBox="1">
            <a:spLocks/>
          </p:cNvSpPr>
          <p:nvPr/>
        </p:nvSpPr>
        <p:spPr>
          <a:xfrm>
            <a:off x="5890651" y="6510633"/>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4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0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461818" y="365125"/>
            <a:ext cx="8370940" cy="669137"/>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REVIEWER RESPONSIBLITIES</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4" name="Rectangle 43"/>
          <p:cNvSpPr/>
          <p:nvPr/>
        </p:nvSpPr>
        <p:spPr>
          <a:xfrm>
            <a:off x="2971518" y="983393"/>
            <a:ext cx="5953234" cy="53707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“Pre-screen” the proposal submission ensuring it meets all the requirements for the approver.  </a:t>
            </a:r>
            <a:r>
              <a:rPr kumimoji="0" lang="en-US" sz="1600" b="0" i="1"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NOTE: Reviewer function is optional, the Approver (Department as well as Faculty) can review and approve in one step.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Responsibilities</a:t>
            </a: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verify that the proposal is accurate and complete; including any supporting info and attachments;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verify the initiator’s eligibility to apply (start/end date and position)</a:t>
            </a:r>
            <a:r>
              <a:rPr kumimoji="0" lang="en-US" sz="1600" b="0" i="0" u="none" strike="noStrike" kern="1200" cap="none" spc="0" normalizeH="0" baseline="0" noProof="0" dirty="0">
                <a:ln>
                  <a:noFill/>
                </a:ln>
                <a:solidFill>
                  <a:srgbClr val="FF0000"/>
                </a:solidFill>
                <a:effectLst/>
                <a:uLnTx/>
                <a:uFillTx/>
                <a:ea typeface="Segoe UI Historic" panose="020B0502040204020203" pitchFamily="34" charset="0"/>
                <a:cs typeface="Segoe UI Historic" panose="020B0502040204020203" pitchFamily="34" charset="0"/>
              </a:rPr>
              <a:t>*</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verify any Department/Faculty resource (money, people or facilities) commitments identified can be 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validates budget cost estimates;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Accountabilities</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ongoing tracking of RTS, PI fees and other commitments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has sufficient knowledge of applicable SFU policy, procedures and high-level sponsor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ensure transactions are processed in a timely manner.</a:t>
            </a:r>
          </a:p>
          <a:p>
            <a:pPr marR="0" lvl="0" algn="l" defTabSz="914400" rtl="0" eaLnBrk="1" fontAlgn="auto" latinLnBrk="0" hangingPunct="1">
              <a:lnSpc>
                <a:spcPct val="100000"/>
              </a:lnSpc>
              <a:spcBef>
                <a:spcPts val="0"/>
              </a:spcBef>
              <a:spcAft>
                <a:spcPts val="0"/>
              </a:spcAft>
              <a:buClrTx/>
              <a:buSzTx/>
              <a:tabLst/>
              <a:defRPr/>
            </a:pPr>
            <a:endParaRPr kumimoji="0" lang="en-US" sz="7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0" i="1" u="none" strike="noStrike" kern="1200" cap="none" spc="0" normalizeH="0" baseline="0" noProof="0" dirty="0">
                <a:ln>
                  <a:noFill/>
                </a:ln>
                <a:solidFill>
                  <a:srgbClr val="FF0000"/>
                </a:solidFill>
                <a:effectLst/>
                <a:uLnTx/>
                <a:uFillTx/>
                <a:ea typeface="Segoe UI Historic" panose="020B0502040204020203" pitchFamily="34" charset="0"/>
                <a:cs typeface="Segoe UI Historic" panose="020B0502040204020203" pitchFamily="34" charset="0"/>
              </a:rPr>
              <a:t>*</a:t>
            </a:r>
            <a:r>
              <a:rPr kumimoji="0" lang="en-US" sz="1200" b="0" i="1"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Note that eligibility to funder terms is accountability for ORS. Reviewers to consult with ORS with all funder related questions</a:t>
            </a:r>
          </a:p>
        </p:txBody>
      </p:sp>
      <p:pic>
        <p:nvPicPr>
          <p:cNvPr id="14" name="Picture 13"/>
          <p:cNvPicPr>
            <a:picLocks noChangeAspect="1"/>
          </p:cNvPicPr>
          <p:nvPr/>
        </p:nvPicPr>
        <p:blipFill>
          <a:blip r:embed="rId3"/>
          <a:stretch>
            <a:fillRect/>
          </a:stretch>
        </p:blipFill>
        <p:spPr>
          <a:xfrm>
            <a:off x="904003" y="4076259"/>
            <a:ext cx="1172525" cy="445031"/>
          </a:xfrm>
          <a:prstGeom prst="rect">
            <a:avLst/>
          </a:prstGeom>
        </p:spPr>
      </p:pic>
      <p:sp>
        <p:nvSpPr>
          <p:cNvPr id="16" name="TextBox 35"/>
          <p:cNvSpPr txBox="1"/>
          <p:nvPr/>
        </p:nvSpPr>
        <p:spPr>
          <a:xfrm>
            <a:off x="891825" y="3532984"/>
            <a:ext cx="1186426" cy="31146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Reviewer</a:t>
            </a:r>
            <a:endParaRPr kumimoji="0" lang="en-US" sz="105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17" name="Picture 16" descr="File:User &lt;strong&gt;icon&lt;/strong&gt; 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60" y="2259174"/>
            <a:ext cx="1515277" cy="1452412"/>
          </a:xfrm>
          <a:prstGeom prst="rect">
            <a:avLst/>
          </a:prstGeom>
        </p:spPr>
      </p:pic>
      <p:sp>
        <p:nvSpPr>
          <p:cNvPr id="18" name="TextBox 17"/>
          <p:cNvSpPr txBox="1"/>
          <p:nvPr/>
        </p:nvSpPr>
        <p:spPr>
          <a:xfrm>
            <a:off x="179839" y="4484085"/>
            <a:ext cx="279167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 second set of “eyes”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p:txBody>
      </p:sp>
      <p:sp>
        <p:nvSpPr>
          <p:cNvPr id="19" name="TextBox 18"/>
          <p:cNvSpPr txBox="1"/>
          <p:nvPr/>
        </p:nvSpPr>
        <p:spPr>
          <a:xfrm>
            <a:off x="381837" y="6142482"/>
            <a:ext cx="84509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D31B34"/>
                </a:solidFill>
                <a:effectLst/>
                <a:uLnTx/>
                <a:uFillTx/>
                <a:ea typeface="Segoe UI Historic" panose="020B0502040204020203" pitchFamily="34" charset="0"/>
                <a:cs typeface="Segoe UI Historic" panose="020B0502040204020203" pitchFamily="34" charset="0"/>
              </a:rPr>
              <a:t>Can qualify, troubleshoot, consult and recommend for approval; but no approval rights.</a:t>
            </a:r>
          </a:p>
        </p:txBody>
      </p:sp>
      <p:sp>
        <p:nvSpPr>
          <p:cNvPr id="20" name="Slide Number Placeholder 4"/>
          <p:cNvSpPr txBox="1">
            <a:spLocks/>
          </p:cNvSpPr>
          <p:nvPr/>
        </p:nvSpPr>
        <p:spPr>
          <a:xfrm>
            <a:off x="5890651" y="6381537"/>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64033"/>
      </p:ext>
    </p:extLst>
  </p:cSld>
  <p:clrMapOvr>
    <a:masterClrMapping/>
  </p:clrMapOvr>
</p:sld>
</file>

<file path=ppt/theme/theme1.xml><?xml version="1.0" encoding="utf-8"?>
<a:theme xmlns:a="http://schemas.openxmlformats.org/drawingml/2006/main" name="Title Pag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0BBDF9D95D824A9E9761AD1222D440" ma:contentTypeVersion="5" ma:contentTypeDescription="Create a new document." ma:contentTypeScope="" ma:versionID="7c99e7ca3d09e33780494f026e326541">
  <xsd:schema xmlns:xsd="http://www.w3.org/2001/XMLSchema" xmlns:xs="http://www.w3.org/2001/XMLSchema" xmlns:p="http://schemas.microsoft.com/office/2006/metadata/properties" xmlns:ns1="689c4907-c341-4028-b556-f6c9b5ef76cc" xmlns:ns3="7ebc213a-38e7-4133-aa23-336c84f9276a" targetNamespace="http://schemas.microsoft.com/office/2006/metadata/properties" ma:root="true" ma:fieldsID="3afe37d9eaa7c3e03ffcd97d853b2325" ns1:_="" ns3:_="">
    <xsd:import namespace="689c4907-c341-4028-b556-f6c9b5ef76cc"/>
    <xsd:import namespace="7ebc213a-38e7-4133-aa23-336c84f9276a"/>
    <xsd:element name="properties">
      <xsd:complexType>
        <xsd:sequence>
          <xsd:element name="documentManagement">
            <xsd:complexType>
              <xsd:all>
                <xsd:element ref="ns1:Project_x0020_Phase"/>
                <xsd:element ref="ns1:Category"/>
                <xsd:element ref="ns1:Sub_x0020_Category" minOccurs="0"/>
                <xsd:element ref="ns3:_dlc_DocId" minOccurs="0"/>
                <xsd:element ref="ns3:_dlc_DocIdUrl" minOccurs="0"/>
                <xsd:element ref="ns3: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c4907-c341-4028-b556-f6c9b5ef76cc" elementFormDefault="qualified">
    <xsd:import namespace="http://schemas.microsoft.com/office/2006/documentManagement/types"/>
    <xsd:import namespace="http://schemas.microsoft.com/office/infopath/2007/PartnerControls"/>
    <xsd:element name="Project_x0020_Phase" ma:index="0" ma:displayName="Project Phase" ma:default="1. Initiate and Plan" ma:format="Dropdown" ma:internalName="Project_x0020_Phase">
      <xsd:simpleType>
        <xsd:restriction base="dms:Choice">
          <xsd:enumeration value="1. Initiate and Plan"/>
          <xsd:enumeration value="2. Requirements"/>
          <xsd:enumeration value="3. Design"/>
          <xsd:enumeration value="4. Configure and Build"/>
          <xsd:enumeration value="5. Conversion"/>
          <xsd:enumeration value="6. Test"/>
          <xsd:enumeration value="7. Train"/>
          <xsd:enumeration value="8. Deploy"/>
        </xsd:restriction>
      </xsd:simpleType>
    </xsd:element>
    <xsd:element name="Category" ma:index="3" ma:displayName="Category" ma:default="N/A" ma:format="Dropdown" ma:internalName="Category">
      <xsd:simpleType>
        <xsd:restriction base="dms:Choice">
          <xsd:enumeration value="N/A"/>
          <xsd:enumeration value="Business Process Analysis"/>
          <xsd:enumeration value="Budget"/>
          <xsd:enumeration value="Configuration"/>
          <xsd:enumeration value="Data Governance"/>
          <xsd:enumeration value="Meetings"/>
          <xsd:enumeration value="Project Management"/>
          <xsd:enumeration value="Project Kickoff"/>
          <xsd:enumeration value="Research"/>
          <xsd:enumeration value="Specifications"/>
          <xsd:enumeration value="Technical Specifications"/>
          <xsd:enumeration value="Communication"/>
          <xsd:enumeration value="Training"/>
          <xsd:enumeration value="Testing"/>
          <xsd:enumeration value="Institutional Proposal Data Migration"/>
          <xsd:enumeration value="PeopleSoft Award Data Migration"/>
          <xsd:enumeration value="PS Training Material"/>
        </xsd:restriction>
      </xsd:simpleType>
    </xsd:element>
    <xsd:element name="Sub_x0020_Category" ma:index="4" nillable="true" ma:displayName="Sub Category" ma:default="N/A" ma:format="Dropdown" ma:internalName="Sub_x0020_Category">
      <xsd:simpleType>
        <xsd:restriction base="dms:Choice">
          <xsd:enumeration value="N/A"/>
          <xsd:enumeration value="Notifications"/>
        </xsd:restriction>
      </xsd:simpleType>
    </xsd:element>
  </xsd:schema>
  <xsd:schema xmlns:xsd="http://www.w3.org/2001/XMLSchema" xmlns:xs="http://www.w3.org/2001/XMLSchema" xmlns:dms="http://schemas.microsoft.com/office/2006/documentManagement/types" xmlns:pc="http://schemas.microsoft.com/office/infopath/2007/PartnerControls" targetNamespace="7ebc213a-38e7-4133-aa23-336c84f9276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ategory xmlns="689c4907-c341-4028-b556-f6c9b5ef76cc">Training</Category>
    <Sub_x0020_Category xmlns="689c4907-c341-4028-b556-f6c9b5ef76cc">N/A</Sub_x0020_Category>
    <Project_x0020_Phase xmlns="689c4907-c341-4028-b556-f6c9b5ef76cc">7. Train</Project_x0020_Phase>
    <_dlc_DocId xmlns="7ebc213a-38e7-4133-aa23-336c84f9276a">YDJYK34XF2TM-760315287-274</_dlc_DocId>
    <_dlc_DocIdUrl xmlns="7ebc213a-38e7-4133-aa23-336c84f9276a">
      <Url>https://sharepoint.sfu.ca/sites/its/pmo/2019-0009/kuali/_layouts/15/DocIdRedir.aspx?ID=YDJYK34XF2TM-760315287-274</Url>
      <Description>YDJYK34XF2TM-760315287-274</Description>
    </_dlc_DocIdUrl>
  </documentManagement>
</p:properties>
</file>

<file path=customXml/itemProps1.xml><?xml version="1.0" encoding="utf-8"?>
<ds:datastoreItem xmlns:ds="http://schemas.openxmlformats.org/officeDocument/2006/customXml" ds:itemID="{5436794B-E91B-4F27-93CB-2B6B8AA96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9c4907-c341-4028-b556-f6c9b5ef76cc"/>
    <ds:schemaRef ds:uri="7ebc213a-38e7-4133-aa23-336c84f92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1424AD-8801-46A3-B028-0F0E3529BCFB}">
  <ds:schemaRefs>
    <ds:schemaRef ds:uri="http://schemas.microsoft.com/sharepoint/v3/contenttype/forms"/>
  </ds:schemaRefs>
</ds:datastoreItem>
</file>

<file path=customXml/itemProps3.xml><?xml version="1.0" encoding="utf-8"?>
<ds:datastoreItem xmlns:ds="http://schemas.openxmlformats.org/officeDocument/2006/customXml" ds:itemID="{1194860F-E3DD-4CB6-868C-21534FAF774A}">
  <ds:schemaRefs>
    <ds:schemaRef ds:uri="http://schemas.microsoft.com/sharepoint/events"/>
  </ds:schemaRefs>
</ds:datastoreItem>
</file>

<file path=customXml/itemProps4.xml><?xml version="1.0" encoding="utf-8"?>
<ds:datastoreItem xmlns:ds="http://schemas.openxmlformats.org/officeDocument/2006/customXml" ds:itemID="{EC250177-339D-4FCB-9F07-7427738C3543}">
  <ds:schemaRefs>
    <ds:schemaRef ds:uri="http://schemas.openxmlformats.org/package/2006/metadata/core-properties"/>
    <ds:schemaRef ds:uri="http://www.w3.org/XML/1998/namespace"/>
    <ds:schemaRef ds:uri="http://schemas.microsoft.com/office/2006/documentManagement/types"/>
    <ds:schemaRef ds:uri="7ebc213a-38e7-4133-aa23-336c84f9276a"/>
    <ds:schemaRef ds:uri="http://purl.org/dc/elements/1.1/"/>
    <ds:schemaRef ds:uri="http://schemas.microsoft.com/office/infopath/2007/PartnerControls"/>
    <ds:schemaRef ds:uri="http://purl.org/dc/dcmitype/"/>
    <ds:schemaRef ds:uri="689c4907-c341-4028-b556-f6c9b5ef76c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5041</TotalTime>
  <Words>4150</Words>
  <Application>Microsoft Macintosh PowerPoint</Application>
  <PresentationFormat>On-screen Show (4:3)</PresentationFormat>
  <Paragraphs>448</Paragraphs>
  <Slides>38</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Arial</vt:lpstr>
      <vt:lpstr>Calibri</vt:lpstr>
      <vt:lpstr>Gill Sans MT</vt:lpstr>
      <vt:lpstr>Impact</vt:lpstr>
      <vt:lpstr>Segoe UI Historic</vt:lpstr>
      <vt:lpstr>STIXGeneral-Regular</vt:lpstr>
      <vt:lpstr>Times</vt:lpstr>
      <vt:lpstr>Trebuchet MS</vt:lpstr>
      <vt:lpstr>Tw Cen MT</vt:lpstr>
      <vt:lpstr>Wingdings</vt:lpstr>
      <vt:lpstr>Title Page Slides</vt:lpstr>
      <vt:lpstr>Body Copy Slides</vt:lpstr>
      <vt:lpstr>Image Only Slides</vt:lpstr>
      <vt:lpstr>KUALI RESEARCH:  INTRO TO THE APPROVAL WORKFLOW</vt:lpstr>
      <vt:lpstr>OBJECTIVES</vt:lpstr>
      <vt:lpstr>WHAT IS KUALI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PRE-KUALI CHECKLIST FOR SPECIAL APPROVALS</vt:lpstr>
      <vt:lpstr>HOW DO I LOG INTO KUALI RESEARCH?</vt:lpstr>
      <vt:lpstr>KUALI RESEARCH HOME</vt:lpstr>
      <vt:lpstr>KUALI RESEARCH DASHBOARD</vt:lpstr>
      <vt:lpstr>PROPOSAL SUMMARY - TOP</vt:lpstr>
      <vt:lpstr>PROPOSAL SUMMARY - SCROLL</vt:lpstr>
      <vt:lpstr>APPROVAL ROUTE LOG</vt:lpstr>
      <vt:lpstr>REVIEWING THE PROPOSAL - BUDGET</vt:lpstr>
      <vt:lpstr>REVIEWING THE PROPOSAL - QUESTIONNAIRE</vt:lpstr>
      <vt:lpstr>REVIEWING THE PROPOSAL – BUDGET QUESTIONS</vt:lpstr>
      <vt:lpstr>REVIEWING THE PROPOSAL – OTHER QUESTIONS</vt:lpstr>
      <vt:lpstr>REVIEWING THE PROPOSAL – OTHER QUESTIONS</vt:lpstr>
      <vt:lpstr>REVIEWING THE PROPOSAL – OTHER QUESTIONS</vt:lpstr>
      <vt:lpstr>REVIEWING THE PROPOSAL – FYI COMPLIANCE</vt:lpstr>
      <vt:lpstr>ATTACHMENTS</vt:lpstr>
      <vt:lpstr>PROPOSAL SUMMARY - SCROLL</vt:lpstr>
      <vt:lpstr>APPROVING THE PROPOSAL</vt:lpstr>
      <vt:lpstr>APPROVING THE PROPOSAL</vt:lpstr>
      <vt:lpstr>NOTIFICATION OF SECONDARY APPROVER</vt:lpstr>
      <vt:lpstr>PowerPoint Presentation</vt:lpstr>
      <vt:lpstr>PowerPoint Presentation</vt:lpstr>
      <vt:lpstr>PowerPoint Presentation</vt:lpstr>
      <vt:lpstr>APPROVING / REVIEWING SPECIAL CONSIDERATIONS</vt:lpstr>
      <vt:lpstr>WHAT IS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Kristine Kwan</cp:lastModifiedBy>
  <cp:revision>118</cp:revision>
  <cp:lastPrinted>2019-05-17T16:35:52Z</cp:lastPrinted>
  <dcterms:created xsi:type="dcterms:W3CDTF">2019-03-19T21:21:49Z</dcterms:created>
  <dcterms:modified xsi:type="dcterms:W3CDTF">2024-02-01T22:16:54Z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0x010100220BBDF9D95D824A9E9761AD1222D440</vt:lpwstr>
  </property>
  <property fmtid="{D5CDD505-2E9C-101B-9397-08002B2CF9AE}" pid="3" name="_dlc_DocIdItemGuid">
    <vt:lpwstr>3a3c3b1d-6cfe-4b7d-b742-116285601d5d</vt:lpwstr>
  </property>
</Properties>
</file>