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slideLayouts/slideLayout15.xml" ContentType="application/vnd.openxmlformats-officedocument.presentationml.slideLayout+xml"/>
  <Override PartName="/ppt/theme/theme3.xml" ContentType="application/vnd.openxmlformats-officedocument.theme+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4.xml" ContentType="application/vnd.openxmlformats-officedocument.theme+xml"/>
  <Override PartName="/ppt/slideLayouts/slideLayout23.xml" ContentType="application/vnd.openxmlformats-officedocument.presentationml.slideLayout+xml"/>
  <Override PartName="/ppt/theme/theme5.xml" ContentType="application/vnd.openxmlformats-officedocument.theme+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heme/theme6.xml" ContentType="application/vnd.openxmlformats-officedocument.theme+xml"/>
  <Override PartName="/ppt/theme/theme7.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2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60" r:id="rId5"/>
    <p:sldMasterId id="2147483702" r:id="rId6"/>
    <p:sldMasterId id="2147483704" r:id="rId7"/>
    <p:sldMasterId id="2147483718" r:id="rId8"/>
    <p:sldMasterId id="2147483726" r:id="rId9"/>
    <p:sldMasterId id="2147483755" r:id="rId10"/>
  </p:sldMasterIdLst>
  <p:notesMasterIdLst>
    <p:notesMasterId r:id="rId40"/>
  </p:notesMasterIdLst>
  <p:sldIdLst>
    <p:sldId id="661" r:id="rId11"/>
    <p:sldId id="663" r:id="rId12"/>
    <p:sldId id="710" r:id="rId13"/>
    <p:sldId id="785" r:id="rId14"/>
    <p:sldId id="272" r:id="rId15"/>
    <p:sldId id="662" r:id="rId16"/>
    <p:sldId id="685" r:id="rId17"/>
    <p:sldId id="797" r:id="rId18"/>
    <p:sldId id="711" r:id="rId19"/>
    <p:sldId id="817" r:id="rId20"/>
    <p:sldId id="791" r:id="rId21"/>
    <p:sldId id="813" r:id="rId22"/>
    <p:sldId id="669" r:id="rId23"/>
    <p:sldId id="820" r:id="rId24"/>
    <p:sldId id="821" r:id="rId25"/>
    <p:sldId id="819" r:id="rId26"/>
    <p:sldId id="815" r:id="rId27"/>
    <p:sldId id="827" r:id="rId28"/>
    <p:sldId id="828" r:id="rId29"/>
    <p:sldId id="829" r:id="rId30"/>
    <p:sldId id="822" r:id="rId31"/>
    <p:sldId id="823" r:id="rId32"/>
    <p:sldId id="824" r:id="rId33"/>
    <p:sldId id="825" r:id="rId34"/>
    <p:sldId id="795" r:id="rId35"/>
    <p:sldId id="826" r:id="rId36"/>
    <p:sldId id="810" r:id="rId37"/>
    <p:sldId id="811" r:id="rId38"/>
    <p:sldId id="812" r:id="rId39"/>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Pre-Amble" id="{3C792491-853E-2B4E-826C-832E32695FD7}">
          <p14:sldIdLst>
            <p14:sldId id="661"/>
            <p14:sldId id="663"/>
            <p14:sldId id="710"/>
            <p14:sldId id="785"/>
            <p14:sldId id="272"/>
            <p14:sldId id="662"/>
            <p14:sldId id="685"/>
            <p14:sldId id="797"/>
            <p14:sldId id="711"/>
            <p14:sldId id="817"/>
            <p14:sldId id="791"/>
            <p14:sldId id="813"/>
            <p14:sldId id="669"/>
            <p14:sldId id="820"/>
            <p14:sldId id="821"/>
            <p14:sldId id="819"/>
            <p14:sldId id="815"/>
            <p14:sldId id="827"/>
            <p14:sldId id="828"/>
            <p14:sldId id="829"/>
            <p14:sldId id="822"/>
            <p14:sldId id="823"/>
            <p14:sldId id="824"/>
            <p14:sldId id="825"/>
            <p14:sldId id="795"/>
            <p14:sldId id="826"/>
            <p14:sldId id="810"/>
            <p14:sldId id="811"/>
            <p14:sldId id="812"/>
          </p14:sldIdLst>
        </p14:section>
      </p14:sectionLst>
    </p:ext>
    <p:ext uri="{EFAFB233-063F-42B5-8137-9DF3F51BA10A}">
      <p15:sldGuideLst xmlns:p15="http://schemas.microsoft.com/office/powerpoint/2012/main">
        <p15:guide id="1" orient="horz" pos="2160" userDrawn="1">
          <p15:clr>
            <a:srgbClr val="A4A3A4"/>
          </p15:clr>
        </p15:guide>
        <p15:guide id="2" pos="2880"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7" name="Claudia Faria" initials="CF" lastIdx="14" clrIdx="6">
    <p:extLst>
      <p:ext uri="{19B8F6BF-5375-455C-9EA6-DF929625EA0E}">
        <p15:presenceInfo xmlns:p15="http://schemas.microsoft.com/office/powerpoint/2012/main" userId="S-1-5-21-3275671095-1950649569-3952301132-3362" providerId="AD"/>
      </p:ext>
    </p:extLst>
  </p:cmAuthor>
  <p:cmAuthor id="1" name="Jennifer Casey" initials="JC" lastIdx="1" clrIdx="0">
    <p:extLst>
      <p:ext uri="{19B8F6BF-5375-455C-9EA6-DF929625EA0E}">
        <p15:presenceInfo xmlns:p15="http://schemas.microsoft.com/office/powerpoint/2012/main" userId="S::jcasey@sfu.ca::8392325c-5024-4396-b3d6-ac2aa00ce908" providerId="AD"/>
      </p:ext>
    </p:extLst>
  </p:cmAuthor>
  <p:cmAuthor id="2" name="jim marshall" initials="jm" lastIdx="45" clrIdx="1">
    <p:extLst>
      <p:ext uri="{19B8F6BF-5375-455C-9EA6-DF929625EA0E}">
        <p15:presenceInfo xmlns:p15="http://schemas.microsoft.com/office/powerpoint/2012/main" userId="S-1-5-21-3275671095-1950649569-3952301132-390690" providerId="AD"/>
      </p:ext>
    </p:extLst>
  </p:cmAuthor>
  <p:cmAuthor id="3" name="jlmarsha@sfu.ca" initials="j" lastIdx="16" clrIdx="2">
    <p:extLst>
      <p:ext uri="{19B8F6BF-5375-455C-9EA6-DF929625EA0E}">
        <p15:presenceInfo xmlns:p15="http://schemas.microsoft.com/office/powerpoint/2012/main" userId="jlmarsha@sfu.ca" providerId="None"/>
      </p:ext>
    </p:extLst>
  </p:cmAuthor>
  <p:cmAuthor id="4" name="Daniel Blue" initials="DB" lastIdx="9" clrIdx="3">
    <p:extLst>
      <p:ext uri="{19B8F6BF-5375-455C-9EA6-DF929625EA0E}">
        <p15:presenceInfo xmlns:p15="http://schemas.microsoft.com/office/powerpoint/2012/main" userId="S-1-5-21-3275671095-1950649569-3952301132-385290" providerId="AD"/>
      </p:ext>
    </p:extLst>
  </p:cmAuthor>
  <p:cmAuthor id="5" name="Reeshma Devji" initials="RD" lastIdx="10" clrIdx="4">
    <p:extLst>
      <p:ext uri="{19B8F6BF-5375-455C-9EA6-DF929625EA0E}">
        <p15:presenceInfo xmlns:p15="http://schemas.microsoft.com/office/powerpoint/2012/main" userId="S-1-5-21-3275671095-1950649569-3952301132-394085" providerId="AD"/>
      </p:ext>
    </p:extLst>
  </p:cmAuthor>
  <p:cmAuthor id="6" name="sallyarang@gmail.com" initials="s" lastIdx="48" clrIdx="5">
    <p:extLst>
      <p:ext uri="{19B8F6BF-5375-455C-9EA6-DF929625EA0E}">
        <p15:presenceInfo xmlns:p15="http://schemas.microsoft.com/office/powerpoint/2012/main" userId="29a9c756ed23d03d"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82139"/>
    <a:srgbClr val="C99F9A"/>
    <a:srgbClr val="CC0633"/>
    <a:srgbClr val="54585A"/>
    <a:srgbClr val="CC99FF"/>
    <a:srgbClr val="DC0032"/>
    <a:srgbClr val="D41B35"/>
    <a:srgbClr val="4473C4"/>
    <a:srgbClr val="99FF99"/>
    <a:srgbClr val="81C9EE"/>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284E427A-3D55-4303-BF80-6455036E1DE7}" styleName="Themed Style 1 - Accent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85BE263C-DBD7-4A20-BB59-AAB30ACAA65A}" styleName="Medium Style 3 - Accent 2">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2"/>
          </a:solidFill>
        </a:fill>
      </a:tcStyle>
    </a:lastCol>
    <a:firstCol>
      <a:tcTxStyle b="on">
        <a:fontRef idx="minor">
          <a:scrgbClr r="0" g="0" b="0"/>
        </a:fontRef>
        <a:schemeClr val="lt1"/>
      </a:tcTxStyle>
      <a:tcStyle>
        <a:tcBdr/>
        <a:fill>
          <a:solidFill>
            <a:schemeClr val="accent2"/>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2"/>
          </a:solidFill>
        </a:fill>
      </a:tcStyle>
    </a:firstRow>
  </a:tblStyle>
  <a:tblStyle styleId="{18603FDC-E32A-4AB5-989C-0864C3EAD2B8}" styleName="Themed Style 2 - Accent 2">
    <a:tblBg>
      <a:fillRef idx="3">
        <a:schemeClr val="accent2"/>
      </a:fillRef>
      <a:effectRef idx="3">
        <a:schemeClr val="accent2"/>
      </a:effectRef>
    </a:tblBg>
    <a:wholeTbl>
      <a:tcTxStyle>
        <a:fontRef idx="minor">
          <a:scrgbClr r="0" g="0" b="0"/>
        </a:fontRef>
        <a:schemeClr val="lt1"/>
      </a:tcTxStyle>
      <a:tcStyle>
        <a:tcBdr>
          <a:left>
            <a:lnRef idx="1">
              <a:schemeClr val="accent2">
                <a:tint val="50000"/>
              </a:schemeClr>
            </a:lnRef>
          </a:left>
          <a:right>
            <a:lnRef idx="1">
              <a:schemeClr val="accent2">
                <a:tint val="50000"/>
              </a:schemeClr>
            </a:lnRef>
          </a:right>
          <a:top>
            <a:lnRef idx="1">
              <a:schemeClr val="accent2">
                <a:tint val="50000"/>
              </a:schemeClr>
            </a:lnRef>
          </a:top>
          <a:bottom>
            <a:lnRef idx="1">
              <a:schemeClr val="accent2">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2908" autoAdjust="0"/>
    <p:restoredTop sz="96047" autoAdjust="0"/>
  </p:normalViewPr>
  <p:slideViewPr>
    <p:cSldViewPr snapToGrid="0" snapToObjects="1" showGuides="1">
      <p:cViewPr varScale="1">
        <p:scale>
          <a:sx n="114" d="100"/>
          <a:sy n="114" d="100"/>
        </p:scale>
        <p:origin x="1144" y="168"/>
      </p:cViewPr>
      <p:guideLst>
        <p:guide orient="horz" pos="2160"/>
        <p:guide pos="2880"/>
      </p:guideLst>
    </p:cSldViewPr>
  </p:slideViewPr>
  <p:outlineViewPr>
    <p:cViewPr>
      <p:scale>
        <a:sx n="33" d="100"/>
        <a:sy n="33" d="100"/>
      </p:scale>
      <p:origin x="0" y="-6512"/>
    </p:cViewPr>
  </p:outlineViewPr>
  <p:notesTextViewPr>
    <p:cViewPr>
      <p:scale>
        <a:sx n="1" d="1"/>
        <a:sy n="1" d="1"/>
      </p:scale>
      <p:origin x="0" y="0"/>
    </p:cViewPr>
  </p:notesTextViewPr>
  <p:sorterViewPr>
    <p:cViewPr varScale="1">
      <p:scale>
        <a:sx n="1" d="1"/>
        <a:sy n="1" d="1"/>
      </p:scale>
      <p:origin x="0" y="-1556"/>
    </p:cViewPr>
  </p:sorterViewPr>
  <p:notesViewPr>
    <p:cSldViewPr snapToGrid="0" snapToObjects="1">
      <p:cViewPr varScale="1">
        <p:scale>
          <a:sx n="94" d="100"/>
          <a:sy n="94" d="100"/>
        </p:scale>
        <p:origin x="4144" y="200"/>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3.xml"/><Relationship Id="rId18" Type="http://schemas.openxmlformats.org/officeDocument/2006/relationships/slide" Target="slides/slide8.xml"/><Relationship Id="rId26" Type="http://schemas.openxmlformats.org/officeDocument/2006/relationships/slide" Target="slides/slide16.xml"/><Relationship Id="rId39" Type="http://schemas.openxmlformats.org/officeDocument/2006/relationships/slide" Target="slides/slide29.xml"/><Relationship Id="rId21" Type="http://schemas.openxmlformats.org/officeDocument/2006/relationships/slide" Target="slides/slide11.xml"/><Relationship Id="rId34" Type="http://schemas.openxmlformats.org/officeDocument/2006/relationships/slide" Target="slides/slide24.xml"/><Relationship Id="rId42" Type="http://schemas.openxmlformats.org/officeDocument/2006/relationships/presProps" Target="presProps.xml"/><Relationship Id="rId7" Type="http://schemas.openxmlformats.org/officeDocument/2006/relationships/slideMaster" Target="slideMasters/slideMaster3.xml"/><Relationship Id="rId2" Type="http://schemas.openxmlformats.org/officeDocument/2006/relationships/customXml" Target="../customXml/item2.xml"/><Relationship Id="rId16" Type="http://schemas.openxmlformats.org/officeDocument/2006/relationships/slide" Target="slides/slide6.xml"/><Relationship Id="rId29" Type="http://schemas.openxmlformats.org/officeDocument/2006/relationships/slide" Target="slides/slide19.xml"/><Relationship Id="rId1" Type="http://schemas.openxmlformats.org/officeDocument/2006/relationships/customXml" Target="../customXml/item1.xml"/><Relationship Id="rId6" Type="http://schemas.openxmlformats.org/officeDocument/2006/relationships/slideMaster" Target="slideMasters/slideMaster2.xml"/><Relationship Id="rId11" Type="http://schemas.openxmlformats.org/officeDocument/2006/relationships/slide" Target="slides/slide1.xml"/><Relationship Id="rId24" Type="http://schemas.openxmlformats.org/officeDocument/2006/relationships/slide" Target="slides/slide14.xml"/><Relationship Id="rId32" Type="http://schemas.openxmlformats.org/officeDocument/2006/relationships/slide" Target="slides/slide22.xml"/><Relationship Id="rId37" Type="http://schemas.openxmlformats.org/officeDocument/2006/relationships/slide" Target="slides/slide27.xml"/><Relationship Id="rId40" Type="http://schemas.openxmlformats.org/officeDocument/2006/relationships/notesMaster" Target="notesMasters/notesMaster1.xml"/><Relationship Id="rId45" Type="http://schemas.openxmlformats.org/officeDocument/2006/relationships/tableStyles" Target="tableStyles.xml"/><Relationship Id="rId5" Type="http://schemas.openxmlformats.org/officeDocument/2006/relationships/slideMaster" Target="slideMasters/slideMaster1.xml"/><Relationship Id="rId15" Type="http://schemas.openxmlformats.org/officeDocument/2006/relationships/slide" Target="slides/slide5.xml"/><Relationship Id="rId23" Type="http://schemas.openxmlformats.org/officeDocument/2006/relationships/slide" Target="slides/slide13.xml"/><Relationship Id="rId28" Type="http://schemas.openxmlformats.org/officeDocument/2006/relationships/slide" Target="slides/slide18.xml"/><Relationship Id="rId36" Type="http://schemas.openxmlformats.org/officeDocument/2006/relationships/slide" Target="slides/slide26.xml"/><Relationship Id="rId10" Type="http://schemas.openxmlformats.org/officeDocument/2006/relationships/slideMaster" Target="slideMasters/slideMaster6.xml"/><Relationship Id="rId19" Type="http://schemas.openxmlformats.org/officeDocument/2006/relationships/slide" Target="slides/slide9.xml"/><Relationship Id="rId31" Type="http://schemas.openxmlformats.org/officeDocument/2006/relationships/slide" Target="slides/slide21.xml"/><Relationship Id="rId44" Type="http://schemas.openxmlformats.org/officeDocument/2006/relationships/theme" Target="theme/theme1.xml"/><Relationship Id="rId4" Type="http://schemas.openxmlformats.org/officeDocument/2006/relationships/customXml" Target="../customXml/item4.xml"/><Relationship Id="rId9" Type="http://schemas.openxmlformats.org/officeDocument/2006/relationships/slideMaster" Target="slideMasters/slideMaster5.xml"/><Relationship Id="rId14" Type="http://schemas.openxmlformats.org/officeDocument/2006/relationships/slide" Target="slides/slide4.xml"/><Relationship Id="rId22" Type="http://schemas.openxmlformats.org/officeDocument/2006/relationships/slide" Target="slides/slide12.xml"/><Relationship Id="rId27" Type="http://schemas.openxmlformats.org/officeDocument/2006/relationships/slide" Target="slides/slide17.xml"/><Relationship Id="rId30" Type="http://schemas.openxmlformats.org/officeDocument/2006/relationships/slide" Target="slides/slide20.xml"/><Relationship Id="rId35" Type="http://schemas.openxmlformats.org/officeDocument/2006/relationships/slide" Target="slides/slide25.xml"/><Relationship Id="rId43" Type="http://schemas.openxmlformats.org/officeDocument/2006/relationships/viewProps" Target="viewProps.xml"/><Relationship Id="rId8" Type="http://schemas.openxmlformats.org/officeDocument/2006/relationships/slideMaster" Target="slideMasters/slideMaster4.xml"/><Relationship Id="rId3" Type="http://schemas.openxmlformats.org/officeDocument/2006/relationships/customXml" Target="../customXml/item3.xml"/><Relationship Id="rId12" Type="http://schemas.openxmlformats.org/officeDocument/2006/relationships/slide" Target="slides/slide2.xml"/><Relationship Id="rId17" Type="http://schemas.openxmlformats.org/officeDocument/2006/relationships/slide" Target="slides/slide7.xml"/><Relationship Id="rId25" Type="http://schemas.openxmlformats.org/officeDocument/2006/relationships/slide" Target="slides/slide15.xml"/><Relationship Id="rId33" Type="http://schemas.openxmlformats.org/officeDocument/2006/relationships/slide" Target="slides/slide23.xml"/><Relationship Id="rId38" Type="http://schemas.openxmlformats.org/officeDocument/2006/relationships/slide" Target="slides/slide28.xml"/><Relationship Id="rId20" Type="http://schemas.openxmlformats.org/officeDocument/2006/relationships/slide" Target="slides/slide10.xml"/><Relationship Id="rId41" Type="http://schemas.openxmlformats.org/officeDocument/2006/relationships/commentAuthors" Target="commentAuthors.xml"/></Relationships>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BF575F4-BC6D-49FA-9558-CF3BA51C95D9}" type="doc">
      <dgm:prSet loTypeId="urn:microsoft.com/office/officeart/2005/8/layout/vList2" loCatId="list" qsTypeId="urn:microsoft.com/office/officeart/2005/8/quickstyle/simple1" qsCatId="simple" csTypeId="urn:microsoft.com/office/officeart/2005/8/colors/colorful5" csCatId="colorful" phldr="1"/>
      <dgm:spPr/>
      <dgm:t>
        <a:bodyPr/>
        <a:lstStyle/>
        <a:p>
          <a:endParaRPr lang="en-US"/>
        </a:p>
      </dgm:t>
    </dgm:pt>
    <dgm:pt modelId="{8418AA3E-68C5-4E4F-9C08-26C0BA9B3A5D}">
      <dgm:prSet custT="1"/>
      <dgm:spPr>
        <a:solidFill>
          <a:schemeClr val="accent3"/>
        </a:solidFill>
      </dgm:spPr>
      <dgm:t>
        <a:bodyPr/>
        <a:lstStyle/>
        <a:p>
          <a:r>
            <a:rPr lang="en-CA" sz="1800" dirty="0"/>
            <a:t>To provide training on the new FAST Award List report ahead of Project Costing go-live on </a:t>
          </a:r>
          <a:r>
            <a:rPr lang="en-CA" sz="1800" b="1" dirty="0"/>
            <a:t>February 28, 2022</a:t>
          </a:r>
          <a:endParaRPr lang="en-US" sz="1800" b="1" dirty="0">
            <a:solidFill>
              <a:schemeClr val="bg1"/>
            </a:solidFill>
          </a:endParaRPr>
        </a:p>
      </dgm:t>
    </dgm:pt>
    <dgm:pt modelId="{B5BE6563-C138-4A2B-89E8-B9F6C388BBC5}" type="parTrans" cxnId="{051A1915-2CF7-4D0E-B6D4-F5975FE778DF}">
      <dgm:prSet/>
      <dgm:spPr/>
      <dgm:t>
        <a:bodyPr/>
        <a:lstStyle/>
        <a:p>
          <a:endParaRPr lang="en-US" sz="1400"/>
        </a:p>
      </dgm:t>
    </dgm:pt>
    <dgm:pt modelId="{3F66D9A8-F7BE-4475-B6FE-B6CEDDD41A21}" type="sibTrans" cxnId="{051A1915-2CF7-4D0E-B6D4-F5975FE778DF}">
      <dgm:prSet/>
      <dgm:spPr/>
      <dgm:t>
        <a:bodyPr/>
        <a:lstStyle/>
        <a:p>
          <a:endParaRPr lang="en-US" sz="1400"/>
        </a:p>
      </dgm:t>
    </dgm:pt>
    <dgm:pt modelId="{C48ED9CD-B196-CF4B-B2BA-BFCD6C6B424F}" type="pres">
      <dgm:prSet presAssocID="{9BF575F4-BC6D-49FA-9558-CF3BA51C95D9}" presName="linear" presStyleCnt="0">
        <dgm:presLayoutVars>
          <dgm:animLvl val="lvl"/>
          <dgm:resizeHandles val="exact"/>
        </dgm:presLayoutVars>
      </dgm:prSet>
      <dgm:spPr/>
    </dgm:pt>
    <dgm:pt modelId="{74119F15-9FA7-B74A-961A-EAA6B314C9AF}" type="pres">
      <dgm:prSet presAssocID="{8418AA3E-68C5-4E4F-9C08-26C0BA9B3A5D}" presName="parentText" presStyleLbl="node1" presStyleIdx="0" presStyleCnt="1">
        <dgm:presLayoutVars>
          <dgm:chMax val="0"/>
          <dgm:bulletEnabled val="1"/>
        </dgm:presLayoutVars>
      </dgm:prSet>
      <dgm:spPr/>
    </dgm:pt>
  </dgm:ptLst>
  <dgm:cxnLst>
    <dgm:cxn modelId="{051A1915-2CF7-4D0E-B6D4-F5975FE778DF}" srcId="{9BF575F4-BC6D-49FA-9558-CF3BA51C95D9}" destId="{8418AA3E-68C5-4E4F-9C08-26C0BA9B3A5D}" srcOrd="0" destOrd="0" parTransId="{B5BE6563-C138-4A2B-89E8-B9F6C388BBC5}" sibTransId="{3F66D9A8-F7BE-4475-B6FE-B6CEDDD41A21}"/>
    <dgm:cxn modelId="{5E5F1073-0890-504A-B727-C5AA9A9F1AED}" type="presOf" srcId="{8418AA3E-68C5-4E4F-9C08-26C0BA9B3A5D}" destId="{74119F15-9FA7-B74A-961A-EAA6B314C9AF}" srcOrd="0" destOrd="0" presId="urn:microsoft.com/office/officeart/2005/8/layout/vList2"/>
    <dgm:cxn modelId="{5D1E97DE-0660-9849-95AE-1B3F786DC7A7}" type="presOf" srcId="{9BF575F4-BC6D-49FA-9558-CF3BA51C95D9}" destId="{C48ED9CD-B196-CF4B-B2BA-BFCD6C6B424F}" srcOrd="0" destOrd="0" presId="urn:microsoft.com/office/officeart/2005/8/layout/vList2"/>
    <dgm:cxn modelId="{05FA21AA-67F9-434B-9553-C9B6C5EF6BB9}" type="presParOf" srcId="{C48ED9CD-B196-CF4B-B2BA-BFCD6C6B424F}" destId="{74119F15-9FA7-B74A-961A-EAA6B314C9AF}" srcOrd="0"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9BF575F4-BC6D-49FA-9558-CF3BA51C95D9}" type="doc">
      <dgm:prSet loTypeId="urn:microsoft.com/office/officeart/2005/8/layout/vList2" loCatId="list" qsTypeId="urn:microsoft.com/office/officeart/2005/8/quickstyle/simple1" qsCatId="simple" csTypeId="urn:microsoft.com/office/officeart/2005/8/colors/colorful5" csCatId="colorful" phldr="1"/>
      <dgm:spPr/>
      <dgm:t>
        <a:bodyPr/>
        <a:lstStyle/>
        <a:p>
          <a:endParaRPr lang="en-US"/>
        </a:p>
      </dgm:t>
    </dgm:pt>
    <dgm:pt modelId="{8418AA3E-68C5-4E4F-9C08-26C0BA9B3A5D}">
      <dgm:prSet custT="1"/>
      <dgm:spPr>
        <a:solidFill>
          <a:schemeClr val="accent3"/>
        </a:solidFill>
      </dgm:spPr>
      <dgm:t>
        <a:bodyPr/>
        <a:lstStyle/>
        <a:p>
          <a:pPr>
            <a:buFont typeface="Arial" panose="020B0604020202020204" pitchFamily="34" charset="0"/>
            <a:buChar char="•"/>
          </a:pPr>
          <a:r>
            <a:rPr lang="en-US" sz="2000" b="0" dirty="0"/>
            <a:t>FAST training will be provided for faculty and department administrative staff, and PIs, Research Accounting, Financial Reporting, ISA, and Research Services</a:t>
          </a:r>
          <a:endParaRPr lang="en-US" sz="2000" dirty="0">
            <a:solidFill>
              <a:schemeClr val="tx1"/>
            </a:solidFill>
            <a:latin typeface="+mn-lt"/>
          </a:endParaRPr>
        </a:p>
      </dgm:t>
    </dgm:pt>
    <dgm:pt modelId="{B5BE6563-C138-4A2B-89E8-B9F6C388BBC5}" type="parTrans" cxnId="{051A1915-2CF7-4D0E-B6D4-F5975FE778DF}">
      <dgm:prSet/>
      <dgm:spPr/>
      <dgm:t>
        <a:bodyPr/>
        <a:lstStyle/>
        <a:p>
          <a:endParaRPr lang="en-US" sz="1400"/>
        </a:p>
      </dgm:t>
    </dgm:pt>
    <dgm:pt modelId="{3F66D9A8-F7BE-4475-B6FE-B6CEDDD41A21}" type="sibTrans" cxnId="{051A1915-2CF7-4D0E-B6D4-F5975FE778DF}">
      <dgm:prSet/>
      <dgm:spPr/>
      <dgm:t>
        <a:bodyPr/>
        <a:lstStyle/>
        <a:p>
          <a:endParaRPr lang="en-US" sz="1400"/>
        </a:p>
      </dgm:t>
    </dgm:pt>
    <dgm:pt modelId="{D38BE9DC-F48F-463F-9F0F-B5AD8FE1B384}">
      <dgm:prSet custT="1"/>
      <dgm:spPr>
        <a:solidFill>
          <a:schemeClr val="bg2">
            <a:lumMod val="60000"/>
            <a:lumOff val="40000"/>
          </a:schemeClr>
        </a:solidFill>
      </dgm:spPr>
      <dgm:t>
        <a:bodyPr/>
        <a:lstStyle/>
        <a:p>
          <a:pPr marL="0" lvl="0" indent="0" algn="l" defTabSz="889000">
            <a:lnSpc>
              <a:spcPct val="90000"/>
            </a:lnSpc>
            <a:spcBef>
              <a:spcPct val="0"/>
            </a:spcBef>
            <a:spcAft>
              <a:spcPct val="35000"/>
            </a:spcAft>
            <a:buFont typeface="Arial" panose="020B0604020202020204" pitchFamily="34" charset="0"/>
            <a:buNone/>
          </a:pPr>
          <a:r>
            <a:rPr lang="en-US" sz="2000" kern="1200" dirty="0"/>
            <a:t>New Award List report in FAST will be available after go-live on </a:t>
          </a:r>
          <a:r>
            <a:rPr lang="en-US" sz="2000" b="1" kern="1200" dirty="0"/>
            <a:t>February 28, 2022</a:t>
          </a:r>
          <a:endParaRPr lang="en-US" sz="2000" b="1" kern="1200" dirty="0">
            <a:solidFill>
              <a:srgbClr val="FFFFFF"/>
            </a:solidFill>
            <a:latin typeface="Calibri" panose="020F0502020204030204"/>
            <a:ea typeface="+mn-ea"/>
            <a:cs typeface="+mn-cs"/>
          </a:endParaRPr>
        </a:p>
      </dgm:t>
    </dgm:pt>
    <dgm:pt modelId="{0D58CA81-86C2-4A98-8147-553AE532F548}" type="parTrans" cxnId="{D438CBA9-1D17-4610-8872-9D0036324428}">
      <dgm:prSet/>
      <dgm:spPr/>
      <dgm:t>
        <a:bodyPr/>
        <a:lstStyle/>
        <a:p>
          <a:endParaRPr lang="en-US"/>
        </a:p>
      </dgm:t>
    </dgm:pt>
    <dgm:pt modelId="{4480DD24-9929-42A3-A2FB-66C76BCF1F13}" type="sibTrans" cxnId="{D438CBA9-1D17-4610-8872-9D0036324428}">
      <dgm:prSet/>
      <dgm:spPr/>
      <dgm:t>
        <a:bodyPr/>
        <a:lstStyle/>
        <a:p>
          <a:endParaRPr lang="en-US"/>
        </a:p>
      </dgm:t>
    </dgm:pt>
    <dgm:pt modelId="{4F663831-2DCF-7F40-BC6D-D1ADBDF62191}">
      <dgm:prSet custT="1"/>
      <dgm:spPr>
        <a:solidFill>
          <a:schemeClr val="accent3"/>
        </a:solidFill>
      </dgm:spPr>
      <dgm:t>
        <a:bodyPr/>
        <a:lstStyle/>
        <a:p>
          <a:pPr>
            <a:buFont typeface="Arial" panose="020B0604020202020204" pitchFamily="34" charset="0"/>
            <a:buNone/>
          </a:pPr>
          <a:r>
            <a:rPr lang="en-US" sz="2000" kern="1200" dirty="0">
              <a:solidFill>
                <a:srgbClr val="FFFFFF"/>
              </a:solidFill>
              <a:latin typeface="Calibri" panose="020F0502020204030204"/>
              <a:ea typeface="+mn-ea"/>
              <a:cs typeface="+mn-cs"/>
            </a:rPr>
            <a:t>Send any questions to </a:t>
          </a:r>
          <a:r>
            <a:rPr lang="en-US" sz="2000" b="1" kern="1200" dirty="0">
              <a:solidFill>
                <a:srgbClr val="FFFFFF"/>
              </a:solidFill>
              <a:latin typeface="Calibri" panose="020F0502020204030204"/>
              <a:ea typeface="+mn-ea"/>
              <a:cs typeface="+mn-cs"/>
            </a:rPr>
            <a:t>ask_res@sfu.ca </a:t>
          </a:r>
        </a:p>
      </dgm:t>
    </dgm:pt>
    <dgm:pt modelId="{0BEB1DA1-6A1C-1C4F-891E-4A6CEF6BAC4D}" type="parTrans" cxnId="{FC8DC345-3637-4B4D-8F98-12B07F7E76E4}">
      <dgm:prSet/>
      <dgm:spPr/>
      <dgm:t>
        <a:bodyPr/>
        <a:lstStyle/>
        <a:p>
          <a:endParaRPr lang="en-US"/>
        </a:p>
      </dgm:t>
    </dgm:pt>
    <dgm:pt modelId="{93E2A856-714E-A248-A90C-F7EC88ADB485}" type="sibTrans" cxnId="{FC8DC345-3637-4B4D-8F98-12B07F7E76E4}">
      <dgm:prSet/>
      <dgm:spPr/>
      <dgm:t>
        <a:bodyPr/>
        <a:lstStyle/>
        <a:p>
          <a:endParaRPr lang="en-US"/>
        </a:p>
      </dgm:t>
    </dgm:pt>
    <dgm:pt modelId="{C48ED9CD-B196-CF4B-B2BA-BFCD6C6B424F}" type="pres">
      <dgm:prSet presAssocID="{9BF575F4-BC6D-49FA-9558-CF3BA51C95D9}" presName="linear" presStyleCnt="0">
        <dgm:presLayoutVars>
          <dgm:animLvl val="lvl"/>
          <dgm:resizeHandles val="exact"/>
        </dgm:presLayoutVars>
      </dgm:prSet>
      <dgm:spPr/>
    </dgm:pt>
    <dgm:pt modelId="{74119F15-9FA7-B74A-961A-EAA6B314C9AF}" type="pres">
      <dgm:prSet presAssocID="{8418AA3E-68C5-4E4F-9C08-26C0BA9B3A5D}" presName="parentText" presStyleLbl="node1" presStyleIdx="0" presStyleCnt="3">
        <dgm:presLayoutVars>
          <dgm:chMax val="0"/>
          <dgm:bulletEnabled val="1"/>
        </dgm:presLayoutVars>
      </dgm:prSet>
      <dgm:spPr/>
    </dgm:pt>
    <dgm:pt modelId="{0DDBD506-11FA-4F17-9F5E-70CE5B3C5714}" type="pres">
      <dgm:prSet presAssocID="{3F66D9A8-F7BE-4475-B6FE-B6CEDDD41A21}" presName="spacer" presStyleCnt="0"/>
      <dgm:spPr/>
    </dgm:pt>
    <dgm:pt modelId="{F3352EF2-6F31-4D6A-B05C-CF82C4042512}" type="pres">
      <dgm:prSet presAssocID="{D38BE9DC-F48F-463F-9F0F-B5AD8FE1B384}" presName="parentText" presStyleLbl="node1" presStyleIdx="1" presStyleCnt="3">
        <dgm:presLayoutVars>
          <dgm:chMax val="0"/>
          <dgm:bulletEnabled val="1"/>
        </dgm:presLayoutVars>
      </dgm:prSet>
      <dgm:spPr/>
    </dgm:pt>
    <dgm:pt modelId="{B849E4E0-6903-0A41-AE6C-7A41CF4BDFEA}" type="pres">
      <dgm:prSet presAssocID="{4480DD24-9929-42A3-A2FB-66C76BCF1F13}" presName="spacer" presStyleCnt="0"/>
      <dgm:spPr/>
    </dgm:pt>
    <dgm:pt modelId="{1C31387C-A3ED-4C41-9671-03AD5B009BC1}" type="pres">
      <dgm:prSet presAssocID="{4F663831-2DCF-7F40-BC6D-D1ADBDF62191}" presName="parentText" presStyleLbl="node1" presStyleIdx="2" presStyleCnt="3">
        <dgm:presLayoutVars>
          <dgm:chMax val="0"/>
          <dgm:bulletEnabled val="1"/>
        </dgm:presLayoutVars>
      </dgm:prSet>
      <dgm:spPr/>
    </dgm:pt>
  </dgm:ptLst>
  <dgm:cxnLst>
    <dgm:cxn modelId="{051A1915-2CF7-4D0E-B6D4-F5975FE778DF}" srcId="{9BF575F4-BC6D-49FA-9558-CF3BA51C95D9}" destId="{8418AA3E-68C5-4E4F-9C08-26C0BA9B3A5D}" srcOrd="0" destOrd="0" parTransId="{B5BE6563-C138-4A2B-89E8-B9F6C388BBC5}" sibTransId="{3F66D9A8-F7BE-4475-B6FE-B6CEDDD41A21}"/>
    <dgm:cxn modelId="{0EB90061-5825-45AC-8F21-000CB13E8F8C}" type="presOf" srcId="{D38BE9DC-F48F-463F-9F0F-B5AD8FE1B384}" destId="{F3352EF2-6F31-4D6A-B05C-CF82C4042512}" srcOrd="0" destOrd="0" presId="urn:microsoft.com/office/officeart/2005/8/layout/vList2"/>
    <dgm:cxn modelId="{FC8DC345-3637-4B4D-8F98-12B07F7E76E4}" srcId="{9BF575F4-BC6D-49FA-9558-CF3BA51C95D9}" destId="{4F663831-2DCF-7F40-BC6D-D1ADBDF62191}" srcOrd="2" destOrd="0" parTransId="{0BEB1DA1-6A1C-1C4F-891E-4A6CEF6BAC4D}" sibTransId="{93E2A856-714E-A248-A90C-F7EC88ADB485}"/>
    <dgm:cxn modelId="{5E5F1073-0890-504A-B727-C5AA9A9F1AED}" type="presOf" srcId="{8418AA3E-68C5-4E4F-9C08-26C0BA9B3A5D}" destId="{74119F15-9FA7-B74A-961A-EAA6B314C9AF}" srcOrd="0" destOrd="0" presId="urn:microsoft.com/office/officeart/2005/8/layout/vList2"/>
    <dgm:cxn modelId="{D5BA9291-AB8F-1943-846E-618FFA5FCB50}" type="presOf" srcId="{4F663831-2DCF-7F40-BC6D-D1ADBDF62191}" destId="{1C31387C-A3ED-4C41-9671-03AD5B009BC1}" srcOrd="0" destOrd="0" presId="urn:microsoft.com/office/officeart/2005/8/layout/vList2"/>
    <dgm:cxn modelId="{D438CBA9-1D17-4610-8872-9D0036324428}" srcId="{9BF575F4-BC6D-49FA-9558-CF3BA51C95D9}" destId="{D38BE9DC-F48F-463F-9F0F-B5AD8FE1B384}" srcOrd="1" destOrd="0" parTransId="{0D58CA81-86C2-4A98-8147-553AE532F548}" sibTransId="{4480DD24-9929-42A3-A2FB-66C76BCF1F13}"/>
    <dgm:cxn modelId="{5D1E97DE-0660-9849-95AE-1B3F786DC7A7}" type="presOf" srcId="{9BF575F4-BC6D-49FA-9558-CF3BA51C95D9}" destId="{C48ED9CD-B196-CF4B-B2BA-BFCD6C6B424F}" srcOrd="0" destOrd="0" presId="urn:microsoft.com/office/officeart/2005/8/layout/vList2"/>
    <dgm:cxn modelId="{05FA21AA-67F9-434B-9553-C9B6C5EF6BB9}" type="presParOf" srcId="{C48ED9CD-B196-CF4B-B2BA-BFCD6C6B424F}" destId="{74119F15-9FA7-B74A-961A-EAA6B314C9AF}" srcOrd="0" destOrd="0" presId="urn:microsoft.com/office/officeart/2005/8/layout/vList2"/>
    <dgm:cxn modelId="{CFDA8205-326B-4274-883A-15FB3BC9EA62}" type="presParOf" srcId="{C48ED9CD-B196-CF4B-B2BA-BFCD6C6B424F}" destId="{0DDBD506-11FA-4F17-9F5E-70CE5B3C5714}" srcOrd="1" destOrd="0" presId="urn:microsoft.com/office/officeart/2005/8/layout/vList2"/>
    <dgm:cxn modelId="{944B9CCA-BBFB-42A5-9231-594D788CC49F}" type="presParOf" srcId="{C48ED9CD-B196-CF4B-B2BA-BFCD6C6B424F}" destId="{F3352EF2-6F31-4D6A-B05C-CF82C4042512}" srcOrd="2" destOrd="0" presId="urn:microsoft.com/office/officeart/2005/8/layout/vList2"/>
    <dgm:cxn modelId="{F22785F8-7E7C-3648-9395-FCA5D971E5FC}" type="presParOf" srcId="{C48ED9CD-B196-CF4B-B2BA-BFCD6C6B424F}" destId="{B849E4E0-6903-0A41-AE6C-7A41CF4BDFEA}" srcOrd="3" destOrd="0" presId="urn:microsoft.com/office/officeart/2005/8/layout/vList2"/>
    <dgm:cxn modelId="{423AB7D3-998C-424C-8B35-2D96B5C7A564}" type="presParOf" srcId="{C48ED9CD-B196-CF4B-B2BA-BFCD6C6B424F}" destId="{1C31387C-A3ED-4C41-9671-03AD5B009BC1}" srcOrd="4"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4119F15-9FA7-B74A-961A-EAA6B314C9AF}">
      <dsp:nvSpPr>
        <dsp:cNvPr id="0" name=""/>
        <dsp:cNvSpPr/>
      </dsp:nvSpPr>
      <dsp:spPr>
        <a:xfrm>
          <a:off x="0" y="2143943"/>
          <a:ext cx="4697730" cy="1216800"/>
        </a:xfrm>
        <a:prstGeom prst="roundRect">
          <a:avLst/>
        </a:prstGeom>
        <a:solidFill>
          <a:schemeClr val="accent3"/>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en-CA" sz="1800" kern="1200" dirty="0"/>
            <a:t>To provide training on the new FAST Award List report ahead of Project Costing go-live on </a:t>
          </a:r>
          <a:r>
            <a:rPr lang="en-CA" sz="1800" b="1" kern="1200" dirty="0"/>
            <a:t>February 28, 2022</a:t>
          </a:r>
          <a:endParaRPr lang="en-US" sz="1800" b="1" kern="1200" dirty="0">
            <a:solidFill>
              <a:schemeClr val="bg1"/>
            </a:solidFill>
          </a:endParaRPr>
        </a:p>
      </dsp:txBody>
      <dsp:txXfrm>
        <a:off x="59399" y="2203342"/>
        <a:ext cx="4578932" cy="1098002"/>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4119F15-9FA7-B74A-961A-EAA6B314C9AF}">
      <dsp:nvSpPr>
        <dsp:cNvPr id="0" name=""/>
        <dsp:cNvSpPr/>
      </dsp:nvSpPr>
      <dsp:spPr>
        <a:xfrm>
          <a:off x="0" y="454756"/>
          <a:ext cx="4697730" cy="1406924"/>
        </a:xfrm>
        <a:prstGeom prst="roundRect">
          <a:avLst/>
        </a:prstGeom>
        <a:solidFill>
          <a:schemeClr val="accent3"/>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Font typeface="Arial" panose="020B0604020202020204" pitchFamily="34" charset="0"/>
            <a:buNone/>
          </a:pPr>
          <a:r>
            <a:rPr lang="en-US" sz="2000" b="0" kern="1200" dirty="0"/>
            <a:t>FAST training will be provided for faculty and department administrative staff, and PIs, Research Accounting, Financial Reporting, ISA, and Research Services</a:t>
          </a:r>
          <a:endParaRPr lang="en-US" sz="2000" kern="1200" dirty="0">
            <a:solidFill>
              <a:schemeClr val="tx1"/>
            </a:solidFill>
            <a:latin typeface="+mn-lt"/>
          </a:endParaRPr>
        </a:p>
      </dsp:txBody>
      <dsp:txXfrm>
        <a:off x="68680" y="523436"/>
        <a:ext cx="4560370" cy="1269564"/>
      </dsp:txXfrm>
    </dsp:sp>
    <dsp:sp modelId="{F3352EF2-6F31-4D6A-B05C-CF82C4042512}">
      <dsp:nvSpPr>
        <dsp:cNvPr id="0" name=""/>
        <dsp:cNvSpPr/>
      </dsp:nvSpPr>
      <dsp:spPr>
        <a:xfrm>
          <a:off x="0" y="2048881"/>
          <a:ext cx="4697730" cy="1406924"/>
        </a:xfrm>
        <a:prstGeom prst="roundRect">
          <a:avLst/>
        </a:prstGeom>
        <a:solidFill>
          <a:schemeClr val="bg2">
            <a:lumMod val="60000"/>
            <a:lumOff val="4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Font typeface="Arial" panose="020B0604020202020204" pitchFamily="34" charset="0"/>
            <a:buNone/>
          </a:pPr>
          <a:r>
            <a:rPr lang="en-US" sz="2000" kern="1200" dirty="0"/>
            <a:t>New Award List report in FAST will be available after go-live on </a:t>
          </a:r>
          <a:r>
            <a:rPr lang="en-US" sz="2000" b="1" kern="1200" dirty="0"/>
            <a:t>February 28, 2022</a:t>
          </a:r>
          <a:endParaRPr lang="en-US" sz="2000" b="1" kern="1200" dirty="0">
            <a:solidFill>
              <a:srgbClr val="FFFFFF"/>
            </a:solidFill>
            <a:latin typeface="Calibri" panose="020F0502020204030204"/>
            <a:ea typeface="+mn-ea"/>
            <a:cs typeface="+mn-cs"/>
          </a:endParaRPr>
        </a:p>
      </dsp:txBody>
      <dsp:txXfrm>
        <a:off x="68680" y="2117561"/>
        <a:ext cx="4560370" cy="1269564"/>
      </dsp:txXfrm>
    </dsp:sp>
    <dsp:sp modelId="{1C31387C-A3ED-4C41-9671-03AD5B009BC1}">
      <dsp:nvSpPr>
        <dsp:cNvPr id="0" name=""/>
        <dsp:cNvSpPr/>
      </dsp:nvSpPr>
      <dsp:spPr>
        <a:xfrm>
          <a:off x="0" y="3643006"/>
          <a:ext cx="4697730" cy="1406924"/>
        </a:xfrm>
        <a:prstGeom prst="roundRect">
          <a:avLst/>
        </a:prstGeom>
        <a:solidFill>
          <a:schemeClr val="accent3"/>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Font typeface="Arial" panose="020B0604020202020204" pitchFamily="34" charset="0"/>
            <a:buNone/>
          </a:pPr>
          <a:r>
            <a:rPr lang="en-US" sz="2000" kern="1200" dirty="0">
              <a:solidFill>
                <a:srgbClr val="FFFFFF"/>
              </a:solidFill>
              <a:latin typeface="Calibri" panose="020F0502020204030204"/>
              <a:ea typeface="+mn-ea"/>
              <a:cs typeface="+mn-cs"/>
            </a:rPr>
            <a:t>Send any questions to </a:t>
          </a:r>
          <a:r>
            <a:rPr lang="en-US" sz="2000" b="1" kern="1200" dirty="0">
              <a:solidFill>
                <a:srgbClr val="FFFFFF"/>
              </a:solidFill>
              <a:latin typeface="Calibri" panose="020F0502020204030204"/>
              <a:ea typeface="+mn-ea"/>
              <a:cs typeface="+mn-cs"/>
            </a:rPr>
            <a:t>ask_res@sfu.ca </a:t>
          </a:r>
        </a:p>
      </dsp:txBody>
      <dsp:txXfrm>
        <a:off x="68680" y="3711686"/>
        <a:ext cx="4560370" cy="1269564"/>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7.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dirty="0"/>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2177646A-58FA-9D40-9D9D-83B2E51FE78A}" type="datetimeFigureOut">
              <a:rPr lang="en-US" smtClean="0"/>
              <a:t>2/15/2022</a:t>
            </a:fld>
            <a:endParaRPr lang="en-US" dirty="0"/>
          </a:p>
        </p:txBody>
      </p:sp>
      <p:sp>
        <p:nvSpPr>
          <p:cNvPr id="4" name="Slide Image Placeholder 3"/>
          <p:cNvSpPr>
            <a:spLocks noGrp="1" noRot="1" noChangeAspect="1"/>
          </p:cNvSpPr>
          <p:nvPr>
            <p:ph type="sldImg" idx="2"/>
          </p:nvPr>
        </p:nvSpPr>
        <p:spPr>
          <a:xfrm>
            <a:off x="1414463" y="1162050"/>
            <a:ext cx="4181475" cy="3136900"/>
          </a:xfrm>
          <a:prstGeom prst="rect">
            <a:avLst/>
          </a:prstGeom>
          <a:noFill/>
          <a:ln w="12700">
            <a:solidFill>
              <a:prstClr val="black"/>
            </a:solidFill>
          </a:ln>
        </p:spPr>
        <p:txBody>
          <a:bodyPr vert="horz" lIns="93177" tIns="46589" rIns="93177" bIns="46589" rtlCol="0" anchor="ctr"/>
          <a:lstStyle/>
          <a:p>
            <a:endParaRPr lang="en-US" dirty="0"/>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E162F7FF-80E9-EA46-8276-FB972CB01D29}" type="slidenum">
              <a:rPr lang="en-US" smtClean="0"/>
              <a:t>‹#›</a:t>
            </a:fld>
            <a:endParaRPr lang="en-US" dirty="0"/>
          </a:p>
        </p:txBody>
      </p:sp>
    </p:spTree>
    <p:extLst>
      <p:ext uri="{BB962C8B-B14F-4D97-AF65-F5344CB8AC3E}">
        <p14:creationId xmlns:p14="http://schemas.microsoft.com/office/powerpoint/2010/main" val="280740413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Tx/>
              <a:buNone/>
            </a:pPr>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162F7FF-80E9-EA46-8276-FB972CB01D29}"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68659750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E162F7FF-80E9-EA46-8276-FB972CB01D29}" type="slidenum">
              <a:rPr lang="en-US" smtClean="0"/>
              <a:t>10</a:t>
            </a:fld>
            <a:endParaRPr lang="en-US" dirty="0"/>
          </a:p>
        </p:txBody>
      </p:sp>
    </p:spTree>
    <p:extLst>
      <p:ext uri="{BB962C8B-B14F-4D97-AF65-F5344CB8AC3E}">
        <p14:creationId xmlns:p14="http://schemas.microsoft.com/office/powerpoint/2010/main" val="425875444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E162F7FF-80E9-EA46-8276-FB972CB01D29}" type="slidenum">
              <a:rPr lang="en-US" smtClean="0"/>
              <a:t>11</a:t>
            </a:fld>
            <a:endParaRPr lang="en-US" dirty="0"/>
          </a:p>
        </p:txBody>
      </p:sp>
    </p:spTree>
    <p:extLst>
      <p:ext uri="{BB962C8B-B14F-4D97-AF65-F5344CB8AC3E}">
        <p14:creationId xmlns:p14="http://schemas.microsoft.com/office/powerpoint/2010/main" val="354996634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At this level, we’ll:</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Walk through what each column header means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You will see all the fund 30s projects you have access to (as a PI, then as a dept manager, then as a director)</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Can export this list to excel to sort/filter further</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Some converted projects will appear to have a total award of zero, these are how PI fees, RTS, etc. were managed (as separate projects spawned from the main project) and were converted as such.</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dirty="0"/>
          </a:p>
        </p:txBody>
      </p:sp>
      <p:sp>
        <p:nvSpPr>
          <p:cNvPr id="4" name="Slide Number Placeholder 3"/>
          <p:cNvSpPr>
            <a:spLocks noGrp="1"/>
          </p:cNvSpPr>
          <p:nvPr>
            <p:ph type="sldNum" sz="quarter" idx="10"/>
          </p:nvPr>
        </p:nvSpPr>
        <p:spPr/>
        <p:txBody>
          <a:bodyPr/>
          <a:lstStyle/>
          <a:p>
            <a:fld id="{E162F7FF-80E9-EA46-8276-FB972CB01D29}" type="slidenum">
              <a:rPr lang="en-US" smtClean="0"/>
              <a:t>12</a:t>
            </a:fld>
            <a:endParaRPr lang="en-US" dirty="0"/>
          </a:p>
        </p:txBody>
      </p:sp>
    </p:spTree>
    <p:extLst>
      <p:ext uri="{BB962C8B-B14F-4D97-AF65-F5344CB8AC3E}">
        <p14:creationId xmlns:p14="http://schemas.microsoft.com/office/powerpoint/2010/main" val="89776371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en-US" sz="1200" dirty="0"/>
              <a:t>Note: where today you see the old project description (concatenated title), that’s been replaced by the actual proposal title</a:t>
            </a:r>
          </a:p>
          <a:p>
            <a:pPr marL="628650" marR="0" lvl="1" indent="-171450" algn="l" defTabSz="914400" rtl="0" eaLnBrk="1" fontAlgn="auto" latinLnBrk="0" hangingPunct="1">
              <a:lnSpc>
                <a:spcPct val="100000"/>
              </a:lnSpc>
              <a:spcBef>
                <a:spcPts val="0"/>
              </a:spcBef>
              <a:spcAft>
                <a:spcPts val="0"/>
              </a:spcAft>
              <a:buClrTx/>
              <a:buSzTx/>
              <a:buFontTx/>
              <a:buChar char="-"/>
              <a:tabLst/>
              <a:defRPr/>
            </a:pPr>
            <a:r>
              <a:rPr lang="en-US" sz="1200" dirty="0"/>
              <a:t>This impacts the other FAST reports as well</a:t>
            </a:r>
          </a:p>
          <a:p>
            <a:pPr marL="171450" marR="0" lvl="0" indent="-171450" algn="l" defTabSz="914400" rtl="0" eaLnBrk="1" fontAlgn="auto" latinLnBrk="0" hangingPunct="1">
              <a:lnSpc>
                <a:spcPct val="100000"/>
              </a:lnSpc>
              <a:spcBef>
                <a:spcPts val="0"/>
              </a:spcBef>
              <a:spcAft>
                <a:spcPts val="0"/>
              </a:spcAft>
              <a:buClrTx/>
              <a:buSzTx/>
              <a:buFontTx/>
              <a:buChar char="-"/>
              <a:tabLst/>
              <a:defRPr/>
            </a:pPr>
            <a:endParaRPr lang="en-US" sz="1200"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162F7FF-80E9-EA46-8276-FB972CB01D29}"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26700070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lvl="0" indent="-171450" algn="l" defTabSz="914400" rtl="0" eaLnBrk="1" fontAlgn="auto" latinLnBrk="0" hangingPunct="1">
              <a:lnSpc>
                <a:spcPct val="100000"/>
              </a:lnSpc>
              <a:spcBef>
                <a:spcPts val="0"/>
              </a:spcBef>
              <a:spcAft>
                <a:spcPts val="0"/>
              </a:spcAft>
              <a:buClrTx/>
              <a:buSzTx/>
              <a:buFontTx/>
              <a:buChar char="-"/>
              <a:tabLst/>
              <a:defRPr/>
            </a:pPr>
            <a:endParaRPr lang="en-US" sz="1200"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162F7FF-80E9-EA46-8276-FB972CB01D29}"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84270776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lvl="0" indent="-171450" algn="l" defTabSz="914400" rtl="0" eaLnBrk="1" fontAlgn="auto" latinLnBrk="0" hangingPunct="1">
              <a:lnSpc>
                <a:spcPct val="100000"/>
              </a:lnSpc>
              <a:spcBef>
                <a:spcPts val="0"/>
              </a:spcBef>
              <a:spcAft>
                <a:spcPts val="0"/>
              </a:spcAft>
              <a:buClrTx/>
              <a:buSzTx/>
              <a:buFontTx/>
              <a:buChar char="-"/>
              <a:tabLst/>
              <a:defRPr/>
            </a:pPr>
            <a:endParaRPr lang="en-US" sz="1200"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162F7FF-80E9-EA46-8276-FB972CB01D29}"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96100848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en-US" sz="1200" dirty="0"/>
              <a:t>All statuses will be visible in new FAST views</a:t>
            </a: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en-US" sz="1200" dirty="0"/>
              <a:t>Not all projects will necessarily move through all the statuses</a:t>
            </a: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en-US" sz="1200" dirty="0"/>
              <a:t>Status E is if PI requests some funding to develop an ethics proposal </a:t>
            </a: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en-US" sz="1200" dirty="0"/>
              <a:t>*Potential reasons for H status: Changes in certificate (doesn’t happen often), lapse in COI, employment change (quickly flip), change in Compliance, or change in eligibility </a:t>
            </a: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en-US" sz="1200" dirty="0"/>
              <a:t>**Could be a commitment in the system already, or PI has committed to employee but hadn’t submitted PAF paperwork yet</a:t>
            </a: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162F7FF-80E9-EA46-8276-FB972CB01D29}"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40180119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At this level, we’ll:</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Take a look at some of these new columns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Drill into LTD to show the project years broken out</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Drill into Approved Total Spending Budget</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Drill into Actual Direct Expenditures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Drill into Payroll Encumbrances, all the way to employee details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Drill into Non-Payroll Encumbrances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Drill into Direct Spending Balance to show what a Sub-Out will look like going forward</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Drill into Payroll Expenses, Non-Payroll Expenses, and Future Payroll Encumbrances (what’s left of current project year + future years’ encumbrances)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Show how you can select LTD through to a period, or select a date range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E162F7FF-80E9-EA46-8276-FB972CB01D29}" type="slidenum">
              <a:rPr lang="en-US" smtClean="0"/>
              <a:t>17</a:t>
            </a:fld>
            <a:endParaRPr lang="en-US" dirty="0"/>
          </a:p>
        </p:txBody>
      </p:sp>
    </p:spTree>
    <p:extLst>
      <p:ext uri="{BB962C8B-B14F-4D97-AF65-F5344CB8AC3E}">
        <p14:creationId xmlns:p14="http://schemas.microsoft.com/office/powerpoint/2010/main" val="143729712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E162F7FF-80E9-EA46-8276-FB972CB01D29}" type="slidenum">
              <a:rPr lang="en-US" smtClean="0"/>
              <a:t>18</a:t>
            </a:fld>
            <a:endParaRPr lang="en-US" dirty="0"/>
          </a:p>
        </p:txBody>
      </p:sp>
    </p:spTree>
    <p:extLst>
      <p:ext uri="{BB962C8B-B14F-4D97-AF65-F5344CB8AC3E}">
        <p14:creationId xmlns:p14="http://schemas.microsoft.com/office/powerpoint/2010/main" val="206454521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E162F7FF-80E9-EA46-8276-FB972CB01D29}" type="slidenum">
              <a:rPr lang="en-US" smtClean="0"/>
              <a:t>19</a:t>
            </a:fld>
            <a:endParaRPr lang="en-US" dirty="0"/>
          </a:p>
        </p:txBody>
      </p:sp>
    </p:spTree>
    <p:extLst>
      <p:ext uri="{BB962C8B-B14F-4D97-AF65-F5344CB8AC3E}">
        <p14:creationId xmlns:p14="http://schemas.microsoft.com/office/powerpoint/2010/main" val="339076532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621167" rtl="0" eaLnBrk="1" fontAlgn="auto" latinLnBrk="0" hangingPunct="1">
              <a:lnSpc>
                <a:spcPct val="100000"/>
              </a:lnSpc>
              <a:spcBef>
                <a:spcPts val="0"/>
              </a:spcBef>
              <a:spcAft>
                <a:spcPts val="0"/>
              </a:spcAft>
              <a:buClrTx/>
              <a:buSzTx/>
              <a:buFontTx/>
              <a:buNone/>
              <a:tabLst/>
              <a:defRPr/>
            </a:pPr>
            <a:endParaRPr lang="en-US" sz="1000" dirty="0">
              <a:solidFill>
                <a:srgbClr val="4D4D4C"/>
              </a:solidFill>
              <a:latin typeface="+mn-lt"/>
            </a:endParaRPr>
          </a:p>
          <a:p>
            <a:pPr defTabSz="621167">
              <a:defRPr/>
            </a:pPr>
            <a:endParaRPr lang="en-US" sz="1000" dirty="0">
              <a:solidFill>
                <a:schemeClr val="dk1"/>
              </a:solidFill>
            </a:endParaRP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162F7FF-80E9-EA46-8276-FB972CB01D29}"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395336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E162F7FF-80E9-EA46-8276-FB972CB01D29}" type="slidenum">
              <a:rPr lang="en-US" smtClean="0"/>
              <a:t>20</a:t>
            </a:fld>
            <a:endParaRPr lang="en-US" dirty="0"/>
          </a:p>
        </p:txBody>
      </p:sp>
    </p:spTree>
    <p:extLst>
      <p:ext uri="{BB962C8B-B14F-4D97-AF65-F5344CB8AC3E}">
        <p14:creationId xmlns:p14="http://schemas.microsoft.com/office/powerpoint/2010/main" val="320626143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en-US" sz="1200" b="0" dirty="0"/>
              <a:t>Note: Approved total spending budget –  long description can be updated beyond generic “direct cost exp"</a:t>
            </a: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162F7FF-80E9-EA46-8276-FB972CB01D29}"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21</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86438384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lvl="0" indent="-171450" algn="l" defTabSz="914400" rtl="0" eaLnBrk="1" fontAlgn="auto" latinLnBrk="0" hangingPunct="1">
              <a:lnSpc>
                <a:spcPct val="100000"/>
              </a:lnSpc>
              <a:spcBef>
                <a:spcPts val="0"/>
              </a:spcBef>
              <a:spcAft>
                <a:spcPts val="0"/>
              </a:spcAft>
              <a:buClrTx/>
              <a:buSzTx/>
              <a:buFontTx/>
              <a:buChar char="-"/>
              <a:tabLst/>
              <a:defRPr/>
            </a:pPr>
            <a:endParaRPr lang="en-US" sz="1200"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162F7FF-80E9-EA46-8276-FB972CB01D29}"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22</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11551637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sz="1200"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162F7FF-80E9-EA46-8276-FB972CB01D29}"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23</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28698134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en-US" sz="1200" dirty="0"/>
              <a:t>Will use project R5831401 to show how PI fees will be reflected going forward</a:t>
            </a: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162F7FF-80E9-EA46-8276-FB972CB01D29}"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24</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4781993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E162F7FF-80E9-EA46-8276-FB972CB01D29}" type="slidenum">
              <a:rPr lang="en-US" smtClean="0"/>
              <a:t>25</a:t>
            </a:fld>
            <a:endParaRPr lang="en-US" dirty="0"/>
          </a:p>
        </p:txBody>
      </p:sp>
    </p:spTree>
    <p:extLst>
      <p:ext uri="{BB962C8B-B14F-4D97-AF65-F5344CB8AC3E}">
        <p14:creationId xmlns:p14="http://schemas.microsoft.com/office/powerpoint/2010/main" val="204445841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E162F7FF-80E9-EA46-8276-FB972CB01D29}" type="slidenum">
              <a:rPr lang="en-US" smtClean="0"/>
              <a:t>26</a:t>
            </a:fld>
            <a:endParaRPr lang="en-US" dirty="0"/>
          </a:p>
        </p:txBody>
      </p:sp>
    </p:spTree>
    <p:extLst>
      <p:ext uri="{BB962C8B-B14F-4D97-AF65-F5344CB8AC3E}">
        <p14:creationId xmlns:p14="http://schemas.microsoft.com/office/powerpoint/2010/main" val="243037719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621167">
              <a:defRPr/>
            </a:pPr>
            <a:r>
              <a:rPr lang="en-US" sz="1000" dirty="0">
                <a:solidFill>
                  <a:schemeClr val="dk1"/>
                </a:solidFill>
              </a:rPr>
              <a:t>- PI sessions are drop in sessions, this Wednesday, Thursday, and Friday</a:t>
            </a: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162F7FF-80E9-EA46-8276-FB972CB01D29}"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28</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419695208"/>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162F7FF-80E9-EA46-8276-FB972CB01D29}"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29</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34986698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621167" rtl="0" eaLnBrk="1" fontAlgn="auto" latinLnBrk="0" hangingPunct="1">
              <a:lnSpc>
                <a:spcPct val="100000"/>
              </a:lnSpc>
              <a:spcBef>
                <a:spcPts val="0"/>
              </a:spcBef>
              <a:spcAft>
                <a:spcPts val="0"/>
              </a:spcAft>
              <a:buClrTx/>
              <a:buSzTx/>
              <a:buFontTx/>
              <a:buNone/>
              <a:tabLst/>
              <a:defRPr/>
            </a:pPr>
            <a:endParaRPr lang="en-US" sz="1000" dirty="0">
              <a:solidFill>
                <a:srgbClr val="4D4D4C"/>
              </a:solidFill>
              <a:latin typeface="+mn-lt"/>
            </a:endParaRPr>
          </a:p>
          <a:p>
            <a:pPr defTabSz="621167">
              <a:defRPr/>
            </a:pPr>
            <a:endParaRPr lang="en-US" sz="1000" dirty="0">
              <a:solidFill>
                <a:schemeClr val="dk1"/>
              </a:solidFill>
            </a:endParaRP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162F7FF-80E9-EA46-8276-FB972CB01D29}"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43843843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D4BD516-1225-4C41-9B16-99D6ACEE5C8B}"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84212871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D4BD516-1225-4C41-9B16-99D6ACEE5C8B}"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1891790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621167">
              <a:defRPr/>
            </a:pPr>
            <a:endParaRPr lang="en-US" sz="1000" dirty="0">
              <a:solidFill>
                <a:schemeClr val="dk1"/>
              </a:solidFill>
            </a:endParaRP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162F7FF-80E9-EA46-8276-FB972CB01D29}"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51576048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E162F7FF-80E9-EA46-8276-FB972CB01D29}" type="slidenum">
              <a:rPr lang="en-US" smtClean="0"/>
              <a:t>7</a:t>
            </a:fld>
            <a:endParaRPr lang="en-US" dirty="0"/>
          </a:p>
        </p:txBody>
      </p:sp>
    </p:spTree>
    <p:extLst>
      <p:ext uri="{BB962C8B-B14F-4D97-AF65-F5344CB8AC3E}">
        <p14:creationId xmlns:p14="http://schemas.microsoft.com/office/powerpoint/2010/main" val="210347851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E162F7FF-80E9-EA46-8276-FB972CB01D29}" type="slidenum">
              <a:rPr lang="en-US" smtClean="0"/>
              <a:t>8</a:t>
            </a:fld>
            <a:endParaRPr lang="en-US" dirty="0"/>
          </a:p>
        </p:txBody>
      </p:sp>
    </p:spTree>
    <p:extLst>
      <p:ext uri="{BB962C8B-B14F-4D97-AF65-F5344CB8AC3E}">
        <p14:creationId xmlns:p14="http://schemas.microsoft.com/office/powerpoint/2010/main" val="25806836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621167" rtl="0" eaLnBrk="1" fontAlgn="auto" latinLnBrk="0" hangingPunct="1">
              <a:lnSpc>
                <a:spcPct val="100000"/>
              </a:lnSpc>
              <a:spcBef>
                <a:spcPts val="0"/>
              </a:spcBef>
              <a:spcAft>
                <a:spcPts val="0"/>
              </a:spcAft>
              <a:buClrTx/>
              <a:buSzTx/>
              <a:buFontTx/>
              <a:buNone/>
              <a:tabLst/>
              <a:defRPr/>
            </a:pPr>
            <a:endParaRPr lang="en-US" sz="1000" dirty="0">
              <a:solidFill>
                <a:srgbClr val="4D4D4C"/>
              </a:solidFill>
              <a:latin typeface="+mn-lt"/>
            </a:endParaRPr>
          </a:p>
          <a:p>
            <a:pPr defTabSz="621167">
              <a:defRPr/>
            </a:pPr>
            <a:endParaRPr lang="en-US" sz="1000" dirty="0">
              <a:solidFill>
                <a:schemeClr val="dk1"/>
              </a:solidFill>
            </a:endParaRP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162F7FF-80E9-EA46-8276-FB972CB01D29}"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851927022"/>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4.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6.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RED BAR | Title Page with side image">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76B2EDA9-BA65-7D43-B2F9-A634420DBC76}"/>
              </a:ext>
            </a:extLst>
          </p:cNvPr>
          <p:cNvSpPr txBox="1"/>
          <p:nvPr userDrawn="1"/>
        </p:nvSpPr>
        <p:spPr>
          <a:xfrm>
            <a:off x="0" y="0"/>
            <a:ext cx="5380038" cy="6864536"/>
          </a:xfrm>
          <a:prstGeom prst="rect">
            <a:avLst/>
          </a:prstGeom>
          <a:solidFill>
            <a:srgbClr val="CC0633"/>
          </a:solidFill>
        </p:spPr>
        <p:txBody>
          <a:bodyPr wrap="square" rtlCol="0">
            <a:spAutoFit/>
          </a:bodyPr>
          <a:lstStyle/>
          <a:p>
            <a:endParaRPr lang="en-US" dirty="0"/>
          </a:p>
        </p:txBody>
      </p:sp>
      <p:sp>
        <p:nvSpPr>
          <p:cNvPr id="4" name="Picture Placeholder 3"/>
          <p:cNvSpPr>
            <a:spLocks noGrp="1"/>
          </p:cNvSpPr>
          <p:nvPr>
            <p:ph type="pic" sz="quarter" idx="11"/>
          </p:nvPr>
        </p:nvSpPr>
        <p:spPr>
          <a:xfrm>
            <a:off x="5380038" y="186"/>
            <a:ext cx="3763962" cy="6864350"/>
          </a:xfrm>
        </p:spPr>
        <p:txBody>
          <a:bodyPr/>
          <a:lstStyle/>
          <a:p>
            <a:endParaRPr lang="en-US" dirty="0"/>
          </a:p>
        </p:txBody>
      </p:sp>
      <p:sp>
        <p:nvSpPr>
          <p:cNvPr id="3" name="Date Placeholder 2">
            <a:extLst>
              <a:ext uri="{FF2B5EF4-FFF2-40B4-BE49-F238E27FC236}">
                <a16:creationId xmlns:a16="http://schemas.microsoft.com/office/drawing/2014/main" id="{E40BDC30-F9E2-E84D-8EC1-32EBBF8E3038}"/>
              </a:ext>
            </a:extLst>
          </p:cNvPr>
          <p:cNvSpPr>
            <a:spLocks noGrp="1"/>
          </p:cNvSpPr>
          <p:nvPr>
            <p:ph type="dt" sz="half" idx="10"/>
          </p:nvPr>
        </p:nvSpPr>
        <p:spPr>
          <a:xfrm>
            <a:off x="628650" y="5573203"/>
            <a:ext cx="2057400" cy="365125"/>
          </a:xfrm>
        </p:spPr>
        <p:txBody>
          <a:bodyPr/>
          <a:lstStyle/>
          <a:p>
            <a:endParaRPr lang="en-US" dirty="0"/>
          </a:p>
        </p:txBody>
      </p:sp>
      <p:sp>
        <p:nvSpPr>
          <p:cNvPr id="7" name="Title 1">
            <a:extLst>
              <a:ext uri="{FF2B5EF4-FFF2-40B4-BE49-F238E27FC236}">
                <a16:creationId xmlns:a16="http://schemas.microsoft.com/office/drawing/2014/main" id="{9AAA6453-7A6E-6F44-9531-EED55DE91367}"/>
              </a:ext>
            </a:extLst>
          </p:cNvPr>
          <p:cNvSpPr>
            <a:spLocks noGrp="1"/>
          </p:cNvSpPr>
          <p:nvPr>
            <p:ph type="ctrTitle" hasCustomPrompt="1"/>
          </p:nvPr>
        </p:nvSpPr>
        <p:spPr>
          <a:xfrm>
            <a:off x="628649" y="1122363"/>
            <a:ext cx="4751389" cy="3278721"/>
          </a:xfrm>
          <a:noFill/>
          <a:ln>
            <a:noFill/>
          </a:ln>
        </p:spPr>
        <p:txBody>
          <a:bodyPr anchor="t">
            <a:noAutofit/>
          </a:bodyPr>
          <a:lstStyle>
            <a:lvl1pPr algn="l">
              <a:defRPr sz="6000">
                <a:ln>
                  <a:noFill/>
                </a:ln>
                <a:solidFill>
                  <a:schemeClr val="bg1"/>
                </a:solidFill>
              </a:defRPr>
            </a:lvl1pPr>
          </a:lstStyle>
          <a:p>
            <a:r>
              <a:rPr lang="en-US" dirty="0"/>
              <a:t>PRESENTATION</a:t>
            </a:r>
            <a:br>
              <a:rPr lang="en-US" dirty="0"/>
            </a:br>
            <a:r>
              <a:rPr lang="en-US" dirty="0"/>
              <a:t>TITLE PAGE</a:t>
            </a:r>
            <a:br>
              <a:rPr lang="en-US" dirty="0"/>
            </a:br>
            <a:r>
              <a:rPr lang="en-US" dirty="0"/>
              <a:t>WITH </a:t>
            </a:r>
            <a:br>
              <a:rPr lang="en-US" dirty="0"/>
            </a:br>
            <a:r>
              <a:rPr lang="en-US" dirty="0"/>
              <a:t>SIDE IMAGE</a:t>
            </a:r>
          </a:p>
        </p:txBody>
      </p:sp>
      <p:pic>
        <p:nvPicPr>
          <p:cNvPr id="12" name="Picture 11">
            <a:extLst>
              <a:ext uri="{FF2B5EF4-FFF2-40B4-BE49-F238E27FC236}">
                <a16:creationId xmlns:a16="http://schemas.microsoft.com/office/drawing/2014/main" id="{D54AFDEA-ECA5-5949-BBA0-CB12683808AD}"/>
              </a:ext>
            </a:extLst>
          </p:cNvPr>
          <p:cNvPicPr>
            <a:picLocks noChangeAspect="1"/>
          </p:cNvPicPr>
          <p:nvPr userDrawn="1"/>
        </p:nvPicPr>
        <p:blipFill>
          <a:blip r:embed="rId2"/>
          <a:stretch>
            <a:fillRect/>
          </a:stretch>
        </p:blipFill>
        <p:spPr>
          <a:xfrm>
            <a:off x="7221196" y="0"/>
            <a:ext cx="1281870" cy="640935"/>
          </a:xfrm>
          <a:prstGeom prst="rect">
            <a:avLst/>
          </a:prstGeom>
        </p:spPr>
      </p:pic>
    </p:spTree>
    <p:extLst>
      <p:ext uri="{BB962C8B-B14F-4D97-AF65-F5344CB8AC3E}">
        <p14:creationId xmlns:p14="http://schemas.microsoft.com/office/powerpoint/2010/main" val="302354217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Chart">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D8EC346D-FEA7-D94B-8FE2-AA7753AE27C4}"/>
              </a:ext>
            </a:extLst>
          </p:cNvPr>
          <p:cNvSpPr>
            <a:spLocks noGrp="1"/>
          </p:cNvSpPr>
          <p:nvPr>
            <p:ph type="sldNum" sz="quarter" idx="12"/>
          </p:nvPr>
        </p:nvSpPr>
        <p:spPr>
          <a:xfrm>
            <a:off x="5709920" y="5991224"/>
            <a:ext cx="2805430" cy="365125"/>
          </a:xfrm>
          <a:prstGeom prst="rect">
            <a:avLst/>
          </a:prstGeom>
        </p:spPr>
        <p:txBody>
          <a:bodyPr/>
          <a:lstStyle>
            <a:lvl1pPr>
              <a:defRPr>
                <a:solidFill>
                  <a:srgbClr val="4D4D4C"/>
                </a:solidFill>
              </a:defRPr>
            </a:lvl1pPr>
          </a:lstStyle>
          <a:p>
            <a:r>
              <a:rPr lang="en-US" dirty="0"/>
              <a:t>SIMON FRASER UNIVERSITY   </a:t>
            </a:r>
            <a:fld id="{45E0C454-F75C-A944-8BC1-78DA56BBB239}" type="slidenum">
              <a:rPr lang="en-US" smtClean="0"/>
              <a:pPr/>
              <a:t>‹#›</a:t>
            </a:fld>
            <a:endParaRPr lang="en-US" dirty="0"/>
          </a:p>
        </p:txBody>
      </p:sp>
      <p:sp>
        <p:nvSpPr>
          <p:cNvPr id="5" name="Title 4">
            <a:extLst>
              <a:ext uri="{FF2B5EF4-FFF2-40B4-BE49-F238E27FC236}">
                <a16:creationId xmlns:a16="http://schemas.microsoft.com/office/drawing/2014/main" id="{A3DD9335-0275-2C4A-8220-431F8A826BA2}"/>
              </a:ext>
            </a:extLst>
          </p:cNvPr>
          <p:cNvSpPr>
            <a:spLocks noGrp="1"/>
          </p:cNvSpPr>
          <p:nvPr>
            <p:ph type="title" hasCustomPrompt="1"/>
          </p:nvPr>
        </p:nvSpPr>
        <p:spPr>
          <a:xfrm>
            <a:off x="628650" y="2052639"/>
            <a:ext cx="3282950" cy="1624280"/>
          </a:xfrm>
        </p:spPr>
        <p:txBody>
          <a:bodyPr anchor="t">
            <a:noAutofit/>
          </a:bodyPr>
          <a:lstStyle>
            <a:lvl1pPr>
              <a:defRPr>
                <a:solidFill>
                  <a:srgbClr val="CC0633"/>
                </a:solidFill>
              </a:defRPr>
            </a:lvl1pPr>
          </a:lstStyle>
          <a:p>
            <a:r>
              <a:rPr lang="en-US" dirty="0"/>
              <a:t>PAGE WITH CHART</a:t>
            </a:r>
          </a:p>
        </p:txBody>
      </p:sp>
      <p:sp>
        <p:nvSpPr>
          <p:cNvPr id="3" name="Chart Placeholder 2">
            <a:extLst>
              <a:ext uri="{FF2B5EF4-FFF2-40B4-BE49-F238E27FC236}">
                <a16:creationId xmlns:a16="http://schemas.microsoft.com/office/drawing/2014/main" id="{0BB26B3F-91C1-4D45-B69D-A58493665E8B}"/>
              </a:ext>
            </a:extLst>
          </p:cNvPr>
          <p:cNvSpPr>
            <a:spLocks noGrp="1"/>
          </p:cNvSpPr>
          <p:nvPr>
            <p:ph type="chart" sz="quarter" idx="13"/>
          </p:nvPr>
        </p:nvSpPr>
        <p:spPr>
          <a:xfrm>
            <a:off x="3911600" y="2052638"/>
            <a:ext cx="5232400" cy="3352800"/>
          </a:xfrm>
          <a:prstGeom prst="rect">
            <a:avLst/>
          </a:prstGeom>
        </p:spPr>
        <p:txBody>
          <a:bodyPr/>
          <a:lstStyle>
            <a:lvl1pPr>
              <a:defRPr>
                <a:solidFill>
                  <a:srgbClr val="CC0633"/>
                </a:solidFill>
              </a:defRPr>
            </a:lvl1pPr>
          </a:lstStyle>
          <a:p>
            <a:endParaRPr lang="en-US" dirty="0"/>
          </a:p>
        </p:txBody>
      </p:sp>
      <p:sp>
        <p:nvSpPr>
          <p:cNvPr id="7" name="Text Placeholder 7">
            <a:extLst>
              <a:ext uri="{FF2B5EF4-FFF2-40B4-BE49-F238E27FC236}">
                <a16:creationId xmlns:a16="http://schemas.microsoft.com/office/drawing/2014/main" id="{58AD251E-0061-3D48-830D-AF1EB95B70FC}"/>
              </a:ext>
            </a:extLst>
          </p:cNvPr>
          <p:cNvSpPr>
            <a:spLocks noGrp="1"/>
          </p:cNvSpPr>
          <p:nvPr>
            <p:ph type="body" sz="quarter" idx="14" hasCustomPrompt="1"/>
          </p:nvPr>
        </p:nvSpPr>
        <p:spPr>
          <a:xfrm>
            <a:off x="628650" y="3823640"/>
            <a:ext cx="1869851" cy="419950"/>
          </a:xfrm>
          <a:prstGeom prst="rect">
            <a:avLst/>
          </a:prstGeom>
        </p:spPr>
        <p:txBody>
          <a:bodyPr/>
          <a:lstStyle>
            <a:lvl1pPr marL="0" indent="0">
              <a:buNone/>
              <a:defRPr sz="2400" b="1">
                <a:solidFill>
                  <a:srgbClr val="54585A"/>
                </a:solidFill>
                <a:latin typeface="Trebuchet MS" panose="020B0703020202090204" pitchFamily="34" charset="0"/>
              </a:defRPr>
            </a:lvl1pPr>
          </a:lstStyle>
          <a:p>
            <a:pPr lvl="0"/>
            <a:r>
              <a:rPr lang="en-US" dirty="0"/>
              <a:t>SUBHEADER</a:t>
            </a:r>
          </a:p>
        </p:txBody>
      </p:sp>
    </p:spTree>
    <p:extLst>
      <p:ext uri="{BB962C8B-B14F-4D97-AF65-F5344CB8AC3E}">
        <p14:creationId xmlns:p14="http://schemas.microsoft.com/office/powerpoint/2010/main" val="65017942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Copy and image">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D8EC346D-FEA7-D94B-8FE2-AA7753AE27C4}"/>
              </a:ext>
            </a:extLst>
          </p:cNvPr>
          <p:cNvSpPr>
            <a:spLocks noGrp="1"/>
          </p:cNvSpPr>
          <p:nvPr>
            <p:ph type="sldNum" sz="quarter" idx="12"/>
          </p:nvPr>
        </p:nvSpPr>
        <p:spPr>
          <a:xfrm>
            <a:off x="5709920" y="5991224"/>
            <a:ext cx="2805430" cy="365125"/>
          </a:xfrm>
          <a:prstGeom prst="rect">
            <a:avLst/>
          </a:prstGeom>
        </p:spPr>
        <p:txBody>
          <a:bodyPr/>
          <a:lstStyle>
            <a:lvl1pPr>
              <a:defRPr>
                <a:solidFill>
                  <a:srgbClr val="4D4D4C"/>
                </a:solidFill>
              </a:defRPr>
            </a:lvl1pPr>
          </a:lstStyle>
          <a:p>
            <a:r>
              <a:rPr lang="en-US" dirty="0"/>
              <a:t>SIMON FRASER UNIVERSITY   </a:t>
            </a:r>
            <a:fld id="{45E0C454-F75C-A944-8BC1-78DA56BBB239}" type="slidenum">
              <a:rPr lang="en-US" smtClean="0"/>
              <a:pPr/>
              <a:t>‹#›</a:t>
            </a:fld>
            <a:endParaRPr lang="en-US" dirty="0"/>
          </a:p>
        </p:txBody>
      </p:sp>
      <p:sp>
        <p:nvSpPr>
          <p:cNvPr id="3" name="Picture Placeholder 2">
            <a:extLst>
              <a:ext uri="{FF2B5EF4-FFF2-40B4-BE49-F238E27FC236}">
                <a16:creationId xmlns:a16="http://schemas.microsoft.com/office/drawing/2014/main" id="{091B9466-E87C-C54B-860C-17F37D71C88F}"/>
              </a:ext>
            </a:extLst>
          </p:cNvPr>
          <p:cNvSpPr>
            <a:spLocks noGrp="1"/>
          </p:cNvSpPr>
          <p:nvPr>
            <p:ph type="pic" sz="quarter" idx="14"/>
          </p:nvPr>
        </p:nvSpPr>
        <p:spPr>
          <a:xfrm>
            <a:off x="4814047" y="2052637"/>
            <a:ext cx="4060825" cy="3544887"/>
          </a:xfrm>
          <a:prstGeom prst="rect">
            <a:avLst/>
          </a:prstGeom>
        </p:spPr>
        <p:txBody>
          <a:bodyPr/>
          <a:lstStyle>
            <a:lvl1pPr>
              <a:defRPr>
                <a:solidFill>
                  <a:srgbClr val="CC0633"/>
                </a:solidFill>
              </a:defRPr>
            </a:lvl1pPr>
          </a:lstStyle>
          <a:p>
            <a:endParaRPr lang="en-US" dirty="0"/>
          </a:p>
        </p:txBody>
      </p:sp>
      <p:sp>
        <p:nvSpPr>
          <p:cNvPr id="4" name="Text Placeholder 3">
            <a:extLst>
              <a:ext uri="{FF2B5EF4-FFF2-40B4-BE49-F238E27FC236}">
                <a16:creationId xmlns:a16="http://schemas.microsoft.com/office/drawing/2014/main" id="{B2B44AA3-7262-A146-B295-8DCBF7C72229}"/>
              </a:ext>
            </a:extLst>
          </p:cNvPr>
          <p:cNvSpPr>
            <a:spLocks noGrp="1"/>
          </p:cNvSpPr>
          <p:nvPr>
            <p:ph type="body" sz="quarter" idx="15" hasCustomPrompt="1"/>
          </p:nvPr>
        </p:nvSpPr>
        <p:spPr>
          <a:xfrm>
            <a:off x="628650" y="2052638"/>
            <a:ext cx="4185397" cy="3544887"/>
          </a:xfrm>
          <a:prstGeom prst="rect">
            <a:avLst/>
          </a:prstGeom>
        </p:spPr>
        <p:txBody>
          <a:bodyPr/>
          <a:lstStyle>
            <a:lvl1pPr marL="0" marR="0" indent="0" algn="l" defTabSz="914400" rtl="0" eaLnBrk="1" fontAlgn="auto" latinLnBrk="0" hangingPunct="1">
              <a:lnSpc>
                <a:spcPct val="90000"/>
              </a:lnSpc>
              <a:spcBef>
                <a:spcPts val="1000"/>
              </a:spcBef>
              <a:spcAft>
                <a:spcPts val="0"/>
              </a:spcAft>
              <a:buClrTx/>
              <a:buSzTx/>
              <a:buFont typeface="STIXGeneral-Regular" pitchFamily="2" charset="2"/>
              <a:buNone/>
              <a:tabLst/>
              <a:defRPr>
                <a:solidFill>
                  <a:srgbClr val="54585A"/>
                </a:solidFill>
              </a:defRPr>
            </a:lvl1pPr>
            <a:lvl2pPr>
              <a:defRPr>
                <a:solidFill>
                  <a:srgbClr val="54585A"/>
                </a:solidFill>
              </a:defRPr>
            </a:lvl2pPr>
            <a:lvl3pPr>
              <a:defRPr>
                <a:solidFill>
                  <a:srgbClr val="54585A"/>
                </a:solidFill>
              </a:defRPr>
            </a:lvl3pPr>
            <a:lvl4pPr>
              <a:defRPr>
                <a:solidFill>
                  <a:srgbClr val="54585A"/>
                </a:solidFill>
              </a:defRPr>
            </a:lvl4pPr>
            <a:lvl5pPr>
              <a:defRPr>
                <a:solidFill>
                  <a:srgbClr val="54585A"/>
                </a:solidFill>
              </a:defRPr>
            </a:lvl5pPr>
          </a:lstStyle>
          <a:p>
            <a:pPr marL="0" marR="0" lvl="0" indent="0" algn="l" defTabSz="914400" rtl="0" eaLnBrk="1" fontAlgn="auto" latinLnBrk="0" hangingPunct="1">
              <a:lnSpc>
                <a:spcPct val="90000"/>
              </a:lnSpc>
              <a:spcBef>
                <a:spcPts val="1000"/>
              </a:spcBef>
              <a:spcAft>
                <a:spcPts val="0"/>
              </a:spcAft>
              <a:buClrTx/>
              <a:buSzTx/>
              <a:buFont typeface="STIXGeneral-Regular" pitchFamily="2" charset="2"/>
              <a:buNone/>
              <a:tabLst/>
              <a:defRPr/>
            </a:pPr>
            <a:r>
              <a:rPr lang="en-CA" b="1" dirty="0">
                <a:latin typeface="Trebuchet MS" panose="020B0703020202090204" pitchFamily="34" charset="0"/>
              </a:rPr>
              <a:t>SUBHEADER</a:t>
            </a:r>
          </a:p>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Title 1">
            <a:extLst>
              <a:ext uri="{FF2B5EF4-FFF2-40B4-BE49-F238E27FC236}">
                <a16:creationId xmlns:a16="http://schemas.microsoft.com/office/drawing/2014/main" id="{A6C43D69-A87B-4D49-95CF-7AF393951B90}"/>
              </a:ext>
            </a:extLst>
          </p:cNvPr>
          <p:cNvSpPr>
            <a:spLocks noGrp="1"/>
          </p:cNvSpPr>
          <p:nvPr>
            <p:ph type="title" hasCustomPrompt="1"/>
          </p:nvPr>
        </p:nvSpPr>
        <p:spPr>
          <a:xfrm>
            <a:off x="628650" y="365125"/>
            <a:ext cx="7886700" cy="1325563"/>
          </a:xfrm>
        </p:spPr>
        <p:txBody>
          <a:bodyPr>
            <a:noAutofit/>
          </a:bodyPr>
          <a:lstStyle>
            <a:lvl1pPr>
              <a:defRPr>
                <a:solidFill>
                  <a:srgbClr val="CC0633"/>
                </a:solidFill>
              </a:defRPr>
            </a:lvl1pPr>
          </a:lstStyle>
          <a:p>
            <a:r>
              <a:rPr lang="en-US" dirty="0"/>
              <a:t>PAGE WITH COPY AND IMAGE</a:t>
            </a:r>
          </a:p>
        </p:txBody>
      </p:sp>
    </p:spTree>
    <p:extLst>
      <p:ext uri="{BB962C8B-B14F-4D97-AF65-F5344CB8AC3E}">
        <p14:creationId xmlns:p14="http://schemas.microsoft.com/office/powerpoint/2010/main" val="88501751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ext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7E0DB9-2A74-BF45-BB9E-9E500F37ABAE}"/>
              </a:ext>
            </a:extLst>
          </p:cNvPr>
          <p:cNvSpPr>
            <a:spLocks noGrp="1"/>
          </p:cNvSpPr>
          <p:nvPr>
            <p:ph type="title" hasCustomPrompt="1"/>
          </p:nvPr>
        </p:nvSpPr>
        <p:spPr/>
        <p:txBody>
          <a:bodyPr>
            <a:noAutofit/>
          </a:bodyPr>
          <a:lstStyle>
            <a:lvl1pPr>
              <a:defRPr>
                <a:solidFill>
                  <a:srgbClr val="CC0633"/>
                </a:solidFill>
              </a:defRPr>
            </a:lvl1pPr>
          </a:lstStyle>
          <a:p>
            <a:r>
              <a:rPr lang="en-US" dirty="0"/>
              <a:t>PAGE WITH TEXT ONLY</a:t>
            </a:r>
          </a:p>
        </p:txBody>
      </p:sp>
      <p:sp>
        <p:nvSpPr>
          <p:cNvPr id="3" name="Slide Number Placeholder 2">
            <a:extLst>
              <a:ext uri="{FF2B5EF4-FFF2-40B4-BE49-F238E27FC236}">
                <a16:creationId xmlns:a16="http://schemas.microsoft.com/office/drawing/2014/main" id="{B6F9D54D-918F-514C-BBA7-693AF6C02B2D}"/>
              </a:ext>
            </a:extLst>
          </p:cNvPr>
          <p:cNvSpPr>
            <a:spLocks noGrp="1"/>
          </p:cNvSpPr>
          <p:nvPr>
            <p:ph type="sldNum" sz="quarter" idx="10"/>
          </p:nvPr>
        </p:nvSpPr>
        <p:spPr/>
        <p:txBody>
          <a:bodyPr/>
          <a:lstStyle>
            <a:lvl1pPr>
              <a:defRPr>
                <a:solidFill>
                  <a:srgbClr val="4D4D4C"/>
                </a:solidFill>
              </a:defRPr>
            </a:lvl1pPr>
          </a:lstStyle>
          <a:p>
            <a:r>
              <a:rPr lang="en-US" dirty="0"/>
              <a:t>SIMON FRASER UNIVERSITY   </a:t>
            </a:r>
            <a:fld id="{45E0C454-F75C-A944-8BC1-78DA56BBB239}" type="slidenum">
              <a:rPr lang="en-US" smtClean="0"/>
              <a:pPr/>
              <a:t>‹#›</a:t>
            </a:fld>
            <a:endParaRPr lang="en-US" dirty="0"/>
          </a:p>
        </p:txBody>
      </p:sp>
      <p:sp>
        <p:nvSpPr>
          <p:cNvPr id="5" name="Text Placeholder 4">
            <a:extLst>
              <a:ext uri="{FF2B5EF4-FFF2-40B4-BE49-F238E27FC236}">
                <a16:creationId xmlns:a16="http://schemas.microsoft.com/office/drawing/2014/main" id="{950C7CFC-CA74-9343-951B-3D96B6149607}"/>
              </a:ext>
            </a:extLst>
          </p:cNvPr>
          <p:cNvSpPr>
            <a:spLocks noGrp="1"/>
          </p:cNvSpPr>
          <p:nvPr>
            <p:ph type="body" sz="quarter" idx="11" hasCustomPrompt="1"/>
          </p:nvPr>
        </p:nvSpPr>
        <p:spPr>
          <a:xfrm>
            <a:off x="628650" y="1912938"/>
            <a:ext cx="7886700" cy="3878262"/>
          </a:xfrm>
          <a:prstGeom prst="rect">
            <a:avLst/>
          </a:prstGeom>
        </p:spPr>
        <p:txBody>
          <a:bodyPr/>
          <a:lstStyle>
            <a:lvl1pPr marL="0" marR="0" indent="0" algn="l" defTabSz="914400" rtl="0" eaLnBrk="1" fontAlgn="auto" latinLnBrk="0" hangingPunct="1">
              <a:lnSpc>
                <a:spcPct val="90000"/>
              </a:lnSpc>
              <a:spcBef>
                <a:spcPts val="1000"/>
              </a:spcBef>
              <a:spcAft>
                <a:spcPts val="0"/>
              </a:spcAft>
              <a:buClrTx/>
              <a:buSzTx/>
              <a:buFont typeface="STIXGeneral-Regular" pitchFamily="2" charset="2"/>
              <a:buNone/>
              <a:tabLst/>
              <a:defRPr>
                <a:solidFill>
                  <a:srgbClr val="54585A"/>
                </a:solidFill>
              </a:defRPr>
            </a:lvl1pPr>
            <a:lvl2pPr>
              <a:defRPr>
                <a:solidFill>
                  <a:srgbClr val="54585A"/>
                </a:solidFill>
              </a:defRPr>
            </a:lvl2pPr>
            <a:lvl3pPr>
              <a:defRPr>
                <a:solidFill>
                  <a:srgbClr val="54585A"/>
                </a:solidFill>
              </a:defRPr>
            </a:lvl3pPr>
            <a:lvl4pPr>
              <a:defRPr>
                <a:solidFill>
                  <a:srgbClr val="54585A"/>
                </a:solidFill>
              </a:defRPr>
            </a:lvl4pPr>
            <a:lvl5pPr>
              <a:defRPr>
                <a:solidFill>
                  <a:srgbClr val="54585A"/>
                </a:solidFill>
              </a:defRPr>
            </a:lvl5pPr>
          </a:lstStyle>
          <a:p>
            <a:pPr marL="0" marR="0" lvl="0" indent="0" algn="l" defTabSz="914400" rtl="0" eaLnBrk="1" fontAlgn="auto" latinLnBrk="0" hangingPunct="1">
              <a:lnSpc>
                <a:spcPct val="90000"/>
              </a:lnSpc>
              <a:spcBef>
                <a:spcPts val="1000"/>
              </a:spcBef>
              <a:spcAft>
                <a:spcPts val="0"/>
              </a:spcAft>
              <a:buClrTx/>
              <a:buSzTx/>
              <a:buFont typeface="STIXGeneral-Regular" pitchFamily="2" charset="2"/>
              <a:buNone/>
              <a:tabLst/>
              <a:defRPr/>
            </a:pPr>
            <a:r>
              <a:rPr lang="en-CA" b="1" dirty="0">
                <a:latin typeface="Trebuchet MS" panose="020B0703020202090204" pitchFamily="34" charset="0"/>
              </a:rPr>
              <a:t>SUBHEADER</a:t>
            </a:r>
          </a:p>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83310373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Quote/Single Phrase">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422C1386-D334-864D-8255-FFC79183ABF5}"/>
              </a:ext>
            </a:extLst>
          </p:cNvPr>
          <p:cNvSpPr>
            <a:spLocks noGrp="1"/>
          </p:cNvSpPr>
          <p:nvPr>
            <p:ph type="sldNum" sz="quarter" idx="10"/>
          </p:nvPr>
        </p:nvSpPr>
        <p:spPr/>
        <p:txBody>
          <a:bodyPr/>
          <a:lstStyle/>
          <a:p>
            <a:r>
              <a:rPr lang="en-US" dirty="0"/>
              <a:t>SIMON FRASER UNIVERSITY   </a:t>
            </a:r>
            <a:fld id="{45E0C454-F75C-A944-8BC1-78DA56BBB239}" type="slidenum">
              <a:rPr lang="en-US" smtClean="0"/>
              <a:pPr/>
              <a:t>‹#›</a:t>
            </a:fld>
            <a:endParaRPr lang="en-US" dirty="0"/>
          </a:p>
        </p:txBody>
      </p:sp>
      <p:sp>
        <p:nvSpPr>
          <p:cNvPr id="7" name="Title 1">
            <a:extLst>
              <a:ext uri="{FF2B5EF4-FFF2-40B4-BE49-F238E27FC236}">
                <a16:creationId xmlns:a16="http://schemas.microsoft.com/office/drawing/2014/main" id="{90878862-92D6-5247-A8B5-C605B2892168}"/>
              </a:ext>
            </a:extLst>
          </p:cNvPr>
          <p:cNvSpPr>
            <a:spLocks noGrp="1"/>
          </p:cNvSpPr>
          <p:nvPr>
            <p:ph type="title" hasCustomPrompt="1"/>
          </p:nvPr>
        </p:nvSpPr>
        <p:spPr>
          <a:xfrm>
            <a:off x="838200" y="2766218"/>
            <a:ext cx="8054662" cy="1325563"/>
          </a:xfrm>
        </p:spPr>
        <p:txBody>
          <a:bodyPr/>
          <a:lstStyle>
            <a:lvl1pPr>
              <a:defRPr sz="3600" b="1" baseline="0">
                <a:solidFill>
                  <a:srgbClr val="CC0633"/>
                </a:solidFill>
                <a:latin typeface="Trebuchet MS" panose="020B0703020202090204" pitchFamily="34" charset="0"/>
              </a:defRPr>
            </a:lvl1pPr>
          </a:lstStyle>
          <a:p>
            <a:r>
              <a:rPr lang="en-US" dirty="0"/>
              <a:t>PAGE WITH QUOTE/SINGLE PHRASE</a:t>
            </a:r>
          </a:p>
        </p:txBody>
      </p:sp>
    </p:spTree>
    <p:extLst>
      <p:ext uri="{BB962C8B-B14F-4D97-AF65-F5344CB8AC3E}">
        <p14:creationId xmlns:p14="http://schemas.microsoft.com/office/powerpoint/2010/main" val="111092196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RED BAR | Title Page with side image">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76B2EDA9-BA65-7D43-B2F9-A634420DBC76}"/>
              </a:ext>
            </a:extLst>
          </p:cNvPr>
          <p:cNvSpPr txBox="1"/>
          <p:nvPr userDrawn="1"/>
        </p:nvSpPr>
        <p:spPr>
          <a:xfrm>
            <a:off x="0" y="0"/>
            <a:ext cx="5380038" cy="6864536"/>
          </a:xfrm>
          <a:prstGeom prst="rect">
            <a:avLst/>
          </a:prstGeom>
          <a:solidFill>
            <a:srgbClr val="CC0633"/>
          </a:solidFill>
        </p:spPr>
        <p:txBody>
          <a:bodyPr wrap="square" rtlCol="0">
            <a:spAutoFit/>
          </a:bodyPr>
          <a:lstStyle/>
          <a:p>
            <a:endParaRPr lang="en-US" dirty="0"/>
          </a:p>
        </p:txBody>
      </p:sp>
      <p:sp>
        <p:nvSpPr>
          <p:cNvPr id="4" name="Picture Placeholder 3"/>
          <p:cNvSpPr>
            <a:spLocks noGrp="1"/>
          </p:cNvSpPr>
          <p:nvPr>
            <p:ph type="pic" sz="quarter" idx="11"/>
          </p:nvPr>
        </p:nvSpPr>
        <p:spPr>
          <a:xfrm>
            <a:off x="5380038" y="186"/>
            <a:ext cx="3763962" cy="6864350"/>
          </a:xfrm>
        </p:spPr>
        <p:txBody>
          <a:bodyPr/>
          <a:lstStyle/>
          <a:p>
            <a:endParaRPr lang="en-US" dirty="0"/>
          </a:p>
        </p:txBody>
      </p:sp>
      <p:sp>
        <p:nvSpPr>
          <p:cNvPr id="3" name="Date Placeholder 2">
            <a:extLst>
              <a:ext uri="{FF2B5EF4-FFF2-40B4-BE49-F238E27FC236}">
                <a16:creationId xmlns:a16="http://schemas.microsoft.com/office/drawing/2014/main" id="{E40BDC30-F9E2-E84D-8EC1-32EBBF8E3038}"/>
              </a:ext>
            </a:extLst>
          </p:cNvPr>
          <p:cNvSpPr>
            <a:spLocks noGrp="1"/>
          </p:cNvSpPr>
          <p:nvPr>
            <p:ph type="dt" sz="half" idx="10"/>
          </p:nvPr>
        </p:nvSpPr>
        <p:spPr>
          <a:xfrm>
            <a:off x="628650" y="5573203"/>
            <a:ext cx="2057400" cy="365125"/>
          </a:xfrm>
        </p:spPr>
        <p:txBody>
          <a:bodyPr/>
          <a:lstStyle/>
          <a:p>
            <a:endParaRPr lang="en-US" dirty="0"/>
          </a:p>
        </p:txBody>
      </p:sp>
      <p:sp>
        <p:nvSpPr>
          <p:cNvPr id="7" name="Title 1">
            <a:extLst>
              <a:ext uri="{FF2B5EF4-FFF2-40B4-BE49-F238E27FC236}">
                <a16:creationId xmlns:a16="http://schemas.microsoft.com/office/drawing/2014/main" id="{9AAA6453-7A6E-6F44-9531-EED55DE91367}"/>
              </a:ext>
            </a:extLst>
          </p:cNvPr>
          <p:cNvSpPr>
            <a:spLocks noGrp="1"/>
          </p:cNvSpPr>
          <p:nvPr>
            <p:ph type="ctrTitle" hasCustomPrompt="1"/>
          </p:nvPr>
        </p:nvSpPr>
        <p:spPr>
          <a:xfrm>
            <a:off x="628649" y="1122363"/>
            <a:ext cx="4751389" cy="3278721"/>
          </a:xfrm>
          <a:noFill/>
          <a:ln>
            <a:noFill/>
          </a:ln>
        </p:spPr>
        <p:txBody>
          <a:bodyPr anchor="t">
            <a:noAutofit/>
          </a:bodyPr>
          <a:lstStyle>
            <a:lvl1pPr algn="l">
              <a:defRPr sz="6000">
                <a:ln>
                  <a:noFill/>
                </a:ln>
                <a:solidFill>
                  <a:schemeClr val="bg1"/>
                </a:solidFill>
              </a:defRPr>
            </a:lvl1pPr>
          </a:lstStyle>
          <a:p>
            <a:r>
              <a:rPr lang="en-US" dirty="0"/>
              <a:t>PRESENTATION</a:t>
            </a:r>
            <a:br>
              <a:rPr lang="en-US" dirty="0"/>
            </a:br>
            <a:r>
              <a:rPr lang="en-US" dirty="0"/>
              <a:t>TITLE PAGE</a:t>
            </a:r>
            <a:br>
              <a:rPr lang="en-US" dirty="0"/>
            </a:br>
            <a:r>
              <a:rPr lang="en-US" dirty="0"/>
              <a:t>WITH </a:t>
            </a:r>
            <a:br>
              <a:rPr lang="en-US" dirty="0"/>
            </a:br>
            <a:r>
              <a:rPr lang="en-US" dirty="0"/>
              <a:t>SIDE IMAGE</a:t>
            </a:r>
          </a:p>
        </p:txBody>
      </p:sp>
      <p:pic>
        <p:nvPicPr>
          <p:cNvPr id="12" name="Picture 11">
            <a:extLst>
              <a:ext uri="{FF2B5EF4-FFF2-40B4-BE49-F238E27FC236}">
                <a16:creationId xmlns:a16="http://schemas.microsoft.com/office/drawing/2014/main" id="{D54AFDEA-ECA5-5949-BBA0-CB12683808AD}"/>
              </a:ext>
            </a:extLst>
          </p:cNvPr>
          <p:cNvPicPr>
            <a:picLocks noChangeAspect="1"/>
          </p:cNvPicPr>
          <p:nvPr userDrawn="1"/>
        </p:nvPicPr>
        <p:blipFill>
          <a:blip r:embed="rId2"/>
          <a:stretch>
            <a:fillRect/>
          </a:stretch>
        </p:blipFill>
        <p:spPr>
          <a:xfrm>
            <a:off x="7221196" y="0"/>
            <a:ext cx="1281870" cy="640935"/>
          </a:xfrm>
          <a:prstGeom prst="rect">
            <a:avLst/>
          </a:prstGeom>
        </p:spPr>
      </p:pic>
    </p:spTree>
    <p:extLst>
      <p:ext uri="{BB962C8B-B14F-4D97-AF65-F5344CB8AC3E}">
        <p14:creationId xmlns:p14="http://schemas.microsoft.com/office/powerpoint/2010/main" val="58740457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Image only">
    <p:spTree>
      <p:nvGrpSpPr>
        <p:cNvPr id="1" name=""/>
        <p:cNvGrpSpPr/>
        <p:nvPr/>
      </p:nvGrpSpPr>
      <p:grpSpPr>
        <a:xfrm>
          <a:off x="0" y="0"/>
          <a:ext cx="0" cy="0"/>
          <a:chOff x="0" y="0"/>
          <a:chExt cx="0" cy="0"/>
        </a:xfrm>
      </p:grpSpPr>
      <p:sp>
        <p:nvSpPr>
          <p:cNvPr id="4" name="Picture Placeholder 3"/>
          <p:cNvSpPr>
            <a:spLocks noGrp="1"/>
          </p:cNvSpPr>
          <p:nvPr>
            <p:ph type="pic" sz="quarter" idx="10"/>
          </p:nvPr>
        </p:nvSpPr>
        <p:spPr>
          <a:xfrm>
            <a:off x="0" y="0"/>
            <a:ext cx="9144000" cy="6858000"/>
          </a:xfrm>
          <a:prstGeom prst="rect">
            <a:avLst/>
          </a:prstGeom>
        </p:spPr>
        <p:txBody>
          <a:bodyPr/>
          <a:lstStyle/>
          <a:p>
            <a:endParaRPr lang="en-US" dirty="0"/>
          </a:p>
        </p:txBody>
      </p:sp>
      <p:sp>
        <p:nvSpPr>
          <p:cNvPr id="3" name="Slide Number Placeholder 5">
            <a:extLst>
              <a:ext uri="{FF2B5EF4-FFF2-40B4-BE49-F238E27FC236}">
                <a16:creationId xmlns:a16="http://schemas.microsoft.com/office/drawing/2014/main" id="{B4FF0E72-51BC-3048-B086-FB9CBD13AF56}"/>
              </a:ext>
            </a:extLst>
          </p:cNvPr>
          <p:cNvSpPr>
            <a:spLocks noGrp="1"/>
          </p:cNvSpPr>
          <p:nvPr>
            <p:ph type="sldNum" sz="quarter" idx="4"/>
          </p:nvPr>
        </p:nvSpPr>
        <p:spPr>
          <a:xfrm>
            <a:off x="6035040" y="5991225"/>
            <a:ext cx="2480310" cy="365125"/>
          </a:xfrm>
          <a:prstGeom prst="rect">
            <a:avLst/>
          </a:prstGeom>
        </p:spPr>
        <p:txBody>
          <a:bodyPr vert="horz" lIns="91440" tIns="45720" rIns="91440" bIns="45720" rtlCol="0" anchor="ctr"/>
          <a:lstStyle>
            <a:lvl1pPr algn="r">
              <a:defRPr sz="1200" b="1">
                <a:solidFill>
                  <a:srgbClr val="4D4D4C"/>
                </a:solidFill>
                <a:latin typeface="Trebuchet MS" panose="020B0703020202090204" pitchFamily="34" charset="0"/>
              </a:defRPr>
            </a:lvl1pPr>
          </a:lstStyle>
          <a:p>
            <a:r>
              <a:rPr lang="en-US" dirty="0"/>
              <a:t>SIMON FRASER UNIVERSITY   </a:t>
            </a:r>
            <a:fld id="{45E0C454-F75C-A944-8BC1-78DA56BBB239}" type="slidenum">
              <a:rPr lang="en-US" smtClean="0"/>
              <a:pPr/>
              <a:t>‹#›</a:t>
            </a:fld>
            <a:endParaRPr lang="en-US" dirty="0"/>
          </a:p>
        </p:txBody>
      </p:sp>
    </p:spTree>
    <p:extLst>
      <p:ext uri="{BB962C8B-B14F-4D97-AF65-F5344CB8AC3E}">
        <p14:creationId xmlns:p14="http://schemas.microsoft.com/office/powerpoint/2010/main" val="393560840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Bullets">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D8EC346D-FEA7-D94B-8FE2-AA7753AE27C4}"/>
              </a:ext>
            </a:extLst>
          </p:cNvPr>
          <p:cNvSpPr>
            <a:spLocks noGrp="1"/>
          </p:cNvSpPr>
          <p:nvPr>
            <p:ph type="sldNum" sz="quarter" idx="12"/>
          </p:nvPr>
        </p:nvSpPr>
        <p:spPr>
          <a:xfrm>
            <a:off x="5709921" y="5991226"/>
            <a:ext cx="2805430" cy="365125"/>
          </a:xfrm>
          <a:prstGeom prst="rect">
            <a:avLst/>
          </a:prstGeom>
        </p:spPr>
        <p:txBody>
          <a:bodyPr/>
          <a:lstStyle>
            <a:lvl1pPr>
              <a:defRPr>
                <a:solidFill>
                  <a:srgbClr val="4D4D4C"/>
                </a:solidFill>
              </a:defRPr>
            </a:lvl1pPr>
          </a:lstStyle>
          <a:p>
            <a:r>
              <a:rPr lang="en-US" dirty="0"/>
              <a:t>SIMON FRASER UNIVERSITY   </a:t>
            </a:r>
            <a:fld id="{45E0C454-F75C-A944-8BC1-78DA56BBB239}" type="slidenum">
              <a:rPr lang="en-US" smtClean="0"/>
              <a:pPr/>
              <a:t>‹#›</a:t>
            </a:fld>
            <a:endParaRPr lang="en-US" dirty="0"/>
          </a:p>
        </p:txBody>
      </p:sp>
      <p:sp>
        <p:nvSpPr>
          <p:cNvPr id="5" name="Title 4">
            <a:extLst>
              <a:ext uri="{FF2B5EF4-FFF2-40B4-BE49-F238E27FC236}">
                <a16:creationId xmlns:a16="http://schemas.microsoft.com/office/drawing/2014/main" id="{A3DD9335-0275-2C4A-8220-431F8A826BA2}"/>
              </a:ext>
            </a:extLst>
          </p:cNvPr>
          <p:cNvSpPr>
            <a:spLocks noGrp="1"/>
          </p:cNvSpPr>
          <p:nvPr>
            <p:ph type="title" hasCustomPrompt="1"/>
          </p:nvPr>
        </p:nvSpPr>
        <p:spPr>
          <a:xfrm>
            <a:off x="628650" y="995680"/>
            <a:ext cx="7886700" cy="695008"/>
          </a:xfrm>
        </p:spPr>
        <p:txBody>
          <a:bodyPr anchor="t">
            <a:noAutofit/>
          </a:bodyPr>
          <a:lstStyle>
            <a:lvl1pPr>
              <a:defRPr>
                <a:solidFill>
                  <a:srgbClr val="CC0633"/>
                </a:solidFill>
              </a:defRPr>
            </a:lvl1pPr>
          </a:lstStyle>
          <a:p>
            <a:r>
              <a:rPr lang="en-US" dirty="0"/>
              <a:t>PAGE WITH BULLETS</a:t>
            </a:r>
          </a:p>
        </p:txBody>
      </p:sp>
      <p:sp>
        <p:nvSpPr>
          <p:cNvPr id="3" name="Text Placeholder 2">
            <a:extLst>
              <a:ext uri="{FF2B5EF4-FFF2-40B4-BE49-F238E27FC236}">
                <a16:creationId xmlns:a16="http://schemas.microsoft.com/office/drawing/2014/main" id="{28099102-4D2D-E045-AFDA-D4B493CAF9AA}"/>
              </a:ext>
            </a:extLst>
          </p:cNvPr>
          <p:cNvSpPr>
            <a:spLocks noGrp="1"/>
          </p:cNvSpPr>
          <p:nvPr>
            <p:ph type="body" sz="quarter" idx="13"/>
          </p:nvPr>
        </p:nvSpPr>
        <p:spPr>
          <a:xfrm>
            <a:off x="-107074" y="1917700"/>
            <a:ext cx="7886700" cy="3568700"/>
          </a:xfrm>
          <a:prstGeom prst="rect">
            <a:avLst/>
          </a:prstGeom>
        </p:spPr>
        <p:txBody>
          <a:bodyPr/>
          <a:lstStyle>
            <a:lvl1pPr marL="802481" indent="-802481">
              <a:buFontTx/>
              <a:buBlip>
                <a:blip r:embed="rId2"/>
              </a:buBlip>
              <a:tabLst/>
              <a:defRPr>
                <a:solidFill>
                  <a:srgbClr val="54585A"/>
                </a:solidFill>
              </a:defRPr>
            </a:lvl1pPr>
            <a:lvl2pPr marL="1033463" indent="-690563">
              <a:buFontTx/>
              <a:buBlip>
                <a:blip r:embed="rId2"/>
              </a:buBlip>
              <a:tabLst/>
              <a:defRPr>
                <a:solidFill>
                  <a:srgbClr val="54585A"/>
                </a:solidFill>
              </a:defRPr>
            </a:lvl2pPr>
            <a:lvl3pPr marL="1302544" indent="-616744">
              <a:buFontTx/>
              <a:buBlip>
                <a:blip r:embed="rId2"/>
              </a:buBlip>
              <a:tabLst/>
              <a:defRPr>
                <a:solidFill>
                  <a:srgbClr val="54585A"/>
                </a:solidFill>
              </a:defRPr>
            </a:lvl3pPr>
            <a:lvl4pPr marL="1568054" indent="-539354">
              <a:buFontTx/>
              <a:buBlip>
                <a:blip r:embed="rId2"/>
              </a:buBlip>
              <a:tabLst/>
              <a:defRPr>
                <a:solidFill>
                  <a:srgbClr val="54585A"/>
                </a:solidFill>
              </a:defRPr>
            </a:lvl4pPr>
            <a:lvl5pPr marL="1905000" indent="-533400">
              <a:buFontTx/>
              <a:buBlip>
                <a:blip r:embed="rId2"/>
              </a:buBlip>
              <a:tabLst/>
              <a:defRPr>
                <a:solidFill>
                  <a:srgbClr val="54585A"/>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42151845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Number List">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D8EC346D-FEA7-D94B-8FE2-AA7753AE27C4}"/>
              </a:ext>
            </a:extLst>
          </p:cNvPr>
          <p:cNvSpPr>
            <a:spLocks noGrp="1"/>
          </p:cNvSpPr>
          <p:nvPr>
            <p:ph type="sldNum" sz="quarter" idx="12"/>
          </p:nvPr>
        </p:nvSpPr>
        <p:spPr>
          <a:xfrm>
            <a:off x="5709921" y="5991226"/>
            <a:ext cx="2805430" cy="365125"/>
          </a:xfrm>
          <a:prstGeom prst="rect">
            <a:avLst/>
          </a:prstGeom>
        </p:spPr>
        <p:txBody>
          <a:bodyPr/>
          <a:lstStyle>
            <a:lvl1pPr>
              <a:defRPr>
                <a:solidFill>
                  <a:srgbClr val="4D4D4C"/>
                </a:solidFill>
              </a:defRPr>
            </a:lvl1pPr>
          </a:lstStyle>
          <a:p>
            <a:r>
              <a:rPr lang="en-US" dirty="0"/>
              <a:t>SIMON FRASER UNIVERSITY   </a:t>
            </a:r>
            <a:fld id="{45E0C454-F75C-A944-8BC1-78DA56BBB239}" type="slidenum">
              <a:rPr lang="en-US" smtClean="0"/>
              <a:pPr/>
              <a:t>‹#›</a:t>
            </a:fld>
            <a:endParaRPr lang="en-US" dirty="0"/>
          </a:p>
        </p:txBody>
      </p:sp>
      <p:sp>
        <p:nvSpPr>
          <p:cNvPr id="5" name="Title 4">
            <a:extLst>
              <a:ext uri="{FF2B5EF4-FFF2-40B4-BE49-F238E27FC236}">
                <a16:creationId xmlns:a16="http://schemas.microsoft.com/office/drawing/2014/main" id="{A3DD9335-0275-2C4A-8220-431F8A826BA2}"/>
              </a:ext>
            </a:extLst>
          </p:cNvPr>
          <p:cNvSpPr>
            <a:spLocks noGrp="1"/>
          </p:cNvSpPr>
          <p:nvPr>
            <p:ph type="title" hasCustomPrompt="1"/>
          </p:nvPr>
        </p:nvSpPr>
        <p:spPr>
          <a:xfrm>
            <a:off x="628650" y="995680"/>
            <a:ext cx="7886700" cy="695008"/>
          </a:xfrm>
        </p:spPr>
        <p:txBody>
          <a:bodyPr anchor="t">
            <a:noAutofit/>
          </a:bodyPr>
          <a:lstStyle>
            <a:lvl1pPr>
              <a:defRPr>
                <a:solidFill>
                  <a:srgbClr val="CC0633"/>
                </a:solidFill>
              </a:defRPr>
            </a:lvl1pPr>
          </a:lstStyle>
          <a:p>
            <a:r>
              <a:rPr lang="en-US" dirty="0"/>
              <a:t>PAGE WITH NUMBER LIST</a:t>
            </a:r>
          </a:p>
        </p:txBody>
      </p:sp>
      <p:sp>
        <p:nvSpPr>
          <p:cNvPr id="7" name="Text Placeholder 2">
            <a:extLst>
              <a:ext uri="{FF2B5EF4-FFF2-40B4-BE49-F238E27FC236}">
                <a16:creationId xmlns:a16="http://schemas.microsoft.com/office/drawing/2014/main" id="{3684F753-3455-1247-9A43-9DFAC72B8EE4}"/>
              </a:ext>
            </a:extLst>
          </p:cNvPr>
          <p:cNvSpPr>
            <a:spLocks noGrp="1"/>
          </p:cNvSpPr>
          <p:nvPr>
            <p:ph type="body" sz="quarter" idx="13"/>
          </p:nvPr>
        </p:nvSpPr>
        <p:spPr>
          <a:xfrm>
            <a:off x="-107074" y="1917700"/>
            <a:ext cx="9135164" cy="3568700"/>
          </a:xfrm>
          <a:prstGeom prst="rect">
            <a:avLst/>
          </a:prstGeom>
        </p:spPr>
        <p:txBody>
          <a:bodyPr/>
          <a:lstStyle>
            <a:lvl1pPr marL="900113" indent="-295275">
              <a:buFont typeface="+mj-lt"/>
              <a:buAutoNum type="arabicPeriod"/>
              <a:tabLst/>
              <a:defRPr b="0">
                <a:solidFill>
                  <a:srgbClr val="54585A"/>
                </a:solidFill>
                <a:latin typeface="Times" charset="0"/>
                <a:ea typeface="Times" charset="0"/>
                <a:cs typeface="Times" charset="0"/>
              </a:defRPr>
            </a:lvl1pPr>
            <a:lvl2pPr marL="1100138" indent="-232172">
              <a:buFont typeface="+mj-lt"/>
              <a:buAutoNum type="arabicPeriod"/>
              <a:tabLst/>
              <a:defRPr b="0">
                <a:solidFill>
                  <a:srgbClr val="54585A"/>
                </a:solidFill>
                <a:latin typeface="Times" charset="0"/>
                <a:ea typeface="Times" charset="0"/>
                <a:cs typeface="Times" charset="0"/>
              </a:defRPr>
            </a:lvl2pPr>
            <a:lvl3pPr marL="1338263" indent="-205979">
              <a:buFont typeface="+mj-lt"/>
              <a:buAutoNum type="arabicPeriod"/>
              <a:tabLst/>
              <a:defRPr b="0">
                <a:solidFill>
                  <a:srgbClr val="54585A"/>
                </a:solidFill>
                <a:latin typeface="Times" charset="0"/>
                <a:ea typeface="Times" charset="0"/>
                <a:cs typeface="Times" charset="0"/>
              </a:defRPr>
            </a:lvl3pPr>
            <a:lvl4pPr marL="1569244" indent="-198835">
              <a:buFont typeface="+mj-lt"/>
              <a:buAutoNum type="arabicPeriod"/>
              <a:tabLst/>
              <a:defRPr b="0">
                <a:solidFill>
                  <a:srgbClr val="54585A"/>
                </a:solidFill>
                <a:latin typeface="Times" charset="0"/>
                <a:ea typeface="Times" charset="0"/>
                <a:cs typeface="Times" charset="0"/>
              </a:defRPr>
            </a:lvl4pPr>
            <a:lvl5pPr marL="1769269" indent="-205979">
              <a:buFont typeface="+mj-lt"/>
              <a:buAutoNum type="arabicPeriod"/>
              <a:tabLst/>
              <a:defRPr b="0">
                <a:solidFill>
                  <a:srgbClr val="54585A"/>
                </a:solidFill>
                <a:latin typeface="Times" charset="0"/>
                <a:ea typeface="Times" charset="0"/>
                <a:cs typeface="Times"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17910994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able">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D8EC346D-FEA7-D94B-8FE2-AA7753AE27C4}"/>
              </a:ext>
            </a:extLst>
          </p:cNvPr>
          <p:cNvSpPr>
            <a:spLocks noGrp="1"/>
          </p:cNvSpPr>
          <p:nvPr>
            <p:ph type="sldNum" sz="quarter" idx="12"/>
          </p:nvPr>
        </p:nvSpPr>
        <p:spPr>
          <a:xfrm>
            <a:off x="5709921" y="5991226"/>
            <a:ext cx="2805430" cy="365125"/>
          </a:xfrm>
          <a:prstGeom prst="rect">
            <a:avLst/>
          </a:prstGeom>
        </p:spPr>
        <p:txBody>
          <a:bodyPr/>
          <a:lstStyle>
            <a:lvl1pPr>
              <a:defRPr>
                <a:solidFill>
                  <a:srgbClr val="4D4D4C"/>
                </a:solidFill>
              </a:defRPr>
            </a:lvl1pPr>
          </a:lstStyle>
          <a:p>
            <a:r>
              <a:rPr lang="en-US" dirty="0"/>
              <a:t>SIMON FRASER UNIVERSITY   </a:t>
            </a:r>
            <a:fld id="{45E0C454-F75C-A944-8BC1-78DA56BBB239}" type="slidenum">
              <a:rPr lang="en-US" smtClean="0"/>
              <a:pPr/>
              <a:t>‹#›</a:t>
            </a:fld>
            <a:endParaRPr lang="en-US" dirty="0"/>
          </a:p>
        </p:txBody>
      </p:sp>
      <p:sp>
        <p:nvSpPr>
          <p:cNvPr id="5" name="Title 4">
            <a:extLst>
              <a:ext uri="{FF2B5EF4-FFF2-40B4-BE49-F238E27FC236}">
                <a16:creationId xmlns:a16="http://schemas.microsoft.com/office/drawing/2014/main" id="{A3DD9335-0275-2C4A-8220-431F8A826BA2}"/>
              </a:ext>
            </a:extLst>
          </p:cNvPr>
          <p:cNvSpPr>
            <a:spLocks noGrp="1"/>
          </p:cNvSpPr>
          <p:nvPr>
            <p:ph type="title" hasCustomPrompt="1"/>
          </p:nvPr>
        </p:nvSpPr>
        <p:spPr>
          <a:xfrm>
            <a:off x="628651" y="2052640"/>
            <a:ext cx="3282950" cy="1450415"/>
          </a:xfrm>
        </p:spPr>
        <p:txBody>
          <a:bodyPr anchor="t">
            <a:noAutofit/>
          </a:bodyPr>
          <a:lstStyle>
            <a:lvl1pPr>
              <a:defRPr>
                <a:solidFill>
                  <a:srgbClr val="CC0633"/>
                </a:solidFill>
              </a:defRPr>
            </a:lvl1pPr>
          </a:lstStyle>
          <a:p>
            <a:r>
              <a:rPr lang="en-US" dirty="0"/>
              <a:t>PAGE WITH TABLE</a:t>
            </a:r>
          </a:p>
        </p:txBody>
      </p:sp>
      <p:sp>
        <p:nvSpPr>
          <p:cNvPr id="7" name="Table Placeholder 6">
            <a:extLst>
              <a:ext uri="{FF2B5EF4-FFF2-40B4-BE49-F238E27FC236}">
                <a16:creationId xmlns:a16="http://schemas.microsoft.com/office/drawing/2014/main" id="{D332C8B6-E003-6F49-BBD3-BF1095D864C2}"/>
              </a:ext>
            </a:extLst>
          </p:cNvPr>
          <p:cNvSpPr>
            <a:spLocks noGrp="1"/>
          </p:cNvSpPr>
          <p:nvPr>
            <p:ph type="tbl" sz="quarter" idx="13"/>
          </p:nvPr>
        </p:nvSpPr>
        <p:spPr>
          <a:xfrm>
            <a:off x="3911601" y="2052640"/>
            <a:ext cx="5232400" cy="3379787"/>
          </a:xfrm>
          <a:prstGeom prst="rect">
            <a:avLst/>
          </a:prstGeom>
        </p:spPr>
        <p:txBody>
          <a:bodyPr/>
          <a:lstStyle>
            <a:lvl1pPr>
              <a:defRPr>
                <a:solidFill>
                  <a:srgbClr val="CC0633"/>
                </a:solidFill>
              </a:defRPr>
            </a:lvl1pPr>
          </a:lstStyle>
          <a:p>
            <a:endParaRPr lang="en-US" dirty="0"/>
          </a:p>
        </p:txBody>
      </p:sp>
      <p:sp>
        <p:nvSpPr>
          <p:cNvPr id="10" name="Text Placeholder 7">
            <a:extLst>
              <a:ext uri="{FF2B5EF4-FFF2-40B4-BE49-F238E27FC236}">
                <a16:creationId xmlns:a16="http://schemas.microsoft.com/office/drawing/2014/main" id="{23C88C86-2FE6-B243-AC2D-1C16F2D7CD77}"/>
              </a:ext>
            </a:extLst>
          </p:cNvPr>
          <p:cNvSpPr>
            <a:spLocks noGrp="1"/>
          </p:cNvSpPr>
          <p:nvPr>
            <p:ph type="body" sz="quarter" idx="14" hasCustomPrompt="1"/>
          </p:nvPr>
        </p:nvSpPr>
        <p:spPr>
          <a:xfrm>
            <a:off x="628651" y="3823640"/>
            <a:ext cx="1869851" cy="419950"/>
          </a:xfrm>
          <a:prstGeom prst="rect">
            <a:avLst/>
          </a:prstGeom>
        </p:spPr>
        <p:txBody>
          <a:bodyPr/>
          <a:lstStyle>
            <a:lvl1pPr marL="0" indent="0">
              <a:buNone/>
              <a:defRPr sz="1800" b="1">
                <a:solidFill>
                  <a:srgbClr val="54585A"/>
                </a:solidFill>
                <a:latin typeface="Trebuchet MS" panose="020B0703020202090204" pitchFamily="34" charset="0"/>
              </a:defRPr>
            </a:lvl1pPr>
          </a:lstStyle>
          <a:p>
            <a:pPr lvl="0"/>
            <a:r>
              <a:rPr lang="en-US" dirty="0"/>
              <a:t>SUBHEADER</a:t>
            </a:r>
          </a:p>
        </p:txBody>
      </p:sp>
    </p:spTree>
    <p:extLst>
      <p:ext uri="{BB962C8B-B14F-4D97-AF65-F5344CB8AC3E}">
        <p14:creationId xmlns:p14="http://schemas.microsoft.com/office/powerpoint/2010/main" val="66401512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Chart">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D8EC346D-FEA7-D94B-8FE2-AA7753AE27C4}"/>
              </a:ext>
            </a:extLst>
          </p:cNvPr>
          <p:cNvSpPr>
            <a:spLocks noGrp="1"/>
          </p:cNvSpPr>
          <p:nvPr>
            <p:ph type="sldNum" sz="quarter" idx="12"/>
          </p:nvPr>
        </p:nvSpPr>
        <p:spPr>
          <a:xfrm>
            <a:off x="5709921" y="5991226"/>
            <a:ext cx="2805430" cy="365125"/>
          </a:xfrm>
          <a:prstGeom prst="rect">
            <a:avLst/>
          </a:prstGeom>
        </p:spPr>
        <p:txBody>
          <a:bodyPr/>
          <a:lstStyle>
            <a:lvl1pPr>
              <a:defRPr>
                <a:solidFill>
                  <a:srgbClr val="4D4D4C"/>
                </a:solidFill>
              </a:defRPr>
            </a:lvl1pPr>
          </a:lstStyle>
          <a:p>
            <a:r>
              <a:rPr lang="en-US" dirty="0"/>
              <a:t>SIMON FRASER UNIVERSITY   </a:t>
            </a:r>
            <a:fld id="{45E0C454-F75C-A944-8BC1-78DA56BBB239}" type="slidenum">
              <a:rPr lang="en-US" smtClean="0"/>
              <a:pPr/>
              <a:t>‹#›</a:t>
            </a:fld>
            <a:endParaRPr lang="en-US" dirty="0"/>
          </a:p>
        </p:txBody>
      </p:sp>
      <p:sp>
        <p:nvSpPr>
          <p:cNvPr id="5" name="Title 4">
            <a:extLst>
              <a:ext uri="{FF2B5EF4-FFF2-40B4-BE49-F238E27FC236}">
                <a16:creationId xmlns:a16="http://schemas.microsoft.com/office/drawing/2014/main" id="{A3DD9335-0275-2C4A-8220-431F8A826BA2}"/>
              </a:ext>
            </a:extLst>
          </p:cNvPr>
          <p:cNvSpPr>
            <a:spLocks noGrp="1"/>
          </p:cNvSpPr>
          <p:nvPr>
            <p:ph type="title" hasCustomPrompt="1"/>
          </p:nvPr>
        </p:nvSpPr>
        <p:spPr>
          <a:xfrm>
            <a:off x="628651" y="2052639"/>
            <a:ext cx="3282950" cy="1624280"/>
          </a:xfrm>
        </p:spPr>
        <p:txBody>
          <a:bodyPr anchor="t">
            <a:noAutofit/>
          </a:bodyPr>
          <a:lstStyle>
            <a:lvl1pPr>
              <a:defRPr>
                <a:solidFill>
                  <a:srgbClr val="CC0633"/>
                </a:solidFill>
              </a:defRPr>
            </a:lvl1pPr>
          </a:lstStyle>
          <a:p>
            <a:r>
              <a:rPr lang="en-US" dirty="0"/>
              <a:t>PAGE WITH CHART</a:t>
            </a:r>
          </a:p>
        </p:txBody>
      </p:sp>
      <p:sp>
        <p:nvSpPr>
          <p:cNvPr id="3" name="Chart Placeholder 2">
            <a:extLst>
              <a:ext uri="{FF2B5EF4-FFF2-40B4-BE49-F238E27FC236}">
                <a16:creationId xmlns:a16="http://schemas.microsoft.com/office/drawing/2014/main" id="{0BB26B3F-91C1-4D45-B69D-A58493665E8B}"/>
              </a:ext>
            </a:extLst>
          </p:cNvPr>
          <p:cNvSpPr>
            <a:spLocks noGrp="1"/>
          </p:cNvSpPr>
          <p:nvPr>
            <p:ph type="chart" sz="quarter" idx="13"/>
          </p:nvPr>
        </p:nvSpPr>
        <p:spPr>
          <a:xfrm>
            <a:off x="3911601" y="2052638"/>
            <a:ext cx="5232400" cy="3352800"/>
          </a:xfrm>
          <a:prstGeom prst="rect">
            <a:avLst/>
          </a:prstGeom>
        </p:spPr>
        <p:txBody>
          <a:bodyPr/>
          <a:lstStyle>
            <a:lvl1pPr>
              <a:defRPr>
                <a:solidFill>
                  <a:srgbClr val="CC0633"/>
                </a:solidFill>
              </a:defRPr>
            </a:lvl1pPr>
          </a:lstStyle>
          <a:p>
            <a:endParaRPr lang="en-US" dirty="0"/>
          </a:p>
        </p:txBody>
      </p:sp>
      <p:sp>
        <p:nvSpPr>
          <p:cNvPr id="7" name="Text Placeholder 7">
            <a:extLst>
              <a:ext uri="{FF2B5EF4-FFF2-40B4-BE49-F238E27FC236}">
                <a16:creationId xmlns:a16="http://schemas.microsoft.com/office/drawing/2014/main" id="{58AD251E-0061-3D48-830D-AF1EB95B70FC}"/>
              </a:ext>
            </a:extLst>
          </p:cNvPr>
          <p:cNvSpPr>
            <a:spLocks noGrp="1"/>
          </p:cNvSpPr>
          <p:nvPr>
            <p:ph type="body" sz="quarter" idx="14" hasCustomPrompt="1"/>
          </p:nvPr>
        </p:nvSpPr>
        <p:spPr>
          <a:xfrm>
            <a:off x="628651" y="3823640"/>
            <a:ext cx="1869851" cy="419950"/>
          </a:xfrm>
          <a:prstGeom prst="rect">
            <a:avLst/>
          </a:prstGeom>
        </p:spPr>
        <p:txBody>
          <a:bodyPr/>
          <a:lstStyle>
            <a:lvl1pPr marL="0" indent="0">
              <a:buNone/>
              <a:defRPr sz="1800" b="1">
                <a:solidFill>
                  <a:srgbClr val="54585A"/>
                </a:solidFill>
                <a:latin typeface="Trebuchet MS" panose="020B0703020202090204" pitchFamily="34" charset="0"/>
              </a:defRPr>
            </a:lvl1pPr>
          </a:lstStyle>
          <a:p>
            <a:pPr lvl="0"/>
            <a:r>
              <a:rPr lang="en-US" dirty="0"/>
              <a:t>SUBHEADER</a:t>
            </a:r>
          </a:p>
        </p:txBody>
      </p:sp>
    </p:spTree>
    <p:extLst>
      <p:ext uri="{BB962C8B-B14F-4D97-AF65-F5344CB8AC3E}">
        <p14:creationId xmlns:p14="http://schemas.microsoft.com/office/powerpoint/2010/main" val="137461829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WHITE BAR | Title Page with side image">
    <p:spTree>
      <p:nvGrpSpPr>
        <p:cNvPr id="1" name=""/>
        <p:cNvGrpSpPr/>
        <p:nvPr/>
      </p:nvGrpSpPr>
      <p:grpSpPr>
        <a:xfrm>
          <a:off x="0" y="0"/>
          <a:ext cx="0" cy="0"/>
          <a:chOff x="0" y="0"/>
          <a:chExt cx="0" cy="0"/>
        </a:xfrm>
      </p:grpSpPr>
      <p:sp>
        <p:nvSpPr>
          <p:cNvPr id="6" name="Rectangle 5"/>
          <p:cNvSpPr/>
          <p:nvPr userDrawn="1"/>
        </p:nvSpPr>
        <p:spPr>
          <a:xfrm>
            <a:off x="5380038" y="-6350"/>
            <a:ext cx="3763962" cy="6864350"/>
          </a:xfrm>
          <a:prstGeom prst="rect">
            <a:avLst/>
          </a:prstGeom>
          <a:solidFill>
            <a:schemeClr val="bg1">
              <a:lumMod val="85000"/>
            </a:schemeClr>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dirty="0"/>
          </a:p>
        </p:txBody>
      </p:sp>
      <p:sp>
        <p:nvSpPr>
          <p:cNvPr id="5" name="Picture Placeholder 3"/>
          <p:cNvSpPr>
            <a:spLocks noGrp="1"/>
          </p:cNvSpPr>
          <p:nvPr>
            <p:ph type="pic" sz="quarter" idx="11"/>
          </p:nvPr>
        </p:nvSpPr>
        <p:spPr>
          <a:xfrm>
            <a:off x="5380038" y="0"/>
            <a:ext cx="3763962" cy="6864350"/>
          </a:xfrm>
        </p:spPr>
        <p:txBody>
          <a:bodyPr/>
          <a:lstStyle/>
          <a:p>
            <a:endParaRPr lang="en-US" dirty="0"/>
          </a:p>
        </p:txBody>
      </p:sp>
      <p:sp>
        <p:nvSpPr>
          <p:cNvPr id="3" name="Date Placeholder 2">
            <a:extLst>
              <a:ext uri="{FF2B5EF4-FFF2-40B4-BE49-F238E27FC236}">
                <a16:creationId xmlns:a16="http://schemas.microsoft.com/office/drawing/2014/main" id="{E40BDC30-F9E2-E84D-8EC1-32EBBF8E3038}"/>
              </a:ext>
            </a:extLst>
          </p:cNvPr>
          <p:cNvSpPr>
            <a:spLocks noGrp="1"/>
          </p:cNvSpPr>
          <p:nvPr>
            <p:ph type="dt" sz="half" idx="10"/>
          </p:nvPr>
        </p:nvSpPr>
        <p:spPr>
          <a:xfrm>
            <a:off x="628650" y="5573203"/>
            <a:ext cx="2057400" cy="365125"/>
          </a:xfrm>
        </p:spPr>
        <p:txBody>
          <a:bodyPr/>
          <a:lstStyle/>
          <a:p>
            <a:endParaRPr lang="en-US" dirty="0"/>
          </a:p>
        </p:txBody>
      </p:sp>
      <p:sp>
        <p:nvSpPr>
          <p:cNvPr id="7" name="Title 1">
            <a:extLst>
              <a:ext uri="{FF2B5EF4-FFF2-40B4-BE49-F238E27FC236}">
                <a16:creationId xmlns:a16="http://schemas.microsoft.com/office/drawing/2014/main" id="{9AAA6453-7A6E-6F44-9531-EED55DE91367}"/>
              </a:ext>
            </a:extLst>
          </p:cNvPr>
          <p:cNvSpPr>
            <a:spLocks noGrp="1"/>
          </p:cNvSpPr>
          <p:nvPr>
            <p:ph type="ctrTitle" hasCustomPrompt="1"/>
          </p:nvPr>
        </p:nvSpPr>
        <p:spPr>
          <a:xfrm>
            <a:off x="628649" y="1122363"/>
            <a:ext cx="4751389" cy="3278721"/>
          </a:xfrm>
        </p:spPr>
        <p:txBody>
          <a:bodyPr anchor="t">
            <a:noAutofit/>
          </a:bodyPr>
          <a:lstStyle>
            <a:lvl1pPr algn="l">
              <a:defRPr sz="6000">
                <a:solidFill>
                  <a:srgbClr val="CC0633"/>
                </a:solidFill>
              </a:defRPr>
            </a:lvl1pPr>
          </a:lstStyle>
          <a:p>
            <a:r>
              <a:rPr lang="en-US" dirty="0"/>
              <a:t>PRESENTATION</a:t>
            </a:r>
            <a:br>
              <a:rPr lang="en-US" dirty="0"/>
            </a:br>
            <a:r>
              <a:rPr lang="en-US" dirty="0"/>
              <a:t>TITLE PAGE</a:t>
            </a:r>
            <a:br>
              <a:rPr lang="en-US" dirty="0"/>
            </a:br>
            <a:r>
              <a:rPr lang="en-US" dirty="0"/>
              <a:t>WITH </a:t>
            </a:r>
            <a:br>
              <a:rPr lang="en-US" dirty="0"/>
            </a:br>
            <a:r>
              <a:rPr lang="en-US" dirty="0"/>
              <a:t>SIDE IMAGE</a:t>
            </a:r>
          </a:p>
        </p:txBody>
      </p:sp>
      <p:pic>
        <p:nvPicPr>
          <p:cNvPr id="12" name="Picture 11">
            <a:extLst>
              <a:ext uri="{FF2B5EF4-FFF2-40B4-BE49-F238E27FC236}">
                <a16:creationId xmlns:a16="http://schemas.microsoft.com/office/drawing/2014/main" id="{D54AFDEA-ECA5-5949-BBA0-CB12683808AD}"/>
              </a:ext>
            </a:extLst>
          </p:cNvPr>
          <p:cNvPicPr>
            <a:picLocks noChangeAspect="1"/>
          </p:cNvPicPr>
          <p:nvPr userDrawn="1"/>
        </p:nvPicPr>
        <p:blipFill>
          <a:blip r:embed="rId2"/>
          <a:stretch>
            <a:fillRect/>
          </a:stretch>
        </p:blipFill>
        <p:spPr>
          <a:xfrm>
            <a:off x="7221196" y="0"/>
            <a:ext cx="1281870" cy="640935"/>
          </a:xfrm>
          <a:prstGeom prst="rect">
            <a:avLst/>
          </a:prstGeom>
        </p:spPr>
      </p:pic>
    </p:spTree>
    <p:extLst>
      <p:ext uri="{BB962C8B-B14F-4D97-AF65-F5344CB8AC3E}">
        <p14:creationId xmlns:p14="http://schemas.microsoft.com/office/powerpoint/2010/main" val="245302005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Copy and image">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D8EC346D-FEA7-D94B-8FE2-AA7753AE27C4}"/>
              </a:ext>
            </a:extLst>
          </p:cNvPr>
          <p:cNvSpPr>
            <a:spLocks noGrp="1"/>
          </p:cNvSpPr>
          <p:nvPr>
            <p:ph type="sldNum" sz="quarter" idx="12"/>
          </p:nvPr>
        </p:nvSpPr>
        <p:spPr>
          <a:xfrm>
            <a:off x="5709921" y="5991226"/>
            <a:ext cx="2805430" cy="365125"/>
          </a:xfrm>
          <a:prstGeom prst="rect">
            <a:avLst/>
          </a:prstGeom>
        </p:spPr>
        <p:txBody>
          <a:bodyPr/>
          <a:lstStyle>
            <a:lvl1pPr>
              <a:defRPr>
                <a:solidFill>
                  <a:srgbClr val="4D4D4C"/>
                </a:solidFill>
              </a:defRPr>
            </a:lvl1pPr>
          </a:lstStyle>
          <a:p>
            <a:r>
              <a:rPr lang="en-US" dirty="0"/>
              <a:t>SIMON FRASER UNIVERSITY   </a:t>
            </a:r>
            <a:fld id="{45E0C454-F75C-A944-8BC1-78DA56BBB239}" type="slidenum">
              <a:rPr lang="en-US" smtClean="0"/>
              <a:pPr/>
              <a:t>‹#›</a:t>
            </a:fld>
            <a:endParaRPr lang="en-US" dirty="0"/>
          </a:p>
        </p:txBody>
      </p:sp>
      <p:sp>
        <p:nvSpPr>
          <p:cNvPr id="3" name="Picture Placeholder 2">
            <a:extLst>
              <a:ext uri="{FF2B5EF4-FFF2-40B4-BE49-F238E27FC236}">
                <a16:creationId xmlns:a16="http://schemas.microsoft.com/office/drawing/2014/main" id="{091B9466-E87C-C54B-860C-17F37D71C88F}"/>
              </a:ext>
            </a:extLst>
          </p:cNvPr>
          <p:cNvSpPr>
            <a:spLocks noGrp="1"/>
          </p:cNvSpPr>
          <p:nvPr>
            <p:ph type="pic" sz="quarter" idx="14"/>
          </p:nvPr>
        </p:nvSpPr>
        <p:spPr>
          <a:xfrm>
            <a:off x="4814048" y="2052637"/>
            <a:ext cx="4060825" cy="3544887"/>
          </a:xfrm>
          <a:prstGeom prst="rect">
            <a:avLst/>
          </a:prstGeom>
        </p:spPr>
        <p:txBody>
          <a:bodyPr/>
          <a:lstStyle>
            <a:lvl1pPr>
              <a:defRPr>
                <a:solidFill>
                  <a:srgbClr val="CC0633"/>
                </a:solidFill>
              </a:defRPr>
            </a:lvl1pPr>
          </a:lstStyle>
          <a:p>
            <a:endParaRPr lang="en-US" dirty="0"/>
          </a:p>
        </p:txBody>
      </p:sp>
      <p:sp>
        <p:nvSpPr>
          <p:cNvPr id="4" name="Text Placeholder 3">
            <a:extLst>
              <a:ext uri="{FF2B5EF4-FFF2-40B4-BE49-F238E27FC236}">
                <a16:creationId xmlns:a16="http://schemas.microsoft.com/office/drawing/2014/main" id="{B2B44AA3-7262-A146-B295-8DCBF7C72229}"/>
              </a:ext>
            </a:extLst>
          </p:cNvPr>
          <p:cNvSpPr>
            <a:spLocks noGrp="1"/>
          </p:cNvSpPr>
          <p:nvPr>
            <p:ph type="body" sz="quarter" idx="15" hasCustomPrompt="1"/>
          </p:nvPr>
        </p:nvSpPr>
        <p:spPr>
          <a:xfrm>
            <a:off x="628651" y="2052640"/>
            <a:ext cx="4185397" cy="3544887"/>
          </a:xfrm>
          <a:prstGeom prst="rect">
            <a:avLst/>
          </a:prstGeom>
        </p:spPr>
        <p:txBody>
          <a:bodyPr/>
          <a:lstStyle>
            <a:lvl1pPr marL="0" marR="0" indent="0" algn="l" defTabSz="685800" rtl="0" eaLnBrk="1" fontAlgn="auto" latinLnBrk="0" hangingPunct="1">
              <a:lnSpc>
                <a:spcPct val="90000"/>
              </a:lnSpc>
              <a:spcBef>
                <a:spcPts val="750"/>
              </a:spcBef>
              <a:spcAft>
                <a:spcPts val="0"/>
              </a:spcAft>
              <a:buClrTx/>
              <a:buSzTx/>
              <a:buFont typeface="STIXGeneral-Regular" pitchFamily="2" charset="2"/>
              <a:buNone/>
              <a:tabLst/>
              <a:defRPr>
                <a:solidFill>
                  <a:srgbClr val="54585A"/>
                </a:solidFill>
              </a:defRPr>
            </a:lvl1pPr>
            <a:lvl2pPr>
              <a:defRPr>
                <a:solidFill>
                  <a:srgbClr val="54585A"/>
                </a:solidFill>
              </a:defRPr>
            </a:lvl2pPr>
            <a:lvl3pPr>
              <a:defRPr>
                <a:solidFill>
                  <a:srgbClr val="54585A"/>
                </a:solidFill>
              </a:defRPr>
            </a:lvl3pPr>
            <a:lvl4pPr>
              <a:defRPr>
                <a:solidFill>
                  <a:srgbClr val="54585A"/>
                </a:solidFill>
              </a:defRPr>
            </a:lvl4pPr>
            <a:lvl5pPr>
              <a:defRPr>
                <a:solidFill>
                  <a:srgbClr val="54585A"/>
                </a:solidFill>
              </a:defRPr>
            </a:lvl5pPr>
          </a:lstStyle>
          <a:p>
            <a:pPr marL="0" marR="0" lvl="0" indent="0" algn="l" defTabSz="685800" rtl="0" eaLnBrk="1" fontAlgn="auto" latinLnBrk="0" hangingPunct="1">
              <a:lnSpc>
                <a:spcPct val="90000"/>
              </a:lnSpc>
              <a:spcBef>
                <a:spcPts val="750"/>
              </a:spcBef>
              <a:spcAft>
                <a:spcPts val="0"/>
              </a:spcAft>
              <a:buClrTx/>
              <a:buSzTx/>
              <a:buFont typeface="STIXGeneral-Regular" pitchFamily="2" charset="2"/>
              <a:buNone/>
              <a:tabLst/>
              <a:defRPr/>
            </a:pPr>
            <a:r>
              <a:rPr lang="en-CA" b="1" dirty="0">
                <a:latin typeface="Trebuchet MS" panose="020B0703020202090204" pitchFamily="34" charset="0"/>
              </a:rPr>
              <a:t>SUBHEADER</a:t>
            </a:r>
          </a:p>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Title 1">
            <a:extLst>
              <a:ext uri="{FF2B5EF4-FFF2-40B4-BE49-F238E27FC236}">
                <a16:creationId xmlns:a16="http://schemas.microsoft.com/office/drawing/2014/main" id="{A6C43D69-A87B-4D49-95CF-7AF393951B90}"/>
              </a:ext>
            </a:extLst>
          </p:cNvPr>
          <p:cNvSpPr>
            <a:spLocks noGrp="1"/>
          </p:cNvSpPr>
          <p:nvPr>
            <p:ph type="title" hasCustomPrompt="1"/>
          </p:nvPr>
        </p:nvSpPr>
        <p:spPr>
          <a:xfrm>
            <a:off x="628650" y="365127"/>
            <a:ext cx="7886700" cy="1325563"/>
          </a:xfrm>
        </p:spPr>
        <p:txBody>
          <a:bodyPr>
            <a:noAutofit/>
          </a:bodyPr>
          <a:lstStyle>
            <a:lvl1pPr>
              <a:defRPr>
                <a:solidFill>
                  <a:srgbClr val="CC0633"/>
                </a:solidFill>
              </a:defRPr>
            </a:lvl1pPr>
          </a:lstStyle>
          <a:p>
            <a:r>
              <a:rPr lang="en-US" dirty="0"/>
              <a:t>PAGE WITH COPY AND IMAGE</a:t>
            </a:r>
          </a:p>
        </p:txBody>
      </p:sp>
    </p:spTree>
    <p:extLst>
      <p:ext uri="{BB962C8B-B14F-4D97-AF65-F5344CB8AC3E}">
        <p14:creationId xmlns:p14="http://schemas.microsoft.com/office/powerpoint/2010/main" val="348391422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Text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7E0DB9-2A74-BF45-BB9E-9E500F37ABAE}"/>
              </a:ext>
            </a:extLst>
          </p:cNvPr>
          <p:cNvSpPr>
            <a:spLocks noGrp="1"/>
          </p:cNvSpPr>
          <p:nvPr>
            <p:ph type="title" hasCustomPrompt="1"/>
          </p:nvPr>
        </p:nvSpPr>
        <p:spPr/>
        <p:txBody>
          <a:bodyPr>
            <a:noAutofit/>
          </a:bodyPr>
          <a:lstStyle>
            <a:lvl1pPr>
              <a:defRPr>
                <a:solidFill>
                  <a:srgbClr val="CC0633"/>
                </a:solidFill>
              </a:defRPr>
            </a:lvl1pPr>
          </a:lstStyle>
          <a:p>
            <a:r>
              <a:rPr lang="en-US" dirty="0"/>
              <a:t>PAGE WITH TEXT ONLY</a:t>
            </a:r>
          </a:p>
        </p:txBody>
      </p:sp>
      <p:sp>
        <p:nvSpPr>
          <p:cNvPr id="3" name="Slide Number Placeholder 2">
            <a:extLst>
              <a:ext uri="{FF2B5EF4-FFF2-40B4-BE49-F238E27FC236}">
                <a16:creationId xmlns:a16="http://schemas.microsoft.com/office/drawing/2014/main" id="{B6F9D54D-918F-514C-BBA7-693AF6C02B2D}"/>
              </a:ext>
            </a:extLst>
          </p:cNvPr>
          <p:cNvSpPr>
            <a:spLocks noGrp="1"/>
          </p:cNvSpPr>
          <p:nvPr>
            <p:ph type="sldNum" sz="quarter" idx="10"/>
          </p:nvPr>
        </p:nvSpPr>
        <p:spPr/>
        <p:txBody>
          <a:bodyPr/>
          <a:lstStyle>
            <a:lvl1pPr>
              <a:defRPr>
                <a:solidFill>
                  <a:srgbClr val="4D4D4C"/>
                </a:solidFill>
              </a:defRPr>
            </a:lvl1pPr>
          </a:lstStyle>
          <a:p>
            <a:r>
              <a:rPr lang="en-US" dirty="0"/>
              <a:t>SIMON FRASER UNIVERSITY   </a:t>
            </a:r>
            <a:fld id="{45E0C454-F75C-A944-8BC1-78DA56BBB239}" type="slidenum">
              <a:rPr lang="en-US" smtClean="0"/>
              <a:pPr/>
              <a:t>‹#›</a:t>
            </a:fld>
            <a:endParaRPr lang="en-US" dirty="0"/>
          </a:p>
        </p:txBody>
      </p:sp>
      <p:sp>
        <p:nvSpPr>
          <p:cNvPr id="5" name="Text Placeholder 4">
            <a:extLst>
              <a:ext uri="{FF2B5EF4-FFF2-40B4-BE49-F238E27FC236}">
                <a16:creationId xmlns:a16="http://schemas.microsoft.com/office/drawing/2014/main" id="{950C7CFC-CA74-9343-951B-3D96B6149607}"/>
              </a:ext>
            </a:extLst>
          </p:cNvPr>
          <p:cNvSpPr>
            <a:spLocks noGrp="1"/>
          </p:cNvSpPr>
          <p:nvPr>
            <p:ph type="body" sz="quarter" idx="11" hasCustomPrompt="1"/>
          </p:nvPr>
        </p:nvSpPr>
        <p:spPr>
          <a:xfrm>
            <a:off x="628650" y="1912938"/>
            <a:ext cx="7886700" cy="3878262"/>
          </a:xfrm>
          <a:prstGeom prst="rect">
            <a:avLst/>
          </a:prstGeom>
        </p:spPr>
        <p:txBody>
          <a:bodyPr/>
          <a:lstStyle>
            <a:lvl1pPr marL="0" marR="0" indent="0" algn="l" defTabSz="685800" rtl="0" eaLnBrk="1" fontAlgn="auto" latinLnBrk="0" hangingPunct="1">
              <a:lnSpc>
                <a:spcPct val="90000"/>
              </a:lnSpc>
              <a:spcBef>
                <a:spcPts val="750"/>
              </a:spcBef>
              <a:spcAft>
                <a:spcPts val="0"/>
              </a:spcAft>
              <a:buClrTx/>
              <a:buSzTx/>
              <a:buFont typeface="STIXGeneral-Regular" pitchFamily="2" charset="2"/>
              <a:buNone/>
              <a:tabLst/>
              <a:defRPr>
                <a:solidFill>
                  <a:srgbClr val="54585A"/>
                </a:solidFill>
              </a:defRPr>
            </a:lvl1pPr>
            <a:lvl2pPr>
              <a:defRPr>
                <a:solidFill>
                  <a:srgbClr val="54585A"/>
                </a:solidFill>
              </a:defRPr>
            </a:lvl2pPr>
            <a:lvl3pPr>
              <a:defRPr>
                <a:solidFill>
                  <a:srgbClr val="54585A"/>
                </a:solidFill>
              </a:defRPr>
            </a:lvl3pPr>
            <a:lvl4pPr>
              <a:defRPr>
                <a:solidFill>
                  <a:srgbClr val="54585A"/>
                </a:solidFill>
              </a:defRPr>
            </a:lvl4pPr>
            <a:lvl5pPr>
              <a:defRPr>
                <a:solidFill>
                  <a:srgbClr val="54585A"/>
                </a:solidFill>
              </a:defRPr>
            </a:lvl5pPr>
          </a:lstStyle>
          <a:p>
            <a:pPr marL="0" marR="0" lvl="0" indent="0" algn="l" defTabSz="685800" rtl="0" eaLnBrk="1" fontAlgn="auto" latinLnBrk="0" hangingPunct="1">
              <a:lnSpc>
                <a:spcPct val="90000"/>
              </a:lnSpc>
              <a:spcBef>
                <a:spcPts val="750"/>
              </a:spcBef>
              <a:spcAft>
                <a:spcPts val="0"/>
              </a:spcAft>
              <a:buClrTx/>
              <a:buSzTx/>
              <a:buFont typeface="STIXGeneral-Regular" pitchFamily="2" charset="2"/>
              <a:buNone/>
              <a:tabLst/>
              <a:defRPr/>
            </a:pPr>
            <a:r>
              <a:rPr lang="en-CA" b="1" dirty="0">
                <a:latin typeface="Trebuchet MS" panose="020B0703020202090204" pitchFamily="34" charset="0"/>
              </a:rPr>
              <a:t>SUBHEADER</a:t>
            </a:r>
          </a:p>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49043938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Quote/Single Phrase">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422C1386-D334-864D-8255-FFC79183ABF5}"/>
              </a:ext>
            </a:extLst>
          </p:cNvPr>
          <p:cNvSpPr>
            <a:spLocks noGrp="1"/>
          </p:cNvSpPr>
          <p:nvPr>
            <p:ph type="sldNum" sz="quarter" idx="10"/>
          </p:nvPr>
        </p:nvSpPr>
        <p:spPr/>
        <p:txBody>
          <a:bodyPr/>
          <a:lstStyle/>
          <a:p>
            <a:r>
              <a:rPr lang="en-US" dirty="0"/>
              <a:t>SIMON FRASER UNIVERSITY   </a:t>
            </a:r>
            <a:fld id="{45E0C454-F75C-A944-8BC1-78DA56BBB239}" type="slidenum">
              <a:rPr lang="en-US" smtClean="0"/>
              <a:pPr/>
              <a:t>‹#›</a:t>
            </a:fld>
            <a:endParaRPr lang="en-US" dirty="0"/>
          </a:p>
        </p:txBody>
      </p:sp>
      <p:sp>
        <p:nvSpPr>
          <p:cNvPr id="7" name="Title 1">
            <a:extLst>
              <a:ext uri="{FF2B5EF4-FFF2-40B4-BE49-F238E27FC236}">
                <a16:creationId xmlns:a16="http://schemas.microsoft.com/office/drawing/2014/main" id="{90878862-92D6-5247-A8B5-C605B2892168}"/>
              </a:ext>
            </a:extLst>
          </p:cNvPr>
          <p:cNvSpPr>
            <a:spLocks noGrp="1"/>
          </p:cNvSpPr>
          <p:nvPr>
            <p:ph type="title" hasCustomPrompt="1"/>
          </p:nvPr>
        </p:nvSpPr>
        <p:spPr>
          <a:xfrm>
            <a:off x="838200" y="2766220"/>
            <a:ext cx="8054662" cy="1325563"/>
          </a:xfrm>
        </p:spPr>
        <p:txBody>
          <a:bodyPr/>
          <a:lstStyle>
            <a:lvl1pPr>
              <a:defRPr sz="2700" b="1" baseline="0">
                <a:solidFill>
                  <a:srgbClr val="CC0633"/>
                </a:solidFill>
                <a:latin typeface="Trebuchet MS" panose="020B0703020202090204" pitchFamily="34" charset="0"/>
              </a:defRPr>
            </a:lvl1pPr>
          </a:lstStyle>
          <a:p>
            <a:r>
              <a:rPr lang="en-US" dirty="0"/>
              <a:t>PAGE WITH QUOTE/SINGLE PHRASE</a:t>
            </a:r>
          </a:p>
        </p:txBody>
      </p:sp>
    </p:spTree>
    <p:extLst>
      <p:ext uri="{BB962C8B-B14F-4D97-AF65-F5344CB8AC3E}">
        <p14:creationId xmlns:p14="http://schemas.microsoft.com/office/powerpoint/2010/main" val="324136340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Image Only">
    <p:spTree>
      <p:nvGrpSpPr>
        <p:cNvPr id="1" name=""/>
        <p:cNvGrpSpPr/>
        <p:nvPr/>
      </p:nvGrpSpPr>
      <p:grpSpPr>
        <a:xfrm>
          <a:off x="0" y="0"/>
          <a:ext cx="0" cy="0"/>
          <a:chOff x="0" y="0"/>
          <a:chExt cx="0" cy="0"/>
        </a:xfrm>
      </p:grpSpPr>
      <p:sp>
        <p:nvSpPr>
          <p:cNvPr id="4" name="Picture Placeholder 3"/>
          <p:cNvSpPr>
            <a:spLocks noGrp="1"/>
          </p:cNvSpPr>
          <p:nvPr>
            <p:ph type="pic" sz="quarter" idx="10"/>
          </p:nvPr>
        </p:nvSpPr>
        <p:spPr>
          <a:xfrm>
            <a:off x="0" y="0"/>
            <a:ext cx="9144000" cy="6858000"/>
          </a:xfrm>
          <a:prstGeom prst="rect">
            <a:avLst/>
          </a:prstGeom>
        </p:spPr>
        <p:txBody>
          <a:bodyPr/>
          <a:lstStyle/>
          <a:p>
            <a:endParaRPr lang="en-US"/>
          </a:p>
        </p:txBody>
      </p:sp>
    </p:spTree>
    <p:extLst>
      <p:ext uri="{BB962C8B-B14F-4D97-AF65-F5344CB8AC3E}">
        <p14:creationId xmlns:p14="http://schemas.microsoft.com/office/powerpoint/2010/main" val="165975177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4500"/>
            </a:lvl1pPr>
          </a:lstStyle>
          <a:p>
            <a:r>
              <a:rPr lang="en-US"/>
              <a:t>Click to edit Master title style</a:t>
            </a:r>
          </a:p>
        </p:txBody>
      </p:sp>
      <p:sp>
        <p:nvSpPr>
          <p:cNvPr id="3" name="Subtitle 2"/>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7017BDC-F45E-4A96-BB91-A8DED6A2D300}" type="slidenum">
              <a:rPr lang="en-US" smtClean="0"/>
              <a:t>‹#›</a:t>
            </a:fld>
            <a:endParaRPr lang="en-US" dirty="0"/>
          </a:p>
        </p:txBody>
      </p:sp>
    </p:spTree>
    <p:extLst>
      <p:ext uri="{BB962C8B-B14F-4D97-AF65-F5344CB8AC3E}">
        <p14:creationId xmlns:p14="http://schemas.microsoft.com/office/powerpoint/2010/main" val="3764533229"/>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7017BDC-F45E-4A96-BB91-A8DED6A2D300}" type="slidenum">
              <a:rPr lang="en-US" smtClean="0"/>
              <a:t>‹#›</a:t>
            </a:fld>
            <a:endParaRPr lang="en-US" dirty="0"/>
          </a:p>
        </p:txBody>
      </p:sp>
    </p:spTree>
    <p:extLst>
      <p:ext uri="{BB962C8B-B14F-4D97-AF65-F5344CB8AC3E}">
        <p14:creationId xmlns:p14="http://schemas.microsoft.com/office/powerpoint/2010/main" val="2912839898"/>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4500"/>
            </a:lvl1pPr>
          </a:lstStyle>
          <a:p>
            <a:r>
              <a:rPr lang="en-US"/>
              <a:t>Click to edit Master title style</a:t>
            </a:r>
          </a:p>
        </p:txBody>
      </p:sp>
      <p:sp>
        <p:nvSpPr>
          <p:cNvPr id="3" name="Text Placeholder 2"/>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7017BDC-F45E-4A96-BB91-A8DED6A2D300}" type="slidenum">
              <a:rPr lang="en-US" smtClean="0"/>
              <a:t>‹#›</a:t>
            </a:fld>
            <a:endParaRPr lang="en-US" dirty="0"/>
          </a:p>
        </p:txBody>
      </p:sp>
    </p:spTree>
    <p:extLst>
      <p:ext uri="{BB962C8B-B14F-4D97-AF65-F5344CB8AC3E}">
        <p14:creationId xmlns:p14="http://schemas.microsoft.com/office/powerpoint/2010/main" val="1029458226"/>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286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291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A7017BDC-F45E-4A96-BB91-A8DED6A2D300}" type="slidenum">
              <a:rPr lang="en-US" smtClean="0"/>
              <a:t>‹#›</a:t>
            </a:fld>
            <a:endParaRPr lang="en-US" dirty="0"/>
          </a:p>
        </p:txBody>
      </p:sp>
    </p:spTree>
    <p:extLst>
      <p:ext uri="{BB962C8B-B14F-4D97-AF65-F5344CB8AC3E}">
        <p14:creationId xmlns:p14="http://schemas.microsoft.com/office/powerpoint/2010/main" val="1042951362"/>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p>
        </p:txBody>
      </p:sp>
      <p:sp>
        <p:nvSpPr>
          <p:cNvPr id="3" name="Text Placeholder 2"/>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A7017BDC-F45E-4A96-BB91-A8DED6A2D300}" type="slidenum">
              <a:rPr lang="en-US" smtClean="0"/>
              <a:t>‹#›</a:t>
            </a:fld>
            <a:endParaRPr lang="en-US" dirty="0"/>
          </a:p>
        </p:txBody>
      </p:sp>
    </p:spTree>
    <p:extLst>
      <p:ext uri="{BB962C8B-B14F-4D97-AF65-F5344CB8AC3E}">
        <p14:creationId xmlns:p14="http://schemas.microsoft.com/office/powerpoint/2010/main" val="3675798179"/>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A7017BDC-F45E-4A96-BB91-A8DED6A2D300}" type="slidenum">
              <a:rPr lang="en-US" smtClean="0"/>
              <a:t>‹#›</a:t>
            </a:fld>
            <a:endParaRPr lang="en-US" dirty="0"/>
          </a:p>
        </p:txBody>
      </p:sp>
    </p:spTree>
    <p:extLst>
      <p:ext uri="{BB962C8B-B14F-4D97-AF65-F5344CB8AC3E}">
        <p14:creationId xmlns:p14="http://schemas.microsoft.com/office/powerpoint/2010/main" val="321898518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RED BAR | Title Page with top image">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ECC24254-722A-B146-BECC-4895EC4DA86A}"/>
              </a:ext>
            </a:extLst>
          </p:cNvPr>
          <p:cNvSpPr txBox="1"/>
          <p:nvPr userDrawn="1"/>
        </p:nvSpPr>
        <p:spPr>
          <a:xfrm>
            <a:off x="0" y="3743324"/>
            <a:ext cx="9143999" cy="3114675"/>
          </a:xfrm>
          <a:prstGeom prst="rect">
            <a:avLst/>
          </a:prstGeom>
          <a:solidFill>
            <a:srgbClr val="CC0633"/>
          </a:solidFill>
        </p:spPr>
        <p:txBody>
          <a:bodyPr wrap="square" rtlCol="0">
            <a:spAutoFit/>
          </a:bodyPr>
          <a:lstStyle/>
          <a:p>
            <a:endParaRPr lang="en-US" dirty="0"/>
          </a:p>
        </p:txBody>
      </p:sp>
      <p:sp>
        <p:nvSpPr>
          <p:cNvPr id="5" name="Title 1">
            <a:extLst>
              <a:ext uri="{FF2B5EF4-FFF2-40B4-BE49-F238E27FC236}">
                <a16:creationId xmlns:a16="http://schemas.microsoft.com/office/drawing/2014/main" id="{A9135019-64D5-5141-B3AA-B6B20940587F}"/>
              </a:ext>
            </a:extLst>
          </p:cNvPr>
          <p:cNvSpPr>
            <a:spLocks noGrp="1"/>
          </p:cNvSpPr>
          <p:nvPr>
            <p:ph type="ctrTitle" hasCustomPrompt="1"/>
          </p:nvPr>
        </p:nvSpPr>
        <p:spPr>
          <a:xfrm>
            <a:off x="730666" y="4101752"/>
            <a:ext cx="7772400" cy="3278721"/>
          </a:xfrm>
        </p:spPr>
        <p:txBody>
          <a:bodyPr anchor="t">
            <a:noAutofit/>
          </a:bodyPr>
          <a:lstStyle>
            <a:lvl1pPr algn="l">
              <a:defRPr sz="6000">
                <a:solidFill>
                  <a:schemeClr val="bg1"/>
                </a:solidFill>
              </a:defRPr>
            </a:lvl1pPr>
          </a:lstStyle>
          <a:p>
            <a:r>
              <a:rPr lang="en-US" dirty="0"/>
              <a:t>PRESENTATION</a:t>
            </a:r>
            <a:br>
              <a:rPr lang="en-US" dirty="0"/>
            </a:br>
            <a:r>
              <a:rPr lang="en-US" dirty="0"/>
              <a:t>TITLE PAGE</a:t>
            </a:r>
            <a:br>
              <a:rPr lang="en-US" dirty="0"/>
            </a:br>
            <a:r>
              <a:rPr lang="en-US" dirty="0"/>
              <a:t>WITH TOP IMAGE</a:t>
            </a:r>
          </a:p>
        </p:txBody>
      </p:sp>
      <p:sp>
        <p:nvSpPr>
          <p:cNvPr id="6" name="Picture Placeholder 3"/>
          <p:cNvSpPr>
            <a:spLocks noGrp="1"/>
          </p:cNvSpPr>
          <p:nvPr>
            <p:ph type="pic" sz="quarter" idx="11"/>
          </p:nvPr>
        </p:nvSpPr>
        <p:spPr>
          <a:xfrm>
            <a:off x="0" y="-1"/>
            <a:ext cx="9144000" cy="3743325"/>
          </a:xfrm>
        </p:spPr>
        <p:txBody>
          <a:bodyPr/>
          <a:lstStyle/>
          <a:p>
            <a:endParaRPr lang="en-US" dirty="0"/>
          </a:p>
        </p:txBody>
      </p:sp>
      <p:pic>
        <p:nvPicPr>
          <p:cNvPr id="8" name="Picture 7">
            <a:extLst>
              <a:ext uri="{FF2B5EF4-FFF2-40B4-BE49-F238E27FC236}">
                <a16:creationId xmlns:a16="http://schemas.microsoft.com/office/drawing/2014/main" id="{D54AFDEA-ECA5-5949-BBA0-CB12683808AD}"/>
              </a:ext>
            </a:extLst>
          </p:cNvPr>
          <p:cNvPicPr>
            <a:picLocks noChangeAspect="1"/>
          </p:cNvPicPr>
          <p:nvPr userDrawn="1"/>
        </p:nvPicPr>
        <p:blipFill>
          <a:blip r:embed="rId2"/>
          <a:stretch>
            <a:fillRect/>
          </a:stretch>
        </p:blipFill>
        <p:spPr>
          <a:xfrm>
            <a:off x="7221196" y="0"/>
            <a:ext cx="1281870" cy="640935"/>
          </a:xfrm>
          <a:prstGeom prst="rect">
            <a:avLst/>
          </a:prstGeom>
        </p:spPr>
      </p:pic>
    </p:spTree>
    <p:extLst>
      <p:ext uri="{BB962C8B-B14F-4D97-AF65-F5344CB8AC3E}">
        <p14:creationId xmlns:p14="http://schemas.microsoft.com/office/powerpoint/2010/main" val="3834892485"/>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A7017BDC-F45E-4A96-BB91-A8DED6A2D300}" type="slidenum">
              <a:rPr lang="en-US" smtClean="0"/>
              <a:t>‹#›</a:t>
            </a:fld>
            <a:endParaRPr lang="en-US" dirty="0"/>
          </a:p>
        </p:txBody>
      </p:sp>
    </p:spTree>
    <p:extLst>
      <p:ext uri="{BB962C8B-B14F-4D97-AF65-F5344CB8AC3E}">
        <p14:creationId xmlns:p14="http://schemas.microsoft.com/office/powerpoint/2010/main" val="3884687188"/>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Content Placeholder 2"/>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p:cNvSpPr>
            <a:spLocks noGrp="1"/>
          </p:cNvSpPr>
          <p:nvPr>
            <p:ph type="dt" sz="half" idx="10"/>
          </p:nvPr>
        </p:nvSpPr>
        <p:spPr/>
        <p:txBody>
          <a:bodyPr/>
          <a:lstStyle/>
          <a:p>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A7017BDC-F45E-4A96-BB91-A8DED6A2D300}" type="slidenum">
              <a:rPr lang="en-US" smtClean="0"/>
              <a:t>‹#›</a:t>
            </a:fld>
            <a:endParaRPr lang="en-US" dirty="0"/>
          </a:p>
        </p:txBody>
      </p:sp>
    </p:spTree>
    <p:extLst>
      <p:ext uri="{BB962C8B-B14F-4D97-AF65-F5344CB8AC3E}">
        <p14:creationId xmlns:p14="http://schemas.microsoft.com/office/powerpoint/2010/main" val="3144293770"/>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Picture Placeholder 2"/>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p:cNvSpPr>
            <a:spLocks noGrp="1"/>
          </p:cNvSpPr>
          <p:nvPr>
            <p:ph type="dt" sz="half" idx="10"/>
          </p:nvPr>
        </p:nvSpPr>
        <p:spPr/>
        <p:txBody>
          <a:bodyPr/>
          <a:lstStyle/>
          <a:p>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A7017BDC-F45E-4A96-BB91-A8DED6A2D300}" type="slidenum">
              <a:rPr lang="en-US" smtClean="0"/>
              <a:t>‹#›</a:t>
            </a:fld>
            <a:endParaRPr lang="en-US" dirty="0"/>
          </a:p>
        </p:txBody>
      </p:sp>
    </p:spTree>
    <p:extLst>
      <p:ext uri="{BB962C8B-B14F-4D97-AF65-F5344CB8AC3E}">
        <p14:creationId xmlns:p14="http://schemas.microsoft.com/office/powerpoint/2010/main" val="3266748621"/>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7017BDC-F45E-4A96-BB91-A8DED6A2D300}" type="slidenum">
              <a:rPr lang="en-US" smtClean="0"/>
              <a:t>‹#›</a:t>
            </a:fld>
            <a:endParaRPr lang="en-US" dirty="0"/>
          </a:p>
        </p:txBody>
      </p:sp>
    </p:spTree>
    <p:extLst>
      <p:ext uri="{BB962C8B-B14F-4D97-AF65-F5344CB8AC3E}">
        <p14:creationId xmlns:p14="http://schemas.microsoft.com/office/powerpoint/2010/main" val="3762995214"/>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7017BDC-F45E-4A96-BB91-A8DED6A2D300}" type="slidenum">
              <a:rPr lang="en-US" smtClean="0"/>
              <a:t>‹#›</a:t>
            </a:fld>
            <a:endParaRPr lang="en-US" dirty="0"/>
          </a:p>
        </p:txBody>
      </p:sp>
    </p:spTree>
    <p:extLst>
      <p:ext uri="{BB962C8B-B14F-4D97-AF65-F5344CB8AC3E}">
        <p14:creationId xmlns:p14="http://schemas.microsoft.com/office/powerpoint/2010/main" val="803032020"/>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userDrawn="1">
  <p:cSld name="RED BAR | Title Page with top image">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ECC24254-722A-B146-BECC-4895EC4DA86A}"/>
              </a:ext>
            </a:extLst>
          </p:cNvPr>
          <p:cNvSpPr txBox="1"/>
          <p:nvPr userDrawn="1"/>
        </p:nvSpPr>
        <p:spPr>
          <a:xfrm>
            <a:off x="1" y="3743324"/>
            <a:ext cx="9143999" cy="300082"/>
          </a:xfrm>
          <a:prstGeom prst="rect">
            <a:avLst/>
          </a:prstGeom>
          <a:solidFill>
            <a:srgbClr val="CC0633"/>
          </a:solidFill>
        </p:spPr>
        <p:txBody>
          <a:bodyPr wrap="square" rtlCol="0">
            <a:spAutoFit/>
          </a:bodyPr>
          <a:lstStyle/>
          <a:p>
            <a:endParaRPr lang="en-US" sz="1350" dirty="0"/>
          </a:p>
        </p:txBody>
      </p:sp>
      <p:sp>
        <p:nvSpPr>
          <p:cNvPr id="5" name="Title 1">
            <a:extLst>
              <a:ext uri="{FF2B5EF4-FFF2-40B4-BE49-F238E27FC236}">
                <a16:creationId xmlns:a16="http://schemas.microsoft.com/office/drawing/2014/main" id="{A9135019-64D5-5141-B3AA-B6B20940587F}"/>
              </a:ext>
            </a:extLst>
          </p:cNvPr>
          <p:cNvSpPr>
            <a:spLocks noGrp="1"/>
          </p:cNvSpPr>
          <p:nvPr>
            <p:ph type="ctrTitle" hasCustomPrompt="1"/>
          </p:nvPr>
        </p:nvSpPr>
        <p:spPr>
          <a:xfrm>
            <a:off x="730666" y="4101754"/>
            <a:ext cx="7772400" cy="3278721"/>
          </a:xfrm>
        </p:spPr>
        <p:txBody>
          <a:bodyPr anchor="t">
            <a:noAutofit/>
          </a:bodyPr>
          <a:lstStyle>
            <a:lvl1pPr algn="l">
              <a:defRPr sz="4500">
                <a:solidFill>
                  <a:schemeClr val="bg1"/>
                </a:solidFill>
              </a:defRPr>
            </a:lvl1pPr>
          </a:lstStyle>
          <a:p>
            <a:r>
              <a:rPr lang="en-US" dirty="0"/>
              <a:t>PRESENTATION</a:t>
            </a:r>
            <a:br>
              <a:rPr lang="en-US" dirty="0"/>
            </a:br>
            <a:r>
              <a:rPr lang="en-US" dirty="0"/>
              <a:t>TITLE PAGE</a:t>
            </a:r>
            <a:br>
              <a:rPr lang="en-US" dirty="0"/>
            </a:br>
            <a:r>
              <a:rPr lang="en-US" dirty="0"/>
              <a:t>WITH TOP IMAGE</a:t>
            </a:r>
          </a:p>
        </p:txBody>
      </p:sp>
      <p:sp>
        <p:nvSpPr>
          <p:cNvPr id="6" name="Picture Placeholder 3"/>
          <p:cNvSpPr>
            <a:spLocks noGrp="1"/>
          </p:cNvSpPr>
          <p:nvPr>
            <p:ph type="pic" sz="quarter" idx="11"/>
          </p:nvPr>
        </p:nvSpPr>
        <p:spPr>
          <a:xfrm>
            <a:off x="0" y="-1"/>
            <a:ext cx="9144000" cy="3743325"/>
          </a:xfrm>
        </p:spPr>
        <p:txBody>
          <a:bodyPr/>
          <a:lstStyle/>
          <a:p>
            <a:endParaRPr lang="en-US" dirty="0"/>
          </a:p>
        </p:txBody>
      </p:sp>
      <p:pic>
        <p:nvPicPr>
          <p:cNvPr id="8" name="Picture 7">
            <a:extLst>
              <a:ext uri="{FF2B5EF4-FFF2-40B4-BE49-F238E27FC236}">
                <a16:creationId xmlns:a16="http://schemas.microsoft.com/office/drawing/2014/main" id="{D54AFDEA-ECA5-5949-BBA0-CB12683808AD}"/>
              </a:ext>
            </a:extLst>
          </p:cNvPr>
          <p:cNvPicPr>
            <a:picLocks noChangeAspect="1"/>
          </p:cNvPicPr>
          <p:nvPr userDrawn="1"/>
        </p:nvPicPr>
        <p:blipFill>
          <a:blip r:embed="rId2"/>
          <a:stretch>
            <a:fillRect/>
          </a:stretch>
        </p:blipFill>
        <p:spPr>
          <a:xfrm>
            <a:off x="7221196" y="2"/>
            <a:ext cx="1281870" cy="640935"/>
          </a:xfrm>
          <a:prstGeom prst="rect">
            <a:avLst/>
          </a:prstGeom>
        </p:spPr>
      </p:pic>
    </p:spTree>
    <p:extLst>
      <p:ext uri="{BB962C8B-B14F-4D97-AF65-F5344CB8AC3E}">
        <p14:creationId xmlns:p14="http://schemas.microsoft.com/office/powerpoint/2010/main" val="1369361496"/>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userDrawn="1">
  <p:cSld name="Text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7E0DB9-2A74-BF45-BB9E-9E500F37ABAE}"/>
              </a:ext>
            </a:extLst>
          </p:cNvPr>
          <p:cNvSpPr>
            <a:spLocks noGrp="1"/>
          </p:cNvSpPr>
          <p:nvPr>
            <p:ph type="title" hasCustomPrompt="1"/>
          </p:nvPr>
        </p:nvSpPr>
        <p:spPr/>
        <p:txBody>
          <a:bodyPr>
            <a:noAutofit/>
          </a:bodyPr>
          <a:lstStyle>
            <a:lvl1pPr>
              <a:defRPr>
                <a:solidFill>
                  <a:srgbClr val="CC0633"/>
                </a:solidFill>
              </a:defRPr>
            </a:lvl1pPr>
          </a:lstStyle>
          <a:p>
            <a:r>
              <a:rPr lang="en-US" dirty="0"/>
              <a:t>PAGE WITH TEXT ONLY</a:t>
            </a:r>
          </a:p>
        </p:txBody>
      </p:sp>
      <p:sp>
        <p:nvSpPr>
          <p:cNvPr id="3" name="Slide Number Placeholder 2">
            <a:extLst>
              <a:ext uri="{FF2B5EF4-FFF2-40B4-BE49-F238E27FC236}">
                <a16:creationId xmlns:a16="http://schemas.microsoft.com/office/drawing/2014/main" id="{B6F9D54D-918F-514C-BBA7-693AF6C02B2D}"/>
              </a:ext>
            </a:extLst>
          </p:cNvPr>
          <p:cNvSpPr>
            <a:spLocks noGrp="1"/>
          </p:cNvSpPr>
          <p:nvPr>
            <p:ph type="sldNum" sz="quarter" idx="10"/>
          </p:nvPr>
        </p:nvSpPr>
        <p:spPr/>
        <p:txBody>
          <a:bodyPr/>
          <a:lstStyle>
            <a:lvl1pPr>
              <a:defRPr>
                <a:solidFill>
                  <a:srgbClr val="4D4D4C"/>
                </a:solidFill>
              </a:defRPr>
            </a:lvl1pPr>
          </a:lstStyle>
          <a:p>
            <a:r>
              <a:rPr lang="en-US" dirty="0"/>
              <a:t>SIMON FRASER UNIVERSITY   </a:t>
            </a:r>
            <a:fld id="{45E0C454-F75C-A944-8BC1-78DA56BBB239}" type="slidenum">
              <a:rPr lang="en-US" smtClean="0"/>
              <a:pPr/>
              <a:t>‹#›</a:t>
            </a:fld>
            <a:endParaRPr lang="en-US" dirty="0"/>
          </a:p>
        </p:txBody>
      </p:sp>
      <p:sp>
        <p:nvSpPr>
          <p:cNvPr id="5" name="Text Placeholder 4">
            <a:extLst>
              <a:ext uri="{FF2B5EF4-FFF2-40B4-BE49-F238E27FC236}">
                <a16:creationId xmlns:a16="http://schemas.microsoft.com/office/drawing/2014/main" id="{950C7CFC-CA74-9343-951B-3D96B6149607}"/>
              </a:ext>
            </a:extLst>
          </p:cNvPr>
          <p:cNvSpPr>
            <a:spLocks noGrp="1"/>
          </p:cNvSpPr>
          <p:nvPr>
            <p:ph type="body" sz="quarter" idx="11" hasCustomPrompt="1"/>
          </p:nvPr>
        </p:nvSpPr>
        <p:spPr>
          <a:xfrm>
            <a:off x="628650" y="1912938"/>
            <a:ext cx="7886700" cy="3878262"/>
          </a:xfrm>
          <a:prstGeom prst="rect">
            <a:avLst/>
          </a:prstGeom>
        </p:spPr>
        <p:txBody>
          <a:bodyPr/>
          <a:lstStyle>
            <a:lvl1pPr marL="0" marR="0" indent="0" algn="l" defTabSz="685800" rtl="0" eaLnBrk="1" fontAlgn="auto" latinLnBrk="0" hangingPunct="1">
              <a:lnSpc>
                <a:spcPct val="90000"/>
              </a:lnSpc>
              <a:spcBef>
                <a:spcPts val="750"/>
              </a:spcBef>
              <a:spcAft>
                <a:spcPts val="0"/>
              </a:spcAft>
              <a:buClrTx/>
              <a:buSzTx/>
              <a:buFont typeface="STIXGeneral-Regular" pitchFamily="2" charset="2"/>
              <a:buNone/>
              <a:tabLst/>
              <a:defRPr>
                <a:solidFill>
                  <a:srgbClr val="54585A"/>
                </a:solidFill>
              </a:defRPr>
            </a:lvl1pPr>
            <a:lvl2pPr>
              <a:defRPr>
                <a:solidFill>
                  <a:srgbClr val="54585A"/>
                </a:solidFill>
              </a:defRPr>
            </a:lvl2pPr>
            <a:lvl3pPr>
              <a:defRPr>
                <a:solidFill>
                  <a:srgbClr val="54585A"/>
                </a:solidFill>
              </a:defRPr>
            </a:lvl3pPr>
            <a:lvl4pPr>
              <a:defRPr>
                <a:solidFill>
                  <a:srgbClr val="54585A"/>
                </a:solidFill>
              </a:defRPr>
            </a:lvl4pPr>
            <a:lvl5pPr>
              <a:defRPr>
                <a:solidFill>
                  <a:srgbClr val="54585A"/>
                </a:solidFill>
              </a:defRPr>
            </a:lvl5pPr>
          </a:lstStyle>
          <a:p>
            <a:pPr marL="0" marR="0" lvl="0" indent="0" algn="l" defTabSz="685800" rtl="0" eaLnBrk="1" fontAlgn="auto" latinLnBrk="0" hangingPunct="1">
              <a:lnSpc>
                <a:spcPct val="90000"/>
              </a:lnSpc>
              <a:spcBef>
                <a:spcPts val="750"/>
              </a:spcBef>
              <a:spcAft>
                <a:spcPts val="0"/>
              </a:spcAft>
              <a:buClrTx/>
              <a:buSzTx/>
              <a:buFont typeface="STIXGeneral-Regular" pitchFamily="2" charset="2"/>
              <a:buNone/>
              <a:tabLst/>
              <a:defRPr/>
            </a:pPr>
            <a:r>
              <a:rPr lang="en-CA" b="1" dirty="0">
                <a:latin typeface="Trebuchet MS" panose="020B0703020202090204" pitchFamily="34" charset="0"/>
              </a:rPr>
              <a:t>SUBHEADER</a:t>
            </a:r>
          </a:p>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58056999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WHITE BAR | Title Page with top image">
    <p:spTree>
      <p:nvGrpSpPr>
        <p:cNvPr id="1" name=""/>
        <p:cNvGrpSpPr/>
        <p:nvPr/>
      </p:nvGrpSpPr>
      <p:grpSpPr>
        <a:xfrm>
          <a:off x="0" y="0"/>
          <a:ext cx="0" cy="0"/>
          <a:chOff x="0" y="0"/>
          <a:chExt cx="0" cy="0"/>
        </a:xfrm>
      </p:grpSpPr>
      <p:sp>
        <p:nvSpPr>
          <p:cNvPr id="3" name="Rectangle 2"/>
          <p:cNvSpPr/>
          <p:nvPr userDrawn="1"/>
        </p:nvSpPr>
        <p:spPr>
          <a:xfrm>
            <a:off x="0" y="-6351"/>
            <a:ext cx="9144000" cy="3830855"/>
          </a:xfrm>
          <a:prstGeom prst="rect">
            <a:avLst/>
          </a:prstGeom>
          <a:solidFill>
            <a:schemeClr val="bg1">
              <a:lumMod val="85000"/>
            </a:schemeClr>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dirty="0"/>
          </a:p>
        </p:txBody>
      </p:sp>
      <p:sp>
        <p:nvSpPr>
          <p:cNvPr id="5" name="Picture Placeholder 3"/>
          <p:cNvSpPr>
            <a:spLocks noGrp="1"/>
          </p:cNvSpPr>
          <p:nvPr>
            <p:ph type="pic" sz="quarter" idx="11"/>
          </p:nvPr>
        </p:nvSpPr>
        <p:spPr>
          <a:xfrm>
            <a:off x="0" y="-1"/>
            <a:ext cx="9144000" cy="3830855"/>
          </a:xfrm>
        </p:spPr>
        <p:txBody>
          <a:bodyPr/>
          <a:lstStyle/>
          <a:p>
            <a:endParaRPr lang="en-US" dirty="0"/>
          </a:p>
        </p:txBody>
      </p:sp>
      <p:sp>
        <p:nvSpPr>
          <p:cNvPr id="4" name="Title 1">
            <a:extLst>
              <a:ext uri="{FF2B5EF4-FFF2-40B4-BE49-F238E27FC236}">
                <a16:creationId xmlns:a16="http://schemas.microsoft.com/office/drawing/2014/main" id="{A46B9196-03E0-1243-81CF-AEC41C822380}"/>
              </a:ext>
            </a:extLst>
          </p:cNvPr>
          <p:cNvSpPr>
            <a:spLocks noGrp="1"/>
          </p:cNvSpPr>
          <p:nvPr>
            <p:ph type="ctrTitle" hasCustomPrompt="1"/>
          </p:nvPr>
        </p:nvSpPr>
        <p:spPr>
          <a:xfrm>
            <a:off x="730666" y="4101752"/>
            <a:ext cx="7772400" cy="3278721"/>
          </a:xfrm>
        </p:spPr>
        <p:txBody>
          <a:bodyPr anchor="t">
            <a:noAutofit/>
          </a:bodyPr>
          <a:lstStyle>
            <a:lvl1pPr algn="l">
              <a:defRPr sz="6000">
                <a:solidFill>
                  <a:srgbClr val="CC0633"/>
                </a:solidFill>
              </a:defRPr>
            </a:lvl1pPr>
          </a:lstStyle>
          <a:p>
            <a:r>
              <a:rPr lang="en-US" dirty="0"/>
              <a:t>PRESENTATION</a:t>
            </a:r>
            <a:br>
              <a:rPr lang="en-US" dirty="0"/>
            </a:br>
            <a:r>
              <a:rPr lang="en-US" dirty="0"/>
              <a:t>TITLE PAGE</a:t>
            </a:r>
            <a:br>
              <a:rPr lang="en-US" dirty="0"/>
            </a:br>
            <a:r>
              <a:rPr lang="en-US" dirty="0"/>
              <a:t>WITH TOP IMAGE</a:t>
            </a:r>
          </a:p>
        </p:txBody>
      </p:sp>
      <p:pic>
        <p:nvPicPr>
          <p:cNvPr id="6" name="Picture 5">
            <a:extLst>
              <a:ext uri="{FF2B5EF4-FFF2-40B4-BE49-F238E27FC236}">
                <a16:creationId xmlns:a16="http://schemas.microsoft.com/office/drawing/2014/main" id="{D54AFDEA-ECA5-5949-BBA0-CB12683808AD}"/>
              </a:ext>
            </a:extLst>
          </p:cNvPr>
          <p:cNvPicPr>
            <a:picLocks noChangeAspect="1"/>
          </p:cNvPicPr>
          <p:nvPr userDrawn="1"/>
        </p:nvPicPr>
        <p:blipFill>
          <a:blip r:embed="rId2"/>
          <a:stretch>
            <a:fillRect/>
          </a:stretch>
        </p:blipFill>
        <p:spPr>
          <a:xfrm>
            <a:off x="7221196" y="0"/>
            <a:ext cx="1281870" cy="640935"/>
          </a:xfrm>
          <a:prstGeom prst="rect">
            <a:avLst/>
          </a:prstGeom>
        </p:spPr>
      </p:pic>
    </p:spTree>
    <p:extLst>
      <p:ext uri="{BB962C8B-B14F-4D97-AF65-F5344CB8AC3E}">
        <p14:creationId xmlns:p14="http://schemas.microsoft.com/office/powerpoint/2010/main" val="43170890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RED BAR | Title Page without image">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D1C29D96-D707-B34D-8402-C357832A3C7A}"/>
              </a:ext>
            </a:extLst>
          </p:cNvPr>
          <p:cNvSpPr txBox="1"/>
          <p:nvPr userDrawn="1"/>
        </p:nvSpPr>
        <p:spPr>
          <a:xfrm>
            <a:off x="0" y="1386479"/>
            <a:ext cx="9144000" cy="4025463"/>
          </a:xfrm>
          <a:prstGeom prst="rect">
            <a:avLst/>
          </a:prstGeom>
          <a:solidFill>
            <a:srgbClr val="CC0633"/>
          </a:solidFill>
        </p:spPr>
        <p:txBody>
          <a:bodyPr wrap="square" rtlCol="0">
            <a:spAutoFit/>
          </a:bodyPr>
          <a:lstStyle/>
          <a:p>
            <a:endParaRPr lang="en-US" dirty="0"/>
          </a:p>
        </p:txBody>
      </p:sp>
      <p:sp>
        <p:nvSpPr>
          <p:cNvPr id="11" name="Date Placeholder 2">
            <a:extLst>
              <a:ext uri="{FF2B5EF4-FFF2-40B4-BE49-F238E27FC236}">
                <a16:creationId xmlns:a16="http://schemas.microsoft.com/office/drawing/2014/main" id="{A9E8EA64-4192-3B4B-B6D0-A0CBC5D266D2}"/>
              </a:ext>
            </a:extLst>
          </p:cNvPr>
          <p:cNvSpPr>
            <a:spLocks noGrp="1"/>
          </p:cNvSpPr>
          <p:nvPr>
            <p:ph type="dt" sz="half" idx="10"/>
          </p:nvPr>
        </p:nvSpPr>
        <p:spPr>
          <a:xfrm>
            <a:off x="628650" y="5599184"/>
            <a:ext cx="2057400" cy="365125"/>
          </a:xfrm>
        </p:spPr>
        <p:txBody>
          <a:bodyPr/>
          <a:lstStyle>
            <a:lvl1pPr>
              <a:defRPr>
                <a:solidFill>
                  <a:srgbClr val="4D4D4C"/>
                </a:solidFill>
              </a:defRPr>
            </a:lvl1pPr>
          </a:lstStyle>
          <a:p>
            <a:endParaRPr lang="en-US" dirty="0"/>
          </a:p>
        </p:txBody>
      </p:sp>
      <p:pic>
        <p:nvPicPr>
          <p:cNvPr id="13" name="Picture 12">
            <a:extLst>
              <a:ext uri="{FF2B5EF4-FFF2-40B4-BE49-F238E27FC236}">
                <a16:creationId xmlns:a16="http://schemas.microsoft.com/office/drawing/2014/main" id="{B64D345E-FAF2-894B-9E63-6F75C8E5BD2D}"/>
              </a:ext>
            </a:extLst>
          </p:cNvPr>
          <p:cNvPicPr>
            <a:picLocks noChangeAspect="1"/>
          </p:cNvPicPr>
          <p:nvPr userDrawn="1"/>
        </p:nvPicPr>
        <p:blipFill>
          <a:blip r:embed="rId2"/>
          <a:stretch>
            <a:fillRect/>
          </a:stretch>
        </p:blipFill>
        <p:spPr>
          <a:xfrm>
            <a:off x="7221196" y="0"/>
            <a:ext cx="1281870" cy="640935"/>
          </a:xfrm>
          <a:prstGeom prst="rect">
            <a:avLst/>
          </a:prstGeom>
        </p:spPr>
      </p:pic>
      <p:sp>
        <p:nvSpPr>
          <p:cNvPr id="5" name="Title 1">
            <a:extLst>
              <a:ext uri="{FF2B5EF4-FFF2-40B4-BE49-F238E27FC236}">
                <a16:creationId xmlns:a16="http://schemas.microsoft.com/office/drawing/2014/main" id="{C9131F03-220F-7843-B21F-44753B90782B}"/>
              </a:ext>
            </a:extLst>
          </p:cNvPr>
          <p:cNvSpPr>
            <a:spLocks noGrp="1"/>
          </p:cNvSpPr>
          <p:nvPr>
            <p:ph type="ctrTitle" hasCustomPrompt="1"/>
          </p:nvPr>
        </p:nvSpPr>
        <p:spPr>
          <a:xfrm>
            <a:off x="730666" y="1915764"/>
            <a:ext cx="7772400" cy="3278721"/>
          </a:xfrm>
        </p:spPr>
        <p:txBody>
          <a:bodyPr anchor="t">
            <a:noAutofit/>
          </a:bodyPr>
          <a:lstStyle>
            <a:lvl1pPr algn="l">
              <a:defRPr sz="7200">
                <a:solidFill>
                  <a:schemeClr val="bg1"/>
                </a:solidFill>
              </a:defRPr>
            </a:lvl1pPr>
          </a:lstStyle>
          <a:p>
            <a:r>
              <a:rPr lang="en-US" dirty="0"/>
              <a:t>PRESENTATION</a:t>
            </a:r>
            <a:br>
              <a:rPr lang="en-US" dirty="0"/>
            </a:br>
            <a:r>
              <a:rPr lang="en-US" dirty="0"/>
              <a:t>TITLE PAGE</a:t>
            </a:r>
            <a:br>
              <a:rPr lang="en-US" dirty="0"/>
            </a:br>
            <a:r>
              <a:rPr lang="en-US" dirty="0"/>
              <a:t>WITHOUT IMAGE</a:t>
            </a:r>
          </a:p>
        </p:txBody>
      </p:sp>
    </p:spTree>
    <p:extLst>
      <p:ext uri="{BB962C8B-B14F-4D97-AF65-F5344CB8AC3E}">
        <p14:creationId xmlns:p14="http://schemas.microsoft.com/office/powerpoint/2010/main" val="228315427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WHITE BAR | Title Page without image">
    <p:spTree>
      <p:nvGrpSpPr>
        <p:cNvPr id="1" name=""/>
        <p:cNvGrpSpPr/>
        <p:nvPr/>
      </p:nvGrpSpPr>
      <p:grpSpPr>
        <a:xfrm>
          <a:off x="0" y="0"/>
          <a:ext cx="0" cy="0"/>
          <a:chOff x="0" y="0"/>
          <a:chExt cx="0" cy="0"/>
        </a:xfrm>
      </p:grpSpPr>
      <p:sp>
        <p:nvSpPr>
          <p:cNvPr id="10" name="TextBox 9">
            <a:extLst>
              <a:ext uri="{FF2B5EF4-FFF2-40B4-BE49-F238E27FC236}">
                <a16:creationId xmlns:a16="http://schemas.microsoft.com/office/drawing/2014/main" id="{D1140F4F-0E75-ED4A-90B8-D9886065EBC1}"/>
              </a:ext>
            </a:extLst>
          </p:cNvPr>
          <p:cNvSpPr txBox="1"/>
          <p:nvPr userDrawn="1"/>
        </p:nvSpPr>
        <p:spPr>
          <a:xfrm>
            <a:off x="0" y="0"/>
            <a:ext cx="9144000" cy="6858000"/>
          </a:xfrm>
          <a:prstGeom prst="rect">
            <a:avLst/>
          </a:prstGeom>
          <a:solidFill>
            <a:srgbClr val="CC0633"/>
          </a:solidFill>
        </p:spPr>
        <p:txBody>
          <a:bodyPr wrap="square" rtlCol="0">
            <a:spAutoFit/>
          </a:bodyPr>
          <a:lstStyle/>
          <a:p>
            <a:endParaRPr lang="en-US" dirty="0"/>
          </a:p>
        </p:txBody>
      </p:sp>
      <p:sp>
        <p:nvSpPr>
          <p:cNvPr id="7" name="TextBox 6">
            <a:extLst>
              <a:ext uri="{FF2B5EF4-FFF2-40B4-BE49-F238E27FC236}">
                <a16:creationId xmlns:a16="http://schemas.microsoft.com/office/drawing/2014/main" id="{7C99B31A-829C-DC4E-8280-930D2537D48A}"/>
              </a:ext>
            </a:extLst>
          </p:cNvPr>
          <p:cNvSpPr txBox="1"/>
          <p:nvPr userDrawn="1"/>
        </p:nvSpPr>
        <p:spPr>
          <a:xfrm>
            <a:off x="1" y="1376854"/>
            <a:ext cx="9144000" cy="4025463"/>
          </a:xfrm>
          <a:prstGeom prst="rect">
            <a:avLst/>
          </a:prstGeom>
          <a:solidFill>
            <a:schemeClr val="bg1"/>
          </a:solidFill>
        </p:spPr>
        <p:txBody>
          <a:bodyPr wrap="square" rtlCol="0">
            <a:noAutofit/>
          </a:bodyPr>
          <a:lstStyle/>
          <a:p>
            <a:endParaRPr lang="en-US" dirty="0"/>
          </a:p>
        </p:txBody>
      </p:sp>
      <p:sp>
        <p:nvSpPr>
          <p:cNvPr id="2" name="Title 1"/>
          <p:cNvSpPr>
            <a:spLocks noGrp="1"/>
          </p:cNvSpPr>
          <p:nvPr>
            <p:ph type="ctrTitle" hasCustomPrompt="1"/>
          </p:nvPr>
        </p:nvSpPr>
        <p:spPr>
          <a:xfrm>
            <a:off x="730666" y="1873722"/>
            <a:ext cx="7772400" cy="3278721"/>
          </a:xfrm>
        </p:spPr>
        <p:txBody>
          <a:bodyPr anchor="t">
            <a:noAutofit/>
          </a:bodyPr>
          <a:lstStyle>
            <a:lvl1pPr algn="l">
              <a:defRPr sz="7200">
                <a:solidFill>
                  <a:srgbClr val="CC0633"/>
                </a:solidFill>
              </a:defRPr>
            </a:lvl1pPr>
          </a:lstStyle>
          <a:p>
            <a:r>
              <a:rPr lang="en-US" dirty="0"/>
              <a:t>PRESENTATION</a:t>
            </a:r>
            <a:br>
              <a:rPr lang="en-US" dirty="0"/>
            </a:br>
            <a:r>
              <a:rPr lang="en-US" dirty="0"/>
              <a:t>TITLE PAGE</a:t>
            </a:r>
            <a:br>
              <a:rPr lang="en-US" dirty="0"/>
            </a:br>
            <a:r>
              <a:rPr lang="en-US" dirty="0"/>
              <a:t>WITHOUT IMAGE</a:t>
            </a:r>
          </a:p>
        </p:txBody>
      </p:sp>
      <p:sp>
        <p:nvSpPr>
          <p:cNvPr id="11" name="Date Placeholder 2">
            <a:extLst>
              <a:ext uri="{FF2B5EF4-FFF2-40B4-BE49-F238E27FC236}">
                <a16:creationId xmlns:a16="http://schemas.microsoft.com/office/drawing/2014/main" id="{A9E8EA64-4192-3B4B-B6D0-A0CBC5D266D2}"/>
              </a:ext>
            </a:extLst>
          </p:cNvPr>
          <p:cNvSpPr>
            <a:spLocks noGrp="1"/>
          </p:cNvSpPr>
          <p:nvPr>
            <p:ph type="dt" sz="half" idx="10"/>
          </p:nvPr>
        </p:nvSpPr>
        <p:spPr>
          <a:xfrm>
            <a:off x="628650" y="5599184"/>
            <a:ext cx="2057400" cy="365125"/>
          </a:xfrm>
        </p:spPr>
        <p:txBody>
          <a:bodyPr/>
          <a:lstStyle/>
          <a:p>
            <a:endParaRPr lang="en-US" dirty="0"/>
          </a:p>
        </p:txBody>
      </p:sp>
      <p:pic>
        <p:nvPicPr>
          <p:cNvPr id="13" name="Picture 12">
            <a:extLst>
              <a:ext uri="{FF2B5EF4-FFF2-40B4-BE49-F238E27FC236}">
                <a16:creationId xmlns:a16="http://schemas.microsoft.com/office/drawing/2014/main" id="{B64D345E-FAF2-894B-9E63-6F75C8E5BD2D}"/>
              </a:ext>
            </a:extLst>
          </p:cNvPr>
          <p:cNvPicPr>
            <a:picLocks noChangeAspect="1"/>
          </p:cNvPicPr>
          <p:nvPr userDrawn="1"/>
        </p:nvPicPr>
        <p:blipFill>
          <a:blip r:embed="rId2"/>
          <a:stretch>
            <a:fillRect/>
          </a:stretch>
        </p:blipFill>
        <p:spPr>
          <a:xfrm>
            <a:off x="7221196" y="0"/>
            <a:ext cx="1281870" cy="640935"/>
          </a:xfrm>
          <a:prstGeom prst="rect">
            <a:avLst/>
          </a:prstGeom>
        </p:spPr>
      </p:pic>
    </p:spTree>
    <p:extLst>
      <p:ext uri="{BB962C8B-B14F-4D97-AF65-F5344CB8AC3E}">
        <p14:creationId xmlns:p14="http://schemas.microsoft.com/office/powerpoint/2010/main" val="75507491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Bullets">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D8EC346D-FEA7-D94B-8FE2-AA7753AE27C4}"/>
              </a:ext>
            </a:extLst>
          </p:cNvPr>
          <p:cNvSpPr>
            <a:spLocks noGrp="1"/>
          </p:cNvSpPr>
          <p:nvPr>
            <p:ph type="sldNum" sz="quarter" idx="12"/>
          </p:nvPr>
        </p:nvSpPr>
        <p:spPr>
          <a:xfrm>
            <a:off x="5709920" y="5991224"/>
            <a:ext cx="2805430" cy="365125"/>
          </a:xfrm>
          <a:prstGeom prst="rect">
            <a:avLst/>
          </a:prstGeom>
        </p:spPr>
        <p:txBody>
          <a:bodyPr/>
          <a:lstStyle>
            <a:lvl1pPr>
              <a:defRPr>
                <a:solidFill>
                  <a:srgbClr val="4D4D4C"/>
                </a:solidFill>
              </a:defRPr>
            </a:lvl1pPr>
          </a:lstStyle>
          <a:p>
            <a:r>
              <a:rPr lang="en-US" dirty="0"/>
              <a:t>SIMON FRASER UNIVERSITY   </a:t>
            </a:r>
            <a:fld id="{45E0C454-F75C-A944-8BC1-78DA56BBB239}" type="slidenum">
              <a:rPr lang="en-US" smtClean="0"/>
              <a:pPr/>
              <a:t>‹#›</a:t>
            </a:fld>
            <a:endParaRPr lang="en-US" dirty="0"/>
          </a:p>
        </p:txBody>
      </p:sp>
      <p:sp>
        <p:nvSpPr>
          <p:cNvPr id="5" name="Title 4">
            <a:extLst>
              <a:ext uri="{FF2B5EF4-FFF2-40B4-BE49-F238E27FC236}">
                <a16:creationId xmlns:a16="http://schemas.microsoft.com/office/drawing/2014/main" id="{A3DD9335-0275-2C4A-8220-431F8A826BA2}"/>
              </a:ext>
            </a:extLst>
          </p:cNvPr>
          <p:cNvSpPr>
            <a:spLocks noGrp="1"/>
          </p:cNvSpPr>
          <p:nvPr>
            <p:ph type="title" hasCustomPrompt="1"/>
          </p:nvPr>
        </p:nvSpPr>
        <p:spPr>
          <a:xfrm>
            <a:off x="628650" y="995680"/>
            <a:ext cx="7886700" cy="695008"/>
          </a:xfrm>
        </p:spPr>
        <p:txBody>
          <a:bodyPr anchor="t">
            <a:noAutofit/>
          </a:bodyPr>
          <a:lstStyle>
            <a:lvl1pPr>
              <a:defRPr>
                <a:solidFill>
                  <a:srgbClr val="CC0633"/>
                </a:solidFill>
              </a:defRPr>
            </a:lvl1pPr>
          </a:lstStyle>
          <a:p>
            <a:r>
              <a:rPr lang="en-US" dirty="0"/>
              <a:t>PAGE WITH BULLETS</a:t>
            </a:r>
          </a:p>
        </p:txBody>
      </p:sp>
      <p:sp>
        <p:nvSpPr>
          <p:cNvPr id="3" name="Text Placeholder 2">
            <a:extLst>
              <a:ext uri="{FF2B5EF4-FFF2-40B4-BE49-F238E27FC236}">
                <a16:creationId xmlns:a16="http://schemas.microsoft.com/office/drawing/2014/main" id="{28099102-4D2D-E045-AFDA-D4B493CAF9AA}"/>
              </a:ext>
            </a:extLst>
          </p:cNvPr>
          <p:cNvSpPr>
            <a:spLocks noGrp="1"/>
          </p:cNvSpPr>
          <p:nvPr>
            <p:ph type="body" sz="quarter" idx="13"/>
          </p:nvPr>
        </p:nvSpPr>
        <p:spPr>
          <a:xfrm>
            <a:off x="-107074" y="1917700"/>
            <a:ext cx="7886700" cy="3568700"/>
          </a:xfrm>
          <a:prstGeom prst="rect">
            <a:avLst/>
          </a:prstGeom>
        </p:spPr>
        <p:txBody>
          <a:bodyPr/>
          <a:lstStyle>
            <a:lvl1pPr marL="1069975" indent="-1069975">
              <a:buFontTx/>
              <a:buBlip>
                <a:blip r:embed="rId2"/>
              </a:buBlip>
              <a:tabLst/>
              <a:defRPr>
                <a:solidFill>
                  <a:srgbClr val="54585A"/>
                </a:solidFill>
              </a:defRPr>
            </a:lvl1pPr>
            <a:lvl2pPr marL="1377950" indent="-920750">
              <a:buFontTx/>
              <a:buBlip>
                <a:blip r:embed="rId2"/>
              </a:buBlip>
              <a:tabLst/>
              <a:defRPr>
                <a:solidFill>
                  <a:srgbClr val="54585A"/>
                </a:solidFill>
              </a:defRPr>
            </a:lvl2pPr>
            <a:lvl3pPr marL="1736725" indent="-822325">
              <a:buFontTx/>
              <a:buBlip>
                <a:blip r:embed="rId2"/>
              </a:buBlip>
              <a:tabLst/>
              <a:defRPr>
                <a:solidFill>
                  <a:srgbClr val="54585A"/>
                </a:solidFill>
              </a:defRPr>
            </a:lvl3pPr>
            <a:lvl4pPr marL="2090738" indent="-719138">
              <a:buFontTx/>
              <a:buBlip>
                <a:blip r:embed="rId2"/>
              </a:buBlip>
              <a:tabLst/>
              <a:defRPr>
                <a:solidFill>
                  <a:srgbClr val="54585A"/>
                </a:solidFill>
              </a:defRPr>
            </a:lvl4pPr>
            <a:lvl5pPr marL="2540000" indent="-711200">
              <a:buFontTx/>
              <a:buBlip>
                <a:blip r:embed="rId2"/>
              </a:buBlip>
              <a:tabLst/>
              <a:defRPr>
                <a:solidFill>
                  <a:srgbClr val="54585A"/>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19178280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Number List">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D8EC346D-FEA7-D94B-8FE2-AA7753AE27C4}"/>
              </a:ext>
            </a:extLst>
          </p:cNvPr>
          <p:cNvSpPr>
            <a:spLocks noGrp="1"/>
          </p:cNvSpPr>
          <p:nvPr>
            <p:ph type="sldNum" sz="quarter" idx="12"/>
          </p:nvPr>
        </p:nvSpPr>
        <p:spPr>
          <a:xfrm>
            <a:off x="5709920" y="5991224"/>
            <a:ext cx="2805430" cy="365125"/>
          </a:xfrm>
          <a:prstGeom prst="rect">
            <a:avLst/>
          </a:prstGeom>
        </p:spPr>
        <p:txBody>
          <a:bodyPr/>
          <a:lstStyle>
            <a:lvl1pPr>
              <a:defRPr>
                <a:solidFill>
                  <a:srgbClr val="4D4D4C"/>
                </a:solidFill>
              </a:defRPr>
            </a:lvl1pPr>
          </a:lstStyle>
          <a:p>
            <a:r>
              <a:rPr lang="en-US" dirty="0"/>
              <a:t>SIMON FRASER UNIVERSITY   </a:t>
            </a:r>
            <a:fld id="{45E0C454-F75C-A944-8BC1-78DA56BBB239}" type="slidenum">
              <a:rPr lang="en-US" smtClean="0"/>
              <a:pPr/>
              <a:t>‹#›</a:t>
            </a:fld>
            <a:endParaRPr lang="en-US" dirty="0"/>
          </a:p>
        </p:txBody>
      </p:sp>
      <p:sp>
        <p:nvSpPr>
          <p:cNvPr id="5" name="Title 4">
            <a:extLst>
              <a:ext uri="{FF2B5EF4-FFF2-40B4-BE49-F238E27FC236}">
                <a16:creationId xmlns:a16="http://schemas.microsoft.com/office/drawing/2014/main" id="{A3DD9335-0275-2C4A-8220-431F8A826BA2}"/>
              </a:ext>
            </a:extLst>
          </p:cNvPr>
          <p:cNvSpPr>
            <a:spLocks noGrp="1"/>
          </p:cNvSpPr>
          <p:nvPr>
            <p:ph type="title" hasCustomPrompt="1"/>
          </p:nvPr>
        </p:nvSpPr>
        <p:spPr>
          <a:xfrm>
            <a:off x="628650" y="995680"/>
            <a:ext cx="7886700" cy="695008"/>
          </a:xfrm>
        </p:spPr>
        <p:txBody>
          <a:bodyPr anchor="t">
            <a:noAutofit/>
          </a:bodyPr>
          <a:lstStyle>
            <a:lvl1pPr>
              <a:defRPr>
                <a:solidFill>
                  <a:srgbClr val="CC0633"/>
                </a:solidFill>
              </a:defRPr>
            </a:lvl1pPr>
          </a:lstStyle>
          <a:p>
            <a:r>
              <a:rPr lang="en-US" dirty="0"/>
              <a:t>PAGE WITH NUMBER LIST</a:t>
            </a:r>
          </a:p>
        </p:txBody>
      </p:sp>
      <p:sp>
        <p:nvSpPr>
          <p:cNvPr id="7" name="Text Placeholder 2">
            <a:extLst>
              <a:ext uri="{FF2B5EF4-FFF2-40B4-BE49-F238E27FC236}">
                <a16:creationId xmlns:a16="http://schemas.microsoft.com/office/drawing/2014/main" id="{3684F753-3455-1247-9A43-9DFAC72B8EE4}"/>
              </a:ext>
            </a:extLst>
          </p:cNvPr>
          <p:cNvSpPr>
            <a:spLocks noGrp="1"/>
          </p:cNvSpPr>
          <p:nvPr>
            <p:ph type="body" sz="quarter" idx="13"/>
          </p:nvPr>
        </p:nvSpPr>
        <p:spPr>
          <a:xfrm>
            <a:off x="-107074" y="1917700"/>
            <a:ext cx="9135164" cy="3568700"/>
          </a:xfrm>
          <a:prstGeom prst="rect">
            <a:avLst/>
          </a:prstGeom>
        </p:spPr>
        <p:txBody>
          <a:bodyPr/>
          <a:lstStyle>
            <a:lvl1pPr marL="1200150" indent="-393700">
              <a:buFont typeface="+mj-lt"/>
              <a:buAutoNum type="arabicPeriod"/>
              <a:tabLst/>
              <a:defRPr b="0">
                <a:solidFill>
                  <a:srgbClr val="54585A"/>
                </a:solidFill>
                <a:latin typeface="Times" charset="0"/>
                <a:ea typeface="Times" charset="0"/>
                <a:cs typeface="Times" charset="0"/>
              </a:defRPr>
            </a:lvl1pPr>
            <a:lvl2pPr marL="1466850" indent="-309563">
              <a:buFont typeface="+mj-lt"/>
              <a:buAutoNum type="arabicPeriod"/>
              <a:tabLst/>
              <a:defRPr b="0">
                <a:solidFill>
                  <a:srgbClr val="54585A"/>
                </a:solidFill>
                <a:latin typeface="Times" charset="0"/>
                <a:ea typeface="Times" charset="0"/>
                <a:cs typeface="Times" charset="0"/>
              </a:defRPr>
            </a:lvl2pPr>
            <a:lvl3pPr marL="1784350" indent="-274638">
              <a:buFont typeface="+mj-lt"/>
              <a:buAutoNum type="arabicPeriod"/>
              <a:tabLst/>
              <a:defRPr b="0">
                <a:solidFill>
                  <a:srgbClr val="54585A"/>
                </a:solidFill>
                <a:latin typeface="Times" charset="0"/>
                <a:ea typeface="Times" charset="0"/>
                <a:cs typeface="Times" charset="0"/>
              </a:defRPr>
            </a:lvl3pPr>
            <a:lvl4pPr marL="2092325" indent="-265113">
              <a:buFont typeface="+mj-lt"/>
              <a:buAutoNum type="arabicPeriod"/>
              <a:tabLst/>
              <a:defRPr b="0">
                <a:solidFill>
                  <a:srgbClr val="54585A"/>
                </a:solidFill>
                <a:latin typeface="Times" charset="0"/>
                <a:ea typeface="Times" charset="0"/>
                <a:cs typeface="Times" charset="0"/>
              </a:defRPr>
            </a:lvl4pPr>
            <a:lvl5pPr marL="2359025" indent="-274638">
              <a:buFont typeface="+mj-lt"/>
              <a:buAutoNum type="arabicPeriod"/>
              <a:tabLst/>
              <a:defRPr b="0">
                <a:solidFill>
                  <a:srgbClr val="54585A"/>
                </a:solidFill>
                <a:latin typeface="Times" charset="0"/>
                <a:ea typeface="Times" charset="0"/>
                <a:cs typeface="Times"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79867946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able">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D8EC346D-FEA7-D94B-8FE2-AA7753AE27C4}"/>
              </a:ext>
            </a:extLst>
          </p:cNvPr>
          <p:cNvSpPr>
            <a:spLocks noGrp="1"/>
          </p:cNvSpPr>
          <p:nvPr>
            <p:ph type="sldNum" sz="quarter" idx="12"/>
          </p:nvPr>
        </p:nvSpPr>
        <p:spPr>
          <a:xfrm>
            <a:off x="5709920" y="5991224"/>
            <a:ext cx="2805430" cy="365125"/>
          </a:xfrm>
          <a:prstGeom prst="rect">
            <a:avLst/>
          </a:prstGeom>
        </p:spPr>
        <p:txBody>
          <a:bodyPr/>
          <a:lstStyle>
            <a:lvl1pPr>
              <a:defRPr>
                <a:solidFill>
                  <a:srgbClr val="4D4D4C"/>
                </a:solidFill>
              </a:defRPr>
            </a:lvl1pPr>
          </a:lstStyle>
          <a:p>
            <a:r>
              <a:rPr lang="en-US" dirty="0"/>
              <a:t>SIMON FRASER UNIVERSITY   </a:t>
            </a:r>
            <a:fld id="{45E0C454-F75C-A944-8BC1-78DA56BBB239}" type="slidenum">
              <a:rPr lang="en-US" smtClean="0"/>
              <a:pPr/>
              <a:t>‹#›</a:t>
            </a:fld>
            <a:endParaRPr lang="en-US" dirty="0"/>
          </a:p>
        </p:txBody>
      </p:sp>
      <p:sp>
        <p:nvSpPr>
          <p:cNvPr id="5" name="Title 4">
            <a:extLst>
              <a:ext uri="{FF2B5EF4-FFF2-40B4-BE49-F238E27FC236}">
                <a16:creationId xmlns:a16="http://schemas.microsoft.com/office/drawing/2014/main" id="{A3DD9335-0275-2C4A-8220-431F8A826BA2}"/>
              </a:ext>
            </a:extLst>
          </p:cNvPr>
          <p:cNvSpPr>
            <a:spLocks noGrp="1"/>
          </p:cNvSpPr>
          <p:nvPr>
            <p:ph type="title" hasCustomPrompt="1"/>
          </p:nvPr>
        </p:nvSpPr>
        <p:spPr>
          <a:xfrm>
            <a:off x="628650" y="2052638"/>
            <a:ext cx="3282950" cy="1450415"/>
          </a:xfrm>
        </p:spPr>
        <p:txBody>
          <a:bodyPr anchor="t">
            <a:noAutofit/>
          </a:bodyPr>
          <a:lstStyle>
            <a:lvl1pPr>
              <a:defRPr>
                <a:solidFill>
                  <a:srgbClr val="CC0633"/>
                </a:solidFill>
              </a:defRPr>
            </a:lvl1pPr>
          </a:lstStyle>
          <a:p>
            <a:r>
              <a:rPr lang="en-US" dirty="0"/>
              <a:t>PAGE WITH TABLE</a:t>
            </a:r>
          </a:p>
        </p:txBody>
      </p:sp>
      <p:sp>
        <p:nvSpPr>
          <p:cNvPr id="7" name="Table Placeholder 6">
            <a:extLst>
              <a:ext uri="{FF2B5EF4-FFF2-40B4-BE49-F238E27FC236}">
                <a16:creationId xmlns:a16="http://schemas.microsoft.com/office/drawing/2014/main" id="{D332C8B6-E003-6F49-BBD3-BF1095D864C2}"/>
              </a:ext>
            </a:extLst>
          </p:cNvPr>
          <p:cNvSpPr>
            <a:spLocks noGrp="1"/>
          </p:cNvSpPr>
          <p:nvPr>
            <p:ph type="tbl" sz="quarter" idx="13"/>
          </p:nvPr>
        </p:nvSpPr>
        <p:spPr>
          <a:xfrm>
            <a:off x="3911600" y="2052638"/>
            <a:ext cx="5232400" cy="3379787"/>
          </a:xfrm>
          <a:prstGeom prst="rect">
            <a:avLst/>
          </a:prstGeom>
        </p:spPr>
        <p:txBody>
          <a:bodyPr/>
          <a:lstStyle>
            <a:lvl1pPr>
              <a:defRPr>
                <a:solidFill>
                  <a:srgbClr val="CC0633"/>
                </a:solidFill>
              </a:defRPr>
            </a:lvl1pPr>
          </a:lstStyle>
          <a:p>
            <a:endParaRPr lang="en-US" dirty="0"/>
          </a:p>
        </p:txBody>
      </p:sp>
      <p:sp>
        <p:nvSpPr>
          <p:cNvPr id="10" name="Text Placeholder 7">
            <a:extLst>
              <a:ext uri="{FF2B5EF4-FFF2-40B4-BE49-F238E27FC236}">
                <a16:creationId xmlns:a16="http://schemas.microsoft.com/office/drawing/2014/main" id="{23C88C86-2FE6-B243-AC2D-1C16F2D7CD77}"/>
              </a:ext>
            </a:extLst>
          </p:cNvPr>
          <p:cNvSpPr>
            <a:spLocks noGrp="1"/>
          </p:cNvSpPr>
          <p:nvPr>
            <p:ph type="body" sz="quarter" idx="14" hasCustomPrompt="1"/>
          </p:nvPr>
        </p:nvSpPr>
        <p:spPr>
          <a:xfrm>
            <a:off x="628650" y="3823640"/>
            <a:ext cx="1869851" cy="419950"/>
          </a:xfrm>
          <a:prstGeom prst="rect">
            <a:avLst/>
          </a:prstGeom>
        </p:spPr>
        <p:txBody>
          <a:bodyPr/>
          <a:lstStyle>
            <a:lvl1pPr marL="0" indent="0">
              <a:buNone/>
              <a:defRPr sz="2400" b="1">
                <a:solidFill>
                  <a:srgbClr val="54585A"/>
                </a:solidFill>
                <a:latin typeface="Trebuchet MS" panose="020B0703020202090204" pitchFamily="34" charset="0"/>
              </a:defRPr>
            </a:lvl1pPr>
          </a:lstStyle>
          <a:p>
            <a:pPr lvl="0"/>
            <a:r>
              <a:rPr lang="en-US" dirty="0"/>
              <a:t>SUBHEADER</a:t>
            </a:r>
          </a:p>
        </p:txBody>
      </p:sp>
    </p:spTree>
    <p:extLst>
      <p:ext uri="{BB962C8B-B14F-4D97-AF65-F5344CB8AC3E}">
        <p14:creationId xmlns:p14="http://schemas.microsoft.com/office/powerpoint/2010/main" val="328538641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4.xml"/><Relationship Id="rId3" Type="http://schemas.openxmlformats.org/officeDocument/2006/relationships/slideLayout" Target="../slideLayouts/slideLayout9.xml"/><Relationship Id="rId7" Type="http://schemas.openxmlformats.org/officeDocument/2006/relationships/slideLayout" Target="../slideLayouts/slideLayout13.xml"/><Relationship Id="rId2" Type="http://schemas.openxmlformats.org/officeDocument/2006/relationships/slideLayout" Target="../slideLayouts/slideLayout8.xml"/><Relationship Id="rId1" Type="http://schemas.openxmlformats.org/officeDocument/2006/relationships/slideLayout" Target="../slideLayouts/slideLayout7.xml"/><Relationship Id="rId6" Type="http://schemas.openxmlformats.org/officeDocument/2006/relationships/slideLayout" Target="../slideLayouts/slideLayout12.xml"/><Relationship Id="rId5" Type="http://schemas.openxmlformats.org/officeDocument/2006/relationships/slideLayout" Target="../slideLayouts/slideLayout11.xml"/><Relationship Id="rId4" Type="http://schemas.openxmlformats.org/officeDocument/2006/relationships/slideLayout" Target="../slideLayouts/slideLayout10.xml"/><Relationship Id="rId9"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2" Type="http://schemas.openxmlformats.org/officeDocument/2006/relationships/theme" Target="../theme/theme3.xml"/><Relationship Id="rId1" Type="http://schemas.openxmlformats.org/officeDocument/2006/relationships/slideLayout" Target="../slideLayouts/slideLayout15.xml"/></Relationships>
</file>

<file path=ppt/slideMasters/_rels/slideMaster4.xml.rels><?xml version="1.0" encoding="UTF-8" standalone="yes"?>
<Relationships xmlns="http://schemas.openxmlformats.org/package/2006/relationships"><Relationship Id="rId8" Type="http://schemas.openxmlformats.org/officeDocument/2006/relationships/theme" Target="../theme/theme4.xml"/><Relationship Id="rId3" Type="http://schemas.openxmlformats.org/officeDocument/2006/relationships/slideLayout" Target="../slideLayouts/slideLayout18.xml"/><Relationship Id="rId7" Type="http://schemas.openxmlformats.org/officeDocument/2006/relationships/slideLayout" Target="../slideLayouts/slideLayout22.xml"/><Relationship Id="rId2" Type="http://schemas.openxmlformats.org/officeDocument/2006/relationships/slideLayout" Target="../slideLayouts/slideLayout17.xml"/><Relationship Id="rId1" Type="http://schemas.openxmlformats.org/officeDocument/2006/relationships/slideLayout" Target="../slideLayouts/slideLayout16.xml"/><Relationship Id="rId6" Type="http://schemas.openxmlformats.org/officeDocument/2006/relationships/slideLayout" Target="../slideLayouts/slideLayout21.xml"/><Relationship Id="rId5" Type="http://schemas.openxmlformats.org/officeDocument/2006/relationships/slideLayout" Target="../slideLayouts/slideLayout20.xml"/><Relationship Id="rId4" Type="http://schemas.openxmlformats.org/officeDocument/2006/relationships/slideLayout" Target="../slideLayouts/slideLayout19.xml"/></Relationships>
</file>

<file path=ppt/slideMasters/_rels/slideMaster5.xml.rels><?xml version="1.0" encoding="UTF-8" standalone="yes"?>
<Relationships xmlns="http://schemas.openxmlformats.org/package/2006/relationships"><Relationship Id="rId2" Type="http://schemas.openxmlformats.org/officeDocument/2006/relationships/theme" Target="../theme/theme5.xml"/><Relationship Id="rId1" Type="http://schemas.openxmlformats.org/officeDocument/2006/relationships/slideLayout" Target="../slideLayouts/slideLayout23.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31.xml"/><Relationship Id="rId13" Type="http://schemas.openxmlformats.org/officeDocument/2006/relationships/slideLayout" Target="../slideLayouts/slideLayout36.xml"/><Relationship Id="rId3" Type="http://schemas.openxmlformats.org/officeDocument/2006/relationships/slideLayout" Target="../slideLayouts/slideLayout26.xml"/><Relationship Id="rId7" Type="http://schemas.openxmlformats.org/officeDocument/2006/relationships/slideLayout" Target="../slideLayouts/slideLayout30.xml"/><Relationship Id="rId12" Type="http://schemas.openxmlformats.org/officeDocument/2006/relationships/slideLayout" Target="../slideLayouts/slideLayout35.xml"/><Relationship Id="rId2" Type="http://schemas.openxmlformats.org/officeDocument/2006/relationships/slideLayout" Target="../slideLayouts/slideLayout25.xml"/><Relationship Id="rId1" Type="http://schemas.openxmlformats.org/officeDocument/2006/relationships/slideLayout" Target="../slideLayouts/slideLayout24.xml"/><Relationship Id="rId6" Type="http://schemas.openxmlformats.org/officeDocument/2006/relationships/slideLayout" Target="../slideLayouts/slideLayout29.xml"/><Relationship Id="rId11" Type="http://schemas.openxmlformats.org/officeDocument/2006/relationships/slideLayout" Target="../slideLayouts/slideLayout34.xml"/><Relationship Id="rId5" Type="http://schemas.openxmlformats.org/officeDocument/2006/relationships/slideLayout" Target="../slideLayouts/slideLayout28.xml"/><Relationship Id="rId10" Type="http://schemas.openxmlformats.org/officeDocument/2006/relationships/slideLayout" Target="../slideLayouts/slideLayout33.xml"/><Relationship Id="rId4" Type="http://schemas.openxmlformats.org/officeDocument/2006/relationships/slideLayout" Target="../slideLayouts/slideLayout27.xml"/><Relationship Id="rId9" Type="http://schemas.openxmlformats.org/officeDocument/2006/relationships/slideLayout" Target="../slideLayouts/slideLayout32.xml"/><Relationship Id="rId14" Type="http://schemas.openxmlformats.org/officeDocument/2006/relationships/theme" Target="../theme/theme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841266"/>
            <a:ext cx="7886700" cy="849423"/>
          </a:xfrm>
          <a:prstGeom prst="rect">
            <a:avLst/>
          </a:prstGeom>
        </p:spPr>
        <p:txBody>
          <a:bodyPr vert="horz" lIns="91440" tIns="45720" rIns="91440" bIns="45720" rtlCol="0" anchor="t" anchorCtr="0">
            <a:noAutofit/>
          </a:bodyPr>
          <a:lstStyle/>
          <a:p>
            <a:r>
              <a:rPr lang="en-US" dirty="0"/>
              <a:t>CLICK TO EDIT MASTER TITLE STYLE</a:t>
            </a:r>
          </a:p>
        </p:txBody>
      </p:sp>
      <p:sp>
        <p:nvSpPr>
          <p:cNvPr id="3" name="Text Placeholder 2"/>
          <p:cNvSpPr>
            <a:spLocks noGrp="1"/>
          </p:cNvSpPr>
          <p:nvPr>
            <p:ph type="body" idx="1"/>
          </p:nvPr>
        </p:nvSpPr>
        <p:spPr>
          <a:xfrm>
            <a:off x="628650" y="1825625"/>
            <a:ext cx="7886700" cy="3296981"/>
          </a:xfrm>
          <a:prstGeom prst="rect">
            <a:avLst/>
          </a:prstGeom>
        </p:spPr>
        <p:txBody>
          <a:bodyPr vert="horz" lIns="91440" tIns="45720" rIns="91440" bIns="45720" rtlCol="0">
            <a:no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628650" y="5322937"/>
            <a:ext cx="2057400" cy="365125"/>
          </a:xfrm>
          <a:prstGeom prst="rect">
            <a:avLst/>
          </a:prstGeom>
        </p:spPr>
        <p:txBody>
          <a:bodyPr vert="horz" lIns="91440" tIns="45720" rIns="91440" bIns="45720" rtlCol="0" anchor="ctr"/>
          <a:lstStyle>
            <a:lvl1pPr algn="l">
              <a:defRPr sz="1600" b="1">
                <a:solidFill>
                  <a:schemeClr val="bg1"/>
                </a:solidFill>
                <a:latin typeface="Trebuchet MS" panose="020B0703020202090204" pitchFamily="34" charset="0"/>
              </a:defRPr>
            </a:lvl1pPr>
          </a:lstStyle>
          <a:p>
            <a:endParaRPr lang="en-US" dirty="0"/>
          </a:p>
        </p:txBody>
      </p:sp>
      <p:pic>
        <p:nvPicPr>
          <p:cNvPr id="10" name="Picture 9">
            <a:extLst>
              <a:ext uri="{FF2B5EF4-FFF2-40B4-BE49-F238E27FC236}">
                <a16:creationId xmlns:a16="http://schemas.microsoft.com/office/drawing/2014/main" id="{3913B9BE-9F57-4747-AEFA-02E77983E8B9}"/>
              </a:ext>
            </a:extLst>
          </p:cNvPr>
          <p:cNvPicPr>
            <a:picLocks noChangeAspect="1"/>
          </p:cNvPicPr>
          <p:nvPr userDrawn="1"/>
        </p:nvPicPr>
        <p:blipFill>
          <a:blip r:embed="rId8"/>
          <a:stretch>
            <a:fillRect/>
          </a:stretch>
        </p:blipFill>
        <p:spPr>
          <a:xfrm>
            <a:off x="7233480" y="0"/>
            <a:ext cx="1281870" cy="640935"/>
          </a:xfrm>
          <a:prstGeom prst="rect">
            <a:avLst/>
          </a:prstGeom>
        </p:spPr>
      </p:pic>
      <p:sp>
        <p:nvSpPr>
          <p:cNvPr id="6" name="Slide Number Placeholder 5">
            <a:extLst>
              <a:ext uri="{FF2B5EF4-FFF2-40B4-BE49-F238E27FC236}">
                <a16:creationId xmlns:a16="http://schemas.microsoft.com/office/drawing/2014/main" id="{B4FF0E72-51BC-3048-B086-FB9CBD13AF56}"/>
              </a:ext>
            </a:extLst>
          </p:cNvPr>
          <p:cNvSpPr>
            <a:spLocks noGrp="1"/>
          </p:cNvSpPr>
          <p:nvPr>
            <p:ph type="sldNum" sz="quarter" idx="4"/>
          </p:nvPr>
        </p:nvSpPr>
        <p:spPr>
          <a:xfrm>
            <a:off x="6035040" y="5991225"/>
            <a:ext cx="2480310" cy="365125"/>
          </a:xfrm>
          <a:prstGeom prst="rect">
            <a:avLst/>
          </a:prstGeom>
        </p:spPr>
        <p:txBody>
          <a:bodyPr vert="horz" lIns="91440" tIns="45720" rIns="91440" bIns="45720" rtlCol="0" anchor="ctr"/>
          <a:lstStyle>
            <a:lvl1pPr algn="r">
              <a:defRPr sz="1200" b="1">
                <a:solidFill>
                  <a:srgbClr val="4D4D4C"/>
                </a:solidFill>
                <a:latin typeface="Trebuchet MS" panose="020B0703020202090204" pitchFamily="34" charset="0"/>
              </a:defRPr>
            </a:lvl1pPr>
          </a:lstStyle>
          <a:p>
            <a:r>
              <a:rPr lang="en-US" dirty="0"/>
              <a:t>SIMON FRASER UNIVERSITY   </a:t>
            </a:r>
            <a:fld id="{45E0C454-F75C-A944-8BC1-78DA56BBB239}" type="slidenum">
              <a:rPr lang="en-US" smtClean="0"/>
              <a:pPr/>
              <a:t>‹#›</a:t>
            </a:fld>
            <a:endParaRPr lang="en-US" dirty="0"/>
          </a:p>
        </p:txBody>
      </p:sp>
    </p:spTree>
    <p:extLst>
      <p:ext uri="{BB962C8B-B14F-4D97-AF65-F5344CB8AC3E}">
        <p14:creationId xmlns:p14="http://schemas.microsoft.com/office/powerpoint/2010/main" val="4021742897"/>
      </p:ext>
    </p:extLst>
  </p:cSld>
  <p:clrMap bg1="lt1" tx1="dk1" bg2="lt2" tx2="dk2" accent1="accent1" accent2="accent2" accent3="accent3" accent4="accent4" accent5="accent5" accent6="accent6" hlink="hlink" folHlink="folHlink"/>
  <p:sldLayoutIdLst>
    <p:sldLayoutId id="2147483678" r:id="rId1"/>
    <p:sldLayoutId id="2147483693" r:id="rId2"/>
    <p:sldLayoutId id="2147483707" r:id="rId3"/>
    <p:sldLayoutId id="2147483708" r:id="rId4"/>
    <p:sldLayoutId id="2147483694" r:id="rId5"/>
    <p:sldLayoutId id="2147483661" r:id="rId6"/>
  </p:sldLayoutIdLst>
  <p:hf hdr="0" dt="0"/>
  <p:txStyles>
    <p:titleStyle>
      <a:lvl1pPr algn="l" defTabSz="914400" rtl="0" eaLnBrk="1" latinLnBrk="0" hangingPunct="1">
        <a:lnSpc>
          <a:spcPct val="90000"/>
        </a:lnSpc>
        <a:spcBef>
          <a:spcPct val="0"/>
        </a:spcBef>
        <a:buNone/>
        <a:defRPr sz="4400" kern="1200">
          <a:solidFill>
            <a:srgbClr val="CC0633"/>
          </a:solidFill>
          <a:latin typeface="Impact" panose="020B0806030902050204" pitchFamily="34"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b="1" kern="1200">
          <a:solidFill>
            <a:schemeClr val="tx1"/>
          </a:solidFill>
          <a:latin typeface="Trebuchet MS" panose="020B070302020209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Times" pitchFamily="2"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Times" pitchFamily="2"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Times" pitchFamily="2"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Times"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2DFC180A-BC04-6A42-9CF6-8190FCAB4891}"/>
              </a:ext>
            </a:extLst>
          </p:cNvPr>
          <p:cNvSpPr>
            <a:spLocks noGrp="1"/>
          </p:cNvSpPr>
          <p:nvPr>
            <p:ph type="title"/>
          </p:nvPr>
        </p:nvSpPr>
        <p:spPr>
          <a:xfrm>
            <a:off x="628650" y="365125"/>
            <a:ext cx="7886700" cy="1325563"/>
          </a:xfrm>
          <a:prstGeom prst="rect">
            <a:avLst/>
          </a:prstGeom>
        </p:spPr>
        <p:txBody>
          <a:bodyPr vert="horz" lIns="91440" tIns="45720" rIns="91440" bIns="45720" rtlCol="0" anchor="ctr">
            <a:noAutofit/>
          </a:bodyPr>
          <a:lstStyle/>
          <a:p>
            <a:r>
              <a:rPr lang="en-US" dirty="0"/>
              <a:t>CLICK HERE TO EDIT MASTER SLIDE</a:t>
            </a:r>
          </a:p>
        </p:txBody>
      </p:sp>
      <p:sp>
        <p:nvSpPr>
          <p:cNvPr id="6" name="Slide Number Placeholder 5">
            <a:extLst>
              <a:ext uri="{FF2B5EF4-FFF2-40B4-BE49-F238E27FC236}">
                <a16:creationId xmlns:a16="http://schemas.microsoft.com/office/drawing/2014/main" id="{B4FF0E72-51BC-3048-B086-FB9CBD13AF56}"/>
              </a:ext>
            </a:extLst>
          </p:cNvPr>
          <p:cNvSpPr>
            <a:spLocks noGrp="1"/>
          </p:cNvSpPr>
          <p:nvPr>
            <p:ph type="sldNum" sz="quarter" idx="4"/>
          </p:nvPr>
        </p:nvSpPr>
        <p:spPr>
          <a:xfrm>
            <a:off x="6035040" y="5991225"/>
            <a:ext cx="2480310" cy="365125"/>
          </a:xfrm>
          <a:prstGeom prst="rect">
            <a:avLst/>
          </a:prstGeom>
        </p:spPr>
        <p:txBody>
          <a:bodyPr vert="horz" lIns="91440" tIns="45720" rIns="91440" bIns="45720" rtlCol="0" anchor="ctr"/>
          <a:lstStyle>
            <a:lvl1pPr algn="r">
              <a:defRPr sz="1200" b="1">
                <a:solidFill>
                  <a:srgbClr val="4D4D4C"/>
                </a:solidFill>
                <a:latin typeface="Trebuchet MS" panose="020B0703020202090204" pitchFamily="34" charset="0"/>
              </a:defRPr>
            </a:lvl1pPr>
          </a:lstStyle>
          <a:p>
            <a:r>
              <a:rPr lang="en-US" dirty="0"/>
              <a:t>SIMON FRASER UNIVERSITY   </a:t>
            </a:r>
            <a:fld id="{45E0C454-F75C-A944-8BC1-78DA56BBB239}" type="slidenum">
              <a:rPr lang="en-US" smtClean="0"/>
              <a:pPr/>
              <a:t>‹#›</a:t>
            </a:fld>
            <a:endParaRPr lang="en-US" dirty="0"/>
          </a:p>
        </p:txBody>
      </p:sp>
    </p:spTree>
    <p:extLst>
      <p:ext uri="{BB962C8B-B14F-4D97-AF65-F5344CB8AC3E}">
        <p14:creationId xmlns:p14="http://schemas.microsoft.com/office/powerpoint/2010/main" val="2917555359"/>
      </p:ext>
    </p:extLst>
  </p:cSld>
  <p:clrMap bg1="lt1" tx1="dk1" bg2="lt2" tx2="dk2" accent1="accent1" accent2="accent2" accent3="accent3" accent4="accent4" accent5="accent5" accent6="accent6" hlink="hlink" folHlink="folHlink"/>
  <p:sldLayoutIdLst>
    <p:sldLayoutId id="2147483699" r:id="rId1"/>
    <p:sldLayoutId id="2147483709" r:id="rId2"/>
    <p:sldLayoutId id="2147483700" r:id="rId3"/>
    <p:sldLayoutId id="2147483703" r:id="rId4"/>
    <p:sldLayoutId id="2147483701" r:id="rId5"/>
    <p:sldLayoutId id="2147483706" r:id="rId6"/>
    <p:sldLayoutId id="2147483710" r:id="rId7"/>
    <p:sldLayoutId id="2147483712" r:id="rId8"/>
  </p:sldLayoutIdLst>
  <p:hf hdr="0" dt="0"/>
  <p:txStyles>
    <p:titleStyle>
      <a:lvl1pPr algn="l" defTabSz="914400" rtl="0" eaLnBrk="1" latinLnBrk="0" hangingPunct="1">
        <a:lnSpc>
          <a:spcPct val="90000"/>
        </a:lnSpc>
        <a:spcBef>
          <a:spcPct val="0"/>
        </a:spcBef>
        <a:buNone/>
        <a:defRPr sz="4800" kern="1200">
          <a:solidFill>
            <a:srgbClr val="CC0633"/>
          </a:solidFill>
          <a:latin typeface="Impact" panose="020B0806030902050204" pitchFamily="34" charset="0"/>
          <a:ea typeface="+mj-ea"/>
          <a:cs typeface="+mj-cs"/>
        </a:defRPr>
      </a:lvl1pPr>
    </p:titleStyle>
    <p:bodyStyle>
      <a:lvl1pPr marL="0" indent="0" algn="l" defTabSz="914400" rtl="0" eaLnBrk="1" latinLnBrk="0" hangingPunct="1">
        <a:lnSpc>
          <a:spcPct val="90000"/>
        </a:lnSpc>
        <a:spcBef>
          <a:spcPts val="1000"/>
        </a:spcBef>
        <a:buFont typeface="STIXGeneral-Regular" pitchFamily="2" charset="2"/>
        <a:buNone/>
        <a:defRPr lang="en-US" sz="2800" kern="1200" dirty="0">
          <a:solidFill>
            <a:srgbClr val="D82139"/>
          </a:solidFill>
          <a:latin typeface="Times" pitchFamily="2" charset="0"/>
          <a:ea typeface="+mn-ea"/>
          <a:cs typeface="+mn-cs"/>
        </a:defRPr>
      </a:lvl1pPr>
      <a:lvl2pPr marL="457200" indent="0" algn="l" defTabSz="914400" rtl="0" eaLnBrk="1" latinLnBrk="0" hangingPunct="1">
        <a:lnSpc>
          <a:spcPct val="90000"/>
        </a:lnSpc>
        <a:spcBef>
          <a:spcPts val="500"/>
        </a:spcBef>
        <a:buFont typeface="STIXGeneral-Regular" pitchFamily="2" charset="2"/>
        <a:buNone/>
        <a:tabLst/>
        <a:defRPr lang="en-US" sz="2400" kern="1200" dirty="0">
          <a:solidFill>
            <a:srgbClr val="D82139"/>
          </a:solidFill>
          <a:latin typeface="Times" pitchFamily="2" charset="0"/>
          <a:ea typeface="+mn-ea"/>
          <a:cs typeface="+mn-cs"/>
        </a:defRPr>
      </a:lvl2pPr>
      <a:lvl3pPr marL="914400" indent="0" algn="l" defTabSz="914400" rtl="0" eaLnBrk="1" latinLnBrk="0" hangingPunct="1">
        <a:lnSpc>
          <a:spcPct val="90000"/>
        </a:lnSpc>
        <a:spcBef>
          <a:spcPts val="500"/>
        </a:spcBef>
        <a:buFont typeface="STIXGeneral-Regular" pitchFamily="2" charset="2"/>
        <a:buNone/>
        <a:defRPr lang="en-US" sz="2000" kern="1200" dirty="0">
          <a:solidFill>
            <a:srgbClr val="D82139"/>
          </a:solidFill>
          <a:latin typeface="Times" pitchFamily="2" charset="0"/>
          <a:ea typeface="+mn-ea"/>
          <a:cs typeface="+mn-cs"/>
        </a:defRPr>
      </a:lvl3pPr>
      <a:lvl4pPr marL="1371600" indent="0" algn="l" defTabSz="914400" rtl="0" eaLnBrk="1" latinLnBrk="0" hangingPunct="1">
        <a:lnSpc>
          <a:spcPct val="90000"/>
        </a:lnSpc>
        <a:spcBef>
          <a:spcPts val="500"/>
        </a:spcBef>
        <a:buFont typeface="STIXGeneral-Regular" pitchFamily="2" charset="2"/>
        <a:buNone/>
        <a:defRPr lang="en-US" sz="1800" kern="1200" dirty="0">
          <a:solidFill>
            <a:srgbClr val="D82139"/>
          </a:solidFill>
          <a:latin typeface="Times" pitchFamily="2" charset="0"/>
          <a:ea typeface="+mn-ea"/>
          <a:cs typeface="+mn-cs"/>
        </a:defRPr>
      </a:lvl4pPr>
      <a:lvl5pPr marL="1828800" indent="0" algn="l" defTabSz="914400" rtl="0" eaLnBrk="1" latinLnBrk="0" hangingPunct="1">
        <a:lnSpc>
          <a:spcPct val="90000"/>
        </a:lnSpc>
        <a:spcBef>
          <a:spcPts val="500"/>
        </a:spcBef>
        <a:buFont typeface="STIXGeneral-Regular" pitchFamily="2" charset="2"/>
        <a:buNone/>
        <a:defRPr lang="en-US" sz="1800" kern="1200" dirty="0">
          <a:solidFill>
            <a:srgbClr val="D82139"/>
          </a:solidFill>
          <a:latin typeface="Times"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Slide Number Placeholder 5">
            <a:extLst>
              <a:ext uri="{FF2B5EF4-FFF2-40B4-BE49-F238E27FC236}">
                <a16:creationId xmlns:a16="http://schemas.microsoft.com/office/drawing/2014/main" id="{B4FF0E72-51BC-3048-B086-FB9CBD13AF56}"/>
              </a:ext>
            </a:extLst>
          </p:cNvPr>
          <p:cNvSpPr>
            <a:spLocks noGrp="1"/>
          </p:cNvSpPr>
          <p:nvPr>
            <p:ph type="sldNum" sz="quarter" idx="4"/>
          </p:nvPr>
        </p:nvSpPr>
        <p:spPr>
          <a:xfrm>
            <a:off x="6035040" y="5991225"/>
            <a:ext cx="2480310" cy="365125"/>
          </a:xfrm>
          <a:prstGeom prst="rect">
            <a:avLst/>
          </a:prstGeom>
        </p:spPr>
        <p:txBody>
          <a:bodyPr vert="horz" lIns="91440" tIns="45720" rIns="91440" bIns="45720" rtlCol="0" anchor="ctr"/>
          <a:lstStyle>
            <a:lvl1pPr algn="r">
              <a:defRPr sz="1200" b="1">
                <a:solidFill>
                  <a:srgbClr val="4D4D4C"/>
                </a:solidFill>
                <a:latin typeface="Trebuchet MS" panose="020B0703020202090204" pitchFamily="34" charset="0"/>
              </a:defRPr>
            </a:lvl1pPr>
          </a:lstStyle>
          <a:p>
            <a:r>
              <a:rPr lang="en-US" dirty="0"/>
              <a:t>SIMON FRASER UNIVERSITY   </a:t>
            </a:r>
            <a:fld id="{45E0C454-F75C-A944-8BC1-78DA56BBB239}" type="slidenum">
              <a:rPr lang="en-US" smtClean="0"/>
              <a:pPr/>
              <a:t>‹#›</a:t>
            </a:fld>
            <a:endParaRPr lang="en-US" dirty="0"/>
          </a:p>
        </p:txBody>
      </p:sp>
    </p:spTree>
    <p:extLst>
      <p:ext uri="{BB962C8B-B14F-4D97-AF65-F5344CB8AC3E}">
        <p14:creationId xmlns:p14="http://schemas.microsoft.com/office/powerpoint/2010/main" val="2564816104"/>
      </p:ext>
    </p:extLst>
  </p:cSld>
  <p:clrMap bg1="lt1" tx1="dk1" bg2="lt2" tx2="dk2" accent1="accent1" accent2="accent2" accent3="accent3" accent4="accent4" accent5="accent5" accent6="accent6" hlink="hlink" folHlink="folHlink"/>
  <p:sldLayoutIdLst>
    <p:sldLayoutId id="2147483705" r:id="rId1"/>
  </p:sldLayoutIdLst>
  <p:hf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2DFC180A-BC04-6A42-9CF6-8190FCAB4891}"/>
              </a:ext>
            </a:extLst>
          </p:cNvPr>
          <p:cNvSpPr>
            <a:spLocks noGrp="1"/>
          </p:cNvSpPr>
          <p:nvPr>
            <p:ph type="title"/>
          </p:nvPr>
        </p:nvSpPr>
        <p:spPr>
          <a:xfrm>
            <a:off x="628650" y="365127"/>
            <a:ext cx="7886700" cy="1325563"/>
          </a:xfrm>
          <a:prstGeom prst="rect">
            <a:avLst/>
          </a:prstGeom>
        </p:spPr>
        <p:txBody>
          <a:bodyPr vert="horz" lIns="91440" tIns="45720" rIns="91440" bIns="45720" rtlCol="0" anchor="ctr">
            <a:noAutofit/>
          </a:bodyPr>
          <a:lstStyle/>
          <a:p>
            <a:r>
              <a:rPr lang="en-US" dirty="0"/>
              <a:t>CLICK HERE TO EDIT MASTER SLIDE</a:t>
            </a:r>
          </a:p>
        </p:txBody>
      </p:sp>
      <p:sp>
        <p:nvSpPr>
          <p:cNvPr id="6" name="Slide Number Placeholder 5">
            <a:extLst>
              <a:ext uri="{FF2B5EF4-FFF2-40B4-BE49-F238E27FC236}">
                <a16:creationId xmlns:a16="http://schemas.microsoft.com/office/drawing/2014/main" id="{B4FF0E72-51BC-3048-B086-FB9CBD13AF56}"/>
              </a:ext>
            </a:extLst>
          </p:cNvPr>
          <p:cNvSpPr>
            <a:spLocks noGrp="1"/>
          </p:cNvSpPr>
          <p:nvPr>
            <p:ph type="sldNum" sz="quarter" idx="4"/>
          </p:nvPr>
        </p:nvSpPr>
        <p:spPr>
          <a:xfrm>
            <a:off x="6035040" y="5991227"/>
            <a:ext cx="2480310" cy="365125"/>
          </a:xfrm>
          <a:prstGeom prst="rect">
            <a:avLst/>
          </a:prstGeom>
        </p:spPr>
        <p:txBody>
          <a:bodyPr vert="horz" lIns="91440" tIns="45720" rIns="91440" bIns="45720" rtlCol="0" anchor="ctr"/>
          <a:lstStyle>
            <a:lvl1pPr algn="r">
              <a:defRPr sz="900" b="1">
                <a:solidFill>
                  <a:srgbClr val="4D4D4C"/>
                </a:solidFill>
                <a:latin typeface="Trebuchet MS" panose="020B0703020202090204" pitchFamily="34" charset="0"/>
              </a:defRPr>
            </a:lvl1pPr>
          </a:lstStyle>
          <a:p>
            <a:r>
              <a:rPr lang="en-US" dirty="0"/>
              <a:t>SIMON FRASER UNIVERSITY   </a:t>
            </a:r>
            <a:fld id="{45E0C454-F75C-A944-8BC1-78DA56BBB239}" type="slidenum">
              <a:rPr lang="en-US" smtClean="0"/>
              <a:pPr/>
              <a:t>‹#›</a:t>
            </a:fld>
            <a:endParaRPr lang="en-US" dirty="0"/>
          </a:p>
        </p:txBody>
      </p:sp>
    </p:spTree>
    <p:extLst>
      <p:ext uri="{BB962C8B-B14F-4D97-AF65-F5344CB8AC3E}">
        <p14:creationId xmlns:p14="http://schemas.microsoft.com/office/powerpoint/2010/main" val="987509823"/>
      </p:ext>
    </p:extLst>
  </p:cSld>
  <p:clrMap bg1="lt1" tx1="dk1" bg2="lt2" tx2="dk2" accent1="accent1" accent2="accent2" accent3="accent3" accent4="accent4" accent5="accent5" accent6="accent6" hlink="hlink" folHlink="folHlink"/>
  <p:sldLayoutIdLst>
    <p:sldLayoutId id="2147483719" r:id="rId1"/>
    <p:sldLayoutId id="2147483720" r:id="rId2"/>
    <p:sldLayoutId id="2147483721" r:id="rId3"/>
    <p:sldLayoutId id="2147483722" r:id="rId4"/>
    <p:sldLayoutId id="2147483723" r:id="rId5"/>
    <p:sldLayoutId id="2147483724" r:id="rId6"/>
    <p:sldLayoutId id="2147483725" r:id="rId7"/>
  </p:sldLayoutIdLst>
  <p:hf hdr="0" dt="0"/>
  <p:txStyles>
    <p:titleStyle>
      <a:lvl1pPr algn="l" defTabSz="685800" rtl="0" eaLnBrk="1" latinLnBrk="0" hangingPunct="1">
        <a:lnSpc>
          <a:spcPct val="90000"/>
        </a:lnSpc>
        <a:spcBef>
          <a:spcPct val="0"/>
        </a:spcBef>
        <a:buNone/>
        <a:defRPr sz="3600" kern="1200">
          <a:solidFill>
            <a:srgbClr val="CC0633"/>
          </a:solidFill>
          <a:latin typeface="Impact" panose="020B0806030902050204" pitchFamily="34" charset="0"/>
          <a:ea typeface="+mj-ea"/>
          <a:cs typeface="+mj-cs"/>
        </a:defRPr>
      </a:lvl1pPr>
    </p:titleStyle>
    <p:bodyStyle>
      <a:lvl1pPr marL="0" indent="0" algn="l" defTabSz="685800" rtl="0" eaLnBrk="1" latinLnBrk="0" hangingPunct="1">
        <a:lnSpc>
          <a:spcPct val="90000"/>
        </a:lnSpc>
        <a:spcBef>
          <a:spcPts val="750"/>
        </a:spcBef>
        <a:buFont typeface="STIXGeneral-Regular" pitchFamily="2" charset="2"/>
        <a:buNone/>
        <a:defRPr lang="en-US" sz="2100" kern="1200" dirty="0">
          <a:solidFill>
            <a:srgbClr val="D82139"/>
          </a:solidFill>
          <a:latin typeface="Times" pitchFamily="2" charset="0"/>
          <a:ea typeface="+mn-ea"/>
          <a:cs typeface="+mn-cs"/>
        </a:defRPr>
      </a:lvl1pPr>
      <a:lvl2pPr marL="342900" indent="0" algn="l" defTabSz="685800" rtl="0" eaLnBrk="1" latinLnBrk="0" hangingPunct="1">
        <a:lnSpc>
          <a:spcPct val="90000"/>
        </a:lnSpc>
        <a:spcBef>
          <a:spcPts val="375"/>
        </a:spcBef>
        <a:buFont typeface="STIXGeneral-Regular" pitchFamily="2" charset="2"/>
        <a:buNone/>
        <a:tabLst/>
        <a:defRPr lang="en-US" sz="1800" kern="1200" dirty="0">
          <a:solidFill>
            <a:srgbClr val="D82139"/>
          </a:solidFill>
          <a:latin typeface="Times" pitchFamily="2" charset="0"/>
          <a:ea typeface="+mn-ea"/>
          <a:cs typeface="+mn-cs"/>
        </a:defRPr>
      </a:lvl2pPr>
      <a:lvl3pPr marL="685800" indent="0" algn="l" defTabSz="685800" rtl="0" eaLnBrk="1" latinLnBrk="0" hangingPunct="1">
        <a:lnSpc>
          <a:spcPct val="90000"/>
        </a:lnSpc>
        <a:spcBef>
          <a:spcPts val="375"/>
        </a:spcBef>
        <a:buFont typeface="STIXGeneral-Regular" pitchFamily="2" charset="2"/>
        <a:buNone/>
        <a:defRPr lang="en-US" sz="1500" kern="1200" dirty="0">
          <a:solidFill>
            <a:srgbClr val="D82139"/>
          </a:solidFill>
          <a:latin typeface="Times" pitchFamily="2" charset="0"/>
          <a:ea typeface="+mn-ea"/>
          <a:cs typeface="+mn-cs"/>
        </a:defRPr>
      </a:lvl3pPr>
      <a:lvl4pPr marL="1028700" indent="0" algn="l" defTabSz="685800" rtl="0" eaLnBrk="1" latinLnBrk="0" hangingPunct="1">
        <a:lnSpc>
          <a:spcPct val="90000"/>
        </a:lnSpc>
        <a:spcBef>
          <a:spcPts val="375"/>
        </a:spcBef>
        <a:buFont typeface="STIXGeneral-Regular" pitchFamily="2" charset="2"/>
        <a:buNone/>
        <a:defRPr lang="en-US" sz="1350" kern="1200" dirty="0">
          <a:solidFill>
            <a:srgbClr val="D82139"/>
          </a:solidFill>
          <a:latin typeface="Times" pitchFamily="2" charset="0"/>
          <a:ea typeface="+mn-ea"/>
          <a:cs typeface="+mn-cs"/>
        </a:defRPr>
      </a:lvl4pPr>
      <a:lvl5pPr marL="1371600" indent="0" algn="l" defTabSz="685800" rtl="0" eaLnBrk="1" latinLnBrk="0" hangingPunct="1">
        <a:lnSpc>
          <a:spcPct val="90000"/>
        </a:lnSpc>
        <a:spcBef>
          <a:spcPts val="375"/>
        </a:spcBef>
        <a:buFont typeface="STIXGeneral-Regular" pitchFamily="2" charset="2"/>
        <a:buNone/>
        <a:defRPr lang="en-US" sz="1350" kern="1200" dirty="0">
          <a:solidFill>
            <a:srgbClr val="D82139"/>
          </a:solidFill>
          <a:latin typeface="Times" pitchFamily="2"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876804101"/>
      </p:ext>
    </p:extLst>
  </p:cSld>
  <p:clrMap bg1="lt1" tx1="dk1" bg2="lt2" tx2="dk2" accent1="accent1" accent2="accent2" accent3="accent3" accent4="accent4" accent5="accent5" accent6="accent6" hlink="hlink" folHlink="folHlink"/>
  <p:sldLayoutIdLst>
    <p:sldLayoutId id="2147483727" r:id="rId1"/>
  </p:sldLayoutIdLst>
  <p:hf hdr="0" dt="0"/>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dirty="0"/>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A7017BDC-F45E-4A96-BB91-A8DED6A2D300}" type="slidenum">
              <a:rPr lang="en-US" smtClean="0"/>
              <a:t>‹#›</a:t>
            </a:fld>
            <a:endParaRPr lang="en-US" dirty="0"/>
          </a:p>
        </p:txBody>
      </p:sp>
    </p:spTree>
    <p:extLst>
      <p:ext uri="{BB962C8B-B14F-4D97-AF65-F5344CB8AC3E}">
        <p14:creationId xmlns:p14="http://schemas.microsoft.com/office/powerpoint/2010/main" val="4098337227"/>
      </p:ext>
    </p:extLst>
  </p:cSld>
  <p:clrMap bg1="lt1" tx1="dk1" bg2="lt2" tx2="dk2" accent1="accent1" accent2="accent2" accent3="accent3" accent4="accent4" accent5="accent5" accent6="accent6" hlink="hlink" folHlink="folHlink"/>
  <p:sldLayoutIdLst>
    <p:sldLayoutId id="2147483756" r:id="rId1"/>
    <p:sldLayoutId id="2147483757" r:id="rId2"/>
    <p:sldLayoutId id="2147483758" r:id="rId3"/>
    <p:sldLayoutId id="2147483759" r:id="rId4"/>
    <p:sldLayoutId id="2147483760" r:id="rId5"/>
    <p:sldLayoutId id="2147483761" r:id="rId6"/>
    <p:sldLayoutId id="2147483762" r:id="rId7"/>
    <p:sldLayoutId id="2147483763" r:id="rId8"/>
    <p:sldLayoutId id="2147483764" r:id="rId9"/>
    <p:sldLayoutId id="2147483765" r:id="rId10"/>
    <p:sldLayoutId id="2147483766" r:id="rId11"/>
    <p:sldLayoutId id="2147483767" r:id="rId12"/>
    <p:sldLayoutId id="2147483768" r:id="rId13"/>
  </p:sldLayoutIdLst>
  <p:hf hdr="0" ftr="0" dt="0"/>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3.xml"/><Relationship Id="rId4" Type="http://schemas.openxmlformats.org/officeDocument/2006/relationships/image" Target="../media/image1.jp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1.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2.xml"/><Relationship Id="rId1" Type="http://schemas.openxmlformats.org/officeDocument/2006/relationships/slideLayout" Target="../slideLayouts/slideLayout21.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1.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1.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1.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1.xml"/></Relationships>
</file>

<file path=ppt/slides/_rels/slide1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7.xml"/><Relationship Id="rId1" Type="http://schemas.openxmlformats.org/officeDocument/2006/relationships/slideLayout" Target="../slideLayouts/slideLayout21.xml"/></Relationships>
</file>

<file path=ppt/slides/_rels/slide18.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8.xml"/><Relationship Id="rId1" Type="http://schemas.openxmlformats.org/officeDocument/2006/relationships/slideLayout" Target="../slideLayouts/slideLayout21.xml"/></Relationships>
</file>

<file path=ppt/slides/_rels/slide19.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9.xml"/><Relationship Id="rId1" Type="http://schemas.openxmlformats.org/officeDocument/2006/relationships/slideLayout" Target="../slideLayouts/slideLayout2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6.xml"/></Relationships>
</file>

<file path=ppt/slides/_rels/slide20.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0.xml"/><Relationship Id="rId1" Type="http://schemas.openxmlformats.org/officeDocument/2006/relationships/slideLayout" Target="../slideLayouts/slideLayout21.xml"/><Relationship Id="rId6" Type="http://schemas.openxmlformats.org/officeDocument/2006/relationships/image" Target="../media/image24.svg"/><Relationship Id="rId5" Type="http://schemas.openxmlformats.org/officeDocument/2006/relationships/image" Target="../media/image23.png"/><Relationship Id="rId4" Type="http://schemas.openxmlformats.org/officeDocument/2006/relationships/image" Target="../media/image22.png"/></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1.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1.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1.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1.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2.xml"/></Relationships>
</file>

<file path=ppt/slides/_rels/slide27.xml.rels><?xml version="1.0" encoding="UTF-8" standalone="yes"?>
<Relationships xmlns="http://schemas.openxmlformats.org/package/2006/relationships"><Relationship Id="rId3" Type="http://schemas.openxmlformats.org/officeDocument/2006/relationships/image" Target="../media/image26.svg"/><Relationship Id="rId2" Type="http://schemas.openxmlformats.org/officeDocument/2006/relationships/image" Target="../media/image25.png"/><Relationship Id="rId1" Type="http://schemas.openxmlformats.org/officeDocument/2006/relationships/slideLayout" Target="../slideLayouts/slideLayout14.xml"/></Relationships>
</file>

<file path=ppt/slides/_rels/slide28.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27.xml"/><Relationship Id="rId1" Type="http://schemas.openxmlformats.org/officeDocument/2006/relationships/slideLayout" Target="../slideLayouts/slideLayout7.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16.xml"/><Relationship Id="rId6" Type="http://schemas.openxmlformats.org/officeDocument/2006/relationships/image" Target="../media/image7.svg"/><Relationship Id="rId5" Type="http://schemas.openxmlformats.org/officeDocument/2006/relationships/image" Target="../media/image6.png"/><Relationship Id="rId4" Type="http://schemas.openxmlformats.org/officeDocument/2006/relationships/image" Target="../media/image5.sv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5.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5.xml"/></Relationships>
</file>

<file path=ppt/slides/_rels/slide6.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6.xml"/><Relationship Id="rId1" Type="http://schemas.openxmlformats.org/officeDocument/2006/relationships/slideLayout" Target="../slideLayouts/slideLayout16.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image" Target="../media/image8.png"/><Relationship Id="rId7" Type="http://schemas.openxmlformats.org/officeDocument/2006/relationships/image" Target="../media/image12.svg"/><Relationship Id="rId2" Type="http://schemas.openxmlformats.org/officeDocument/2006/relationships/notesSlide" Target="../notesSlides/notesSlide9.xml"/><Relationship Id="rId1" Type="http://schemas.openxmlformats.org/officeDocument/2006/relationships/slideLayout" Target="../slideLayouts/slideLayout16.xml"/><Relationship Id="rId6" Type="http://schemas.openxmlformats.org/officeDocument/2006/relationships/image" Target="../media/image11.svg"/><Relationship Id="rId11" Type="http://schemas.openxmlformats.org/officeDocument/2006/relationships/image" Target="../media/image16.svg"/><Relationship Id="rId5" Type="http://schemas.openxmlformats.org/officeDocument/2006/relationships/image" Target="../media/image10.png"/><Relationship Id="rId10" Type="http://schemas.openxmlformats.org/officeDocument/2006/relationships/image" Target="../media/image15.png"/><Relationship Id="rId4" Type="http://schemas.openxmlformats.org/officeDocument/2006/relationships/image" Target="../media/image9.svg"/><Relationship Id="rId9" Type="http://schemas.openxmlformats.org/officeDocument/2006/relationships/image" Target="../media/image14.sv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Placeholder 12">
            <a:extLst>
              <a:ext uri="{FF2B5EF4-FFF2-40B4-BE49-F238E27FC236}">
                <a16:creationId xmlns:a16="http://schemas.microsoft.com/office/drawing/2014/main" id="{9D0164EB-59A3-F34F-8705-99AC061BA256}"/>
              </a:ext>
            </a:extLst>
          </p:cNvPr>
          <p:cNvPicPr>
            <a:picLocks noGrp="1" noChangeAspect="1"/>
          </p:cNvPicPr>
          <p:nvPr>
            <p:ph type="pic" sz="quarter" idx="11"/>
          </p:nvPr>
        </p:nvPicPr>
        <p:blipFill rotWithShape="1">
          <a:blip r:embed="rId3">
            <a:extLst>
              <a:ext uri="{28A0092B-C50C-407E-A947-70E740481C1C}">
                <a14:useLocalDpi xmlns:a14="http://schemas.microsoft.com/office/drawing/2010/main"/>
              </a:ext>
            </a:extLst>
          </a:blip>
          <a:srcRect t="29375" r="1" b="29376"/>
          <a:stretch/>
        </p:blipFill>
        <p:spPr>
          <a:xfrm>
            <a:off x="20" y="10"/>
            <a:ext cx="9143980" cy="6857990"/>
          </a:xfrm>
          <a:prstGeom prst="rect">
            <a:avLst/>
          </a:prstGeom>
        </p:spPr>
      </p:pic>
      <p:sp>
        <p:nvSpPr>
          <p:cNvPr id="5" name="Rectangle 4">
            <a:extLst>
              <a:ext uri="{FF2B5EF4-FFF2-40B4-BE49-F238E27FC236}">
                <a16:creationId xmlns:a16="http://schemas.microsoft.com/office/drawing/2014/main" id="{8C4DC829-9285-A04B-A38D-480C279A8CC3}"/>
              </a:ext>
            </a:extLst>
          </p:cNvPr>
          <p:cNvSpPr/>
          <p:nvPr/>
        </p:nvSpPr>
        <p:spPr>
          <a:xfrm>
            <a:off x="0" y="2980706"/>
            <a:ext cx="9144000" cy="3277590"/>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D17EACB3-68D7-984F-9577-BEEAA5DCBCBF}"/>
              </a:ext>
            </a:extLst>
          </p:cNvPr>
          <p:cNvSpPr>
            <a:spLocks noGrp="1"/>
          </p:cNvSpPr>
          <p:nvPr>
            <p:ph type="ctrTitle"/>
          </p:nvPr>
        </p:nvSpPr>
        <p:spPr>
          <a:xfrm>
            <a:off x="367903" y="4379089"/>
            <a:ext cx="8408194" cy="744836"/>
          </a:xfrm>
          <a:prstGeom prst="rect">
            <a:avLst/>
          </a:prstGeom>
        </p:spPr>
        <p:txBody>
          <a:bodyPr vert="horz" lIns="91440" tIns="45720" rIns="91440" bIns="45720" rtlCol="0" anchor="ctr">
            <a:noAutofit/>
          </a:bodyPr>
          <a:lstStyle/>
          <a:p>
            <a:pPr algn="ctr"/>
            <a:r>
              <a:rPr lang="en-US" sz="2400" dirty="0">
                <a:solidFill>
                  <a:srgbClr val="CC0633"/>
                </a:solidFill>
              </a:rPr>
              <a:t>Research Enterprise System (RES) Program: </a:t>
            </a:r>
            <a:br>
              <a:rPr lang="en-US" sz="2400" dirty="0">
                <a:solidFill>
                  <a:srgbClr val="CC0633"/>
                </a:solidFill>
              </a:rPr>
            </a:br>
            <a:r>
              <a:rPr lang="en-US" sz="2400" dirty="0">
                <a:solidFill>
                  <a:srgbClr val="CC0633"/>
                </a:solidFill>
              </a:rPr>
              <a:t>Project 1 (Project Costing)</a:t>
            </a:r>
            <a:br>
              <a:rPr lang="en-US" sz="2400" dirty="0">
                <a:solidFill>
                  <a:srgbClr val="CC0633"/>
                </a:solidFill>
              </a:rPr>
            </a:br>
            <a:br>
              <a:rPr lang="en-US" sz="4800" dirty="0">
                <a:solidFill>
                  <a:srgbClr val="CC0633"/>
                </a:solidFill>
              </a:rPr>
            </a:br>
            <a:r>
              <a:rPr lang="en-US" sz="4400" dirty="0">
                <a:solidFill>
                  <a:srgbClr val="CC0633"/>
                </a:solidFill>
              </a:rPr>
              <a:t>FAST Training</a:t>
            </a:r>
            <a:br>
              <a:rPr lang="en-US" sz="4400" dirty="0">
                <a:solidFill>
                  <a:srgbClr val="CC0633"/>
                </a:solidFill>
              </a:rPr>
            </a:br>
            <a:br>
              <a:rPr lang="en-US" sz="2400" dirty="0">
                <a:solidFill>
                  <a:srgbClr val="CC0633"/>
                </a:solidFill>
              </a:rPr>
            </a:br>
            <a:r>
              <a:rPr lang="en-US" sz="2400" dirty="0">
                <a:solidFill>
                  <a:srgbClr val="CC0633"/>
                </a:solidFill>
              </a:rPr>
              <a:t>February 2022</a:t>
            </a:r>
          </a:p>
        </p:txBody>
      </p:sp>
      <p:pic>
        <p:nvPicPr>
          <p:cNvPr id="8" name="Picture 7" descr="A red and white logo&#10;&#10;Description automatically generated with low confidence">
            <a:extLst>
              <a:ext uri="{FF2B5EF4-FFF2-40B4-BE49-F238E27FC236}">
                <a16:creationId xmlns:a16="http://schemas.microsoft.com/office/drawing/2014/main" id="{63245704-5E92-3341-A7B3-AF37C27F56CE}"/>
              </a:ext>
            </a:extLst>
          </p:cNvPr>
          <p:cNvPicPr>
            <a:picLocks noChangeAspect="1"/>
          </p:cNvPicPr>
          <p:nvPr/>
        </p:nvPicPr>
        <p:blipFill>
          <a:blip r:embed="rId4"/>
          <a:stretch>
            <a:fillRect/>
          </a:stretch>
        </p:blipFill>
        <p:spPr>
          <a:xfrm>
            <a:off x="7862131" y="0"/>
            <a:ext cx="1281870" cy="640935"/>
          </a:xfrm>
          <a:prstGeom prst="rect">
            <a:avLst/>
          </a:prstGeom>
        </p:spPr>
      </p:pic>
    </p:spTree>
    <p:extLst>
      <p:ext uri="{BB962C8B-B14F-4D97-AF65-F5344CB8AC3E}">
        <p14:creationId xmlns:p14="http://schemas.microsoft.com/office/powerpoint/2010/main" val="27462989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iterate>
                                    <p:tmPct val="10000"/>
                                  </p:iterate>
                                  <p:childTnLst>
                                    <p:set>
                                      <p:cBhvr>
                                        <p:cTn id="6" dur="1" fill="hold">
                                          <p:stCondLst>
                                            <p:cond delay="0"/>
                                          </p:stCondLst>
                                        </p:cTn>
                                        <p:tgtEl>
                                          <p:spTgt spid="8"/>
                                        </p:tgtEl>
                                        <p:attrNameLst>
                                          <p:attrName>style.visibility</p:attrName>
                                        </p:attrNameLst>
                                      </p:cBhvr>
                                      <p:to>
                                        <p:strVal val="visible"/>
                                      </p:to>
                                    </p:set>
                                    <p:animEffect transition="in" filter="fade">
                                      <p:cBhvr>
                                        <p:cTn id="7" dur="700"/>
                                        <p:tgtEl>
                                          <p:spTgt spid="8"/>
                                        </p:tgtEl>
                                      </p:cBhvr>
                                    </p:animEffect>
                                  </p:childTnLst>
                                </p:cTn>
                              </p:par>
                              <p:par>
                                <p:cTn id="8" presetID="10" presetClass="entr" presetSubtype="0" fill="hold" nodeType="withEffect">
                                  <p:stCondLst>
                                    <p:cond delay="0"/>
                                  </p:stCondLst>
                                  <p:iterate>
                                    <p:tmPct val="10000"/>
                                  </p:iterate>
                                  <p:childTnLst>
                                    <p:set>
                                      <p:cBhvr>
                                        <p:cTn id="9" dur="1" fill="hold">
                                          <p:stCondLst>
                                            <p:cond delay="0"/>
                                          </p:stCondLst>
                                        </p:cTn>
                                        <p:tgtEl>
                                          <p:spTgt spid="13"/>
                                        </p:tgtEl>
                                        <p:attrNameLst>
                                          <p:attrName>style.visibility</p:attrName>
                                        </p:attrNameLst>
                                      </p:cBhvr>
                                      <p:to>
                                        <p:strVal val="visible"/>
                                      </p:to>
                                    </p:set>
                                    <p:animEffect transition="in" filter="fade">
                                      <p:cBhvr>
                                        <p:cTn id="10" dur="700"/>
                                        <p:tgtEl>
                                          <p:spTgt spid="13"/>
                                        </p:tgtEl>
                                      </p:cBhvr>
                                    </p:animEffect>
                                  </p:childTnLst>
                                </p:cTn>
                              </p:par>
                              <p:par>
                                <p:cTn id="11" presetID="10" presetClass="entr" presetSubtype="0" fill="hold" grpId="0" nodeType="withEffect">
                                  <p:stCondLst>
                                    <p:cond delay="1000"/>
                                  </p:stCondLst>
                                  <p:iterate type="lt">
                                    <p:tmPct val="10000"/>
                                  </p:iterate>
                                  <p:childTnLst>
                                    <p:set>
                                      <p:cBhvr>
                                        <p:cTn id="12" dur="1" fill="hold">
                                          <p:stCondLst>
                                            <p:cond delay="0"/>
                                          </p:stCondLst>
                                        </p:cTn>
                                        <p:tgtEl>
                                          <p:spTgt spid="2"/>
                                        </p:tgtEl>
                                        <p:attrNameLst>
                                          <p:attrName>style.visibility</p:attrName>
                                        </p:attrNameLst>
                                      </p:cBhvr>
                                      <p:to>
                                        <p:strVal val="visible"/>
                                      </p:to>
                                    </p:set>
                                    <p:animEffect transition="in" filter="fade">
                                      <p:cBhvr>
                                        <p:cTn id="13" dur="4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9D9CA4-480E-6F49-BDE2-65960F2A4A9F}"/>
              </a:ext>
            </a:extLst>
          </p:cNvPr>
          <p:cNvSpPr>
            <a:spLocks noGrp="1"/>
          </p:cNvSpPr>
          <p:nvPr>
            <p:ph type="title"/>
          </p:nvPr>
        </p:nvSpPr>
        <p:spPr>
          <a:xfrm>
            <a:off x="628650" y="365125"/>
            <a:ext cx="7886700" cy="601741"/>
          </a:xfrm>
        </p:spPr>
        <p:txBody>
          <a:bodyPr/>
          <a:lstStyle/>
          <a:p>
            <a:r>
              <a:rPr lang="en-US" sz="4000" dirty="0"/>
              <a:t>Award List 101</a:t>
            </a:r>
          </a:p>
        </p:txBody>
      </p:sp>
      <p:sp>
        <p:nvSpPr>
          <p:cNvPr id="4" name="Text Placeholder 3">
            <a:extLst>
              <a:ext uri="{FF2B5EF4-FFF2-40B4-BE49-F238E27FC236}">
                <a16:creationId xmlns:a16="http://schemas.microsoft.com/office/drawing/2014/main" id="{1491F69F-396C-EA49-9FE6-B93B6056DE37}"/>
              </a:ext>
            </a:extLst>
          </p:cNvPr>
          <p:cNvSpPr>
            <a:spLocks noGrp="1"/>
          </p:cNvSpPr>
          <p:nvPr>
            <p:ph type="body" sz="quarter" idx="11"/>
          </p:nvPr>
        </p:nvSpPr>
        <p:spPr>
          <a:xfrm>
            <a:off x="406474" y="1116158"/>
            <a:ext cx="8331051" cy="5067560"/>
          </a:xfrm>
        </p:spPr>
        <p:txBody>
          <a:bodyPr/>
          <a:lstStyle/>
          <a:p>
            <a:pPr marL="342900" lvl="0" indent="-342900">
              <a:lnSpc>
                <a:spcPct val="100000"/>
              </a:lnSpc>
              <a:spcBef>
                <a:spcPts val="0"/>
              </a:spcBef>
              <a:buFont typeface="Wingdings" pitchFamily="2" charset="2"/>
              <a:buChar char="v"/>
              <a:defRPr/>
            </a:pPr>
            <a:r>
              <a:rPr lang="en-US" dirty="0">
                <a:solidFill>
                  <a:srgbClr val="C00000"/>
                </a:solidFill>
                <a:latin typeface="Calibri" panose="020F0502020204030204"/>
              </a:rPr>
              <a:t>What can I find in the new Award List report?</a:t>
            </a:r>
          </a:p>
          <a:p>
            <a:pPr marL="342900" indent="-342900">
              <a:buFont typeface="Arial" panose="020B0604020202020204" pitchFamily="34" charset="0"/>
              <a:buChar char="•"/>
              <a:defRPr/>
            </a:pPr>
            <a:r>
              <a:rPr lang="en-US" sz="2200" dirty="0">
                <a:latin typeface="+mn-lt"/>
              </a:rPr>
              <a:t>Fund 30s Research Projects</a:t>
            </a:r>
          </a:p>
          <a:p>
            <a:pPr marL="342900" indent="-342900">
              <a:buFont typeface="Arial" panose="020B0604020202020204" pitchFamily="34" charset="0"/>
              <a:buChar char="•"/>
              <a:defRPr/>
            </a:pPr>
            <a:r>
              <a:rPr lang="en-US" sz="2200" dirty="0">
                <a:latin typeface="+mn-lt"/>
              </a:rPr>
              <a:t>View entire project’s financial info </a:t>
            </a:r>
          </a:p>
          <a:p>
            <a:pPr marL="685800" lvl="1" indent="-342900">
              <a:buFont typeface="Arial" panose="020B0604020202020204" pitchFamily="34" charset="0"/>
              <a:buChar char="•"/>
              <a:defRPr/>
            </a:pPr>
            <a:r>
              <a:rPr lang="en-US" sz="1900" dirty="0">
                <a:latin typeface="+mn-lt"/>
              </a:rPr>
              <a:t>past, current, and future</a:t>
            </a:r>
          </a:p>
          <a:p>
            <a:pPr marL="342900" indent="-342900">
              <a:buFont typeface="Arial" panose="020B0604020202020204" pitchFamily="34" charset="0"/>
              <a:buChar char="•"/>
              <a:defRPr/>
            </a:pPr>
            <a:r>
              <a:rPr lang="en-US" sz="2200" dirty="0">
                <a:latin typeface="+mn-lt"/>
              </a:rPr>
              <a:t>View the project according to its unique project fiscal year </a:t>
            </a:r>
          </a:p>
          <a:p>
            <a:pPr marL="685800" lvl="1" indent="-342900">
              <a:buFont typeface="Arial" panose="020B0604020202020204" pitchFamily="34" charset="0"/>
              <a:buChar char="•"/>
              <a:defRPr/>
            </a:pPr>
            <a:r>
              <a:rPr lang="en-US" sz="1900" dirty="0">
                <a:latin typeface="+mn-lt"/>
              </a:rPr>
              <a:t>E.g., Sept 1 - Aug 31</a:t>
            </a:r>
          </a:p>
          <a:p>
            <a:pPr marL="342900" indent="-342900">
              <a:buFont typeface="Arial" panose="020B0604020202020204" pitchFamily="34" charset="0"/>
              <a:buChar char="•"/>
              <a:defRPr/>
            </a:pPr>
            <a:r>
              <a:rPr lang="en-US" sz="2200" dirty="0">
                <a:latin typeface="+mn-lt"/>
              </a:rPr>
              <a:t>View project’s non-financial information </a:t>
            </a:r>
          </a:p>
          <a:p>
            <a:pPr marL="685800" lvl="1" indent="-342900">
              <a:buFont typeface="Arial" panose="020B0604020202020204" pitchFamily="34" charset="0"/>
              <a:buChar char="•"/>
              <a:defRPr/>
            </a:pPr>
            <a:r>
              <a:rPr lang="en-US" sz="1900" dirty="0">
                <a:latin typeface="+mn-lt"/>
              </a:rPr>
              <a:t>PI, Sponsor/Program, Start/End Date, Status, Project Title</a:t>
            </a:r>
          </a:p>
          <a:p>
            <a:pPr marL="342900" indent="-342900">
              <a:buFont typeface="Arial" panose="020B0604020202020204" pitchFamily="34" charset="0"/>
              <a:buChar char="•"/>
              <a:defRPr/>
            </a:pPr>
            <a:r>
              <a:rPr lang="en-US" sz="2200" dirty="0">
                <a:latin typeface="+mn-lt"/>
              </a:rPr>
              <a:t>Access key project supporting documents </a:t>
            </a:r>
          </a:p>
          <a:p>
            <a:pPr marL="685800" lvl="1" indent="-342900">
              <a:buFont typeface="Arial" panose="020B0604020202020204" pitchFamily="34" charset="0"/>
              <a:buChar char="•"/>
              <a:defRPr/>
            </a:pPr>
            <a:r>
              <a:rPr lang="en-US" sz="1900" dirty="0">
                <a:latin typeface="+mn-lt"/>
              </a:rPr>
              <a:t>Notice of Award, Contract, Amendments, Certificates</a:t>
            </a:r>
          </a:p>
          <a:p>
            <a:pPr marL="342900" indent="-342900">
              <a:buFont typeface="Arial" panose="020B0604020202020204" pitchFamily="34" charset="0"/>
              <a:buChar char="•"/>
              <a:defRPr/>
            </a:pPr>
            <a:r>
              <a:rPr lang="en-US" sz="2200" dirty="0">
                <a:latin typeface="+mn-lt"/>
              </a:rPr>
              <a:t>View Payroll Encumbrances calculated for salaried and hourly employees</a:t>
            </a:r>
            <a:br>
              <a:rPr lang="en-US" sz="2200" dirty="0">
                <a:latin typeface="+mn-lt"/>
              </a:rPr>
            </a:br>
            <a:endParaRPr lang="en-US" sz="2200" dirty="0">
              <a:latin typeface="+mn-lt"/>
            </a:endParaRPr>
          </a:p>
          <a:p>
            <a:pPr marL="342900" indent="-342900">
              <a:buFont typeface="Arial" panose="020B0604020202020204" pitchFamily="34" charset="0"/>
              <a:buChar char="•"/>
              <a:defRPr/>
            </a:pPr>
            <a:r>
              <a:rPr lang="en-US" sz="2200" dirty="0">
                <a:latin typeface="+mn-lt"/>
              </a:rPr>
              <a:t>Projects listed in this report will be determined by your current FAST access</a:t>
            </a:r>
          </a:p>
          <a:p>
            <a:pPr marL="342900" indent="-342900">
              <a:buFont typeface="Arial" panose="020B0604020202020204" pitchFamily="34" charset="0"/>
              <a:buChar char="•"/>
              <a:defRPr/>
            </a:pPr>
            <a:endParaRPr lang="en-US" sz="1800" dirty="0">
              <a:latin typeface="+mn-lt"/>
            </a:endParaRPr>
          </a:p>
          <a:p>
            <a:pPr marL="342900" indent="-342900">
              <a:buFont typeface="Arial" panose="020B0604020202020204" pitchFamily="34" charset="0"/>
              <a:buChar char="•"/>
            </a:pPr>
            <a:endParaRPr lang="en-US" sz="2200" dirty="0">
              <a:latin typeface="+mn-lt"/>
            </a:endParaRPr>
          </a:p>
        </p:txBody>
      </p:sp>
    </p:spTree>
    <p:extLst>
      <p:ext uri="{BB962C8B-B14F-4D97-AF65-F5344CB8AC3E}">
        <p14:creationId xmlns:p14="http://schemas.microsoft.com/office/powerpoint/2010/main" val="38952186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4">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4">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4">
                                            <p:txEl>
                                              <p:pRg st="7" end="7"/>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4">
                                            <p:txEl>
                                              <p:pRg st="8" end="8"/>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4">
                                            <p:txEl>
                                              <p:pRg st="9" end="9"/>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4">
                                            <p:txEl>
                                              <p:pRg st="10" end="10"/>
                                            </p:txEl>
                                          </p:spTgt>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nodeType="clickEffect">
                                  <p:stCondLst>
                                    <p:cond delay="0"/>
                                  </p:stCondLst>
                                  <p:childTnLst>
                                    <p:set>
                                      <p:cBhvr>
                                        <p:cTn id="50" dur="1" fill="hold">
                                          <p:stCondLst>
                                            <p:cond delay="0"/>
                                          </p:stCondLst>
                                        </p:cTn>
                                        <p:tgtEl>
                                          <p:spTgt spid="4">
                                            <p:txEl>
                                              <p:pRg st="11" end="1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9D9CA4-480E-6F49-BDE2-65960F2A4A9F}"/>
              </a:ext>
            </a:extLst>
          </p:cNvPr>
          <p:cNvSpPr>
            <a:spLocks noGrp="1"/>
          </p:cNvSpPr>
          <p:nvPr>
            <p:ph type="title"/>
          </p:nvPr>
        </p:nvSpPr>
        <p:spPr>
          <a:xfrm>
            <a:off x="628650" y="365125"/>
            <a:ext cx="7886700" cy="601741"/>
          </a:xfrm>
        </p:spPr>
        <p:txBody>
          <a:bodyPr/>
          <a:lstStyle/>
          <a:p>
            <a:r>
              <a:rPr lang="en-US" sz="4000" dirty="0"/>
              <a:t>What’s Not Changing?</a:t>
            </a:r>
          </a:p>
        </p:txBody>
      </p:sp>
      <p:sp>
        <p:nvSpPr>
          <p:cNvPr id="4" name="Text Placeholder 3">
            <a:extLst>
              <a:ext uri="{FF2B5EF4-FFF2-40B4-BE49-F238E27FC236}">
                <a16:creationId xmlns:a16="http://schemas.microsoft.com/office/drawing/2014/main" id="{1491F69F-396C-EA49-9FE6-B93B6056DE37}"/>
              </a:ext>
            </a:extLst>
          </p:cNvPr>
          <p:cNvSpPr>
            <a:spLocks noGrp="1"/>
          </p:cNvSpPr>
          <p:nvPr>
            <p:ph type="body" sz="quarter" idx="11"/>
          </p:nvPr>
        </p:nvSpPr>
        <p:spPr>
          <a:xfrm>
            <a:off x="406474" y="1230458"/>
            <a:ext cx="8331051" cy="5067560"/>
          </a:xfrm>
        </p:spPr>
        <p:txBody>
          <a:bodyPr/>
          <a:lstStyle/>
          <a:p>
            <a:pPr marL="342900" indent="-342900">
              <a:buFont typeface="Arial" panose="020B0604020202020204" pitchFamily="34" charset="0"/>
              <a:buChar char="•"/>
            </a:pPr>
            <a:r>
              <a:rPr lang="en-US" sz="2200" b="1" dirty="0">
                <a:latin typeface="+mn-lt"/>
              </a:rPr>
              <a:t>No current FAST reports are going away</a:t>
            </a:r>
            <a:r>
              <a:rPr lang="en-US" sz="2200" dirty="0">
                <a:latin typeface="+mn-lt"/>
              </a:rPr>
              <a:t>, the Award List is just an additional new report to use</a:t>
            </a:r>
          </a:p>
          <a:p>
            <a:pPr marL="342900" indent="-342900">
              <a:buFont typeface="Arial" panose="020B0604020202020204" pitchFamily="34" charset="0"/>
              <a:buChar char="•"/>
            </a:pPr>
            <a:r>
              <a:rPr lang="en-US" sz="2200" dirty="0">
                <a:latin typeface="+mn-lt"/>
              </a:rPr>
              <a:t>How frequently FAST data is updated (nightly)</a:t>
            </a:r>
          </a:p>
          <a:p>
            <a:pPr marL="342900" indent="-342900">
              <a:buFont typeface="Arial" panose="020B0604020202020204" pitchFamily="34" charset="0"/>
              <a:buChar char="•"/>
            </a:pPr>
            <a:r>
              <a:rPr lang="en-US" sz="2200" dirty="0">
                <a:latin typeface="+mn-lt"/>
              </a:rPr>
              <a:t>How frequently FAST is updated with </a:t>
            </a:r>
            <a:r>
              <a:rPr lang="en-US" sz="2200" b="1" i="1" dirty="0">
                <a:latin typeface="+mn-lt"/>
              </a:rPr>
              <a:t>payroll information </a:t>
            </a:r>
            <a:r>
              <a:rPr lang="en-US" sz="2200" dirty="0">
                <a:latin typeface="+mn-lt"/>
              </a:rPr>
              <a:t>(actuals and encumbrances) (i.e., every 2 weeks)</a:t>
            </a:r>
          </a:p>
          <a:p>
            <a:pPr marL="342900" indent="-342900">
              <a:buFont typeface="Arial" panose="020B0604020202020204" pitchFamily="34" charset="0"/>
              <a:buChar char="•"/>
            </a:pPr>
            <a:r>
              <a:rPr lang="en-US" sz="2200" dirty="0">
                <a:latin typeface="+mn-lt"/>
              </a:rPr>
              <a:t>Your access to FAST based on your account, including drill-to-payroll ability</a:t>
            </a:r>
            <a:endParaRPr lang="en-US" sz="2400" dirty="0">
              <a:latin typeface="Trebuchet MS" panose="020B0603020202020204" pitchFamily="34" charset="0"/>
            </a:endParaRPr>
          </a:p>
        </p:txBody>
      </p:sp>
    </p:spTree>
    <p:extLst>
      <p:ext uri="{BB962C8B-B14F-4D97-AF65-F5344CB8AC3E}">
        <p14:creationId xmlns:p14="http://schemas.microsoft.com/office/powerpoint/2010/main" val="10088939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9D9CA4-480E-6F49-BDE2-65960F2A4A9F}"/>
              </a:ext>
            </a:extLst>
          </p:cNvPr>
          <p:cNvSpPr>
            <a:spLocks noGrp="1"/>
          </p:cNvSpPr>
          <p:nvPr>
            <p:ph type="title"/>
          </p:nvPr>
        </p:nvSpPr>
        <p:spPr>
          <a:xfrm>
            <a:off x="285750" y="445097"/>
            <a:ext cx="7886700" cy="601741"/>
          </a:xfrm>
        </p:spPr>
        <p:txBody>
          <a:bodyPr/>
          <a:lstStyle/>
          <a:p>
            <a:r>
              <a:rPr lang="en-US" sz="4000" dirty="0"/>
              <a:t>Award List – Level 1</a:t>
            </a:r>
          </a:p>
        </p:txBody>
      </p:sp>
      <p:sp>
        <p:nvSpPr>
          <p:cNvPr id="12" name="TextBox 11">
            <a:extLst>
              <a:ext uri="{FF2B5EF4-FFF2-40B4-BE49-F238E27FC236}">
                <a16:creationId xmlns:a16="http://schemas.microsoft.com/office/drawing/2014/main" id="{7F00A47A-94EF-1C45-8783-BF05D7D5FA3A}"/>
              </a:ext>
            </a:extLst>
          </p:cNvPr>
          <p:cNvSpPr txBox="1"/>
          <p:nvPr/>
        </p:nvSpPr>
        <p:spPr>
          <a:xfrm>
            <a:off x="2212155" y="4826000"/>
            <a:ext cx="4719690" cy="397032"/>
          </a:xfrm>
          <a:prstGeom prst="rect">
            <a:avLst/>
          </a:prstGeom>
          <a:noFill/>
        </p:spPr>
        <p:txBody>
          <a:bodyPr wrap="none" rtlCol="0">
            <a:spAutoFit/>
          </a:bodyPr>
          <a:lstStyle/>
          <a:p>
            <a:pPr lvl="0" defTabSz="685800">
              <a:lnSpc>
                <a:spcPct val="90000"/>
              </a:lnSpc>
              <a:spcBef>
                <a:spcPts val="750"/>
              </a:spcBef>
              <a:defRPr/>
            </a:pPr>
            <a:r>
              <a:rPr lang="en-US" sz="2200" i="1" dirty="0">
                <a:solidFill>
                  <a:srgbClr val="54585A"/>
                </a:solidFill>
              </a:rPr>
              <a:t>Let’s go into FAST now and check it out!</a:t>
            </a:r>
            <a:endParaRPr lang="en-US" i="1" dirty="0"/>
          </a:p>
        </p:txBody>
      </p:sp>
      <p:pic>
        <p:nvPicPr>
          <p:cNvPr id="18" name="Picture 17">
            <a:extLst>
              <a:ext uri="{FF2B5EF4-FFF2-40B4-BE49-F238E27FC236}">
                <a16:creationId xmlns:a16="http://schemas.microsoft.com/office/drawing/2014/main" id="{14532F8F-DCE9-A84D-8050-1811AD754B50}"/>
              </a:ext>
            </a:extLst>
          </p:cNvPr>
          <p:cNvPicPr>
            <a:picLocks noChangeAspect="1"/>
          </p:cNvPicPr>
          <p:nvPr/>
        </p:nvPicPr>
        <p:blipFill>
          <a:blip r:embed="rId3"/>
          <a:stretch>
            <a:fillRect/>
          </a:stretch>
        </p:blipFill>
        <p:spPr>
          <a:xfrm>
            <a:off x="0" y="1270239"/>
            <a:ext cx="9144000" cy="2971321"/>
          </a:xfrm>
          <a:prstGeom prst="rect">
            <a:avLst/>
          </a:prstGeom>
        </p:spPr>
      </p:pic>
    </p:spTree>
    <p:extLst>
      <p:ext uri="{BB962C8B-B14F-4D97-AF65-F5344CB8AC3E}">
        <p14:creationId xmlns:p14="http://schemas.microsoft.com/office/powerpoint/2010/main" val="189333050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9D9CA4-480E-6F49-BDE2-65960F2A4A9F}"/>
              </a:ext>
            </a:extLst>
          </p:cNvPr>
          <p:cNvSpPr>
            <a:spLocks noGrp="1"/>
          </p:cNvSpPr>
          <p:nvPr>
            <p:ph type="title"/>
          </p:nvPr>
        </p:nvSpPr>
        <p:spPr>
          <a:xfrm>
            <a:off x="281410" y="200779"/>
            <a:ext cx="7886700" cy="601741"/>
          </a:xfrm>
        </p:spPr>
        <p:txBody>
          <a:bodyPr/>
          <a:lstStyle/>
          <a:p>
            <a:r>
              <a:rPr lang="en-US" sz="4000" dirty="0"/>
              <a:t>Award List – Level 1</a:t>
            </a:r>
          </a:p>
        </p:txBody>
      </p:sp>
      <p:sp>
        <p:nvSpPr>
          <p:cNvPr id="3" name="Slide Number Placeholder 2"/>
          <p:cNvSpPr>
            <a:spLocks noGrp="1"/>
          </p:cNvSpPr>
          <p:nvPr>
            <p:ph type="sldNum" sz="quarter" idx="10"/>
          </p:nvPr>
        </p:nvSpPr>
        <p:spPr/>
        <p:txBody>
          <a:bodyPr/>
          <a:lstStyle/>
          <a:p>
            <a:r>
              <a:rPr lang="en-US" dirty="0"/>
              <a:t>SIMON FRASER UNIVERSITY   </a:t>
            </a:r>
            <a:fld id="{45E0C454-F75C-A944-8BC1-78DA56BBB239}" type="slidenum">
              <a:rPr lang="en-US" smtClean="0"/>
              <a:pPr/>
              <a:t>13</a:t>
            </a:fld>
            <a:endParaRPr lang="en-US" dirty="0"/>
          </a:p>
        </p:txBody>
      </p:sp>
      <p:graphicFrame>
        <p:nvGraphicFramePr>
          <p:cNvPr id="7" name="Table 7">
            <a:extLst>
              <a:ext uri="{FF2B5EF4-FFF2-40B4-BE49-F238E27FC236}">
                <a16:creationId xmlns:a16="http://schemas.microsoft.com/office/drawing/2014/main" id="{0D3A6F4A-2012-774C-A035-477255B38D08}"/>
              </a:ext>
            </a:extLst>
          </p:cNvPr>
          <p:cNvGraphicFramePr>
            <a:graphicFrameLocks noGrp="1"/>
          </p:cNvGraphicFramePr>
          <p:nvPr>
            <p:extLst>
              <p:ext uri="{D42A27DB-BD31-4B8C-83A1-F6EECF244321}">
                <p14:modId xmlns:p14="http://schemas.microsoft.com/office/powerpoint/2010/main" val="3482651193"/>
              </p:ext>
            </p:extLst>
          </p:nvPr>
        </p:nvGraphicFramePr>
        <p:xfrm>
          <a:off x="281410" y="1063462"/>
          <a:ext cx="8584294" cy="4248132"/>
        </p:xfrm>
        <a:graphic>
          <a:graphicData uri="http://schemas.openxmlformats.org/drawingml/2006/table">
            <a:tbl>
              <a:tblPr firstRow="1" bandRow="1">
                <a:tableStyleId>{5C22544A-7EE6-4342-B048-85BDC9FD1C3A}</a:tableStyleId>
              </a:tblPr>
              <a:tblGrid>
                <a:gridCol w="3245446">
                  <a:extLst>
                    <a:ext uri="{9D8B030D-6E8A-4147-A177-3AD203B41FA5}">
                      <a16:colId xmlns:a16="http://schemas.microsoft.com/office/drawing/2014/main" val="1183619024"/>
                    </a:ext>
                  </a:extLst>
                </a:gridCol>
                <a:gridCol w="5338848">
                  <a:extLst>
                    <a:ext uri="{9D8B030D-6E8A-4147-A177-3AD203B41FA5}">
                      <a16:colId xmlns:a16="http://schemas.microsoft.com/office/drawing/2014/main" val="980087590"/>
                    </a:ext>
                  </a:extLst>
                </a:gridCol>
              </a:tblGrid>
              <a:tr h="606312">
                <a:tc>
                  <a:txBody>
                    <a:bodyPr/>
                    <a:lstStyle/>
                    <a:p>
                      <a:r>
                        <a:rPr lang="en-US" sz="2000" dirty="0">
                          <a:solidFill>
                            <a:schemeClr val="accent6"/>
                          </a:solidFill>
                        </a:rPr>
                        <a:t>Column Header</a:t>
                      </a:r>
                    </a:p>
                  </a:txBody>
                  <a:tcPr marL="83127" marR="83127" marT="41564" marB="41564">
                    <a:solidFill>
                      <a:schemeClr val="tx2"/>
                    </a:solidFill>
                  </a:tcPr>
                </a:tc>
                <a:tc>
                  <a:txBody>
                    <a:bodyPr/>
                    <a:lstStyle/>
                    <a:p>
                      <a:r>
                        <a:rPr lang="en-US" sz="2000" dirty="0">
                          <a:solidFill>
                            <a:schemeClr val="accent6"/>
                          </a:solidFill>
                        </a:rPr>
                        <a:t>Definition (hover over column header)</a:t>
                      </a:r>
                    </a:p>
                  </a:txBody>
                  <a:tcPr marL="83127" marR="83127" marT="41564" marB="41564">
                    <a:solidFill>
                      <a:schemeClr val="tx2"/>
                    </a:solidFill>
                  </a:tcPr>
                </a:tc>
                <a:extLst>
                  <a:ext uri="{0D108BD9-81ED-4DB2-BD59-A6C34878D82A}">
                    <a16:rowId xmlns:a16="http://schemas.microsoft.com/office/drawing/2014/main" val="1823299561"/>
                  </a:ext>
                </a:extLst>
              </a:tr>
              <a:tr h="518335">
                <a:tc>
                  <a:txBody>
                    <a:bodyPr/>
                    <a:lstStyle/>
                    <a:p>
                      <a:r>
                        <a:rPr lang="en-US" sz="1600" kern="1200" dirty="0">
                          <a:solidFill>
                            <a:schemeClr val="bg1"/>
                          </a:solidFill>
                          <a:latin typeface="Trebuchet MS" panose="020B0703020202090204" pitchFamily="34" charset="0"/>
                          <a:ea typeface="+mn-ea"/>
                          <a:cs typeface="+mn-cs"/>
                        </a:rPr>
                        <a:t>Project</a:t>
                      </a:r>
                    </a:p>
                  </a:txBody>
                  <a:tcPr marL="83127" marR="83127" marT="41564" marB="41564">
                    <a:solidFill>
                      <a:schemeClr val="tx2">
                        <a:lumMod val="40000"/>
                        <a:lumOff val="60000"/>
                      </a:schemeClr>
                    </a:solidFill>
                  </a:tcPr>
                </a:tc>
                <a:tc>
                  <a:txBody>
                    <a:bodyPr/>
                    <a:lstStyle/>
                    <a:p>
                      <a:r>
                        <a:rPr lang="en-US" sz="1600" kern="1200" dirty="0">
                          <a:solidFill>
                            <a:schemeClr val="bg1"/>
                          </a:solidFill>
                          <a:latin typeface="Trebuchet MS" panose="020B0703020202090204" pitchFamily="34" charset="0"/>
                          <a:ea typeface="+mn-ea"/>
                          <a:cs typeface="+mn-cs"/>
                        </a:rPr>
                        <a:t>Project number assigned by SFU</a:t>
                      </a:r>
                    </a:p>
                  </a:txBody>
                  <a:tcPr marL="83127" marR="83127" marT="41564" marB="41564">
                    <a:solidFill>
                      <a:schemeClr val="tx2">
                        <a:lumMod val="40000"/>
                        <a:lumOff val="60000"/>
                      </a:schemeClr>
                    </a:solidFill>
                  </a:tcPr>
                </a:tc>
                <a:extLst>
                  <a:ext uri="{0D108BD9-81ED-4DB2-BD59-A6C34878D82A}">
                    <a16:rowId xmlns:a16="http://schemas.microsoft.com/office/drawing/2014/main" val="1875492782"/>
                  </a:ext>
                </a:extLst>
              </a:tr>
              <a:tr h="518335">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kern="1200" dirty="0">
                          <a:solidFill>
                            <a:schemeClr val="bg1"/>
                          </a:solidFill>
                          <a:latin typeface="Trebuchet MS" panose="020B0703020202090204" pitchFamily="34" charset="0"/>
                          <a:ea typeface="+mn-ea"/>
                          <a:cs typeface="+mn-cs"/>
                        </a:rPr>
                        <a:t>Status</a:t>
                      </a:r>
                    </a:p>
                  </a:txBody>
                  <a:tcPr marL="83127" marR="83127" marT="41564" marB="41564">
                    <a:solidFill>
                      <a:schemeClr val="tx2">
                        <a:lumMod val="40000"/>
                        <a:lumOff val="60000"/>
                      </a:schemeClr>
                    </a:solidFill>
                  </a:tcPr>
                </a:tc>
                <a:tc>
                  <a:txBody>
                    <a:bodyPr/>
                    <a:lstStyle/>
                    <a:p>
                      <a:r>
                        <a:rPr lang="en-US" sz="1600" kern="1200" dirty="0">
                          <a:solidFill>
                            <a:schemeClr val="bg1"/>
                          </a:solidFill>
                          <a:latin typeface="Trebuchet MS" panose="020B0703020202090204" pitchFamily="34" charset="0"/>
                          <a:ea typeface="+mn-ea"/>
                          <a:cs typeface="+mn-cs"/>
                        </a:rPr>
                        <a:t>Used to communicate where the project is at in its lifecycle</a:t>
                      </a:r>
                    </a:p>
                  </a:txBody>
                  <a:tcPr marL="83127" marR="83127" marT="41564" marB="41564">
                    <a:solidFill>
                      <a:schemeClr val="tx2">
                        <a:lumMod val="40000"/>
                        <a:lumOff val="60000"/>
                      </a:schemeClr>
                    </a:solidFill>
                  </a:tcPr>
                </a:tc>
                <a:extLst>
                  <a:ext uri="{0D108BD9-81ED-4DB2-BD59-A6C34878D82A}">
                    <a16:rowId xmlns:a16="http://schemas.microsoft.com/office/drawing/2014/main" val="1513136639"/>
                  </a:ext>
                </a:extLst>
              </a:tr>
              <a:tr h="518335">
                <a:tc>
                  <a:txBody>
                    <a:bodyPr/>
                    <a:lstStyle/>
                    <a:p>
                      <a:pPr marL="0" indent="0" algn="l" defTabSz="914400" rtl="0" eaLnBrk="1" latinLnBrk="0" hangingPunct="1">
                        <a:spcBef>
                          <a:spcPts val="0"/>
                        </a:spcBef>
                        <a:buFont typeface="Arial" panose="020B0604020202020204" pitchFamily="34" charset="0"/>
                        <a:buNone/>
                      </a:pPr>
                      <a:r>
                        <a:rPr lang="en-US" sz="1600" kern="1200" dirty="0">
                          <a:solidFill>
                            <a:schemeClr val="bg1"/>
                          </a:solidFill>
                          <a:latin typeface="Trebuchet MS" panose="020B0703020202090204" pitchFamily="34" charset="0"/>
                          <a:ea typeface="+mn-ea"/>
                          <a:cs typeface="+mn-cs"/>
                        </a:rPr>
                        <a:t>PI</a:t>
                      </a:r>
                    </a:p>
                  </a:txBody>
                  <a:tcPr marL="83127" marR="83127" marT="41564" marB="41564">
                    <a:solidFill>
                      <a:schemeClr val="tx2">
                        <a:lumMod val="40000"/>
                        <a:lumOff val="60000"/>
                      </a:schemeClr>
                    </a:solidFill>
                  </a:tcPr>
                </a:tc>
                <a:tc>
                  <a:txBody>
                    <a:bodyPr/>
                    <a:lstStyle/>
                    <a:p>
                      <a:r>
                        <a:rPr lang="en-US" sz="1600" kern="1200" dirty="0">
                          <a:solidFill>
                            <a:schemeClr val="bg1"/>
                          </a:solidFill>
                          <a:latin typeface="Trebuchet MS" panose="020B0703020202090204" pitchFamily="34" charset="0"/>
                          <a:ea typeface="+mn-ea"/>
                          <a:cs typeface="+mn-cs"/>
                        </a:rPr>
                        <a:t>Principle Investigator</a:t>
                      </a:r>
                    </a:p>
                  </a:txBody>
                  <a:tcPr marL="83127" marR="83127" marT="41564" marB="41564">
                    <a:solidFill>
                      <a:schemeClr val="tx2">
                        <a:lumMod val="40000"/>
                        <a:lumOff val="60000"/>
                      </a:schemeClr>
                    </a:solidFill>
                  </a:tcPr>
                </a:tc>
                <a:extLst>
                  <a:ext uri="{0D108BD9-81ED-4DB2-BD59-A6C34878D82A}">
                    <a16:rowId xmlns:a16="http://schemas.microsoft.com/office/drawing/2014/main" val="999026229"/>
                  </a:ext>
                </a:extLst>
              </a:tr>
              <a:tr h="731767">
                <a:tc>
                  <a:txBody>
                    <a:bodyPr/>
                    <a:lstStyle/>
                    <a:p>
                      <a:r>
                        <a:rPr lang="en-US" sz="1600" dirty="0">
                          <a:solidFill>
                            <a:schemeClr val="bg1"/>
                          </a:solidFill>
                          <a:latin typeface="Trebuchet MS" panose="020B0703020202090204" pitchFamily="34" charset="0"/>
                        </a:rPr>
                        <a:t>Sponsor</a:t>
                      </a:r>
                    </a:p>
                  </a:txBody>
                  <a:tcPr marL="83127" marR="83127" marT="41564" marB="41564">
                    <a:solidFill>
                      <a:schemeClr val="tx2">
                        <a:lumMod val="40000"/>
                        <a:lumOff val="60000"/>
                      </a:schemeClr>
                    </a:solidFill>
                  </a:tcPr>
                </a:tc>
                <a:tc>
                  <a:txBody>
                    <a:bodyPr/>
                    <a:lstStyle/>
                    <a:p>
                      <a:r>
                        <a:rPr lang="en-US" sz="1600" dirty="0">
                          <a:solidFill>
                            <a:schemeClr val="bg1"/>
                          </a:solidFill>
                          <a:latin typeface="Trebuchet MS" panose="020B0703020202090204" pitchFamily="34" charset="0"/>
                        </a:rPr>
                        <a:t>Sponsor as indicated on Award Letter or Fully Executed Contract</a:t>
                      </a:r>
                    </a:p>
                  </a:txBody>
                  <a:tcPr marL="83127" marR="83127" marT="41564" marB="41564">
                    <a:solidFill>
                      <a:schemeClr val="tx2">
                        <a:lumMod val="40000"/>
                        <a:lumOff val="60000"/>
                      </a:schemeClr>
                    </a:solidFill>
                  </a:tcPr>
                </a:tc>
                <a:extLst>
                  <a:ext uri="{0D108BD9-81ED-4DB2-BD59-A6C34878D82A}">
                    <a16:rowId xmlns:a16="http://schemas.microsoft.com/office/drawing/2014/main" val="1387589571"/>
                  </a:ext>
                </a:extLst>
              </a:tr>
              <a:tr h="527483">
                <a:tc>
                  <a:txBody>
                    <a:bodyPr/>
                    <a:lstStyle/>
                    <a:p>
                      <a:r>
                        <a:rPr lang="en-US" sz="1600" dirty="0">
                          <a:solidFill>
                            <a:schemeClr val="bg1"/>
                          </a:solidFill>
                          <a:latin typeface="Trebuchet MS" panose="020B0703020202090204" pitchFamily="34" charset="0"/>
                        </a:rPr>
                        <a:t>Program</a:t>
                      </a:r>
                    </a:p>
                  </a:txBody>
                  <a:tcPr marL="83127" marR="83127" marT="41564" marB="41564">
                    <a:solidFill>
                      <a:schemeClr val="tx2">
                        <a:lumMod val="40000"/>
                        <a:lumOff val="60000"/>
                      </a:schemeClr>
                    </a:solidFill>
                  </a:tcPr>
                </a:tc>
                <a:tc>
                  <a:txBody>
                    <a:bodyPr/>
                    <a:lstStyle/>
                    <a:p>
                      <a:r>
                        <a:rPr lang="en-US" sz="1600" dirty="0">
                          <a:solidFill>
                            <a:schemeClr val="bg1"/>
                          </a:solidFill>
                          <a:latin typeface="Trebuchet MS" panose="020B0703020202090204" pitchFamily="34" charset="0"/>
                        </a:rPr>
                        <a:t>Sponsor Program, if applicable, as indicated on Award Letter or Fully Executed Contract</a:t>
                      </a:r>
                    </a:p>
                  </a:txBody>
                  <a:tcPr marL="83127" marR="83127" marT="41564" marB="41564">
                    <a:solidFill>
                      <a:schemeClr val="tx2">
                        <a:lumMod val="40000"/>
                        <a:lumOff val="60000"/>
                      </a:schemeClr>
                    </a:solidFill>
                  </a:tcPr>
                </a:tc>
                <a:extLst>
                  <a:ext uri="{0D108BD9-81ED-4DB2-BD59-A6C34878D82A}">
                    <a16:rowId xmlns:a16="http://schemas.microsoft.com/office/drawing/2014/main" val="2740982774"/>
                  </a:ext>
                </a:extLst>
              </a:tr>
              <a:tr h="731767">
                <a:tc>
                  <a:txBody>
                    <a:bodyPr/>
                    <a:lstStyle/>
                    <a:p>
                      <a:r>
                        <a:rPr lang="en-US" sz="1600" dirty="0">
                          <a:solidFill>
                            <a:schemeClr val="bg1"/>
                          </a:solidFill>
                          <a:latin typeface="Trebuchet MS" panose="020B0703020202090204" pitchFamily="34" charset="0"/>
                        </a:rPr>
                        <a:t>Project Title</a:t>
                      </a:r>
                    </a:p>
                  </a:txBody>
                  <a:tcPr marL="83127" marR="83127" marT="41564" marB="41564">
                    <a:solidFill>
                      <a:schemeClr val="tx2">
                        <a:lumMod val="40000"/>
                        <a:lumOff val="60000"/>
                      </a:schemeClr>
                    </a:solidFill>
                  </a:tcPr>
                </a:tc>
                <a:tc>
                  <a:txBody>
                    <a:bodyPr/>
                    <a:lstStyle/>
                    <a:p>
                      <a:r>
                        <a:rPr lang="en-US" sz="1600" dirty="0">
                          <a:solidFill>
                            <a:schemeClr val="bg1"/>
                          </a:solidFill>
                          <a:latin typeface="Trebuchet MS" panose="020B0703020202090204" pitchFamily="34" charset="0"/>
                        </a:rPr>
                        <a:t>Title PI submitted with Project’s proposal</a:t>
                      </a:r>
                    </a:p>
                  </a:txBody>
                  <a:tcPr marL="83127" marR="83127" marT="41564" marB="41564">
                    <a:solidFill>
                      <a:schemeClr val="tx2">
                        <a:lumMod val="40000"/>
                        <a:lumOff val="60000"/>
                      </a:schemeClr>
                    </a:solidFill>
                  </a:tcPr>
                </a:tc>
                <a:extLst>
                  <a:ext uri="{0D108BD9-81ED-4DB2-BD59-A6C34878D82A}">
                    <a16:rowId xmlns:a16="http://schemas.microsoft.com/office/drawing/2014/main" val="946690639"/>
                  </a:ext>
                </a:extLst>
              </a:tr>
            </a:tbl>
          </a:graphicData>
        </a:graphic>
      </p:graphicFrame>
    </p:spTree>
    <p:extLst>
      <p:ext uri="{BB962C8B-B14F-4D97-AF65-F5344CB8AC3E}">
        <p14:creationId xmlns:p14="http://schemas.microsoft.com/office/powerpoint/2010/main" val="384506415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9D9CA4-480E-6F49-BDE2-65960F2A4A9F}"/>
              </a:ext>
            </a:extLst>
          </p:cNvPr>
          <p:cNvSpPr>
            <a:spLocks noGrp="1"/>
          </p:cNvSpPr>
          <p:nvPr>
            <p:ph type="title"/>
          </p:nvPr>
        </p:nvSpPr>
        <p:spPr>
          <a:xfrm>
            <a:off x="281410" y="200779"/>
            <a:ext cx="7886700" cy="601741"/>
          </a:xfrm>
        </p:spPr>
        <p:txBody>
          <a:bodyPr/>
          <a:lstStyle/>
          <a:p>
            <a:r>
              <a:rPr lang="en-US" sz="4000" dirty="0"/>
              <a:t>Award List – Level 1</a:t>
            </a:r>
          </a:p>
        </p:txBody>
      </p:sp>
      <p:sp>
        <p:nvSpPr>
          <p:cNvPr id="3" name="Slide Number Placeholder 2"/>
          <p:cNvSpPr>
            <a:spLocks noGrp="1"/>
          </p:cNvSpPr>
          <p:nvPr>
            <p:ph type="sldNum" sz="quarter" idx="10"/>
          </p:nvPr>
        </p:nvSpPr>
        <p:spPr/>
        <p:txBody>
          <a:bodyPr/>
          <a:lstStyle/>
          <a:p>
            <a:r>
              <a:rPr lang="en-US" dirty="0"/>
              <a:t>SIMON FRASER UNIVERSITY   </a:t>
            </a:r>
            <a:fld id="{45E0C454-F75C-A944-8BC1-78DA56BBB239}" type="slidenum">
              <a:rPr lang="en-US" smtClean="0"/>
              <a:pPr/>
              <a:t>14</a:t>
            </a:fld>
            <a:endParaRPr lang="en-US" dirty="0"/>
          </a:p>
        </p:txBody>
      </p:sp>
      <p:graphicFrame>
        <p:nvGraphicFramePr>
          <p:cNvPr id="7" name="Table 7">
            <a:extLst>
              <a:ext uri="{FF2B5EF4-FFF2-40B4-BE49-F238E27FC236}">
                <a16:creationId xmlns:a16="http://schemas.microsoft.com/office/drawing/2014/main" id="{0D3A6F4A-2012-774C-A035-477255B38D08}"/>
              </a:ext>
            </a:extLst>
          </p:cNvPr>
          <p:cNvGraphicFramePr>
            <a:graphicFrameLocks noGrp="1"/>
          </p:cNvGraphicFramePr>
          <p:nvPr>
            <p:extLst>
              <p:ext uri="{D42A27DB-BD31-4B8C-83A1-F6EECF244321}">
                <p14:modId xmlns:p14="http://schemas.microsoft.com/office/powerpoint/2010/main" val="2592842566"/>
              </p:ext>
            </p:extLst>
          </p:nvPr>
        </p:nvGraphicFramePr>
        <p:xfrm>
          <a:off x="281410" y="1063461"/>
          <a:ext cx="8597548" cy="3500227"/>
        </p:xfrm>
        <a:graphic>
          <a:graphicData uri="http://schemas.openxmlformats.org/drawingml/2006/table">
            <a:tbl>
              <a:tblPr firstRow="1" bandRow="1">
                <a:tableStyleId>{5C22544A-7EE6-4342-B048-85BDC9FD1C3A}</a:tableStyleId>
              </a:tblPr>
              <a:tblGrid>
                <a:gridCol w="3250457">
                  <a:extLst>
                    <a:ext uri="{9D8B030D-6E8A-4147-A177-3AD203B41FA5}">
                      <a16:colId xmlns:a16="http://schemas.microsoft.com/office/drawing/2014/main" val="1183619024"/>
                    </a:ext>
                  </a:extLst>
                </a:gridCol>
                <a:gridCol w="5347091">
                  <a:extLst>
                    <a:ext uri="{9D8B030D-6E8A-4147-A177-3AD203B41FA5}">
                      <a16:colId xmlns:a16="http://schemas.microsoft.com/office/drawing/2014/main" val="980087590"/>
                    </a:ext>
                  </a:extLst>
                </a:gridCol>
              </a:tblGrid>
              <a:tr h="606313">
                <a:tc>
                  <a:txBody>
                    <a:bodyPr/>
                    <a:lstStyle/>
                    <a:p>
                      <a:r>
                        <a:rPr lang="en-US" sz="2000" dirty="0">
                          <a:solidFill>
                            <a:schemeClr val="accent6"/>
                          </a:solidFill>
                        </a:rPr>
                        <a:t>Column Header</a:t>
                      </a:r>
                    </a:p>
                  </a:txBody>
                  <a:tcPr marL="83127" marR="83127" marT="41564" marB="41564">
                    <a:solidFill>
                      <a:schemeClr val="tx2"/>
                    </a:solidFill>
                  </a:tcPr>
                </a:tc>
                <a:tc>
                  <a:txBody>
                    <a:bodyPr/>
                    <a:lstStyle/>
                    <a:p>
                      <a:r>
                        <a:rPr lang="en-US" sz="2000" dirty="0">
                          <a:solidFill>
                            <a:schemeClr val="accent6"/>
                          </a:solidFill>
                        </a:rPr>
                        <a:t>Definition (hover over column header)</a:t>
                      </a:r>
                    </a:p>
                  </a:txBody>
                  <a:tcPr marL="83127" marR="83127" marT="41564" marB="41564">
                    <a:solidFill>
                      <a:schemeClr val="tx2"/>
                    </a:solidFill>
                  </a:tcPr>
                </a:tc>
                <a:extLst>
                  <a:ext uri="{0D108BD9-81ED-4DB2-BD59-A6C34878D82A}">
                    <a16:rowId xmlns:a16="http://schemas.microsoft.com/office/drawing/2014/main" val="1823299561"/>
                  </a:ext>
                </a:extLst>
              </a:tr>
              <a:tr h="850942">
                <a:tc>
                  <a:txBody>
                    <a:bodyPr/>
                    <a:lstStyle/>
                    <a:p>
                      <a:r>
                        <a:rPr lang="en-US" sz="1600" kern="1200" dirty="0">
                          <a:solidFill>
                            <a:schemeClr val="bg1"/>
                          </a:solidFill>
                          <a:latin typeface="Trebuchet MS" panose="020B0703020202090204" pitchFamily="34" charset="0"/>
                          <a:ea typeface="+mn-ea"/>
                          <a:cs typeface="+mn-cs"/>
                        </a:rPr>
                        <a:t>Award Start Date</a:t>
                      </a:r>
                    </a:p>
                  </a:txBody>
                  <a:tcPr marL="83127" marR="83127" marT="41564" marB="41564">
                    <a:solidFill>
                      <a:schemeClr val="tx2">
                        <a:lumMod val="40000"/>
                        <a:lumOff val="60000"/>
                      </a:schemeClr>
                    </a:solidFill>
                  </a:tcPr>
                </a:tc>
                <a:tc>
                  <a:txBody>
                    <a:bodyPr/>
                    <a:lstStyle/>
                    <a:p>
                      <a:r>
                        <a:rPr lang="en-US" sz="1600" kern="1200" dirty="0">
                          <a:solidFill>
                            <a:schemeClr val="bg1"/>
                          </a:solidFill>
                          <a:latin typeface="Trebuchet MS" panose="020B0703020202090204" pitchFamily="34" charset="0"/>
                          <a:ea typeface="+mn-ea"/>
                          <a:cs typeface="+mn-cs"/>
                        </a:rPr>
                        <a:t>Project start date indicated on Notice of Award or fully executed contract</a:t>
                      </a:r>
                    </a:p>
                  </a:txBody>
                  <a:tcPr marL="83127" marR="83127" marT="41564" marB="41564">
                    <a:solidFill>
                      <a:schemeClr val="tx2">
                        <a:lumMod val="40000"/>
                        <a:lumOff val="60000"/>
                      </a:schemeClr>
                    </a:solidFill>
                  </a:tcPr>
                </a:tc>
                <a:extLst>
                  <a:ext uri="{0D108BD9-81ED-4DB2-BD59-A6C34878D82A}">
                    <a16:rowId xmlns:a16="http://schemas.microsoft.com/office/drawing/2014/main" val="1875492782"/>
                  </a:ext>
                </a:extLst>
              </a:tr>
              <a:tr h="984484">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kern="1200" dirty="0">
                          <a:solidFill>
                            <a:schemeClr val="bg1"/>
                          </a:solidFill>
                          <a:latin typeface="Trebuchet MS" panose="020B0703020202090204" pitchFamily="34" charset="0"/>
                          <a:ea typeface="+mn-ea"/>
                          <a:cs typeface="+mn-cs"/>
                        </a:rPr>
                        <a:t>Award End Date</a:t>
                      </a:r>
                    </a:p>
                  </a:txBody>
                  <a:tcPr marL="83127" marR="83127" marT="41564" marB="41564">
                    <a:solidFill>
                      <a:schemeClr val="tx2">
                        <a:lumMod val="40000"/>
                        <a:lumOff val="60000"/>
                      </a:schemeClr>
                    </a:solidFill>
                  </a:tcPr>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US" sz="1600" kern="1200" dirty="0">
                          <a:solidFill>
                            <a:schemeClr val="bg1"/>
                          </a:solidFill>
                          <a:latin typeface="Trebuchet MS" panose="020B0703020202090204" pitchFamily="34" charset="0"/>
                          <a:ea typeface="+mn-ea"/>
                          <a:cs typeface="+mn-cs"/>
                        </a:rPr>
                        <a:t>Project end date indicated on Notice of Award or fully executed contract, or as determined by an approved amendment (i.e., an extension)</a:t>
                      </a:r>
                    </a:p>
                  </a:txBody>
                  <a:tcPr marL="83127" marR="83127" marT="41564" marB="41564">
                    <a:solidFill>
                      <a:schemeClr val="tx2">
                        <a:lumMod val="40000"/>
                        <a:lumOff val="60000"/>
                      </a:schemeClr>
                    </a:solidFill>
                  </a:tcPr>
                </a:tc>
                <a:extLst>
                  <a:ext uri="{0D108BD9-81ED-4DB2-BD59-A6C34878D82A}">
                    <a16:rowId xmlns:a16="http://schemas.microsoft.com/office/drawing/2014/main" val="1513136639"/>
                  </a:ext>
                </a:extLst>
              </a:tr>
              <a:tr h="850942">
                <a:tc>
                  <a:txBody>
                    <a:bodyPr/>
                    <a:lstStyle/>
                    <a:p>
                      <a:pPr marL="0" indent="0" algn="l" defTabSz="914400" rtl="0" eaLnBrk="1" latinLnBrk="0" hangingPunct="1">
                        <a:spcBef>
                          <a:spcPts val="0"/>
                        </a:spcBef>
                        <a:buFont typeface="Arial" panose="020B0604020202020204" pitchFamily="34" charset="0"/>
                        <a:buNone/>
                      </a:pPr>
                      <a:r>
                        <a:rPr lang="en-US" sz="1600" kern="1200" dirty="0">
                          <a:solidFill>
                            <a:schemeClr val="bg1"/>
                          </a:solidFill>
                          <a:latin typeface="Trebuchet MS" panose="020B0703020202090204" pitchFamily="34" charset="0"/>
                          <a:ea typeface="+mn-ea"/>
                          <a:cs typeface="+mn-cs"/>
                        </a:rPr>
                        <a:t>Auto Extension Date</a:t>
                      </a:r>
                    </a:p>
                  </a:txBody>
                  <a:tcPr marL="83127" marR="83127" marT="41564" marB="41564">
                    <a:solidFill>
                      <a:schemeClr val="tx2">
                        <a:lumMod val="40000"/>
                        <a:lumOff val="60000"/>
                      </a:schemeClr>
                    </a:solidFill>
                  </a:tcPr>
                </a:tc>
                <a:tc>
                  <a:txBody>
                    <a:bodyPr/>
                    <a:lstStyle/>
                    <a:p>
                      <a:pPr marL="0" marR="0" indent="0" algn="l" defTabSz="685800" rtl="0" eaLnBrk="1" fontAlgn="auto" latinLnBrk="0" hangingPunct="1">
                        <a:lnSpc>
                          <a:spcPct val="100000"/>
                        </a:lnSpc>
                        <a:spcBef>
                          <a:spcPts val="0"/>
                        </a:spcBef>
                        <a:spcAft>
                          <a:spcPts val="0"/>
                        </a:spcAft>
                        <a:buClrTx/>
                        <a:buSzTx/>
                        <a:buFontTx/>
                        <a:buNone/>
                        <a:tabLst/>
                        <a:defRPr/>
                      </a:pPr>
                      <a:r>
                        <a:rPr lang="en-US" sz="1600" kern="1200" dirty="0">
                          <a:solidFill>
                            <a:schemeClr val="bg1"/>
                          </a:solidFill>
                          <a:latin typeface="Trebuchet MS" panose="020B0703020202090204" pitchFamily="34" charset="0"/>
                          <a:ea typeface="+mn-ea"/>
                          <a:cs typeface="+mn-cs"/>
                        </a:rPr>
                        <a:t>1-year auto-extension date as defined by the Tri-Agency Guide on Financial Administration. If there is an Auto-Extension as part of the award, then the Auto-Extension field in FAST will </a:t>
                      </a:r>
                      <a:r>
                        <a:rPr lang="en-US" sz="1600" b="1" kern="1200" dirty="0">
                          <a:solidFill>
                            <a:schemeClr val="bg1"/>
                          </a:solidFill>
                          <a:latin typeface="Trebuchet MS" panose="020B0703020202090204" pitchFamily="34" charset="0"/>
                          <a:ea typeface="+mn-ea"/>
                          <a:cs typeface="+mn-cs"/>
                        </a:rPr>
                        <a:t>mirror the award end date</a:t>
                      </a:r>
                      <a:r>
                        <a:rPr lang="en-US" sz="1600" kern="1200" dirty="0">
                          <a:solidFill>
                            <a:schemeClr val="bg1"/>
                          </a:solidFill>
                          <a:latin typeface="Trebuchet MS" panose="020B0703020202090204" pitchFamily="34" charset="0"/>
                          <a:ea typeface="+mn-ea"/>
                          <a:cs typeface="+mn-cs"/>
                        </a:rPr>
                        <a:t>. </a:t>
                      </a:r>
                    </a:p>
                  </a:txBody>
                  <a:tcPr marL="83127" marR="83127" marT="41564" marB="41564">
                    <a:solidFill>
                      <a:schemeClr val="tx2">
                        <a:lumMod val="40000"/>
                        <a:lumOff val="60000"/>
                      </a:schemeClr>
                    </a:solidFill>
                  </a:tcPr>
                </a:tc>
                <a:extLst>
                  <a:ext uri="{0D108BD9-81ED-4DB2-BD59-A6C34878D82A}">
                    <a16:rowId xmlns:a16="http://schemas.microsoft.com/office/drawing/2014/main" val="999026229"/>
                  </a:ext>
                </a:extLst>
              </a:tr>
            </a:tbl>
          </a:graphicData>
        </a:graphic>
      </p:graphicFrame>
    </p:spTree>
    <p:extLst>
      <p:ext uri="{BB962C8B-B14F-4D97-AF65-F5344CB8AC3E}">
        <p14:creationId xmlns:p14="http://schemas.microsoft.com/office/powerpoint/2010/main" val="270428241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9D9CA4-480E-6F49-BDE2-65960F2A4A9F}"/>
              </a:ext>
            </a:extLst>
          </p:cNvPr>
          <p:cNvSpPr>
            <a:spLocks noGrp="1"/>
          </p:cNvSpPr>
          <p:nvPr>
            <p:ph type="title"/>
          </p:nvPr>
        </p:nvSpPr>
        <p:spPr>
          <a:xfrm>
            <a:off x="281410" y="200779"/>
            <a:ext cx="7886700" cy="601741"/>
          </a:xfrm>
        </p:spPr>
        <p:txBody>
          <a:bodyPr/>
          <a:lstStyle/>
          <a:p>
            <a:r>
              <a:rPr lang="en-US" sz="4000" dirty="0"/>
              <a:t>Award List – Level 1</a:t>
            </a:r>
          </a:p>
        </p:txBody>
      </p:sp>
      <p:sp>
        <p:nvSpPr>
          <p:cNvPr id="3" name="Slide Number Placeholder 2"/>
          <p:cNvSpPr>
            <a:spLocks noGrp="1"/>
          </p:cNvSpPr>
          <p:nvPr>
            <p:ph type="sldNum" sz="quarter" idx="10"/>
          </p:nvPr>
        </p:nvSpPr>
        <p:spPr/>
        <p:txBody>
          <a:bodyPr/>
          <a:lstStyle/>
          <a:p>
            <a:r>
              <a:rPr lang="en-US" dirty="0"/>
              <a:t>SIMON FRASER UNIVERSITY   </a:t>
            </a:r>
            <a:fld id="{45E0C454-F75C-A944-8BC1-78DA56BBB239}" type="slidenum">
              <a:rPr lang="en-US" smtClean="0"/>
              <a:pPr/>
              <a:t>15</a:t>
            </a:fld>
            <a:endParaRPr lang="en-US" dirty="0"/>
          </a:p>
        </p:txBody>
      </p:sp>
      <p:graphicFrame>
        <p:nvGraphicFramePr>
          <p:cNvPr id="7" name="Table 7">
            <a:extLst>
              <a:ext uri="{FF2B5EF4-FFF2-40B4-BE49-F238E27FC236}">
                <a16:creationId xmlns:a16="http://schemas.microsoft.com/office/drawing/2014/main" id="{0D3A6F4A-2012-774C-A035-477255B38D08}"/>
              </a:ext>
            </a:extLst>
          </p:cNvPr>
          <p:cNvGraphicFramePr>
            <a:graphicFrameLocks noGrp="1"/>
          </p:cNvGraphicFramePr>
          <p:nvPr>
            <p:extLst>
              <p:ext uri="{D42A27DB-BD31-4B8C-83A1-F6EECF244321}">
                <p14:modId xmlns:p14="http://schemas.microsoft.com/office/powerpoint/2010/main" val="3191578529"/>
              </p:ext>
            </p:extLst>
          </p:nvPr>
        </p:nvGraphicFramePr>
        <p:xfrm>
          <a:off x="281409" y="1063460"/>
          <a:ext cx="8650555" cy="4318757"/>
        </p:xfrm>
        <a:graphic>
          <a:graphicData uri="http://schemas.openxmlformats.org/drawingml/2006/table">
            <a:tbl>
              <a:tblPr firstRow="1" bandRow="1">
                <a:tableStyleId>{5C22544A-7EE6-4342-B048-85BDC9FD1C3A}</a:tableStyleId>
              </a:tblPr>
              <a:tblGrid>
                <a:gridCol w="3283914">
                  <a:extLst>
                    <a:ext uri="{9D8B030D-6E8A-4147-A177-3AD203B41FA5}">
                      <a16:colId xmlns:a16="http://schemas.microsoft.com/office/drawing/2014/main" val="1183619024"/>
                    </a:ext>
                  </a:extLst>
                </a:gridCol>
                <a:gridCol w="5366641">
                  <a:extLst>
                    <a:ext uri="{9D8B030D-6E8A-4147-A177-3AD203B41FA5}">
                      <a16:colId xmlns:a16="http://schemas.microsoft.com/office/drawing/2014/main" val="980087590"/>
                    </a:ext>
                  </a:extLst>
                </a:gridCol>
              </a:tblGrid>
              <a:tr h="606314">
                <a:tc>
                  <a:txBody>
                    <a:bodyPr/>
                    <a:lstStyle/>
                    <a:p>
                      <a:r>
                        <a:rPr lang="en-US" sz="2000" dirty="0">
                          <a:solidFill>
                            <a:schemeClr val="accent6"/>
                          </a:solidFill>
                        </a:rPr>
                        <a:t>Column Header</a:t>
                      </a:r>
                    </a:p>
                  </a:txBody>
                  <a:tcPr marL="83127" marR="83127" marT="41564" marB="41564">
                    <a:solidFill>
                      <a:schemeClr val="tx2"/>
                    </a:solidFill>
                  </a:tcPr>
                </a:tc>
                <a:tc>
                  <a:txBody>
                    <a:bodyPr/>
                    <a:lstStyle/>
                    <a:p>
                      <a:r>
                        <a:rPr lang="en-US" sz="2000" dirty="0">
                          <a:solidFill>
                            <a:schemeClr val="accent6"/>
                          </a:solidFill>
                        </a:rPr>
                        <a:t>Definition</a:t>
                      </a:r>
                    </a:p>
                  </a:txBody>
                  <a:tcPr marL="83127" marR="83127" marT="41564" marB="41564">
                    <a:solidFill>
                      <a:schemeClr val="tx2"/>
                    </a:solidFill>
                  </a:tcPr>
                </a:tc>
                <a:extLst>
                  <a:ext uri="{0D108BD9-81ED-4DB2-BD59-A6C34878D82A}">
                    <a16:rowId xmlns:a16="http://schemas.microsoft.com/office/drawing/2014/main" val="1823299561"/>
                  </a:ext>
                </a:extLst>
              </a:tr>
              <a:tr h="847858">
                <a:tc>
                  <a:txBody>
                    <a:bodyPr/>
                    <a:lstStyle/>
                    <a:p>
                      <a:r>
                        <a:rPr lang="en-US" sz="1600" kern="1200" dirty="0">
                          <a:solidFill>
                            <a:schemeClr val="bg1"/>
                          </a:solidFill>
                          <a:latin typeface="Trebuchet MS" panose="020B0703020202090204" pitchFamily="34" charset="0"/>
                          <a:ea typeface="+mn-ea"/>
                          <a:cs typeface="+mn-cs"/>
                        </a:rPr>
                        <a:t>Total Awarded</a:t>
                      </a:r>
                    </a:p>
                  </a:txBody>
                  <a:tcPr marL="83127" marR="83127" marT="41564" marB="41564">
                    <a:solidFill>
                      <a:schemeClr val="tx2">
                        <a:lumMod val="40000"/>
                        <a:lumOff val="60000"/>
                      </a:schemeClr>
                    </a:solidFill>
                  </a:tcPr>
                </a:tc>
                <a:tc>
                  <a:txBody>
                    <a:bodyPr/>
                    <a:lstStyle/>
                    <a:p>
                      <a:r>
                        <a:rPr lang="en-US" sz="1600" kern="1200" dirty="0">
                          <a:solidFill>
                            <a:schemeClr val="bg1"/>
                          </a:solidFill>
                          <a:latin typeface="Trebuchet MS" panose="020B0703020202090204" pitchFamily="34" charset="0"/>
                          <a:ea typeface="+mn-ea"/>
                          <a:cs typeface="+mn-cs"/>
                        </a:rPr>
                        <a:t>Total amount awarded to PI indicated on Notice of Award or fully executed contract</a:t>
                      </a:r>
                    </a:p>
                  </a:txBody>
                  <a:tcPr marL="83127" marR="83127" marT="41564" marB="41564">
                    <a:solidFill>
                      <a:schemeClr val="tx2">
                        <a:lumMod val="40000"/>
                        <a:lumOff val="60000"/>
                      </a:schemeClr>
                    </a:solidFill>
                  </a:tcPr>
                </a:tc>
                <a:extLst>
                  <a:ext uri="{0D108BD9-81ED-4DB2-BD59-A6C34878D82A}">
                    <a16:rowId xmlns:a16="http://schemas.microsoft.com/office/drawing/2014/main" val="1875492782"/>
                  </a:ext>
                </a:extLst>
              </a:tr>
              <a:tr h="833156">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kern="1200" dirty="0">
                          <a:solidFill>
                            <a:schemeClr val="bg1"/>
                          </a:solidFill>
                          <a:latin typeface="Trebuchet MS" panose="020B0703020202090204" pitchFamily="34" charset="0"/>
                          <a:ea typeface="+mn-ea"/>
                          <a:cs typeface="+mn-cs"/>
                        </a:rPr>
                        <a:t>Approved Total Spending Budget</a:t>
                      </a:r>
                    </a:p>
                  </a:txBody>
                  <a:tcPr marL="83127" marR="83127" marT="41564" marB="41564">
                    <a:solidFill>
                      <a:schemeClr val="tx2">
                        <a:lumMod val="40000"/>
                        <a:lumOff val="60000"/>
                      </a:schemeClr>
                    </a:solidFill>
                  </a:tcPr>
                </a:tc>
                <a:tc>
                  <a:txBody>
                    <a:bodyPr/>
                    <a:lstStyle/>
                    <a:p>
                      <a:r>
                        <a:rPr lang="en-US" sz="1600" kern="1200" dirty="0">
                          <a:solidFill>
                            <a:schemeClr val="bg1"/>
                          </a:solidFill>
                          <a:latin typeface="Trebuchet MS" panose="020B0703020202090204" pitchFamily="34" charset="0"/>
                          <a:ea typeface="+mn-ea"/>
                          <a:cs typeface="+mn-cs"/>
                        </a:rPr>
                        <a:t>Total direct and indirect (overhead) budget approved for spending</a:t>
                      </a:r>
                    </a:p>
                  </a:txBody>
                  <a:tcPr marL="83127" marR="83127" marT="41564" marB="41564">
                    <a:solidFill>
                      <a:schemeClr val="tx2">
                        <a:lumMod val="40000"/>
                        <a:lumOff val="60000"/>
                      </a:schemeClr>
                    </a:solidFill>
                  </a:tcPr>
                </a:tc>
                <a:extLst>
                  <a:ext uri="{0D108BD9-81ED-4DB2-BD59-A6C34878D82A}">
                    <a16:rowId xmlns:a16="http://schemas.microsoft.com/office/drawing/2014/main" val="1513136639"/>
                  </a:ext>
                </a:extLst>
              </a:tr>
              <a:tr h="833156">
                <a:tc>
                  <a:txBody>
                    <a:bodyPr/>
                    <a:lstStyle/>
                    <a:p>
                      <a:pPr marL="0" indent="0" algn="l" defTabSz="914400" rtl="0" eaLnBrk="1" latinLnBrk="0" hangingPunct="1">
                        <a:spcBef>
                          <a:spcPts val="0"/>
                        </a:spcBef>
                        <a:buFont typeface="Arial" panose="020B0604020202020204" pitchFamily="34" charset="0"/>
                        <a:buNone/>
                      </a:pPr>
                      <a:r>
                        <a:rPr lang="en-US" sz="1600" kern="1200" dirty="0">
                          <a:solidFill>
                            <a:schemeClr val="bg1"/>
                          </a:solidFill>
                          <a:latin typeface="Trebuchet MS" panose="020B0703020202090204" pitchFamily="34" charset="0"/>
                          <a:ea typeface="+mn-ea"/>
                          <a:cs typeface="+mn-cs"/>
                        </a:rPr>
                        <a:t>Approved Total Overhead Budget</a:t>
                      </a:r>
                    </a:p>
                  </a:txBody>
                  <a:tcPr marL="83127" marR="83127" marT="41564" marB="41564">
                    <a:solidFill>
                      <a:schemeClr val="tx2">
                        <a:lumMod val="40000"/>
                        <a:lumOff val="60000"/>
                      </a:schemeClr>
                    </a:solidFill>
                  </a:tcPr>
                </a:tc>
                <a:tc>
                  <a:txBody>
                    <a:bodyPr/>
                    <a:lstStyle/>
                    <a:p>
                      <a:r>
                        <a:rPr lang="en-US" sz="1600" kern="1200" dirty="0">
                          <a:solidFill>
                            <a:schemeClr val="bg1"/>
                          </a:solidFill>
                          <a:latin typeface="Trebuchet MS" panose="020B0703020202090204" pitchFamily="34" charset="0"/>
                          <a:ea typeface="+mn-ea"/>
                          <a:cs typeface="+mn-cs"/>
                        </a:rPr>
                        <a:t>Total overhead budget approved for allocation</a:t>
                      </a:r>
                    </a:p>
                  </a:txBody>
                  <a:tcPr marL="83127" marR="83127" marT="41564" marB="41564">
                    <a:solidFill>
                      <a:schemeClr val="tx2">
                        <a:lumMod val="40000"/>
                        <a:lumOff val="60000"/>
                      </a:schemeClr>
                    </a:solidFill>
                  </a:tcPr>
                </a:tc>
                <a:extLst>
                  <a:ext uri="{0D108BD9-81ED-4DB2-BD59-A6C34878D82A}">
                    <a16:rowId xmlns:a16="http://schemas.microsoft.com/office/drawing/2014/main" val="999026229"/>
                  </a:ext>
                </a:extLst>
              </a:tr>
              <a:tr h="1198273">
                <a:tc>
                  <a:txBody>
                    <a:bodyPr/>
                    <a:lstStyle/>
                    <a:p>
                      <a:r>
                        <a:rPr lang="en-US" sz="1600" dirty="0">
                          <a:solidFill>
                            <a:schemeClr val="bg1"/>
                          </a:solidFill>
                          <a:latin typeface="Trebuchet MS" panose="020B0703020202090204" pitchFamily="34" charset="0"/>
                        </a:rPr>
                        <a:t>Direct Spending Balance</a:t>
                      </a:r>
                    </a:p>
                  </a:txBody>
                  <a:tcPr marL="83127" marR="83127" marT="41564" marB="41564">
                    <a:solidFill>
                      <a:schemeClr val="tx2">
                        <a:lumMod val="40000"/>
                        <a:lumOff val="60000"/>
                      </a:schemeClr>
                    </a:solidFill>
                  </a:tcPr>
                </a:tc>
                <a:tc>
                  <a:txBody>
                    <a:bodyPr/>
                    <a:lstStyle/>
                    <a:p>
                      <a:r>
                        <a:rPr lang="en-US" sz="1600" dirty="0">
                          <a:solidFill>
                            <a:schemeClr val="bg1"/>
                          </a:solidFill>
                          <a:latin typeface="Trebuchet MS" panose="020B0703020202090204" pitchFamily="34" charset="0"/>
                        </a:rPr>
                        <a:t>Balance available for spending (approved total spending budget less actual direct expenditures, payroll and non-payroll encumbrances, overhead actuals, and overhead cost remaining)</a:t>
                      </a:r>
                    </a:p>
                  </a:txBody>
                  <a:tcPr marL="83127" marR="83127" marT="41564" marB="41564">
                    <a:solidFill>
                      <a:schemeClr val="tx2">
                        <a:lumMod val="40000"/>
                        <a:lumOff val="60000"/>
                      </a:schemeClr>
                    </a:solidFill>
                  </a:tcPr>
                </a:tc>
                <a:extLst>
                  <a:ext uri="{0D108BD9-81ED-4DB2-BD59-A6C34878D82A}">
                    <a16:rowId xmlns:a16="http://schemas.microsoft.com/office/drawing/2014/main" val="1387589571"/>
                  </a:ext>
                </a:extLst>
              </a:tr>
            </a:tbl>
          </a:graphicData>
        </a:graphic>
      </p:graphicFrame>
    </p:spTree>
    <p:extLst>
      <p:ext uri="{BB962C8B-B14F-4D97-AF65-F5344CB8AC3E}">
        <p14:creationId xmlns:p14="http://schemas.microsoft.com/office/powerpoint/2010/main" val="59907094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9D9CA4-480E-6F49-BDE2-65960F2A4A9F}"/>
              </a:ext>
            </a:extLst>
          </p:cNvPr>
          <p:cNvSpPr>
            <a:spLocks noGrp="1"/>
          </p:cNvSpPr>
          <p:nvPr>
            <p:ph type="title"/>
          </p:nvPr>
        </p:nvSpPr>
        <p:spPr>
          <a:xfrm>
            <a:off x="281410" y="200779"/>
            <a:ext cx="7886700" cy="601741"/>
          </a:xfrm>
        </p:spPr>
        <p:txBody>
          <a:bodyPr/>
          <a:lstStyle/>
          <a:p>
            <a:r>
              <a:rPr lang="en-US" sz="4000" dirty="0"/>
              <a:t>What is a Project Status?</a:t>
            </a:r>
          </a:p>
        </p:txBody>
      </p:sp>
      <p:graphicFrame>
        <p:nvGraphicFramePr>
          <p:cNvPr id="7" name="Table 7">
            <a:extLst>
              <a:ext uri="{FF2B5EF4-FFF2-40B4-BE49-F238E27FC236}">
                <a16:creationId xmlns:a16="http://schemas.microsoft.com/office/drawing/2014/main" id="{0D3A6F4A-2012-774C-A035-477255B38D08}"/>
              </a:ext>
            </a:extLst>
          </p:cNvPr>
          <p:cNvGraphicFramePr>
            <a:graphicFrameLocks noGrp="1"/>
          </p:cNvGraphicFramePr>
          <p:nvPr>
            <p:extLst>
              <p:ext uri="{D42A27DB-BD31-4B8C-83A1-F6EECF244321}">
                <p14:modId xmlns:p14="http://schemas.microsoft.com/office/powerpoint/2010/main" val="2493247815"/>
              </p:ext>
            </p:extLst>
          </p:nvPr>
        </p:nvGraphicFramePr>
        <p:xfrm>
          <a:off x="240095" y="920592"/>
          <a:ext cx="8663809" cy="5016816"/>
        </p:xfrm>
        <a:graphic>
          <a:graphicData uri="http://schemas.openxmlformats.org/drawingml/2006/table">
            <a:tbl>
              <a:tblPr firstRow="1" bandRow="1">
                <a:tableStyleId>{5C22544A-7EE6-4342-B048-85BDC9FD1C3A}</a:tableStyleId>
              </a:tblPr>
              <a:tblGrid>
                <a:gridCol w="757718">
                  <a:extLst>
                    <a:ext uri="{9D8B030D-6E8A-4147-A177-3AD203B41FA5}">
                      <a16:colId xmlns:a16="http://schemas.microsoft.com/office/drawing/2014/main" val="2126863084"/>
                    </a:ext>
                  </a:extLst>
                </a:gridCol>
                <a:gridCol w="2282746">
                  <a:extLst>
                    <a:ext uri="{9D8B030D-6E8A-4147-A177-3AD203B41FA5}">
                      <a16:colId xmlns:a16="http://schemas.microsoft.com/office/drawing/2014/main" val="1183619024"/>
                    </a:ext>
                  </a:extLst>
                </a:gridCol>
                <a:gridCol w="2170620">
                  <a:extLst>
                    <a:ext uri="{9D8B030D-6E8A-4147-A177-3AD203B41FA5}">
                      <a16:colId xmlns:a16="http://schemas.microsoft.com/office/drawing/2014/main" val="980087590"/>
                    </a:ext>
                  </a:extLst>
                </a:gridCol>
                <a:gridCol w="1762080">
                  <a:extLst>
                    <a:ext uri="{9D8B030D-6E8A-4147-A177-3AD203B41FA5}">
                      <a16:colId xmlns:a16="http://schemas.microsoft.com/office/drawing/2014/main" val="3712932236"/>
                    </a:ext>
                  </a:extLst>
                </a:gridCol>
                <a:gridCol w="1690645">
                  <a:extLst>
                    <a:ext uri="{9D8B030D-6E8A-4147-A177-3AD203B41FA5}">
                      <a16:colId xmlns:a16="http://schemas.microsoft.com/office/drawing/2014/main" val="2692786086"/>
                    </a:ext>
                  </a:extLst>
                </a:gridCol>
              </a:tblGrid>
              <a:tr h="881230">
                <a:tc>
                  <a:txBody>
                    <a:bodyPr/>
                    <a:lstStyle/>
                    <a:p>
                      <a:r>
                        <a:rPr lang="en-US" sz="1600" dirty="0"/>
                        <a:t>Status</a:t>
                      </a:r>
                    </a:p>
                  </a:txBody>
                  <a:tcPr marL="83127" marR="83127" marT="41564" marB="41564">
                    <a:solidFill>
                      <a:schemeClr val="tx2"/>
                    </a:solidFill>
                  </a:tcPr>
                </a:tc>
                <a:tc>
                  <a:txBody>
                    <a:bodyPr/>
                    <a:lstStyle/>
                    <a:p>
                      <a:r>
                        <a:rPr lang="en-US" sz="1600" dirty="0">
                          <a:solidFill>
                            <a:schemeClr val="accent6"/>
                          </a:solidFill>
                        </a:rPr>
                        <a:t>Meaning</a:t>
                      </a:r>
                    </a:p>
                  </a:txBody>
                  <a:tcPr marL="83127" marR="83127" marT="41564" marB="41564">
                    <a:solidFill>
                      <a:schemeClr val="tx2"/>
                    </a:solidFill>
                  </a:tcPr>
                </a:tc>
                <a:tc>
                  <a:txBody>
                    <a:bodyPr/>
                    <a:lstStyle/>
                    <a:p>
                      <a:r>
                        <a:rPr lang="en-US" sz="1600" dirty="0">
                          <a:solidFill>
                            <a:schemeClr val="accent6"/>
                          </a:solidFill>
                        </a:rPr>
                        <a:t>When would it happen?</a:t>
                      </a:r>
                    </a:p>
                  </a:txBody>
                  <a:tcPr marL="83127" marR="83127" marT="41564" marB="41564">
                    <a:solidFill>
                      <a:schemeClr val="tx2"/>
                    </a:solidFill>
                  </a:tcPr>
                </a:tc>
                <a:tc>
                  <a:txBody>
                    <a:bodyPr/>
                    <a:lstStyle/>
                    <a:p>
                      <a:r>
                        <a:rPr lang="en-US" sz="1600" dirty="0">
                          <a:solidFill>
                            <a:schemeClr val="accent6"/>
                          </a:solidFill>
                        </a:rPr>
                        <a:t>Can PI spend?</a:t>
                      </a:r>
                    </a:p>
                  </a:txBody>
                  <a:tcPr marL="83127" marR="83127" marT="41564" marB="41564">
                    <a:solidFill>
                      <a:schemeClr val="tx2"/>
                    </a:solidFill>
                  </a:tcPr>
                </a:tc>
                <a:tc>
                  <a:txBody>
                    <a:bodyPr/>
                    <a:lstStyle/>
                    <a:p>
                      <a:r>
                        <a:rPr lang="en-US" sz="1600" dirty="0"/>
                        <a:t>Can PI encumber?</a:t>
                      </a:r>
                    </a:p>
                  </a:txBody>
                  <a:tcPr marL="83127" marR="83127" marT="41564" marB="41564">
                    <a:solidFill>
                      <a:schemeClr val="tx2"/>
                    </a:solidFill>
                  </a:tcPr>
                </a:tc>
                <a:extLst>
                  <a:ext uri="{0D108BD9-81ED-4DB2-BD59-A6C34878D82A}">
                    <a16:rowId xmlns:a16="http://schemas.microsoft.com/office/drawing/2014/main" val="1823299561"/>
                  </a:ext>
                </a:extLst>
              </a:tr>
              <a:tr h="471055">
                <a:tc>
                  <a:txBody>
                    <a:bodyPr/>
                    <a:lstStyle/>
                    <a:p>
                      <a:pPr algn="ctr"/>
                      <a:r>
                        <a:rPr lang="en-US" sz="1300" b="1" kern="1200" dirty="0">
                          <a:solidFill>
                            <a:schemeClr val="bg1"/>
                          </a:solidFill>
                          <a:latin typeface="Trebuchet MS" panose="020B0703020202090204" pitchFamily="34" charset="0"/>
                          <a:ea typeface="+mn-ea"/>
                          <a:cs typeface="+mn-cs"/>
                        </a:rPr>
                        <a:t>A</a:t>
                      </a:r>
                    </a:p>
                  </a:txBody>
                  <a:tcPr marL="83127" marR="83127" marT="41564" marB="41564">
                    <a:solidFill>
                      <a:schemeClr val="tx2">
                        <a:lumMod val="40000"/>
                        <a:lumOff val="60000"/>
                      </a:schemeClr>
                    </a:solidFill>
                  </a:tcPr>
                </a:tc>
                <a:tc>
                  <a:txBody>
                    <a:bodyPr/>
                    <a:lstStyle/>
                    <a:p>
                      <a:r>
                        <a:rPr lang="en-US" sz="1300" kern="1200" dirty="0">
                          <a:solidFill>
                            <a:schemeClr val="bg1"/>
                          </a:solidFill>
                          <a:latin typeface="Trebuchet MS" panose="020B0703020202090204" pitchFamily="34" charset="0"/>
                          <a:ea typeface="+mn-ea"/>
                          <a:cs typeface="+mn-cs"/>
                        </a:rPr>
                        <a:t>Proposal Awarded</a:t>
                      </a:r>
                    </a:p>
                  </a:txBody>
                  <a:tcPr marL="83127" marR="83127" marT="41564" marB="41564">
                    <a:solidFill>
                      <a:schemeClr val="tx2">
                        <a:lumMod val="40000"/>
                        <a:lumOff val="60000"/>
                      </a:schemeClr>
                    </a:solidFill>
                  </a:tcPr>
                </a:tc>
                <a:tc>
                  <a:txBody>
                    <a:bodyPr/>
                    <a:lstStyle/>
                    <a:p>
                      <a:r>
                        <a:rPr lang="en-US" sz="1300" kern="1200" dirty="0">
                          <a:solidFill>
                            <a:schemeClr val="bg1"/>
                          </a:solidFill>
                          <a:latin typeface="Trebuchet MS" panose="020B0703020202090204" pitchFamily="34" charset="0"/>
                          <a:ea typeface="+mn-ea"/>
                          <a:cs typeface="+mn-cs"/>
                        </a:rPr>
                        <a:t>RS processes Notice of Award info in system</a:t>
                      </a:r>
                    </a:p>
                  </a:txBody>
                  <a:tcPr marL="83127" marR="83127" marT="41564" marB="41564">
                    <a:solidFill>
                      <a:schemeClr val="tx2">
                        <a:lumMod val="40000"/>
                        <a:lumOff val="60000"/>
                      </a:schemeClr>
                    </a:solidFill>
                  </a:tcPr>
                </a:tc>
                <a:tc>
                  <a:txBody>
                    <a:bodyPr/>
                    <a:lstStyle/>
                    <a:p>
                      <a:pPr algn="ctr"/>
                      <a:r>
                        <a:rPr lang="en-US" sz="1300" kern="1200" dirty="0">
                          <a:solidFill>
                            <a:schemeClr val="bg1"/>
                          </a:solidFill>
                          <a:latin typeface="Trebuchet MS" panose="020B0703020202090204" pitchFamily="34" charset="0"/>
                          <a:ea typeface="+mn-ea"/>
                          <a:cs typeface="+mn-cs"/>
                        </a:rPr>
                        <a:t>No</a:t>
                      </a:r>
                    </a:p>
                  </a:txBody>
                  <a:tcPr marL="83127" marR="83127" marT="41564" marB="41564">
                    <a:solidFill>
                      <a:schemeClr val="tx2">
                        <a:lumMod val="40000"/>
                        <a:lumOff val="60000"/>
                      </a:schemeClr>
                    </a:solidFill>
                  </a:tcPr>
                </a:tc>
                <a:tc>
                  <a:txBody>
                    <a:bodyPr/>
                    <a:lstStyle/>
                    <a:p>
                      <a:pPr algn="ctr"/>
                      <a:r>
                        <a:rPr lang="en-US" sz="1300" kern="1200" dirty="0">
                          <a:solidFill>
                            <a:schemeClr val="bg1"/>
                          </a:solidFill>
                          <a:latin typeface="Trebuchet MS" panose="020B0703020202090204" pitchFamily="34" charset="0"/>
                          <a:ea typeface="+mn-ea"/>
                          <a:cs typeface="+mn-cs"/>
                        </a:rPr>
                        <a:t>No</a:t>
                      </a:r>
                    </a:p>
                  </a:txBody>
                  <a:tcPr marL="83127" marR="83127" marT="41564" marB="41564">
                    <a:solidFill>
                      <a:schemeClr val="tx2">
                        <a:lumMod val="40000"/>
                        <a:lumOff val="60000"/>
                      </a:schemeClr>
                    </a:solidFill>
                  </a:tcPr>
                </a:tc>
                <a:extLst>
                  <a:ext uri="{0D108BD9-81ED-4DB2-BD59-A6C34878D82A}">
                    <a16:rowId xmlns:a16="http://schemas.microsoft.com/office/drawing/2014/main" val="1875492782"/>
                  </a:ext>
                </a:extLst>
              </a:tr>
              <a:tr h="471055">
                <a:tc>
                  <a:txBody>
                    <a:bodyPr/>
                    <a:lstStyle/>
                    <a:p>
                      <a:pPr algn="ctr"/>
                      <a:r>
                        <a:rPr lang="en-US" sz="1300" b="1" kern="1200" dirty="0">
                          <a:solidFill>
                            <a:schemeClr val="bg1"/>
                          </a:solidFill>
                          <a:latin typeface="Trebuchet MS" panose="020B0703020202090204" pitchFamily="34" charset="0"/>
                          <a:ea typeface="+mn-ea"/>
                          <a:cs typeface="+mn-cs"/>
                        </a:rPr>
                        <a:t>E</a:t>
                      </a:r>
                    </a:p>
                  </a:txBody>
                  <a:tcPr marL="83127" marR="83127" marT="41564" marB="41564">
                    <a:solidFill>
                      <a:schemeClr val="tx2">
                        <a:lumMod val="40000"/>
                        <a:lumOff val="6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300" kern="1200" dirty="0">
                          <a:solidFill>
                            <a:schemeClr val="bg1"/>
                          </a:solidFill>
                          <a:latin typeface="Trebuchet MS" panose="020B0703020202090204" pitchFamily="34" charset="0"/>
                          <a:ea typeface="+mn-ea"/>
                          <a:cs typeface="+mn-cs"/>
                        </a:rPr>
                        <a:t>Partially Released Budget</a:t>
                      </a:r>
                    </a:p>
                  </a:txBody>
                  <a:tcPr marL="83127" marR="83127" marT="41564" marB="41564">
                    <a:solidFill>
                      <a:schemeClr val="tx2">
                        <a:lumMod val="40000"/>
                        <a:lumOff val="60000"/>
                      </a:schemeClr>
                    </a:solidFill>
                  </a:tcPr>
                </a:tc>
                <a:tc>
                  <a:txBody>
                    <a:bodyPr/>
                    <a:lstStyle/>
                    <a:p>
                      <a:r>
                        <a:rPr lang="en-US" sz="1300" kern="1200" dirty="0">
                          <a:solidFill>
                            <a:schemeClr val="bg1"/>
                          </a:solidFill>
                          <a:latin typeface="Trebuchet MS" panose="020B0703020202090204" pitchFamily="34" charset="0"/>
                          <a:ea typeface="+mn-ea"/>
                          <a:cs typeface="+mn-cs"/>
                        </a:rPr>
                        <a:t>RS releases part of year 1 budget</a:t>
                      </a:r>
                    </a:p>
                  </a:txBody>
                  <a:tcPr marL="83127" marR="83127" marT="41564" marB="41564">
                    <a:solidFill>
                      <a:schemeClr val="tx2">
                        <a:lumMod val="40000"/>
                        <a:lumOff val="6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300" kern="1200" dirty="0">
                          <a:solidFill>
                            <a:schemeClr val="bg1"/>
                          </a:solidFill>
                          <a:latin typeface="Trebuchet MS" panose="020B0703020202090204" pitchFamily="34" charset="0"/>
                          <a:ea typeface="+mn-ea"/>
                          <a:cs typeface="+mn-cs"/>
                        </a:rPr>
                        <a:t>Yes, partial budget </a:t>
                      </a:r>
                      <a:r>
                        <a:rPr lang="en-US" sz="1300" b="1" kern="1200" dirty="0">
                          <a:solidFill>
                            <a:schemeClr val="bg1"/>
                          </a:solidFill>
                          <a:latin typeface="Trebuchet MS" panose="020B0703020202090204" pitchFamily="34" charset="0"/>
                          <a:ea typeface="+mn-ea"/>
                          <a:cs typeface="+mn-cs"/>
                        </a:rPr>
                        <a:t>for protocol dev.</a:t>
                      </a:r>
                    </a:p>
                  </a:txBody>
                  <a:tcPr marL="83127" marR="83127" marT="41564" marB="41564">
                    <a:solidFill>
                      <a:schemeClr val="tx2">
                        <a:lumMod val="40000"/>
                        <a:lumOff val="6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300" kern="1200" dirty="0">
                          <a:solidFill>
                            <a:schemeClr val="bg1"/>
                          </a:solidFill>
                          <a:latin typeface="Trebuchet MS" panose="020B0703020202090204" pitchFamily="34" charset="0"/>
                          <a:ea typeface="+mn-ea"/>
                          <a:cs typeface="+mn-cs"/>
                        </a:rPr>
                        <a:t>Yes</a:t>
                      </a:r>
                      <a:endParaRPr lang="en-US" sz="1300" kern="1200" dirty="0">
                        <a:solidFill>
                          <a:schemeClr val="bg1"/>
                        </a:solidFill>
                        <a:highlight>
                          <a:srgbClr val="0000FF"/>
                        </a:highlight>
                        <a:latin typeface="Trebuchet MS" panose="020B0703020202090204" pitchFamily="34" charset="0"/>
                        <a:ea typeface="+mn-ea"/>
                        <a:cs typeface="+mn-cs"/>
                      </a:endParaRPr>
                    </a:p>
                  </a:txBody>
                  <a:tcPr marL="83127" marR="83127" marT="41564" marB="41564">
                    <a:solidFill>
                      <a:schemeClr val="tx2">
                        <a:lumMod val="40000"/>
                        <a:lumOff val="60000"/>
                      </a:schemeClr>
                    </a:solidFill>
                  </a:tcPr>
                </a:tc>
                <a:extLst>
                  <a:ext uri="{0D108BD9-81ED-4DB2-BD59-A6C34878D82A}">
                    <a16:rowId xmlns:a16="http://schemas.microsoft.com/office/drawing/2014/main" val="1513136639"/>
                  </a:ext>
                </a:extLst>
              </a:tr>
              <a:tr h="471055">
                <a:tc>
                  <a:txBody>
                    <a:bodyPr/>
                    <a:lstStyle/>
                    <a:p>
                      <a:pPr algn="ctr"/>
                      <a:r>
                        <a:rPr lang="en-US" sz="1300" b="1" kern="1200" dirty="0">
                          <a:solidFill>
                            <a:schemeClr val="bg1"/>
                          </a:solidFill>
                          <a:latin typeface="Trebuchet MS" panose="020B0703020202090204" pitchFamily="34" charset="0"/>
                          <a:ea typeface="+mn-ea"/>
                          <a:cs typeface="+mn-cs"/>
                        </a:rPr>
                        <a:t>O</a:t>
                      </a:r>
                    </a:p>
                  </a:txBody>
                  <a:tcPr marL="83127" marR="83127" marT="41564" marB="41564">
                    <a:solidFill>
                      <a:schemeClr val="tx2">
                        <a:lumMod val="40000"/>
                        <a:lumOff val="60000"/>
                      </a:schemeClr>
                    </a:solidFill>
                  </a:tcPr>
                </a:tc>
                <a:tc>
                  <a:txBody>
                    <a:bodyPr/>
                    <a:lstStyle/>
                    <a:p>
                      <a:pPr marL="0" indent="0" algn="l" defTabSz="914400" rtl="0" eaLnBrk="1" latinLnBrk="0" hangingPunct="1">
                        <a:spcBef>
                          <a:spcPts val="0"/>
                        </a:spcBef>
                        <a:buFont typeface="Arial" panose="020B0604020202020204" pitchFamily="34" charset="0"/>
                        <a:buNone/>
                      </a:pPr>
                      <a:r>
                        <a:rPr lang="en-US" sz="1300" kern="1200" dirty="0">
                          <a:solidFill>
                            <a:schemeClr val="bg1"/>
                          </a:solidFill>
                          <a:latin typeface="Trebuchet MS" panose="020B0703020202090204" pitchFamily="34" charset="0"/>
                          <a:ea typeface="+mn-ea"/>
                          <a:cs typeface="+mn-cs"/>
                        </a:rPr>
                        <a:t>Project Open</a:t>
                      </a:r>
                    </a:p>
                  </a:txBody>
                  <a:tcPr marL="83127" marR="83127" marT="41564" marB="41564">
                    <a:solidFill>
                      <a:schemeClr val="tx2">
                        <a:lumMod val="40000"/>
                        <a:lumOff val="60000"/>
                      </a:schemeClr>
                    </a:solidFill>
                  </a:tcPr>
                </a:tc>
                <a:tc>
                  <a:txBody>
                    <a:bodyPr/>
                    <a:lstStyle/>
                    <a:p>
                      <a:r>
                        <a:rPr lang="en-US" sz="1300" kern="1200" dirty="0">
                          <a:solidFill>
                            <a:schemeClr val="bg1"/>
                          </a:solidFill>
                          <a:latin typeface="Trebuchet MS" panose="020B0703020202090204" pitchFamily="34" charset="0"/>
                          <a:ea typeface="+mn-ea"/>
                          <a:cs typeface="+mn-cs"/>
                        </a:rPr>
                        <a:t>RS releases full year 1 budget</a:t>
                      </a:r>
                    </a:p>
                  </a:txBody>
                  <a:tcPr marL="83127" marR="83127" marT="41564" marB="41564">
                    <a:solidFill>
                      <a:schemeClr val="tx2">
                        <a:lumMod val="40000"/>
                        <a:lumOff val="60000"/>
                      </a:schemeClr>
                    </a:solidFill>
                  </a:tcPr>
                </a:tc>
                <a:tc>
                  <a:txBody>
                    <a:bodyPr/>
                    <a:lstStyle/>
                    <a:p>
                      <a:pPr algn="ctr"/>
                      <a:r>
                        <a:rPr lang="en-US" sz="1300" kern="1200" dirty="0">
                          <a:solidFill>
                            <a:schemeClr val="bg1"/>
                          </a:solidFill>
                          <a:latin typeface="Trebuchet MS" panose="020B0703020202090204" pitchFamily="34" charset="0"/>
                          <a:ea typeface="+mn-ea"/>
                          <a:cs typeface="+mn-cs"/>
                        </a:rPr>
                        <a:t>Yes</a:t>
                      </a:r>
                    </a:p>
                  </a:txBody>
                  <a:tcPr marL="83127" marR="83127" marT="41564" marB="41564">
                    <a:solidFill>
                      <a:schemeClr val="tx2">
                        <a:lumMod val="40000"/>
                        <a:lumOff val="60000"/>
                      </a:schemeClr>
                    </a:solidFill>
                  </a:tcPr>
                </a:tc>
                <a:tc>
                  <a:txBody>
                    <a:bodyPr/>
                    <a:lstStyle/>
                    <a:p>
                      <a:pPr algn="ctr"/>
                      <a:r>
                        <a:rPr lang="en-US" sz="1300" kern="1200" dirty="0">
                          <a:solidFill>
                            <a:schemeClr val="bg1"/>
                          </a:solidFill>
                          <a:latin typeface="Trebuchet MS" panose="020B0703020202090204" pitchFamily="34" charset="0"/>
                          <a:ea typeface="+mn-ea"/>
                          <a:cs typeface="+mn-cs"/>
                        </a:rPr>
                        <a:t>Yes</a:t>
                      </a:r>
                    </a:p>
                  </a:txBody>
                  <a:tcPr marL="83127" marR="83127" marT="41564" marB="41564">
                    <a:solidFill>
                      <a:schemeClr val="tx2">
                        <a:lumMod val="40000"/>
                        <a:lumOff val="60000"/>
                      </a:schemeClr>
                    </a:solidFill>
                  </a:tcPr>
                </a:tc>
                <a:extLst>
                  <a:ext uri="{0D108BD9-81ED-4DB2-BD59-A6C34878D82A}">
                    <a16:rowId xmlns:a16="http://schemas.microsoft.com/office/drawing/2014/main" val="999026229"/>
                  </a:ext>
                </a:extLst>
              </a:tr>
              <a:tr h="665018">
                <a:tc>
                  <a:txBody>
                    <a:bodyPr/>
                    <a:lstStyle/>
                    <a:p>
                      <a:pPr algn="ctr"/>
                      <a:r>
                        <a:rPr lang="en-US" sz="1300" b="1" dirty="0">
                          <a:solidFill>
                            <a:schemeClr val="bg1"/>
                          </a:solidFill>
                          <a:latin typeface="Trebuchet MS" panose="020B0703020202090204" pitchFamily="34" charset="0"/>
                        </a:rPr>
                        <a:t>H</a:t>
                      </a:r>
                    </a:p>
                  </a:txBody>
                  <a:tcPr marL="83127" marR="83127" marT="41564" marB="41564">
                    <a:solidFill>
                      <a:schemeClr val="tx2">
                        <a:lumMod val="40000"/>
                        <a:lumOff val="60000"/>
                      </a:schemeClr>
                    </a:solidFill>
                  </a:tcPr>
                </a:tc>
                <a:tc>
                  <a:txBody>
                    <a:bodyPr/>
                    <a:lstStyle/>
                    <a:p>
                      <a:r>
                        <a:rPr lang="en-US" sz="1300" dirty="0">
                          <a:solidFill>
                            <a:schemeClr val="bg1"/>
                          </a:solidFill>
                          <a:latin typeface="Trebuchet MS" panose="020B0703020202090204" pitchFamily="34" charset="0"/>
                        </a:rPr>
                        <a:t>On Hold</a:t>
                      </a:r>
                    </a:p>
                  </a:txBody>
                  <a:tcPr marL="83127" marR="83127" marT="41564" marB="41564">
                    <a:solidFill>
                      <a:schemeClr val="tx2">
                        <a:lumMod val="40000"/>
                        <a:lumOff val="60000"/>
                      </a:schemeClr>
                    </a:solidFill>
                  </a:tcPr>
                </a:tc>
                <a:tc>
                  <a:txBody>
                    <a:bodyPr/>
                    <a:lstStyle/>
                    <a:p>
                      <a:r>
                        <a:rPr lang="en-US" sz="1300" dirty="0">
                          <a:solidFill>
                            <a:schemeClr val="bg1"/>
                          </a:solidFill>
                          <a:latin typeface="Trebuchet MS" panose="020B0703020202090204" pitchFamily="34" charset="0"/>
                        </a:rPr>
                        <a:t>RS asks RA to put on hold due to an issue* with the project</a:t>
                      </a:r>
                    </a:p>
                  </a:txBody>
                  <a:tcPr marL="83127" marR="83127" marT="41564" marB="41564">
                    <a:solidFill>
                      <a:schemeClr val="tx2">
                        <a:lumMod val="40000"/>
                        <a:lumOff val="60000"/>
                      </a:schemeClr>
                    </a:solidFill>
                  </a:tcPr>
                </a:tc>
                <a:tc>
                  <a:txBody>
                    <a:bodyPr/>
                    <a:lstStyle/>
                    <a:p>
                      <a:pPr algn="ctr"/>
                      <a:r>
                        <a:rPr lang="en-US" sz="1300" dirty="0">
                          <a:solidFill>
                            <a:schemeClr val="bg1"/>
                          </a:solidFill>
                          <a:latin typeface="Trebuchet MS" panose="020B0703020202090204" pitchFamily="34" charset="0"/>
                        </a:rPr>
                        <a:t>No, </a:t>
                      </a:r>
                      <a:r>
                        <a:rPr lang="en-US" sz="1300" b="1" dirty="0">
                          <a:solidFill>
                            <a:schemeClr val="bg1"/>
                          </a:solidFill>
                          <a:latin typeface="Trebuchet MS" panose="020B0703020202090204" pitchFamily="34" charset="0"/>
                        </a:rPr>
                        <a:t>except for committed payroll** </a:t>
                      </a:r>
                    </a:p>
                  </a:txBody>
                  <a:tcPr marL="83127" marR="83127" marT="41564" marB="41564">
                    <a:solidFill>
                      <a:schemeClr val="tx2">
                        <a:lumMod val="40000"/>
                        <a:lumOff val="6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300" dirty="0">
                          <a:solidFill>
                            <a:schemeClr val="bg1"/>
                          </a:solidFill>
                          <a:latin typeface="Trebuchet MS" panose="020B0703020202090204" pitchFamily="34" charset="0"/>
                        </a:rPr>
                        <a:t>No</a:t>
                      </a:r>
                      <a:endParaRPr lang="en-US" sz="1300" dirty="0">
                        <a:solidFill>
                          <a:schemeClr val="bg1"/>
                        </a:solidFill>
                        <a:highlight>
                          <a:srgbClr val="0000FF"/>
                        </a:highlight>
                        <a:latin typeface="Trebuchet MS" panose="020B0703020202090204" pitchFamily="34" charset="0"/>
                      </a:endParaRPr>
                    </a:p>
                  </a:txBody>
                  <a:tcPr marL="83127" marR="83127" marT="41564" marB="41564">
                    <a:solidFill>
                      <a:schemeClr val="tx2">
                        <a:lumMod val="40000"/>
                        <a:lumOff val="60000"/>
                      </a:schemeClr>
                    </a:solidFill>
                  </a:tcPr>
                </a:tc>
                <a:extLst>
                  <a:ext uri="{0D108BD9-81ED-4DB2-BD59-A6C34878D82A}">
                    <a16:rowId xmlns:a16="http://schemas.microsoft.com/office/drawing/2014/main" val="1387589571"/>
                  </a:ext>
                </a:extLst>
              </a:tr>
              <a:tr h="471055">
                <a:tc>
                  <a:txBody>
                    <a:bodyPr/>
                    <a:lstStyle/>
                    <a:p>
                      <a:pPr algn="ctr"/>
                      <a:r>
                        <a:rPr lang="en-US" sz="1300" b="1" dirty="0">
                          <a:solidFill>
                            <a:schemeClr val="bg1"/>
                          </a:solidFill>
                          <a:latin typeface="Trebuchet MS" panose="020B0703020202090204" pitchFamily="34" charset="0"/>
                        </a:rPr>
                        <a:t>S</a:t>
                      </a:r>
                    </a:p>
                  </a:txBody>
                  <a:tcPr marL="83127" marR="83127" marT="41564" marB="41564">
                    <a:solidFill>
                      <a:schemeClr val="tx2">
                        <a:lumMod val="40000"/>
                        <a:lumOff val="60000"/>
                      </a:schemeClr>
                    </a:solidFill>
                  </a:tcPr>
                </a:tc>
                <a:tc>
                  <a:txBody>
                    <a:bodyPr/>
                    <a:lstStyle/>
                    <a:p>
                      <a:r>
                        <a:rPr lang="en-US" sz="1300" dirty="0">
                          <a:solidFill>
                            <a:schemeClr val="bg1"/>
                          </a:solidFill>
                          <a:latin typeface="Trebuchet MS" panose="020B0703020202090204" pitchFamily="34" charset="0"/>
                        </a:rPr>
                        <a:t>Closeout Started</a:t>
                      </a:r>
                    </a:p>
                  </a:txBody>
                  <a:tcPr marL="83127" marR="83127" marT="41564" marB="41564">
                    <a:solidFill>
                      <a:schemeClr val="tx2">
                        <a:lumMod val="40000"/>
                        <a:lumOff val="60000"/>
                      </a:schemeClr>
                    </a:solidFill>
                  </a:tcPr>
                </a:tc>
                <a:tc>
                  <a:txBody>
                    <a:bodyPr/>
                    <a:lstStyle/>
                    <a:p>
                      <a:r>
                        <a:rPr lang="en-US" sz="1300" dirty="0">
                          <a:solidFill>
                            <a:schemeClr val="bg1"/>
                          </a:solidFill>
                          <a:latin typeface="Trebuchet MS" panose="020B0703020202090204" pitchFamily="34" charset="0"/>
                        </a:rPr>
                        <a:t>Project has reached end date</a:t>
                      </a:r>
                    </a:p>
                  </a:txBody>
                  <a:tcPr marL="83127" marR="83127" marT="41564" marB="41564">
                    <a:solidFill>
                      <a:schemeClr val="tx2">
                        <a:lumMod val="40000"/>
                        <a:lumOff val="60000"/>
                      </a:schemeClr>
                    </a:solidFill>
                  </a:tcPr>
                </a:tc>
                <a:tc>
                  <a:txBody>
                    <a:bodyPr/>
                    <a:lstStyle/>
                    <a:p>
                      <a:pPr algn="ctr"/>
                      <a:r>
                        <a:rPr lang="en-US" sz="1300" dirty="0">
                          <a:solidFill>
                            <a:schemeClr val="bg1"/>
                          </a:solidFill>
                          <a:latin typeface="Trebuchet MS" panose="020B0703020202090204" pitchFamily="34" charset="0"/>
                        </a:rPr>
                        <a:t>Only expenses incurred prior to end date</a:t>
                      </a:r>
                      <a:endParaRPr lang="en-US" sz="1300" b="1" dirty="0">
                        <a:solidFill>
                          <a:schemeClr val="bg1"/>
                        </a:solidFill>
                        <a:latin typeface="Trebuchet MS" panose="020B0703020202090204" pitchFamily="34" charset="0"/>
                      </a:endParaRPr>
                    </a:p>
                  </a:txBody>
                  <a:tcPr marL="83127" marR="83127" marT="41564" marB="41564">
                    <a:solidFill>
                      <a:schemeClr val="tx2">
                        <a:lumMod val="40000"/>
                        <a:lumOff val="6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300" dirty="0">
                          <a:solidFill>
                            <a:schemeClr val="bg1"/>
                          </a:solidFill>
                          <a:latin typeface="Trebuchet MS" panose="020B0703020202090204" pitchFamily="34" charset="0"/>
                        </a:rPr>
                        <a:t>No</a:t>
                      </a:r>
                    </a:p>
                  </a:txBody>
                  <a:tcPr marL="83127" marR="83127" marT="41564" marB="41564">
                    <a:solidFill>
                      <a:schemeClr val="tx2">
                        <a:lumMod val="40000"/>
                        <a:lumOff val="60000"/>
                      </a:schemeClr>
                    </a:solidFill>
                  </a:tcPr>
                </a:tc>
                <a:extLst>
                  <a:ext uri="{0D108BD9-81ED-4DB2-BD59-A6C34878D82A}">
                    <a16:rowId xmlns:a16="http://schemas.microsoft.com/office/drawing/2014/main" val="2740982774"/>
                  </a:ext>
                </a:extLst>
              </a:tr>
              <a:tr h="665018">
                <a:tc>
                  <a:txBody>
                    <a:bodyPr/>
                    <a:lstStyle/>
                    <a:p>
                      <a:pPr algn="ctr"/>
                      <a:r>
                        <a:rPr lang="en-US" sz="1300" b="1" dirty="0">
                          <a:solidFill>
                            <a:schemeClr val="bg1"/>
                          </a:solidFill>
                          <a:latin typeface="Trebuchet MS" panose="020B0703020202090204" pitchFamily="34" charset="0"/>
                        </a:rPr>
                        <a:t>F</a:t>
                      </a:r>
                    </a:p>
                  </a:txBody>
                  <a:tcPr marL="83127" marR="83127" marT="41564" marB="41564">
                    <a:solidFill>
                      <a:schemeClr val="tx2">
                        <a:lumMod val="40000"/>
                        <a:lumOff val="60000"/>
                      </a:schemeClr>
                    </a:solidFill>
                  </a:tcPr>
                </a:tc>
                <a:tc>
                  <a:txBody>
                    <a:bodyPr/>
                    <a:lstStyle/>
                    <a:p>
                      <a:r>
                        <a:rPr lang="en-US" sz="1300" dirty="0">
                          <a:solidFill>
                            <a:schemeClr val="bg1"/>
                          </a:solidFill>
                          <a:latin typeface="Trebuchet MS" panose="020B0703020202090204" pitchFamily="34" charset="0"/>
                        </a:rPr>
                        <a:t>Closeout Final</a:t>
                      </a:r>
                    </a:p>
                  </a:txBody>
                  <a:tcPr marL="83127" marR="83127" marT="41564" marB="41564">
                    <a:solidFill>
                      <a:schemeClr val="tx2">
                        <a:lumMod val="40000"/>
                        <a:lumOff val="60000"/>
                      </a:schemeClr>
                    </a:solidFill>
                  </a:tcPr>
                </a:tc>
                <a:tc>
                  <a:txBody>
                    <a:bodyPr/>
                    <a:lstStyle/>
                    <a:p>
                      <a:r>
                        <a:rPr lang="en-US" sz="1300" dirty="0">
                          <a:solidFill>
                            <a:schemeClr val="bg1"/>
                          </a:solidFill>
                          <a:latin typeface="Trebuchet MS" panose="020B0703020202090204" pitchFamily="34" charset="0"/>
                        </a:rPr>
                        <a:t>Sponsor financial reporting has been completed</a:t>
                      </a:r>
                    </a:p>
                  </a:txBody>
                  <a:tcPr marL="83127" marR="83127" marT="41564" marB="41564">
                    <a:solidFill>
                      <a:schemeClr val="tx2">
                        <a:lumMod val="40000"/>
                        <a:lumOff val="60000"/>
                      </a:schemeClr>
                    </a:solidFill>
                  </a:tcPr>
                </a:tc>
                <a:tc>
                  <a:txBody>
                    <a:bodyPr/>
                    <a:lstStyle/>
                    <a:p>
                      <a:pPr algn="ctr"/>
                      <a:r>
                        <a:rPr lang="en-US" sz="1300" dirty="0">
                          <a:solidFill>
                            <a:schemeClr val="bg1"/>
                          </a:solidFill>
                          <a:latin typeface="Trebuchet MS" panose="020B0703020202090204" pitchFamily="34" charset="0"/>
                        </a:rPr>
                        <a:t>No</a:t>
                      </a:r>
                    </a:p>
                  </a:txBody>
                  <a:tcPr marL="83127" marR="83127" marT="41564" marB="41564">
                    <a:solidFill>
                      <a:schemeClr val="tx2">
                        <a:lumMod val="40000"/>
                        <a:lumOff val="6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300" dirty="0">
                          <a:solidFill>
                            <a:schemeClr val="bg1"/>
                          </a:solidFill>
                          <a:latin typeface="Trebuchet MS" panose="020B0703020202090204" pitchFamily="34" charset="0"/>
                        </a:rPr>
                        <a:t>No</a:t>
                      </a:r>
                    </a:p>
                  </a:txBody>
                  <a:tcPr marL="83127" marR="83127" marT="41564" marB="41564">
                    <a:solidFill>
                      <a:schemeClr val="tx2">
                        <a:lumMod val="40000"/>
                        <a:lumOff val="60000"/>
                      </a:schemeClr>
                    </a:solidFill>
                  </a:tcPr>
                </a:tc>
                <a:extLst>
                  <a:ext uri="{0D108BD9-81ED-4DB2-BD59-A6C34878D82A}">
                    <a16:rowId xmlns:a16="http://schemas.microsoft.com/office/drawing/2014/main" val="946690639"/>
                  </a:ext>
                </a:extLst>
              </a:tr>
              <a:tr h="665018">
                <a:tc>
                  <a:txBody>
                    <a:bodyPr/>
                    <a:lstStyle/>
                    <a:p>
                      <a:pPr algn="ctr"/>
                      <a:r>
                        <a:rPr lang="en-US" sz="1300" b="1" dirty="0">
                          <a:solidFill>
                            <a:schemeClr val="bg1"/>
                          </a:solidFill>
                          <a:latin typeface="Trebuchet MS" panose="020B0703020202090204" pitchFamily="34" charset="0"/>
                        </a:rPr>
                        <a:t>C</a:t>
                      </a:r>
                    </a:p>
                  </a:txBody>
                  <a:tcPr marL="83127" marR="83127" marT="41564" marB="41564">
                    <a:solidFill>
                      <a:schemeClr val="tx2">
                        <a:lumMod val="40000"/>
                        <a:lumOff val="60000"/>
                      </a:schemeClr>
                    </a:solidFill>
                  </a:tcPr>
                </a:tc>
                <a:tc>
                  <a:txBody>
                    <a:bodyPr/>
                    <a:lstStyle/>
                    <a:p>
                      <a:r>
                        <a:rPr lang="en-US" sz="1300" dirty="0">
                          <a:solidFill>
                            <a:schemeClr val="bg1"/>
                          </a:solidFill>
                          <a:latin typeface="Trebuchet MS" panose="020B0703020202090204" pitchFamily="34" charset="0"/>
                        </a:rPr>
                        <a:t>Closed – No Further Activity</a:t>
                      </a:r>
                    </a:p>
                  </a:txBody>
                  <a:tcPr marL="83127" marR="83127" marT="41564" marB="41564">
                    <a:solidFill>
                      <a:schemeClr val="tx2">
                        <a:lumMod val="40000"/>
                        <a:lumOff val="60000"/>
                      </a:schemeClr>
                    </a:solidFill>
                  </a:tcPr>
                </a:tc>
                <a:tc>
                  <a:txBody>
                    <a:bodyPr/>
                    <a:lstStyle/>
                    <a:p>
                      <a:r>
                        <a:rPr lang="en-US" sz="1300" dirty="0">
                          <a:solidFill>
                            <a:schemeClr val="bg1"/>
                          </a:solidFill>
                          <a:latin typeface="Trebuchet MS" panose="020B0703020202090204" pitchFamily="34" charset="0"/>
                        </a:rPr>
                        <a:t>Final reporting has been received and accepted by sponsor</a:t>
                      </a:r>
                    </a:p>
                  </a:txBody>
                  <a:tcPr marL="83127" marR="83127" marT="41564" marB="41564">
                    <a:solidFill>
                      <a:schemeClr val="tx2">
                        <a:lumMod val="40000"/>
                        <a:lumOff val="60000"/>
                      </a:schemeClr>
                    </a:solidFill>
                  </a:tcPr>
                </a:tc>
                <a:tc>
                  <a:txBody>
                    <a:bodyPr/>
                    <a:lstStyle/>
                    <a:p>
                      <a:pPr algn="ctr"/>
                      <a:r>
                        <a:rPr lang="en-US" sz="1300" dirty="0">
                          <a:solidFill>
                            <a:schemeClr val="bg1"/>
                          </a:solidFill>
                          <a:latin typeface="Trebuchet MS" panose="020B0703020202090204" pitchFamily="34" charset="0"/>
                        </a:rPr>
                        <a:t>No</a:t>
                      </a:r>
                    </a:p>
                  </a:txBody>
                  <a:tcPr marL="83127" marR="83127" marT="41564" marB="41564">
                    <a:solidFill>
                      <a:schemeClr val="tx2">
                        <a:lumMod val="40000"/>
                        <a:lumOff val="6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300" dirty="0">
                          <a:solidFill>
                            <a:schemeClr val="bg1"/>
                          </a:solidFill>
                          <a:latin typeface="Trebuchet MS" panose="020B0703020202090204" pitchFamily="34" charset="0"/>
                        </a:rPr>
                        <a:t>No</a:t>
                      </a:r>
                    </a:p>
                  </a:txBody>
                  <a:tcPr marL="83127" marR="83127" marT="41564" marB="41564">
                    <a:solidFill>
                      <a:schemeClr val="tx2">
                        <a:lumMod val="40000"/>
                        <a:lumOff val="60000"/>
                      </a:schemeClr>
                    </a:solidFill>
                  </a:tcPr>
                </a:tc>
                <a:extLst>
                  <a:ext uri="{0D108BD9-81ED-4DB2-BD59-A6C34878D82A}">
                    <a16:rowId xmlns:a16="http://schemas.microsoft.com/office/drawing/2014/main" val="3180742870"/>
                  </a:ext>
                </a:extLst>
              </a:tr>
            </a:tbl>
          </a:graphicData>
        </a:graphic>
      </p:graphicFrame>
      <p:sp>
        <p:nvSpPr>
          <p:cNvPr id="5" name="TextBox 4">
            <a:extLst>
              <a:ext uri="{FF2B5EF4-FFF2-40B4-BE49-F238E27FC236}">
                <a16:creationId xmlns:a16="http://schemas.microsoft.com/office/drawing/2014/main" id="{E6CFF0F7-9BE6-7445-AA81-FE4A79BD465F}"/>
              </a:ext>
            </a:extLst>
          </p:cNvPr>
          <p:cNvSpPr txBox="1"/>
          <p:nvPr/>
        </p:nvSpPr>
        <p:spPr>
          <a:xfrm>
            <a:off x="240095" y="6055480"/>
            <a:ext cx="6488636" cy="369332"/>
          </a:xfrm>
          <a:prstGeom prst="rect">
            <a:avLst/>
          </a:prstGeom>
          <a:noFill/>
        </p:spPr>
        <p:txBody>
          <a:bodyPr wrap="none" rtlCol="0">
            <a:spAutoFit/>
          </a:bodyPr>
          <a:lstStyle/>
          <a:p>
            <a:r>
              <a:rPr lang="en-US" i="1" dirty="0">
                <a:solidFill>
                  <a:srgbClr val="54585A"/>
                </a:solidFill>
              </a:rPr>
              <a:t>Note: all converted projects will initially be in status ‘O’ after go-live</a:t>
            </a:r>
            <a:endParaRPr lang="en-US" dirty="0"/>
          </a:p>
        </p:txBody>
      </p:sp>
    </p:spTree>
    <p:extLst>
      <p:ext uri="{BB962C8B-B14F-4D97-AF65-F5344CB8AC3E}">
        <p14:creationId xmlns:p14="http://schemas.microsoft.com/office/powerpoint/2010/main" val="194948787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9D9CA4-480E-6F49-BDE2-65960F2A4A9F}"/>
              </a:ext>
            </a:extLst>
          </p:cNvPr>
          <p:cNvSpPr>
            <a:spLocks noGrp="1"/>
          </p:cNvSpPr>
          <p:nvPr>
            <p:ph type="title"/>
          </p:nvPr>
        </p:nvSpPr>
        <p:spPr>
          <a:xfrm>
            <a:off x="628650" y="365125"/>
            <a:ext cx="7886700" cy="601741"/>
          </a:xfrm>
        </p:spPr>
        <p:txBody>
          <a:bodyPr/>
          <a:lstStyle/>
          <a:p>
            <a:r>
              <a:rPr lang="en-US" sz="4000" dirty="0"/>
              <a:t>Award List – Level 2 “Project View”</a:t>
            </a:r>
          </a:p>
        </p:txBody>
      </p:sp>
      <p:sp>
        <p:nvSpPr>
          <p:cNvPr id="4" name="Text Placeholder 3">
            <a:extLst>
              <a:ext uri="{FF2B5EF4-FFF2-40B4-BE49-F238E27FC236}">
                <a16:creationId xmlns:a16="http://schemas.microsoft.com/office/drawing/2014/main" id="{1491F69F-396C-EA49-9FE6-B93B6056DE37}"/>
              </a:ext>
            </a:extLst>
          </p:cNvPr>
          <p:cNvSpPr>
            <a:spLocks noGrp="1"/>
          </p:cNvSpPr>
          <p:nvPr>
            <p:ph type="body" sz="quarter" idx="11"/>
          </p:nvPr>
        </p:nvSpPr>
        <p:spPr>
          <a:xfrm>
            <a:off x="406474" y="4798934"/>
            <a:ext cx="8331051" cy="1881266"/>
          </a:xfrm>
        </p:spPr>
        <p:txBody>
          <a:bodyPr/>
          <a:lstStyle/>
          <a:p>
            <a:pPr defTabSz="914400">
              <a:lnSpc>
                <a:spcPct val="100000"/>
              </a:lnSpc>
              <a:spcBef>
                <a:spcPts val="0"/>
              </a:spcBef>
            </a:pPr>
            <a:r>
              <a:rPr lang="en-US" sz="1800" i="1" dirty="0">
                <a:latin typeface="Calibri" panose="020F0502020204030204"/>
              </a:rPr>
              <a:t>Note: This is a test “new” project</a:t>
            </a:r>
            <a:br>
              <a:rPr lang="en-US" sz="1800" i="1" dirty="0">
                <a:latin typeface="Calibri" panose="020F0502020204030204"/>
              </a:rPr>
            </a:br>
            <a:endParaRPr lang="en-CA" sz="1800" i="1" dirty="0">
              <a:latin typeface="Calibri" panose="020F0502020204030204"/>
            </a:endParaRPr>
          </a:p>
          <a:p>
            <a:pPr defTabSz="914400">
              <a:lnSpc>
                <a:spcPct val="100000"/>
              </a:lnSpc>
              <a:spcBef>
                <a:spcPts val="0"/>
              </a:spcBef>
            </a:pPr>
            <a:r>
              <a:rPr lang="en-US" sz="1800" i="1" dirty="0">
                <a:latin typeface="Calibri" panose="020F0502020204030204"/>
              </a:rPr>
              <a:t>Note: Project View defaults to LTD</a:t>
            </a:r>
            <a:br>
              <a:rPr lang="en-US" sz="1800" i="1" dirty="0">
                <a:latin typeface="Calibri" panose="020F0502020204030204"/>
              </a:rPr>
            </a:br>
            <a:endParaRPr lang="en-CA" sz="1800" i="1" dirty="0">
              <a:latin typeface="Calibri" panose="020F0502020204030204"/>
            </a:endParaRPr>
          </a:p>
        </p:txBody>
      </p:sp>
      <p:pic>
        <p:nvPicPr>
          <p:cNvPr id="5" name="Picture 4">
            <a:extLst>
              <a:ext uri="{FF2B5EF4-FFF2-40B4-BE49-F238E27FC236}">
                <a16:creationId xmlns:a16="http://schemas.microsoft.com/office/drawing/2014/main" id="{436940AB-9E61-1943-82DB-ADEB8FFEB614}"/>
              </a:ext>
            </a:extLst>
          </p:cNvPr>
          <p:cNvPicPr>
            <a:picLocks noChangeAspect="1"/>
          </p:cNvPicPr>
          <p:nvPr/>
        </p:nvPicPr>
        <p:blipFill>
          <a:blip r:embed="rId3"/>
          <a:stretch>
            <a:fillRect/>
          </a:stretch>
        </p:blipFill>
        <p:spPr>
          <a:xfrm>
            <a:off x="0" y="966866"/>
            <a:ext cx="9144000" cy="3644766"/>
          </a:xfrm>
          <a:prstGeom prst="rect">
            <a:avLst/>
          </a:prstGeom>
        </p:spPr>
      </p:pic>
    </p:spTree>
    <p:extLst>
      <p:ext uri="{BB962C8B-B14F-4D97-AF65-F5344CB8AC3E}">
        <p14:creationId xmlns:p14="http://schemas.microsoft.com/office/powerpoint/2010/main" val="90461989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9D9CA4-480E-6F49-BDE2-65960F2A4A9F}"/>
              </a:ext>
            </a:extLst>
          </p:cNvPr>
          <p:cNvSpPr>
            <a:spLocks noGrp="1"/>
          </p:cNvSpPr>
          <p:nvPr>
            <p:ph type="title"/>
          </p:nvPr>
        </p:nvSpPr>
        <p:spPr>
          <a:xfrm>
            <a:off x="628650" y="365125"/>
            <a:ext cx="7886700" cy="601741"/>
          </a:xfrm>
        </p:spPr>
        <p:txBody>
          <a:bodyPr/>
          <a:lstStyle/>
          <a:p>
            <a:r>
              <a:rPr lang="en-US" sz="4000" dirty="0"/>
              <a:t>Award List – Level 2 “Project View”</a:t>
            </a:r>
          </a:p>
        </p:txBody>
      </p:sp>
      <p:sp>
        <p:nvSpPr>
          <p:cNvPr id="4" name="Text Placeholder 3">
            <a:extLst>
              <a:ext uri="{FF2B5EF4-FFF2-40B4-BE49-F238E27FC236}">
                <a16:creationId xmlns:a16="http://schemas.microsoft.com/office/drawing/2014/main" id="{1491F69F-396C-EA49-9FE6-B93B6056DE37}"/>
              </a:ext>
            </a:extLst>
          </p:cNvPr>
          <p:cNvSpPr>
            <a:spLocks noGrp="1"/>
          </p:cNvSpPr>
          <p:nvPr>
            <p:ph type="body" sz="quarter" idx="11"/>
          </p:nvPr>
        </p:nvSpPr>
        <p:spPr>
          <a:xfrm>
            <a:off x="406474" y="4735434"/>
            <a:ext cx="8331051" cy="1881266"/>
          </a:xfrm>
        </p:spPr>
        <p:txBody>
          <a:bodyPr/>
          <a:lstStyle/>
          <a:p>
            <a:pPr defTabSz="914400">
              <a:lnSpc>
                <a:spcPct val="100000"/>
              </a:lnSpc>
              <a:spcBef>
                <a:spcPts val="0"/>
              </a:spcBef>
            </a:pPr>
            <a:br>
              <a:rPr lang="en-US" sz="1800" i="1" dirty="0">
                <a:latin typeface="Calibri" panose="020F0502020204030204"/>
              </a:rPr>
            </a:br>
            <a:br>
              <a:rPr lang="en-US" sz="1600" dirty="0">
                <a:latin typeface="+mn-lt"/>
              </a:rPr>
            </a:br>
            <a:endParaRPr lang="en-US" sz="1600" dirty="0">
              <a:latin typeface="+mn-lt"/>
            </a:endParaRPr>
          </a:p>
          <a:p>
            <a:pPr marL="342900" indent="-342900">
              <a:buFont typeface="Arial" panose="020B0604020202020204" pitchFamily="34" charset="0"/>
              <a:buChar char="•"/>
            </a:pPr>
            <a:endParaRPr lang="en-US" sz="2200" dirty="0">
              <a:latin typeface="+mn-lt"/>
            </a:endParaRPr>
          </a:p>
        </p:txBody>
      </p:sp>
      <p:pic>
        <p:nvPicPr>
          <p:cNvPr id="6" name="Picture 5">
            <a:extLst>
              <a:ext uri="{FF2B5EF4-FFF2-40B4-BE49-F238E27FC236}">
                <a16:creationId xmlns:a16="http://schemas.microsoft.com/office/drawing/2014/main" id="{BD0FA787-0057-FB4B-82A5-17C0522130E8}"/>
              </a:ext>
            </a:extLst>
          </p:cNvPr>
          <p:cNvPicPr>
            <a:picLocks noChangeAspect="1"/>
          </p:cNvPicPr>
          <p:nvPr/>
        </p:nvPicPr>
        <p:blipFill rotWithShape="1">
          <a:blip r:embed="rId3"/>
          <a:srcRect t="12872"/>
          <a:stretch/>
        </p:blipFill>
        <p:spPr>
          <a:xfrm>
            <a:off x="-1" y="966866"/>
            <a:ext cx="9144000" cy="3599052"/>
          </a:xfrm>
          <a:prstGeom prst="rect">
            <a:avLst/>
          </a:prstGeom>
        </p:spPr>
      </p:pic>
      <p:sp>
        <p:nvSpPr>
          <p:cNvPr id="7" name="TextBox 6">
            <a:extLst>
              <a:ext uri="{FF2B5EF4-FFF2-40B4-BE49-F238E27FC236}">
                <a16:creationId xmlns:a16="http://schemas.microsoft.com/office/drawing/2014/main" id="{E1DC14B5-5C1F-E247-81A8-1B00981D63F0}"/>
              </a:ext>
            </a:extLst>
          </p:cNvPr>
          <p:cNvSpPr txBox="1"/>
          <p:nvPr/>
        </p:nvSpPr>
        <p:spPr>
          <a:xfrm>
            <a:off x="266700" y="4814292"/>
            <a:ext cx="7124700" cy="1692771"/>
          </a:xfrm>
          <a:prstGeom prst="rect">
            <a:avLst/>
          </a:prstGeom>
          <a:noFill/>
        </p:spPr>
        <p:txBody>
          <a:bodyPr wrap="square" rtlCol="0">
            <a:spAutoFit/>
          </a:bodyPr>
          <a:lstStyle/>
          <a:p>
            <a:pPr lvl="0"/>
            <a:r>
              <a:rPr lang="en-CA" i="1" dirty="0">
                <a:solidFill>
                  <a:srgbClr val="54585A"/>
                </a:solidFill>
              </a:rPr>
              <a:t>Note: This is a real converted project</a:t>
            </a:r>
          </a:p>
          <a:p>
            <a:pPr lvl="0"/>
            <a:br>
              <a:rPr lang="en-US" sz="1600" dirty="0">
                <a:solidFill>
                  <a:srgbClr val="54585A"/>
                </a:solidFill>
              </a:rPr>
            </a:br>
            <a:r>
              <a:rPr lang="en-US" i="1" dirty="0">
                <a:solidFill>
                  <a:srgbClr val="54585A"/>
                </a:solidFill>
              </a:rPr>
              <a:t>Note: Project View defaults to LTD</a:t>
            </a:r>
            <a:br>
              <a:rPr lang="en-US" i="1" dirty="0">
                <a:solidFill>
                  <a:srgbClr val="54585A"/>
                </a:solidFill>
              </a:rPr>
            </a:br>
            <a:endParaRPr lang="en-CA" i="1" dirty="0">
              <a:solidFill>
                <a:srgbClr val="54585A"/>
              </a:solidFill>
            </a:endParaRPr>
          </a:p>
          <a:p>
            <a:endParaRPr lang="en-US" sz="1600" dirty="0">
              <a:solidFill>
                <a:srgbClr val="54585A"/>
              </a:solidFill>
            </a:endParaRPr>
          </a:p>
          <a:p>
            <a:endParaRPr lang="en-US" dirty="0"/>
          </a:p>
        </p:txBody>
      </p:sp>
    </p:spTree>
    <p:extLst>
      <p:ext uri="{BB962C8B-B14F-4D97-AF65-F5344CB8AC3E}">
        <p14:creationId xmlns:p14="http://schemas.microsoft.com/office/powerpoint/2010/main" val="27859268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9D9CA4-480E-6F49-BDE2-65960F2A4A9F}"/>
              </a:ext>
            </a:extLst>
          </p:cNvPr>
          <p:cNvSpPr>
            <a:spLocks noGrp="1"/>
          </p:cNvSpPr>
          <p:nvPr>
            <p:ph type="title"/>
          </p:nvPr>
        </p:nvSpPr>
        <p:spPr>
          <a:xfrm>
            <a:off x="406474" y="377825"/>
            <a:ext cx="8324850" cy="601741"/>
          </a:xfrm>
        </p:spPr>
        <p:txBody>
          <a:bodyPr/>
          <a:lstStyle/>
          <a:p>
            <a:r>
              <a:rPr lang="en-US" sz="4000" dirty="0"/>
              <a:t>Award List – Level 2 “Project Year View”</a:t>
            </a:r>
          </a:p>
        </p:txBody>
      </p:sp>
      <p:sp>
        <p:nvSpPr>
          <p:cNvPr id="4" name="Text Placeholder 3">
            <a:extLst>
              <a:ext uri="{FF2B5EF4-FFF2-40B4-BE49-F238E27FC236}">
                <a16:creationId xmlns:a16="http://schemas.microsoft.com/office/drawing/2014/main" id="{1491F69F-396C-EA49-9FE6-B93B6056DE37}"/>
              </a:ext>
            </a:extLst>
          </p:cNvPr>
          <p:cNvSpPr>
            <a:spLocks noGrp="1"/>
          </p:cNvSpPr>
          <p:nvPr>
            <p:ph type="body" sz="quarter" idx="11"/>
          </p:nvPr>
        </p:nvSpPr>
        <p:spPr>
          <a:xfrm>
            <a:off x="201909" y="3772529"/>
            <a:ext cx="8756354" cy="2630816"/>
          </a:xfrm>
        </p:spPr>
        <p:txBody>
          <a:bodyPr/>
          <a:lstStyle/>
          <a:p>
            <a:pPr defTabSz="914400">
              <a:lnSpc>
                <a:spcPct val="100000"/>
              </a:lnSpc>
              <a:spcBef>
                <a:spcPts val="0"/>
              </a:spcBef>
            </a:pPr>
            <a:r>
              <a:rPr lang="en-CA" sz="1800" i="1" dirty="0">
                <a:latin typeface="Calibri" panose="020F0502020204030204"/>
              </a:rPr>
              <a:t>Note: For converted projects that align with SFU’s Fiscal Year (most tri-agency projects that run </a:t>
            </a:r>
            <a:r>
              <a:rPr lang="en-CA" sz="1800" b="1" i="1" dirty="0">
                <a:latin typeface="Calibri" panose="020F0502020204030204"/>
              </a:rPr>
              <a:t>April 1-March 31</a:t>
            </a:r>
            <a:r>
              <a:rPr lang="en-CA" sz="1800" i="1" dirty="0">
                <a:latin typeface="Calibri" panose="020F0502020204030204"/>
              </a:rPr>
              <a:t>) , there should be no value for past years’ payroll encumbrances. </a:t>
            </a:r>
            <a:br>
              <a:rPr lang="en-CA" sz="1800" i="1" dirty="0">
                <a:latin typeface="Calibri" panose="020F0502020204030204"/>
              </a:rPr>
            </a:br>
            <a:endParaRPr lang="en-CA" sz="1800" i="1" dirty="0">
              <a:latin typeface="Calibri" panose="020F0502020204030204"/>
            </a:endParaRPr>
          </a:p>
          <a:p>
            <a:pPr defTabSz="914400">
              <a:lnSpc>
                <a:spcPct val="100000"/>
              </a:lnSpc>
              <a:spcBef>
                <a:spcPts val="0"/>
              </a:spcBef>
            </a:pPr>
            <a:r>
              <a:rPr lang="en-CA" sz="1800" i="1" dirty="0">
                <a:latin typeface="Calibri" panose="020F0502020204030204"/>
              </a:rPr>
              <a:t>For those that </a:t>
            </a:r>
            <a:r>
              <a:rPr lang="en-CA" sz="1800" b="1" i="1" dirty="0">
                <a:latin typeface="Calibri" panose="020F0502020204030204"/>
              </a:rPr>
              <a:t>do not </a:t>
            </a:r>
            <a:r>
              <a:rPr lang="en-CA" sz="1800" i="1" dirty="0">
                <a:latin typeface="Calibri" panose="020F0502020204030204"/>
              </a:rPr>
              <a:t>align with SFU’s FY (like this example, </a:t>
            </a:r>
            <a:r>
              <a:rPr lang="en-CA" sz="1800" b="1" i="1" dirty="0">
                <a:latin typeface="Calibri" panose="020F0502020204030204"/>
              </a:rPr>
              <a:t>Oct 1-Sept 30</a:t>
            </a:r>
            <a:r>
              <a:rPr lang="en-CA" sz="1800" i="1" dirty="0">
                <a:latin typeface="Calibri" panose="020F0502020204030204"/>
              </a:rPr>
              <a:t>) there may be a value for past years due to past encumbrances being calculated on a SFU FY basis. </a:t>
            </a:r>
          </a:p>
          <a:p>
            <a:pPr defTabSz="914400">
              <a:lnSpc>
                <a:spcPct val="100000"/>
              </a:lnSpc>
              <a:spcBef>
                <a:spcPts val="0"/>
              </a:spcBef>
            </a:pPr>
            <a:r>
              <a:rPr lang="en-CA" sz="1800" b="1" i="1" dirty="0">
                <a:latin typeface="Calibri" panose="020F0502020204030204"/>
              </a:rPr>
              <a:t>The</a:t>
            </a:r>
            <a:r>
              <a:rPr lang="en-CA" sz="1800" i="1" dirty="0">
                <a:latin typeface="Calibri" panose="020F0502020204030204"/>
              </a:rPr>
              <a:t> </a:t>
            </a:r>
            <a:r>
              <a:rPr lang="en-CA" sz="1800" b="1" i="1" dirty="0">
                <a:latin typeface="Calibri" panose="020F0502020204030204"/>
              </a:rPr>
              <a:t>payroll encumbrance reflected in the </a:t>
            </a:r>
            <a:r>
              <a:rPr lang="en-CA" sz="1800" b="1" i="1" dirty="0">
                <a:solidFill>
                  <a:schemeClr val="tx2"/>
                </a:solidFill>
                <a:latin typeface="Calibri" panose="020F0502020204030204"/>
              </a:rPr>
              <a:t>current project year</a:t>
            </a:r>
            <a:r>
              <a:rPr lang="en-CA" sz="1800" b="1" i="1" dirty="0">
                <a:latin typeface="Calibri" panose="020F0502020204030204"/>
              </a:rPr>
              <a:t> is accurate</a:t>
            </a:r>
            <a:r>
              <a:rPr lang="en-CA" sz="1800" i="1" dirty="0">
                <a:latin typeface="Calibri" panose="020F0502020204030204"/>
              </a:rPr>
              <a:t>.  </a:t>
            </a:r>
            <a:br>
              <a:rPr lang="en-US" sz="1600" dirty="0"/>
            </a:br>
            <a:endParaRPr lang="en-US" sz="1600" dirty="0"/>
          </a:p>
          <a:p>
            <a:pPr defTabSz="914400">
              <a:lnSpc>
                <a:spcPct val="100000"/>
              </a:lnSpc>
              <a:spcBef>
                <a:spcPts val="0"/>
              </a:spcBef>
            </a:pPr>
            <a:r>
              <a:rPr lang="en-US" sz="1800" i="1" dirty="0">
                <a:latin typeface="Calibri" panose="020F0502020204030204"/>
              </a:rPr>
              <a:t>Note: </a:t>
            </a:r>
            <a:r>
              <a:rPr lang="en-CA" sz="1800" i="1" dirty="0">
                <a:latin typeface="Calibri" panose="020F0502020204030204"/>
              </a:rPr>
              <a:t>For converted projects, recognized and collected revenue were all posted to the current project budget year and Approved Total Spending Budget will all be posted to the conversion month (Feb 2022)</a:t>
            </a:r>
          </a:p>
          <a:p>
            <a:pPr defTabSz="914400">
              <a:lnSpc>
                <a:spcPct val="100000"/>
              </a:lnSpc>
              <a:spcBef>
                <a:spcPts val="0"/>
              </a:spcBef>
            </a:pPr>
            <a:endParaRPr lang="en-CA" sz="1800" i="1" dirty="0">
              <a:latin typeface="Calibri" panose="020F0502020204030204"/>
            </a:endParaRPr>
          </a:p>
          <a:p>
            <a:pPr marL="342900" indent="-342900">
              <a:buFont typeface="Arial" panose="020B0604020202020204" pitchFamily="34" charset="0"/>
              <a:buChar char="•"/>
            </a:pPr>
            <a:endParaRPr lang="en-US" sz="2200" dirty="0">
              <a:latin typeface="+mn-lt"/>
            </a:endParaRPr>
          </a:p>
        </p:txBody>
      </p:sp>
      <p:pic>
        <p:nvPicPr>
          <p:cNvPr id="8" name="Picture 7">
            <a:extLst>
              <a:ext uri="{FF2B5EF4-FFF2-40B4-BE49-F238E27FC236}">
                <a16:creationId xmlns:a16="http://schemas.microsoft.com/office/drawing/2014/main" id="{F83857B7-74A3-5B4C-AC3B-E8B9ACBCB813}"/>
              </a:ext>
            </a:extLst>
          </p:cNvPr>
          <p:cNvPicPr>
            <a:picLocks noChangeAspect="1"/>
          </p:cNvPicPr>
          <p:nvPr/>
        </p:nvPicPr>
        <p:blipFill>
          <a:blip r:embed="rId3"/>
          <a:stretch>
            <a:fillRect/>
          </a:stretch>
        </p:blipFill>
        <p:spPr>
          <a:xfrm>
            <a:off x="0" y="1078542"/>
            <a:ext cx="9144000" cy="2630816"/>
          </a:xfrm>
          <a:prstGeom prst="rect">
            <a:avLst/>
          </a:prstGeom>
        </p:spPr>
      </p:pic>
    </p:spTree>
    <p:extLst>
      <p:ext uri="{BB962C8B-B14F-4D97-AF65-F5344CB8AC3E}">
        <p14:creationId xmlns:p14="http://schemas.microsoft.com/office/powerpoint/2010/main" val="45667223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DEE2AD96-B495-4E06-9291-B71706F728C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Calibri" panose="020F0502020204030204"/>
              <a:ea typeface="+mn-ea"/>
              <a:cs typeface="+mn-cs"/>
            </a:endParaRPr>
          </a:p>
        </p:txBody>
      </p:sp>
      <p:sp>
        <p:nvSpPr>
          <p:cNvPr id="13" name="Rectangle 12">
            <a:extLst>
              <a:ext uri="{FF2B5EF4-FFF2-40B4-BE49-F238E27FC236}">
                <a16:creationId xmlns:a16="http://schemas.microsoft.com/office/drawing/2014/main" id="{53CF6D67-C5A8-4ADD-9E8E-1E38CA1D316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336136" y="1336710"/>
            <a:ext cx="6858000" cy="4184580"/>
          </a:xfrm>
          <a:prstGeom prst="rect">
            <a:avLst/>
          </a:prstGeom>
          <a:solidFill>
            <a:srgbClr val="CC06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Calibri" panose="020F0502020204030204"/>
              <a:ea typeface="+mn-ea"/>
              <a:cs typeface="+mn-cs"/>
            </a:endParaRPr>
          </a:p>
        </p:txBody>
      </p:sp>
      <p:sp>
        <p:nvSpPr>
          <p:cNvPr id="27" name="Rectangle 14">
            <a:extLst>
              <a:ext uri="{FF2B5EF4-FFF2-40B4-BE49-F238E27FC236}">
                <a16:creationId xmlns:a16="http://schemas.microsoft.com/office/drawing/2014/main" id="{86909FA0-B515-4681-B7A8-FA281D133B9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088181" y="1092216"/>
            <a:ext cx="6346209" cy="4182060"/>
          </a:xfrm>
          <a:prstGeom prst="rect">
            <a:avLst/>
          </a:prstGeom>
          <a:gradFill>
            <a:gsLst>
              <a:gs pos="0">
                <a:srgbClr val="000000">
                  <a:alpha val="0"/>
                </a:srgbClr>
              </a:gs>
              <a:gs pos="99000">
                <a:schemeClr val="accent1">
                  <a:alpha val="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Calibri" panose="020F0502020204030204"/>
              <a:ea typeface="+mn-ea"/>
              <a:cs typeface="+mn-cs"/>
            </a:endParaRPr>
          </a:p>
        </p:txBody>
      </p:sp>
      <p:sp>
        <p:nvSpPr>
          <p:cNvPr id="30" name="Oval 20">
            <a:extLst>
              <a:ext uri="{FF2B5EF4-FFF2-40B4-BE49-F238E27FC236}">
                <a16:creationId xmlns:a16="http://schemas.microsoft.com/office/drawing/2014/main" id="{A09989E4-EFDC-4A90-A633-E0525FB4139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6097846">
            <a:off x="74277" y="1668285"/>
            <a:ext cx="4318303" cy="3238727"/>
          </a:xfrm>
          <a:prstGeom prst="ellipse">
            <a:avLst/>
          </a:prstGeom>
          <a:gradFill>
            <a:gsLst>
              <a:gs pos="39000">
                <a:schemeClr val="accent1">
                  <a:alpha val="0"/>
                </a:schemeClr>
              </a:gs>
              <a:gs pos="100000">
                <a:schemeClr val="accent1">
                  <a:lumMod val="60000"/>
                  <a:lumOff val="40000"/>
                  <a:alpha val="15000"/>
                </a:schemeClr>
              </a:gs>
            </a:gsLst>
            <a:lin ang="17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Calibri" panose="020F0502020204030204"/>
              <a:ea typeface="+mn-ea"/>
              <a:cs typeface="+mn-cs"/>
            </a:endParaRPr>
          </a:p>
        </p:txBody>
      </p:sp>
      <p:sp>
        <p:nvSpPr>
          <p:cNvPr id="3" name="Title 2"/>
          <p:cNvSpPr>
            <a:spLocks noGrp="1"/>
          </p:cNvSpPr>
          <p:nvPr>
            <p:ph type="title"/>
          </p:nvPr>
        </p:nvSpPr>
        <p:spPr>
          <a:xfrm>
            <a:off x="647140" y="182115"/>
            <a:ext cx="3172575" cy="3387497"/>
          </a:xfrm>
        </p:spPr>
        <p:txBody>
          <a:bodyPr vert="horz" lIns="91440" tIns="45720" rIns="91440" bIns="45720" rtlCol="0" anchor="b">
            <a:normAutofit/>
          </a:bodyPr>
          <a:lstStyle/>
          <a:p>
            <a:pPr defTabSz="914400"/>
            <a:r>
              <a:rPr lang="en-US" sz="4800" kern="1200" dirty="0">
                <a:solidFill>
                  <a:srgbClr val="FFFFFF"/>
                </a:solidFill>
              </a:rPr>
              <a:t>Agenda</a:t>
            </a:r>
            <a:br>
              <a:rPr lang="en-US" sz="4800" kern="1200" dirty="0">
                <a:solidFill>
                  <a:srgbClr val="FFFFFF"/>
                </a:solidFill>
              </a:rPr>
            </a:br>
            <a:endParaRPr lang="en-US" sz="4800" kern="1200" dirty="0">
              <a:solidFill>
                <a:srgbClr val="FFFFFF"/>
              </a:solidFill>
            </a:endParaRPr>
          </a:p>
        </p:txBody>
      </p:sp>
      <p:sp>
        <p:nvSpPr>
          <p:cNvPr id="31" name="Text Placeholder 5"/>
          <p:cNvSpPr>
            <a:spLocks noGrp="1"/>
          </p:cNvSpPr>
          <p:nvPr>
            <p:ph type="body" sz="quarter" idx="13"/>
          </p:nvPr>
        </p:nvSpPr>
        <p:spPr>
          <a:xfrm>
            <a:off x="4528246" y="1039210"/>
            <a:ext cx="4184579" cy="5284296"/>
          </a:xfrm>
        </p:spPr>
        <p:txBody>
          <a:bodyPr vert="horz" lIns="91440" tIns="45720" rIns="91440" bIns="45720" rtlCol="0" anchor="ctr">
            <a:normAutofit fontScale="47500" lnSpcReduction="20000"/>
          </a:bodyPr>
          <a:lstStyle/>
          <a:p>
            <a:pPr marL="573881" indent="0" defTabSz="914400">
              <a:spcBef>
                <a:spcPts val="0"/>
              </a:spcBef>
              <a:buNone/>
              <a:defRPr/>
            </a:pPr>
            <a:endParaRPr lang="en-US" sz="4400" dirty="0">
              <a:solidFill>
                <a:schemeClr val="tx1"/>
              </a:solidFill>
              <a:latin typeface="+mn-lt"/>
            </a:endParaRPr>
          </a:p>
          <a:p>
            <a:pPr marL="573882" lvl="1" indent="-342900">
              <a:buFont typeface="Arial" panose="020B0604020202020204" pitchFamily="34" charset="0"/>
              <a:buChar char="•"/>
            </a:pPr>
            <a:r>
              <a:rPr lang="en-US" sz="5500" dirty="0">
                <a:latin typeface="+mn-lt"/>
                <a:ea typeface="Segoe UI Historic" panose="020B0502040204020203" pitchFamily="34" charset="0"/>
                <a:cs typeface="Segoe UI Historic" panose="020B0502040204020203" pitchFamily="34" charset="0"/>
              </a:rPr>
              <a:t>Background</a:t>
            </a:r>
            <a:br>
              <a:rPr lang="en-US" sz="5500" dirty="0">
                <a:latin typeface="+mn-lt"/>
                <a:ea typeface="Segoe UI Historic" panose="020B0502040204020203" pitchFamily="34" charset="0"/>
                <a:cs typeface="Segoe UI Historic" panose="020B0502040204020203" pitchFamily="34" charset="0"/>
              </a:rPr>
            </a:br>
            <a:endParaRPr lang="en-US" sz="5500" dirty="0">
              <a:latin typeface="+mn-lt"/>
              <a:ea typeface="Segoe UI Historic" panose="020B0502040204020203" pitchFamily="34" charset="0"/>
              <a:cs typeface="Segoe UI Historic" panose="020B0502040204020203" pitchFamily="34" charset="0"/>
            </a:endParaRPr>
          </a:p>
          <a:p>
            <a:pPr marL="573882" lvl="1" indent="-342900">
              <a:buFont typeface="Arial" panose="020B0604020202020204" pitchFamily="34" charset="0"/>
              <a:buChar char="•"/>
            </a:pPr>
            <a:r>
              <a:rPr lang="en-US" sz="5500" dirty="0">
                <a:latin typeface="+mn-lt"/>
                <a:ea typeface="Segoe UI Historic" panose="020B0502040204020203" pitchFamily="34" charset="0"/>
                <a:cs typeface="Segoe UI Historic" panose="020B0502040204020203" pitchFamily="34" charset="0"/>
              </a:rPr>
              <a:t>Objective</a:t>
            </a:r>
            <a:br>
              <a:rPr lang="en-US" sz="5500" dirty="0">
                <a:latin typeface="+mn-lt"/>
                <a:ea typeface="Segoe UI Historic" panose="020B0502040204020203" pitchFamily="34" charset="0"/>
                <a:cs typeface="Segoe UI Historic" panose="020B0502040204020203" pitchFamily="34" charset="0"/>
              </a:rPr>
            </a:br>
            <a:endParaRPr lang="en-US" sz="5500" dirty="0">
              <a:latin typeface="+mn-lt"/>
              <a:ea typeface="Segoe UI Historic" panose="020B0502040204020203" pitchFamily="34" charset="0"/>
              <a:cs typeface="Segoe UI Historic" panose="020B0502040204020203" pitchFamily="34" charset="0"/>
            </a:endParaRPr>
          </a:p>
          <a:p>
            <a:pPr marL="573882" lvl="1" indent="-342900">
              <a:buFont typeface="Arial" panose="020B0604020202020204" pitchFamily="34" charset="0"/>
              <a:buChar char="•"/>
            </a:pPr>
            <a:r>
              <a:rPr lang="en-US" sz="5500" dirty="0">
                <a:latin typeface="+mn-lt"/>
              </a:rPr>
              <a:t>Project Costing Changes</a:t>
            </a:r>
            <a:br>
              <a:rPr lang="en-US" sz="5500" dirty="0">
                <a:latin typeface="+mn-lt"/>
              </a:rPr>
            </a:br>
            <a:endParaRPr lang="en-US" sz="5500" dirty="0">
              <a:latin typeface="+mn-lt"/>
            </a:endParaRPr>
          </a:p>
          <a:p>
            <a:pPr marL="573882" lvl="1" indent="-342900">
              <a:buFont typeface="Arial" panose="020B0604020202020204" pitchFamily="34" charset="0"/>
              <a:buChar char="•"/>
            </a:pPr>
            <a:r>
              <a:rPr lang="en-US" sz="5500" dirty="0">
                <a:latin typeface="+mn-lt"/>
              </a:rPr>
              <a:t>New FAST view</a:t>
            </a:r>
            <a:br>
              <a:rPr lang="en-US" sz="5500" dirty="0">
                <a:latin typeface="+mn-lt"/>
              </a:rPr>
            </a:br>
            <a:endParaRPr lang="en-US" sz="5500" dirty="0">
              <a:latin typeface="+mn-lt"/>
            </a:endParaRPr>
          </a:p>
          <a:p>
            <a:pPr marL="573882" lvl="1" indent="-342900">
              <a:buFont typeface="Arial" panose="020B0604020202020204" pitchFamily="34" charset="0"/>
              <a:buChar char="•"/>
            </a:pPr>
            <a:r>
              <a:rPr lang="en-US" sz="5500" dirty="0">
                <a:latin typeface="+mn-lt"/>
              </a:rPr>
              <a:t>Questions/Feedback</a:t>
            </a:r>
            <a:br>
              <a:rPr lang="en-US" sz="5500" dirty="0">
                <a:latin typeface="+mn-lt"/>
              </a:rPr>
            </a:br>
            <a:endParaRPr lang="en-US" sz="5500" dirty="0">
              <a:latin typeface="+mn-lt"/>
            </a:endParaRPr>
          </a:p>
          <a:p>
            <a:pPr marL="573882" lvl="1" indent="-342900">
              <a:buFont typeface="Arial" panose="020B0604020202020204" pitchFamily="34" charset="0"/>
              <a:buChar char="•"/>
            </a:pPr>
            <a:r>
              <a:rPr lang="en-US" sz="5500" dirty="0">
                <a:latin typeface="+mn-lt"/>
              </a:rPr>
              <a:t>Next Steps</a:t>
            </a:r>
          </a:p>
          <a:p>
            <a:pPr indent="-228600" defTabSz="914400">
              <a:spcBef>
                <a:spcPts val="0"/>
              </a:spcBef>
              <a:buFont typeface="Arial" panose="020B0604020202020204" pitchFamily="34" charset="0"/>
              <a:buChar char="•"/>
              <a:defRPr/>
            </a:pPr>
            <a:endParaRPr lang="en-US" sz="5500" dirty="0">
              <a:solidFill>
                <a:schemeClr val="tx1"/>
              </a:solidFill>
              <a:latin typeface="+mn-lt"/>
            </a:endParaRPr>
          </a:p>
          <a:p>
            <a:pPr indent="-228600" defTabSz="914400">
              <a:buFont typeface="Arial" panose="020B0604020202020204" pitchFamily="34" charset="0"/>
              <a:buChar char="•"/>
              <a:defRPr/>
            </a:pPr>
            <a:endParaRPr lang="en-US" sz="3800" b="1" dirty="0">
              <a:solidFill>
                <a:schemeClr val="tx1"/>
              </a:solidFill>
              <a:latin typeface="+mn-lt"/>
            </a:endParaRPr>
          </a:p>
          <a:p>
            <a:pPr marL="1069975" lvl="1" indent="-228600" defTabSz="914400">
              <a:spcBef>
                <a:spcPts val="0"/>
              </a:spcBef>
              <a:buFont typeface="Arial" panose="020B0604020202020204" pitchFamily="34" charset="0"/>
              <a:buChar char="•"/>
              <a:defRPr/>
            </a:pPr>
            <a:endParaRPr lang="en-US" sz="3800" b="1" dirty="0">
              <a:solidFill>
                <a:schemeClr val="tx1"/>
              </a:solidFill>
              <a:latin typeface="+mn-lt"/>
            </a:endParaRPr>
          </a:p>
          <a:p>
            <a:pPr marL="228600" lvl="1" indent="0" defTabSz="914400">
              <a:spcBef>
                <a:spcPts val="0"/>
              </a:spcBef>
              <a:buNone/>
              <a:defRPr/>
            </a:pPr>
            <a:br>
              <a:rPr lang="en-US" sz="3800" dirty="0">
                <a:solidFill>
                  <a:schemeClr val="tx1"/>
                </a:solidFill>
                <a:latin typeface="+mn-lt"/>
              </a:rPr>
            </a:br>
            <a:endParaRPr lang="en-US" sz="3800" dirty="0">
              <a:solidFill>
                <a:schemeClr val="tx1"/>
              </a:solidFill>
              <a:latin typeface="+mn-lt"/>
            </a:endParaRPr>
          </a:p>
          <a:p>
            <a:pPr marL="457200" lvl="1" indent="-228600" defTabSz="914400">
              <a:spcBef>
                <a:spcPts val="0"/>
              </a:spcBef>
              <a:buFont typeface="Arial" panose="020B0604020202020204" pitchFamily="34" charset="0"/>
              <a:buChar char="•"/>
              <a:defRPr/>
            </a:pPr>
            <a:endParaRPr lang="en-US" sz="1700" dirty="0">
              <a:solidFill>
                <a:schemeClr val="tx1"/>
              </a:solidFill>
              <a:latin typeface="+mn-lt"/>
            </a:endParaRPr>
          </a:p>
          <a:p>
            <a:pPr lvl="1" indent="-228600" defTabSz="914400">
              <a:spcBef>
                <a:spcPts val="0"/>
              </a:spcBef>
              <a:buFont typeface="Arial" panose="020B0604020202020204" pitchFamily="34" charset="0"/>
              <a:buChar char="•"/>
              <a:defRPr/>
            </a:pPr>
            <a:endParaRPr lang="en-US" sz="1700" dirty="0">
              <a:solidFill>
                <a:schemeClr val="tx1"/>
              </a:solidFill>
              <a:latin typeface="+mn-lt"/>
            </a:endParaRPr>
          </a:p>
          <a:p>
            <a:pPr lvl="1" indent="-228600" defTabSz="914400">
              <a:spcBef>
                <a:spcPts val="0"/>
              </a:spcBef>
              <a:buFont typeface="Arial" panose="020B0604020202020204" pitchFamily="34" charset="0"/>
              <a:buChar char="•"/>
              <a:defRPr/>
            </a:pPr>
            <a:endParaRPr lang="en-US" sz="1700" dirty="0">
              <a:solidFill>
                <a:schemeClr val="tx1"/>
              </a:solidFill>
              <a:latin typeface="+mn-lt"/>
            </a:endParaRPr>
          </a:p>
        </p:txBody>
      </p:sp>
      <p:sp>
        <p:nvSpPr>
          <p:cNvPr id="5" name="Slide Number Placeholder 4"/>
          <p:cNvSpPr>
            <a:spLocks noGrp="1"/>
          </p:cNvSpPr>
          <p:nvPr>
            <p:ph type="sldNum" sz="quarter" idx="12"/>
          </p:nvPr>
        </p:nvSpPr>
        <p:spPr>
          <a:xfrm>
            <a:off x="8778240" y="6455664"/>
            <a:ext cx="336042" cy="365125"/>
          </a:xfrm>
        </p:spPr>
        <p:txBody>
          <a:bodyPr vert="horz" lIns="91440" tIns="45720" rIns="91440" bIns="45720" rtlCol="0" anchor="ctr">
            <a:normAutofit/>
          </a:bodyPr>
          <a:lstStyle/>
          <a:p>
            <a:pPr marL="0" marR="0" lvl="0" indent="0" algn="r" defTabSz="914400" rtl="0" eaLnBrk="1" fontAlgn="auto" latinLnBrk="0" hangingPunct="1">
              <a:lnSpc>
                <a:spcPct val="90000"/>
              </a:lnSpc>
              <a:spcBef>
                <a:spcPts val="0"/>
              </a:spcBef>
              <a:spcAft>
                <a:spcPts val="600"/>
              </a:spcAft>
              <a:buClrTx/>
              <a:buSzTx/>
              <a:buFontTx/>
              <a:buNone/>
              <a:tabLst/>
              <a:defRPr/>
            </a:pPr>
            <a:r>
              <a:rPr kumimoji="0" lang="en-US" sz="300" b="1" i="0" u="none" strike="noStrike" kern="1200" cap="none" spc="0" normalizeH="0" baseline="0" noProof="0" dirty="0">
                <a:ln>
                  <a:noFill/>
                </a:ln>
                <a:solidFill>
                  <a:srgbClr val="000000">
                    <a:lumMod val="50000"/>
                    <a:lumOff val="50000"/>
                  </a:srgbClr>
                </a:solidFill>
                <a:effectLst/>
                <a:uLnTx/>
                <a:uFillTx/>
                <a:latin typeface="Calibri" panose="020F0502020204030204"/>
                <a:ea typeface="+mn-ea"/>
                <a:cs typeface="+mn-cs"/>
              </a:rPr>
              <a:t>SIMON FRASER UNIVERSITY   </a:t>
            </a:r>
            <a:fld id="{45E0C454-F75C-A944-8BC1-78DA56BBB239}" type="slidenum">
              <a:rPr kumimoji="0" lang="en-US" sz="300" b="1" i="0" u="none" strike="noStrike" kern="1200" cap="none" spc="0" normalizeH="0" baseline="0" noProof="0">
                <a:ln>
                  <a:noFill/>
                </a:ln>
                <a:solidFill>
                  <a:srgbClr val="000000">
                    <a:lumMod val="50000"/>
                    <a:lumOff val="50000"/>
                  </a:srgbClr>
                </a:solidFill>
                <a:effectLst/>
                <a:uLnTx/>
                <a:uFillTx/>
                <a:latin typeface="Calibri" panose="020F0502020204030204"/>
                <a:ea typeface="+mn-ea"/>
                <a:cs typeface="+mn-cs"/>
              </a:rPr>
              <a:pPr marL="0" marR="0" lvl="0" indent="0" algn="r" defTabSz="914400" rtl="0" eaLnBrk="1" fontAlgn="auto" latinLnBrk="0" hangingPunct="1">
                <a:lnSpc>
                  <a:spcPct val="90000"/>
                </a:lnSpc>
                <a:spcBef>
                  <a:spcPts val="0"/>
                </a:spcBef>
                <a:spcAft>
                  <a:spcPts val="600"/>
                </a:spcAft>
                <a:buClrTx/>
                <a:buSzTx/>
                <a:buFontTx/>
                <a:buNone/>
                <a:tabLst/>
                <a:defRPr/>
              </a:pPr>
              <a:t>2</a:t>
            </a:fld>
            <a:endParaRPr kumimoji="0" lang="en-US" sz="300" b="1" i="0" u="none" strike="noStrike" kern="1200" cap="none" spc="0" normalizeH="0" baseline="0" noProof="0" dirty="0">
              <a:ln>
                <a:noFill/>
              </a:ln>
              <a:solidFill>
                <a:srgbClr val="000000">
                  <a:lumMod val="50000"/>
                  <a:lumOff val="50000"/>
                </a:srgb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36933147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9D9CA4-480E-6F49-BDE2-65960F2A4A9F}"/>
              </a:ext>
            </a:extLst>
          </p:cNvPr>
          <p:cNvSpPr>
            <a:spLocks noGrp="1"/>
          </p:cNvSpPr>
          <p:nvPr>
            <p:ph type="title"/>
          </p:nvPr>
        </p:nvSpPr>
        <p:spPr>
          <a:xfrm>
            <a:off x="628650" y="365125"/>
            <a:ext cx="7886700" cy="601741"/>
          </a:xfrm>
        </p:spPr>
        <p:txBody>
          <a:bodyPr/>
          <a:lstStyle/>
          <a:p>
            <a:r>
              <a:rPr lang="en-US" sz="4000" dirty="0"/>
              <a:t>Award List – Level 2 “Project View”</a:t>
            </a:r>
          </a:p>
        </p:txBody>
      </p:sp>
      <p:sp>
        <p:nvSpPr>
          <p:cNvPr id="4" name="Text Placeholder 3">
            <a:extLst>
              <a:ext uri="{FF2B5EF4-FFF2-40B4-BE49-F238E27FC236}">
                <a16:creationId xmlns:a16="http://schemas.microsoft.com/office/drawing/2014/main" id="{1491F69F-396C-EA49-9FE6-B93B6056DE37}"/>
              </a:ext>
            </a:extLst>
          </p:cNvPr>
          <p:cNvSpPr>
            <a:spLocks noGrp="1"/>
          </p:cNvSpPr>
          <p:nvPr>
            <p:ph type="body" sz="quarter" idx="11"/>
          </p:nvPr>
        </p:nvSpPr>
        <p:spPr>
          <a:xfrm>
            <a:off x="406474" y="4735434"/>
            <a:ext cx="8331051" cy="1881266"/>
          </a:xfrm>
        </p:spPr>
        <p:txBody>
          <a:bodyPr/>
          <a:lstStyle/>
          <a:p>
            <a:pPr defTabSz="914400">
              <a:lnSpc>
                <a:spcPct val="100000"/>
              </a:lnSpc>
              <a:spcBef>
                <a:spcPts val="0"/>
              </a:spcBef>
            </a:pPr>
            <a:br>
              <a:rPr lang="en-US" sz="1800" i="1" dirty="0">
                <a:latin typeface="Calibri" panose="020F0502020204030204"/>
              </a:rPr>
            </a:br>
            <a:br>
              <a:rPr lang="en-US" sz="1600" dirty="0">
                <a:latin typeface="+mn-lt"/>
              </a:rPr>
            </a:br>
            <a:endParaRPr lang="en-US" sz="1600" dirty="0">
              <a:latin typeface="+mn-lt"/>
            </a:endParaRPr>
          </a:p>
          <a:p>
            <a:pPr marL="342900" indent="-342900">
              <a:buFont typeface="Arial" panose="020B0604020202020204" pitchFamily="34" charset="0"/>
              <a:buChar char="•"/>
            </a:pPr>
            <a:endParaRPr lang="en-US" sz="2200" dirty="0">
              <a:latin typeface="+mn-lt"/>
            </a:endParaRPr>
          </a:p>
        </p:txBody>
      </p:sp>
      <p:sp>
        <p:nvSpPr>
          <p:cNvPr id="7" name="TextBox 6">
            <a:extLst>
              <a:ext uri="{FF2B5EF4-FFF2-40B4-BE49-F238E27FC236}">
                <a16:creationId xmlns:a16="http://schemas.microsoft.com/office/drawing/2014/main" id="{E1DC14B5-5C1F-E247-81A8-1B00981D63F0}"/>
              </a:ext>
            </a:extLst>
          </p:cNvPr>
          <p:cNvSpPr txBox="1"/>
          <p:nvPr/>
        </p:nvSpPr>
        <p:spPr>
          <a:xfrm>
            <a:off x="266699" y="4537293"/>
            <a:ext cx="8620125" cy="2000548"/>
          </a:xfrm>
          <a:prstGeom prst="rect">
            <a:avLst/>
          </a:prstGeom>
          <a:noFill/>
        </p:spPr>
        <p:txBody>
          <a:bodyPr wrap="square" rtlCol="0">
            <a:spAutoFit/>
          </a:bodyPr>
          <a:lstStyle/>
          <a:p>
            <a:r>
              <a:rPr lang="en-CA" i="1" dirty="0">
                <a:solidFill>
                  <a:srgbClr val="54585A"/>
                </a:solidFill>
              </a:rPr>
              <a:t>Note: Supporting Documents for converted projects won't automatically be uploaded after go-live (far too many to manually upload). Requests to upload the supporting documents for converted projects can be made to Research Services on a case-by-case basis.</a:t>
            </a:r>
          </a:p>
          <a:p>
            <a:br>
              <a:rPr lang="en-US" i="1" dirty="0">
                <a:solidFill>
                  <a:srgbClr val="54585A"/>
                </a:solidFill>
              </a:rPr>
            </a:br>
            <a:endParaRPr lang="en-CA" i="1" dirty="0">
              <a:solidFill>
                <a:srgbClr val="54585A"/>
              </a:solidFill>
            </a:endParaRPr>
          </a:p>
          <a:p>
            <a:endParaRPr lang="en-US" sz="1600" dirty="0">
              <a:solidFill>
                <a:srgbClr val="54585A"/>
              </a:solidFill>
            </a:endParaRPr>
          </a:p>
          <a:p>
            <a:endParaRPr lang="en-US" dirty="0"/>
          </a:p>
        </p:txBody>
      </p:sp>
      <p:pic>
        <p:nvPicPr>
          <p:cNvPr id="5" name="Picture 4">
            <a:extLst>
              <a:ext uri="{FF2B5EF4-FFF2-40B4-BE49-F238E27FC236}">
                <a16:creationId xmlns:a16="http://schemas.microsoft.com/office/drawing/2014/main" id="{0F4518DC-4409-1342-888B-AA18B2A653AF}"/>
              </a:ext>
            </a:extLst>
          </p:cNvPr>
          <p:cNvPicPr>
            <a:picLocks noChangeAspect="1"/>
          </p:cNvPicPr>
          <p:nvPr/>
        </p:nvPicPr>
        <p:blipFill>
          <a:blip r:embed="rId3"/>
          <a:stretch>
            <a:fillRect/>
          </a:stretch>
        </p:blipFill>
        <p:spPr>
          <a:xfrm>
            <a:off x="-1" y="3104001"/>
            <a:ext cx="9144000" cy="1307817"/>
          </a:xfrm>
          <a:prstGeom prst="rect">
            <a:avLst/>
          </a:prstGeom>
        </p:spPr>
      </p:pic>
      <p:pic>
        <p:nvPicPr>
          <p:cNvPr id="9" name="Picture 8">
            <a:extLst>
              <a:ext uri="{FF2B5EF4-FFF2-40B4-BE49-F238E27FC236}">
                <a16:creationId xmlns:a16="http://schemas.microsoft.com/office/drawing/2014/main" id="{D5583EEF-3088-0F43-A8E0-87CAA3514DD2}"/>
              </a:ext>
            </a:extLst>
          </p:cNvPr>
          <p:cNvPicPr>
            <a:picLocks noChangeAspect="1"/>
          </p:cNvPicPr>
          <p:nvPr/>
        </p:nvPicPr>
        <p:blipFill rotWithShape="1">
          <a:blip r:embed="rId4"/>
          <a:srcRect t="12904" b="52022"/>
          <a:stretch/>
        </p:blipFill>
        <p:spPr>
          <a:xfrm>
            <a:off x="-1" y="1215627"/>
            <a:ext cx="9144000" cy="1485900"/>
          </a:xfrm>
          <a:prstGeom prst="rect">
            <a:avLst/>
          </a:prstGeom>
        </p:spPr>
      </p:pic>
      <p:pic>
        <p:nvPicPr>
          <p:cNvPr id="12" name="Graphic 11" descr="Line arrow Clockwise curve">
            <a:extLst>
              <a:ext uri="{FF2B5EF4-FFF2-40B4-BE49-F238E27FC236}">
                <a16:creationId xmlns:a16="http://schemas.microsoft.com/office/drawing/2014/main" id="{1E84461E-AC92-3744-8931-D92D6CDB7503}"/>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rot="12456122">
            <a:off x="4419600" y="2176939"/>
            <a:ext cx="914400" cy="914400"/>
          </a:xfrm>
          <a:prstGeom prst="rect">
            <a:avLst/>
          </a:prstGeom>
        </p:spPr>
      </p:pic>
      <p:sp>
        <p:nvSpPr>
          <p:cNvPr id="13" name="Frame 12">
            <a:extLst>
              <a:ext uri="{FF2B5EF4-FFF2-40B4-BE49-F238E27FC236}">
                <a16:creationId xmlns:a16="http://schemas.microsoft.com/office/drawing/2014/main" id="{553D5EFB-820B-ED4F-9716-4C3F95C17A42}"/>
              </a:ext>
            </a:extLst>
          </p:cNvPr>
          <p:cNvSpPr/>
          <p:nvPr/>
        </p:nvSpPr>
        <p:spPr>
          <a:xfrm>
            <a:off x="2425700" y="1851526"/>
            <a:ext cx="2146300" cy="307474"/>
          </a:xfrm>
          <a:prstGeom prst="frame">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19590536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r>
              <a:rPr lang="en-US" dirty="0"/>
              <a:t>SIMON FRASER UNIVERSITY   </a:t>
            </a:r>
            <a:fld id="{45E0C454-F75C-A944-8BC1-78DA56BBB239}" type="slidenum">
              <a:rPr lang="en-US" smtClean="0"/>
              <a:pPr/>
              <a:t>21</a:t>
            </a:fld>
            <a:endParaRPr lang="en-US" dirty="0"/>
          </a:p>
        </p:txBody>
      </p:sp>
      <p:graphicFrame>
        <p:nvGraphicFramePr>
          <p:cNvPr id="7" name="Table 7">
            <a:extLst>
              <a:ext uri="{FF2B5EF4-FFF2-40B4-BE49-F238E27FC236}">
                <a16:creationId xmlns:a16="http://schemas.microsoft.com/office/drawing/2014/main" id="{0D3A6F4A-2012-774C-A035-477255B38D08}"/>
              </a:ext>
            </a:extLst>
          </p:cNvPr>
          <p:cNvGraphicFramePr>
            <a:graphicFrameLocks noGrp="1"/>
          </p:cNvGraphicFramePr>
          <p:nvPr>
            <p:extLst>
              <p:ext uri="{D42A27DB-BD31-4B8C-83A1-F6EECF244321}">
                <p14:modId xmlns:p14="http://schemas.microsoft.com/office/powerpoint/2010/main" val="2862288329"/>
              </p:ext>
            </p:extLst>
          </p:nvPr>
        </p:nvGraphicFramePr>
        <p:xfrm>
          <a:off x="281409" y="1063460"/>
          <a:ext cx="8650555" cy="5151913"/>
        </p:xfrm>
        <a:graphic>
          <a:graphicData uri="http://schemas.openxmlformats.org/drawingml/2006/table">
            <a:tbl>
              <a:tblPr firstRow="1" bandRow="1">
                <a:tableStyleId>{5C22544A-7EE6-4342-B048-85BDC9FD1C3A}</a:tableStyleId>
              </a:tblPr>
              <a:tblGrid>
                <a:gridCol w="3283914">
                  <a:extLst>
                    <a:ext uri="{9D8B030D-6E8A-4147-A177-3AD203B41FA5}">
                      <a16:colId xmlns:a16="http://schemas.microsoft.com/office/drawing/2014/main" val="1183619024"/>
                    </a:ext>
                  </a:extLst>
                </a:gridCol>
                <a:gridCol w="5366641">
                  <a:extLst>
                    <a:ext uri="{9D8B030D-6E8A-4147-A177-3AD203B41FA5}">
                      <a16:colId xmlns:a16="http://schemas.microsoft.com/office/drawing/2014/main" val="980087590"/>
                    </a:ext>
                  </a:extLst>
                </a:gridCol>
              </a:tblGrid>
              <a:tr h="606314">
                <a:tc>
                  <a:txBody>
                    <a:bodyPr/>
                    <a:lstStyle/>
                    <a:p>
                      <a:r>
                        <a:rPr lang="en-US" sz="2000" dirty="0">
                          <a:solidFill>
                            <a:schemeClr val="accent6"/>
                          </a:solidFill>
                        </a:rPr>
                        <a:t>Column Header</a:t>
                      </a:r>
                    </a:p>
                  </a:txBody>
                  <a:tcPr marL="83127" marR="83127" marT="41564" marB="41564">
                    <a:solidFill>
                      <a:schemeClr val="tx2"/>
                    </a:solidFill>
                  </a:tcPr>
                </a:tc>
                <a:tc>
                  <a:txBody>
                    <a:bodyPr/>
                    <a:lstStyle/>
                    <a:p>
                      <a:r>
                        <a:rPr lang="en-US" sz="2000" dirty="0">
                          <a:solidFill>
                            <a:schemeClr val="accent6"/>
                          </a:solidFill>
                        </a:rPr>
                        <a:t>Definition</a:t>
                      </a:r>
                    </a:p>
                  </a:txBody>
                  <a:tcPr marL="83127" marR="83127" marT="41564" marB="41564">
                    <a:solidFill>
                      <a:schemeClr val="tx2"/>
                    </a:solidFill>
                  </a:tcPr>
                </a:tc>
                <a:extLst>
                  <a:ext uri="{0D108BD9-81ED-4DB2-BD59-A6C34878D82A}">
                    <a16:rowId xmlns:a16="http://schemas.microsoft.com/office/drawing/2014/main" val="1823299561"/>
                  </a:ext>
                </a:extLst>
              </a:tr>
              <a:tr h="847858">
                <a:tc>
                  <a:txBody>
                    <a:bodyPr/>
                    <a:lstStyle/>
                    <a:p>
                      <a:r>
                        <a:rPr lang="en-US" sz="1600" kern="1200" dirty="0">
                          <a:solidFill>
                            <a:schemeClr val="bg1"/>
                          </a:solidFill>
                          <a:latin typeface="Trebuchet MS" panose="020B0703020202090204" pitchFamily="34" charset="0"/>
                          <a:ea typeface="+mn-ea"/>
                          <a:cs typeface="+mn-cs"/>
                        </a:rPr>
                        <a:t>Budget Period</a:t>
                      </a:r>
                    </a:p>
                  </a:txBody>
                  <a:tcPr marL="83127" marR="83127" marT="41564" marB="41564">
                    <a:solidFill>
                      <a:schemeClr val="tx2">
                        <a:lumMod val="40000"/>
                        <a:lumOff val="60000"/>
                      </a:schemeClr>
                    </a:solidFill>
                  </a:tcPr>
                </a:tc>
                <a:tc>
                  <a:txBody>
                    <a:bodyPr/>
                    <a:lstStyle/>
                    <a:p>
                      <a:r>
                        <a:rPr lang="en-US" sz="1600" kern="1200" dirty="0">
                          <a:solidFill>
                            <a:schemeClr val="bg1"/>
                          </a:solidFill>
                          <a:latin typeface="Trebuchet MS" panose="020B0703020202090204" pitchFamily="34" charset="0"/>
                          <a:ea typeface="+mn-ea"/>
                          <a:cs typeface="+mn-cs"/>
                        </a:rPr>
                        <a:t>Segregation of total awarded amount by period(s) as defined by Sponsor</a:t>
                      </a:r>
                    </a:p>
                  </a:txBody>
                  <a:tcPr marL="83127" marR="83127" marT="41564" marB="41564">
                    <a:solidFill>
                      <a:schemeClr val="tx2">
                        <a:lumMod val="40000"/>
                        <a:lumOff val="60000"/>
                      </a:schemeClr>
                    </a:solidFill>
                  </a:tcPr>
                </a:tc>
                <a:extLst>
                  <a:ext uri="{0D108BD9-81ED-4DB2-BD59-A6C34878D82A}">
                    <a16:rowId xmlns:a16="http://schemas.microsoft.com/office/drawing/2014/main" val="1875492782"/>
                  </a:ext>
                </a:extLst>
              </a:tr>
              <a:tr h="833156">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kern="1200" dirty="0">
                          <a:solidFill>
                            <a:schemeClr val="bg1"/>
                          </a:solidFill>
                          <a:latin typeface="Trebuchet MS" panose="020B0703020202090204" pitchFamily="34" charset="0"/>
                          <a:ea typeface="+mn-ea"/>
                          <a:cs typeface="+mn-cs"/>
                        </a:rPr>
                        <a:t>LTD (Life to Date)</a:t>
                      </a:r>
                    </a:p>
                  </a:txBody>
                  <a:tcPr marL="83127" marR="83127" marT="41564" marB="41564">
                    <a:solidFill>
                      <a:schemeClr val="tx2">
                        <a:lumMod val="40000"/>
                        <a:lumOff val="60000"/>
                      </a:schemeClr>
                    </a:solidFill>
                  </a:tcPr>
                </a:tc>
                <a:tc>
                  <a:txBody>
                    <a:bodyPr/>
                    <a:lstStyle/>
                    <a:p>
                      <a:r>
                        <a:rPr lang="en-US" sz="1600" kern="1200" dirty="0">
                          <a:solidFill>
                            <a:schemeClr val="bg1"/>
                          </a:solidFill>
                          <a:latin typeface="Trebuchet MS" panose="020B0703020202090204" pitchFamily="34" charset="0"/>
                          <a:ea typeface="+mn-ea"/>
                          <a:cs typeface="+mn-cs"/>
                        </a:rPr>
                        <a:t>All transactions related to the current and prior budget periods</a:t>
                      </a:r>
                    </a:p>
                  </a:txBody>
                  <a:tcPr marL="83127" marR="83127" marT="41564" marB="41564">
                    <a:solidFill>
                      <a:schemeClr val="tx2">
                        <a:lumMod val="40000"/>
                        <a:lumOff val="60000"/>
                      </a:schemeClr>
                    </a:solidFill>
                  </a:tcPr>
                </a:tc>
                <a:extLst>
                  <a:ext uri="{0D108BD9-81ED-4DB2-BD59-A6C34878D82A}">
                    <a16:rowId xmlns:a16="http://schemas.microsoft.com/office/drawing/2014/main" val="1191815208"/>
                  </a:ext>
                </a:extLst>
              </a:tr>
              <a:tr h="833156">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kern="1200" dirty="0">
                          <a:solidFill>
                            <a:schemeClr val="bg1"/>
                          </a:solidFill>
                          <a:latin typeface="Trebuchet MS" panose="020B0703020202090204" pitchFamily="34" charset="0"/>
                          <a:ea typeface="+mn-ea"/>
                          <a:cs typeface="+mn-cs"/>
                        </a:rPr>
                        <a:t>Approved Direct Spending Budget</a:t>
                      </a:r>
                    </a:p>
                  </a:txBody>
                  <a:tcPr marL="83127" marR="83127" marT="41564" marB="41564">
                    <a:solidFill>
                      <a:schemeClr val="tx2">
                        <a:lumMod val="40000"/>
                        <a:lumOff val="60000"/>
                      </a:schemeClr>
                    </a:solidFill>
                  </a:tcPr>
                </a:tc>
                <a:tc>
                  <a:txBody>
                    <a:bodyPr/>
                    <a:lstStyle/>
                    <a:p>
                      <a:r>
                        <a:rPr lang="en-US" sz="1600" kern="1200" dirty="0">
                          <a:solidFill>
                            <a:schemeClr val="bg1"/>
                          </a:solidFill>
                          <a:latin typeface="Trebuchet MS" panose="020B0703020202090204" pitchFamily="34" charset="0"/>
                          <a:ea typeface="+mn-ea"/>
                          <a:cs typeface="+mn-cs"/>
                        </a:rPr>
                        <a:t>Approved total spending budget less approved total overhead budget</a:t>
                      </a:r>
                    </a:p>
                  </a:txBody>
                  <a:tcPr marL="83127" marR="83127" marT="41564" marB="41564">
                    <a:solidFill>
                      <a:schemeClr val="tx2">
                        <a:lumMod val="40000"/>
                        <a:lumOff val="60000"/>
                      </a:schemeClr>
                    </a:solidFill>
                  </a:tcPr>
                </a:tc>
                <a:extLst>
                  <a:ext uri="{0D108BD9-81ED-4DB2-BD59-A6C34878D82A}">
                    <a16:rowId xmlns:a16="http://schemas.microsoft.com/office/drawing/2014/main" val="1513136639"/>
                  </a:ext>
                </a:extLst>
              </a:tr>
              <a:tr h="833156">
                <a:tc>
                  <a:txBody>
                    <a:bodyPr/>
                    <a:lstStyle/>
                    <a:p>
                      <a:pPr marL="0" indent="0" algn="l" defTabSz="914400" rtl="0" eaLnBrk="1" latinLnBrk="0" hangingPunct="1">
                        <a:spcBef>
                          <a:spcPts val="0"/>
                        </a:spcBef>
                        <a:buFont typeface="Arial" panose="020B0604020202020204" pitchFamily="34" charset="0"/>
                        <a:buNone/>
                      </a:pPr>
                      <a:r>
                        <a:rPr lang="en-US" sz="1600" kern="1200" dirty="0">
                          <a:solidFill>
                            <a:schemeClr val="bg1"/>
                          </a:solidFill>
                          <a:latin typeface="Trebuchet MS" panose="020B0703020202090204" pitchFamily="34" charset="0"/>
                          <a:ea typeface="+mn-ea"/>
                          <a:cs typeface="+mn-cs"/>
                        </a:rPr>
                        <a:t>Payroll Encumbrance</a:t>
                      </a:r>
                    </a:p>
                  </a:txBody>
                  <a:tcPr marL="83127" marR="83127" marT="41564" marB="41564">
                    <a:solidFill>
                      <a:schemeClr val="tx2">
                        <a:lumMod val="40000"/>
                        <a:lumOff val="60000"/>
                      </a:schemeClr>
                    </a:solidFill>
                  </a:tcPr>
                </a:tc>
                <a:tc>
                  <a:txBody>
                    <a:bodyPr/>
                    <a:lstStyle/>
                    <a:p>
                      <a:r>
                        <a:rPr lang="en-US" sz="1600" kern="1200" dirty="0">
                          <a:solidFill>
                            <a:schemeClr val="bg1"/>
                          </a:solidFill>
                          <a:latin typeface="Trebuchet MS" panose="020B0703020202090204" pitchFamily="34" charset="0"/>
                          <a:ea typeface="+mn-ea"/>
                          <a:cs typeface="+mn-cs"/>
                        </a:rPr>
                        <a:t>Salary encumbrance commitments not yet expensed</a:t>
                      </a:r>
                    </a:p>
                  </a:txBody>
                  <a:tcPr marL="83127" marR="83127" marT="41564" marB="41564">
                    <a:solidFill>
                      <a:schemeClr val="tx2">
                        <a:lumMod val="40000"/>
                        <a:lumOff val="60000"/>
                      </a:schemeClr>
                    </a:solidFill>
                  </a:tcPr>
                </a:tc>
                <a:extLst>
                  <a:ext uri="{0D108BD9-81ED-4DB2-BD59-A6C34878D82A}">
                    <a16:rowId xmlns:a16="http://schemas.microsoft.com/office/drawing/2014/main" val="999026229"/>
                  </a:ext>
                </a:extLst>
              </a:tr>
              <a:tr h="1198273">
                <a:tc>
                  <a:txBody>
                    <a:bodyPr/>
                    <a:lstStyle/>
                    <a:p>
                      <a:r>
                        <a:rPr lang="en-US" sz="1600" dirty="0">
                          <a:solidFill>
                            <a:schemeClr val="bg1"/>
                          </a:solidFill>
                          <a:latin typeface="Trebuchet MS" panose="020B0703020202090204" pitchFamily="34" charset="0"/>
                        </a:rPr>
                        <a:t>Non-Payroll Encumbrance</a:t>
                      </a:r>
                    </a:p>
                  </a:txBody>
                  <a:tcPr marL="83127" marR="83127" marT="41564" marB="41564">
                    <a:solidFill>
                      <a:schemeClr val="tx2">
                        <a:lumMod val="40000"/>
                        <a:lumOff val="60000"/>
                      </a:schemeClr>
                    </a:solidFill>
                  </a:tcPr>
                </a:tc>
                <a:tc>
                  <a:txBody>
                    <a:bodyPr/>
                    <a:lstStyle/>
                    <a:p>
                      <a:r>
                        <a:rPr lang="en-US" sz="1600" dirty="0">
                          <a:solidFill>
                            <a:schemeClr val="bg1"/>
                          </a:solidFill>
                          <a:latin typeface="Trebuchet MS" panose="020B0703020202090204" pitchFamily="34" charset="0"/>
                        </a:rPr>
                        <a:t>Non-salary encumbrance commitments not yet expensed (e.g., purchase orders and requisitions)</a:t>
                      </a:r>
                    </a:p>
                  </a:txBody>
                  <a:tcPr marL="83127" marR="83127" marT="41564" marB="41564">
                    <a:solidFill>
                      <a:schemeClr val="tx2">
                        <a:lumMod val="40000"/>
                        <a:lumOff val="60000"/>
                      </a:schemeClr>
                    </a:solidFill>
                  </a:tcPr>
                </a:tc>
                <a:extLst>
                  <a:ext uri="{0D108BD9-81ED-4DB2-BD59-A6C34878D82A}">
                    <a16:rowId xmlns:a16="http://schemas.microsoft.com/office/drawing/2014/main" val="1387589571"/>
                  </a:ext>
                </a:extLst>
              </a:tr>
            </a:tbl>
          </a:graphicData>
        </a:graphic>
      </p:graphicFrame>
      <p:sp>
        <p:nvSpPr>
          <p:cNvPr id="5" name="Title 1">
            <a:extLst>
              <a:ext uri="{FF2B5EF4-FFF2-40B4-BE49-F238E27FC236}">
                <a16:creationId xmlns:a16="http://schemas.microsoft.com/office/drawing/2014/main" id="{4EBE7407-8A9F-6244-B31B-AD81BAA2FB48}"/>
              </a:ext>
            </a:extLst>
          </p:cNvPr>
          <p:cNvSpPr txBox="1">
            <a:spLocks/>
          </p:cNvSpPr>
          <p:nvPr/>
        </p:nvSpPr>
        <p:spPr>
          <a:xfrm>
            <a:off x="281409" y="325368"/>
            <a:ext cx="7886700" cy="601741"/>
          </a:xfrm>
          <a:prstGeom prst="rect">
            <a:avLst/>
          </a:prstGeom>
        </p:spPr>
        <p:txBody>
          <a:bodyPr vert="horz" lIns="91440" tIns="45720" rIns="91440" bIns="45720" rtlCol="0" anchor="ctr">
            <a:noAutofit/>
          </a:bodyPr>
          <a:lstStyle>
            <a:lvl1pPr algn="l" defTabSz="685800" rtl="0" eaLnBrk="1" latinLnBrk="0" hangingPunct="1">
              <a:lnSpc>
                <a:spcPct val="90000"/>
              </a:lnSpc>
              <a:spcBef>
                <a:spcPct val="0"/>
              </a:spcBef>
              <a:buNone/>
              <a:defRPr sz="3600" kern="1200">
                <a:solidFill>
                  <a:srgbClr val="CC0633"/>
                </a:solidFill>
                <a:latin typeface="Impact" panose="020B0806030902050204" pitchFamily="34" charset="0"/>
                <a:ea typeface="+mj-ea"/>
                <a:cs typeface="+mj-cs"/>
              </a:defRPr>
            </a:lvl1pPr>
          </a:lstStyle>
          <a:p>
            <a:r>
              <a:rPr lang="en-US" sz="4000" dirty="0"/>
              <a:t>Award List – Level 2 “Project View”</a:t>
            </a:r>
          </a:p>
        </p:txBody>
      </p:sp>
    </p:spTree>
    <p:extLst>
      <p:ext uri="{BB962C8B-B14F-4D97-AF65-F5344CB8AC3E}">
        <p14:creationId xmlns:p14="http://schemas.microsoft.com/office/powerpoint/2010/main" val="103941332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r>
              <a:rPr lang="en-US" dirty="0"/>
              <a:t>SIMON FRASER UNIVERSITY   </a:t>
            </a:r>
            <a:fld id="{45E0C454-F75C-A944-8BC1-78DA56BBB239}" type="slidenum">
              <a:rPr lang="en-US" smtClean="0"/>
              <a:pPr/>
              <a:t>22</a:t>
            </a:fld>
            <a:endParaRPr lang="en-US" dirty="0"/>
          </a:p>
        </p:txBody>
      </p:sp>
      <p:graphicFrame>
        <p:nvGraphicFramePr>
          <p:cNvPr id="7" name="Table 7">
            <a:extLst>
              <a:ext uri="{FF2B5EF4-FFF2-40B4-BE49-F238E27FC236}">
                <a16:creationId xmlns:a16="http://schemas.microsoft.com/office/drawing/2014/main" id="{0D3A6F4A-2012-774C-A035-477255B38D08}"/>
              </a:ext>
            </a:extLst>
          </p:cNvPr>
          <p:cNvGraphicFramePr>
            <a:graphicFrameLocks noGrp="1"/>
          </p:cNvGraphicFramePr>
          <p:nvPr>
            <p:extLst>
              <p:ext uri="{D42A27DB-BD31-4B8C-83A1-F6EECF244321}">
                <p14:modId xmlns:p14="http://schemas.microsoft.com/office/powerpoint/2010/main" val="3706623146"/>
              </p:ext>
            </p:extLst>
          </p:nvPr>
        </p:nvGraphicFramePr>
        <p:xfrm>
          <a:off x="281409" y="1063460"/>
          <a:ext cx="8650555" cy="4178972"/>
        </p:xfrm>
        <a:graphic>
          <a:graphicData uri="http://schemas.openxmlformats.org/drawingml/2006/table">
            <a:tbl>
              <a:tblPr firstRow="1" bandRow="1">
                <a:tableStyleId>{5C22544A-7EE6-4342-B048-85BDC9FD1C3A}</a:tableStyleId>
              </a:tblPr>
              <a:tblGrid>
                <a:gridCol w="3283914">
                  <a:extLst>
                    <a:ext uri="{9D8B030D-6E8A-4147-A177-3AD203B41FA5}">
                      <a16:colId xmlns:a16="http://schemas.microsoft.com/office/drawing/2014/main" val="1183619024"/>
                    </a:ext>
                  </a:extLst>
                </a:gridCol>
                <a:gridCol w="5366641">
                  <a:extLst>
                    <a:ext uri="{9D8B030D-6E8A-4147-A177-3AD203B41FA5}">
                      <a16:colId xmlns:a16="http://schemas.microsoft.com/office/drawing/2014/main" val="980087590"/>
                    </a:ext>
                  </a:extLst>
                </a:gridCol>
              </a:tblGrid>
              <a:tr h="606314">
                <a:tc>
                  <a:txBody>
                    <a:bodyPr/>
                    <a:lstStyle/>
                    <a:p>
                      <a:r>
                        <a:rPr lang="en-US" sz="2000" dirty="0">
                          <a:solidFill>
                            <a:schemeClr val="accent6"/>
                          </a:solidFill>
                        </a:rPr>
                        <a:t>Column Header</a:t>
                      </a:r>
                    </a:p>
                  </a:txBody>
                  <a:tcPr marL="83127" marR="83127" marT="41564" marB="41564">
                    <a:solidFill>
                      <a:schemeClr val="tx2"/>
                    </a:solidFill>
                  </a:tcPr>
                </a:tc>
                <a:tc>
                  <a:txBody>
                    <a:bodyPr/>
                    <a:lstStyle/>
                    <a:p>
                      <a:r>
                        <a:rPr lang="en-US" sz="2000" dirty="0">
                          <a:solidFill>
                            <a:schemeClr val="accent6"/>
                          </a:solidFill>
                        </a:rPr>
                        <a:t>Definition</a:t>
                      </a:r>
                    </a:p>
                  </a:txBody>
                  <a:tcPr marL="83127" marR="83127" marT="41564" marB="41564">
                    <a:solidFill>
                      <a:schemeClr val="tx2"/>
                    </a:solidFill>
                  </a:tcPr>
                </a:tc>
                <a:extLst>
                  <a:ext uri="{0D108BD9-81ED-4DB2-BD59-A6C34878D82A}">
                    <a16:rowId xmlns:a16="http://schemas.microsoft.com/office/drawing/2014/main" val="1823299561"/>
                  </a:ext>
                </a:extLst>
              </a:tr>
              <a:tr h="847858">
                <a:tc>
                  <a:txBody>
                    <a:bodyPr/>
                    <a:lstStyle/>
                    <a:p>
                      <a:r>
                        <a:rPr lang="en-US" sz="1600" kern="1200" dirty="0">
                          <a:solidFill>
                            <a:schemeClr val="bg1"/>
                          </a:solidFill>
                          <a:latin typeface="Trebuchet MS" panose="020B0703020202090204" pitchFamily="34" charset="0"/>
                          <a:ea typeface="+mn-ea"/>
                          <a:cs typeface="+mn-cs"/>
                        </a:rPr>
                        <a:t>Overhead Actuals</a:t>
                      </a:r>
                    </a:p>
                  </a:txBody>
                  <a:tcPr marL="83127" marR="83127" marT="41564" marB="41564">
                    <a:solidFill>
                      <a:schemeClr val="tx2">
                        <a:lumMod val="40000"/>
                        <a:lumOff val="60000"/>
                      </a:schemeClr>
                    </a:solidFill>
                  </a:tcPr>
                </a:tc>
                <a:tc>
                  <a:txBody>
                    <a:bodyPr/>
                    <a:lstStyle/>
                    <a:p>
                      <a:r>
                        <a:rPr lang="en-US" sz="1600" kern="1200" dirty="0">
                          <a:solidFill>
                            <a:schemeClr val="bg1"/>
                          </a:solidFill>
                          <a:latin typeface="Trebuchet MS" panose="020B0703020202090204" pitchFamily="34" charset="0"/>
                          <a:ea typeface="+mn-ea"/>
                          <a:cs typeface="+mn-cs"/>
                        </a:rPr>
                        <a:t>Overhead amount incurred to date</a:t>
                      </a:r>
                    </a:p>
                  </a:txBody>
                  <a:tcPr marL="83127" marR="83127" marT="41564" marB="41564">
                    <a:solidFill>
                      <a:schemeClr val="tx2">
                        <a:lumMod val="40000"/>
                        <a:lumOff val="60000"/>
                      </a:schemeClr>
                    </a:solidFill>
                  </a:tcPr>
                </a:tc>
                <a:extLst>
                  <a:ext uri="{0D108BD9-81ED-4DB2-BD59-A6C34878D82A}">
                    <a16:rowId xmlns:a16="http://schemas.microsoft.com/office/drawing/2014/main" val="1875492782"/>
                  </a:ext>
                </a:extLst>
              </a:tr>
              <a:tr h="833156">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kern="1200" dirty="0">
                          <a:solidFill>
                            <a:schemeClr val="bg1"/>
                          </a:solidFill>
                          <a:latin typeface="Trebuchet MS" panose="020B0703020202090204" pitchFamily="34" charset="0"/>
                          <a:ea typeface="+mn-ea"/>
                          <a:cs typeface="+mn-cs"/>
                        </a:rPr>
                        <a:t>Spending Balance Including Overhead</a:t>
                      </a:r>
                    </a:p>
                  </a:txBody>
                  <a:tcPr marL="83127" marR="83127" marT="41564" marB="41564">
                    <a:solidFill>
                      <a:schemeClr val="tx2">
                        <a:lumMod val="40000"/>
                        <a:lumOff val="6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kern="1200" dirty="0">
                          <a:solidFill>
                            <a:schemeClr val="bg1"/>
                          </a:solidFill>
                          <a:latin typeface="Trebuchet MS" panose="020B0703020202090204" pitchFamily="34" charset="0"/>
                          <a:ea typeface="+mn-ea"/>
                          <a:cs typeface="+mn-cs"/>
                        </a:rPr>
                        <a:t>Spending Balance including overhead costs remaining </a:t>
                      </a:r>
                      <a:r>
                        <a:rPr lang="en-US" sz="1600" dirty="0">
                          <a:solidFill>
                            <a:schemeClr val="bg1"/>
                          </a:solidFill>
                          <a:latin typeface="Trebuchet MS" panose="020B0703020202090204" pitchFamily="34" charset="0"/>
                        </a:rPr>
                        <a:t>(approved total spending budget less actual direct expenditures, payroll and non-payroll encumbrances, and overhead actuals)</a:t>
                      </a:r>
                      <a:endParaRPr lang="en-US" sz="1600" kern="1200" dirty="0">
                        <a:solidFill>
                          <a:schemeClr val="bg1"/>
                        </a:solidFill>
                        <a:latin typeface="Trebuchet MS" panose="020B0703020202090204" pitchFamily="34" charset="0"/>
                        <a:ea typeface="+mn-ea"/>
                        <a:cs typeface="+mn-cs"/>
                      </a:endParaRPr>
                    </a:p>
                  </a:txBody>
                  <a:tcPr marL="83127" marR="83127" marT="41564" marB="41564">
                    <a:solidFill>
                      <a:schemeClr val="tx2">
                        <a:lumMod val="40000"/>
                        <a:lumOff val="60000"/>
                      </a:schemeClr>
                    </a:solidFill>
                  </a:tcPr>
                </a:tc>
                <a:extLst>
                  <a:ext uri="{0D108BD9-81ED-4DB2-BD59-A6C34878D82A}">
                    <a16:rowId xmlns:a16="http://schemas.microsoft.com/office/drawing/2014/main" val="1513136639"/>
                  </a:ext>
                </a:extLst>
              </a:tr>
              <a:tr h="833156">
                <a:tc>
                  <a:txBody>
                    <a:bodyPr/>
                    <a:lstStyle/>
                    <a:p>
                      <a:pPr marL="0" indent="0" algn="l" defTabSz="914400" rtl="0" eaLnBrk="1" latinLnBrk="0" hangingPunct="1">
                        <a:spcBef>
                          <a:spcPts val="0"/>
                        </a:spcBef>
                        <a:buFont typeface="Arial" panose="020B0604020202020204" pitchFamily="34" charset="0"/>
                        <a:buNone/>
                      </a:pPr>
                      <a:r>
                        <a:rPr lang="en-US" sz="1600" kern="1200" dirty="0">
                          <a:solidFill>
                            <a:schemeClr val="bg1"/>
                          </a:solidFill>
                          <a:latin typeface="Trebuchet MS" panose="020B0703020202090204" pitchFamily="34" charset="0"/>
                          <a:ea typeface="+mn-ea"/>
                          <a:cs typeface="+mn-cs"/>
                        </a:rPr>
                        <a:t>Overhead Cost Remaining</a:t>
                      </a:r>
                    </a:p>
                  </a:txBody>
                  <a:tcPr marL="83127" marR="83127" marT="41564" marB="41564">
                    <a:solidFill>
                      <a:schemeClr val="tx2">
                        <a:lumMod val="40000"/>
                        <a:lumOff val="60000"/>
                      </a:schemeClr>
                    </a:solidFill>
                  </a:tcPr>
                </a:tc>
                <a:tc>
                  <a:txBody>
                    <a:bodyPr/>
                    <a:lstStyle/>
                    <a:p>
                      <a:r>
                        <a:rPr lang="en-US" sz="1600" kern="1200" dirty="0">
                          <a:solidFill>
                            <a:schemeClr val="bg1"/>
                          </a:solidFill>
                          <a:latin typeface="Trebuchet MS" panose="020B0703020202090204" pitchFamily="34" charset="0"/>
                          <a:ea typeface="+mn-ea"/>
                          <a:cs typeface="+mn-cs"/>
                        </a:rPr>
                        <a:t>Amount of overhead costs remaining related to the current budget period </a:t>
                      </a:r>
                    </a:p>
                  </a:txBody>
                  <a:tcPr marL="83127" marR="83127" marT="41564" marB="41564">
                    <a:solidFill>
                      <a:schemeClr val="tx2">
                        <a:lumMod val="40000"/>
                        <a:lumOff val="60000"/>
                      </a:schemeClr>
                    </a:solidFill>
                  </a:tcPr>
                </a:tc>
                <a:extLst>
                  <a:ext uri="{0D108BD9-81ED-4DB2-BD59-A6C34878D82A}">
                    <a16:rowId xmlns:a16="http://schemas.microsoft.com/office/drawing/2014/main" val="999026229"/>
                  </a:ext>
                </a:extLst>
              </a:tr>
              <a:tr h="833156">
                <a:tc>
                  <a:txBody>
                    <a:bodyPr/>
                    <a:lstStyle/>
                    <a:p>
                      <a:pPr marL="0" indent="0" algn="l" defTabSz="914400" rtl="0" eaLnBrk="1" latinLnBrk="0" hangingPunct="1">
                        <a:spcBef>
                          <a:spcPts val="0"/>
                        </a:spcBef>
                        <a:buFont typeface="Arial" panose="020B0604020202020204" pitchFamily="34" charset="0"/>
                        <a:buNone/>
                      </a:pPr>
                      <a:r>
                        <a:rPr lang="en-US" sz="1600" kern="1200" dirty="0">
                          <a:solidFill>
                            <a:schemeClr val="bg1"/>
                          </a:solidFill>
                          <a:latin typeface="Trebuchet MS" panose="020B0703020202090204" pitchFamily="34" charset="0"/>
                          <a:ea typeface="+mn-ea"/>
                          <a:cs typeface="+mn-cs"/>
                        </a:rPr>
                        <a:t>Future Budget</a:t>
                      </a:r>
                    </a:p>
                  </a:txBody>
                  <a:tcPr marL="83127" marR="83127" marT="41564" marB="41564">
                    <a:solidFill>
                      <a:schemeClr val="tx2">
                        <a:lumMod val="40000"/>
                        <a:lumOff val="60000"/>
                      </a:schemeClr>
                    </a:solidFill>
                  </a:tcPr>
                </a:tc>
                <a:tc>
                  <a:txBody>
                    <a:bodyPr/>
                    <a:lstStyle/>
                    <a:p>
                      <a:r>
                        <a:rPr lang="en-US" sz="1600" kern="1200" dirty="0">
                          <a:solidFill>
                            <a:schemeClr val="bg1"/>
                          </a:solidFill>
                          <a:latin typeface="Trebuchet MS" panose="020B0703020202090204" pitchFamily="34" charset="0"/>
                          <a:ea typeface="+mn-ea"/>
                          <a:cs typeface="+mn-cs"/>
                        </a:rPr>
                        <a:t>Sponsor commitment for providing funding beyond the current budget period</a:t>
                      </a:r>
                    </a:p>
                  </a:txBody>
                  <a:tcPr marL="83127" marR="83127" marT="41564" marB="41564">
                    <a:solidFill>
                      <a:schemeClr val="tx2">
                        <a:lumMod val="40000"/>
                        <a:lumOff val="60000"/>
                      </a:schemeClr>
                    </a:solidFill>
                  </a:tcPr>
                </a:tc>
                <a:extLst>
                  <a:ext uri="{0D108BD9-81ED-4DB2-BD59-A6C34878D82A}">
                    <a16:rowId xmlns:a16="http://schemas.microsoft.com/office/drawing/2014/main" val="1543895266"/>
                  </a:ext>
                </a:extLst>
              </a:tr>
            </a:tbl>
          </a:graphicData>
        </a:graphic>
      </p:graphicFrame>
      <p:sp>
        <p:nvSpPr>
          <p:cNvPr id="6" name="Title 1">
            <a:extLst>
              <a:ext uri="{FF2B5EF4-FFF2-40B4-BE49-F238E27FC236}">
                <a16:creationId xmlns:a16="http://schemas.microsoft.com/office/drawing/2014/main" id="{77EA0C88-8C6F-3E46-B0AD-7C894A89A42D}"/>
              </a:ext>
            </a:extLst>
          </p:cNvPr>
          <p:cNvSpPr txBox="1">
            <a:spLocks/>
          </p:cNvSpPr>
          <p:nvPr/>
        </p:nvSpPr>
        <p:spPr>
          <a:xfrm>
            <a:off x="281409" y="325368"/>
            <a:ext cx="7886700" cy="601741"/>
          </a:xfrm>
          <a:prstGeom prst="rect">
            <a:avLst/>
          </a:prstGeom>
        </p:spPr>
        <p:txBody>
          <a:bodyPr vert="horz" lIns="91440" tIns="45720" rIns="91440" bIns="45720" rtlCol="0" anchor="ctr">
            <a:noAutofit/>
          </a:bodyPr>
          <a:lstStyle>
            <a:lvl1pPr algn="l" defTabSz="685800" rtl="0" eaLnBrk="1" latinLnBrk="0" hangingPunct="1">
              <a:lnSpc>
                <a:spcPct val="90000"/>
              </a:lnSpc>
              <a:spcBef>
                <a:spcPct val="0"/>
              </a:spcBef>
              <a:buNone/>
              <a:defRPr sz="3600" kern="1200">
                <a:solidFill>
                  <a:srgbClr val="CC0633"/>
                </a:solidFill>
                <a:latin typeface="Impact" panose="020B0806030902050204" pitchFamily="34" charset="0"/>
                <a:ea typeface="+mj-ea"/>
                <a:cs typeface="+mj-cs"/>
              </a:defRPr>
            </a:lvl1pPr>
          </a:lstStyle>
          <a:p>
            <a:r>
              <a:rPr lang="en-US" sz="4000" dirty="0"/>
              <a:t>Award List – Level 2 “Project View”</a:t>
            </a:r>
          </a:p>
        </p:txBody>
      </p:sp>
    </p:spTree>
    <p:extLst>
      <p:ext uri="{BB962C8B-B14F-4D97-AF65-F5344CB8AC3E}">
        <p14:creationId xmlns:p14="http://schemas.microsoft.com/office/powerpoint/2010/main" val="348241871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Table 7">
            <a:extLst>
              <a:ext uri="{FF2B5EF4-FFF2-40B4-BE49-F238E27FC236}">
                <a16:creationId xmlns:a16="http://schemas.microsoft.com/office/drawing/2014/main" id="{0D3A6F4A-2012-774C-A035-477255B38D08}"/>
              </a:ext>
            </a:extLst>
          </p:cNvPr>
          <p:cNvGraphicFramePr>
            <a:graphicFrameLocks noGrp="1"/>
          </p:cNvGraphicFramePr>
          <p:nvPr>
            <p:extLst>
              <p:ext uri="{D42A27DB-BD31-4B8C-83A1-F6EECF244321}">
                <p14:modId xmlns:p14="http://schemas.microsoft.com/office/powerpoint/2010/main" val="3145595763"/>
              </p:ext>
            </p:extLst>
          </p:nvPr>
        </p:nvGraphicFramePr>
        <p:xfrm>
          <a:off x="281409" y="1063460"/>
          <a:ext cx="8650555" cy="3574954"/>
        </p:xfrm>
        <a:graphic>
          <a:graphicData uri="http://schemas.openxmlformats.org/drawingml/2006/table">
            <a:tbl>
              <a:tblPr firstRow="1" bandRow="1">
                <a:tableStyleId>{5C22544A-7EE6-4342-B048-85BDC9FD1C3A}</a:tableStyleId>
              </a:tblPr>
              <a:tblGrid>
                <a:gridCol w="3283914">
                  <a:extLst>
                    <a:ext uri="{9D8B030D-6E8A-4147-A177-3AD203B41FA5}">
                      <a16:colId xmlns:a16="http://schemas.microsoft.com/office/drawing/2014/main" val="1183619024"/>
                    </a:ext>
                  </a:extLst>
                </a:gridCol>
                <a:gridCol w="5366641">
                  <a:extLst>
                    <a:ext uri="{9D8B030D-6E8A-4147-A177-3AD203B41FA5}">
                      <a16:colId xmlns:a16="http://schemas.microsoft.com/office/drawing/2014/main" val="980087590"/>
                    </a:ext>
                  </a:extLst>
                </a:gridCol>
              </a:tblGrid>
              <a:tr h="606314">
                <a:tc>
                  <a:txBody>
                    <a:bodyPr/>
                    <a:lstStyle/>
                    <a:p>
                      <a:r>
                        <a:rPr lang="en-US" sz="2000" dirty="0">
                          <a:solidFill>
                            <a:schemeClr val="accent6"/>
                          </a:solidFill>
                        </a:rPr>
                        <a:t>Column Header</a:t>
                      </a:r>
                    </a:p>
                  </a:txBody>
                  <a:tcPr marL="83127" marR="83127" marT="41564" marB="41564">
                    <a:solidFill>
                      <a:schemeClr val="tx2"/>
                    </a:solidFill>
                  </a:tcPr>
                </a:tc>
                <a:tc>
                  <a:txBody>
                    <a:bodyPr/>
                    <a:lstStyle/>
                    <a:p>
                      <a:r>
                        <a:rPr lang="en-US" sz="2000" dirty="0">
                          <a:solidFill>
                            <a:schemeClr val="accent6"/>
                          </a:solidFill>
                        </a:rPr>
                        <a:t>Definition</a:t>
                      </a:r>
                    </a:p>
                  </a:txBody>
                  <a:tcPr marL="83127" marR="83127" marT="41564" marB="41564">
                    <a:solidFill>
                      <a:schemeClr val="tx2"/>
                    </a:solidFill>
                  </a:tcPr>
                </a:tc>
                <a:extLst>
                  <a:ext uri="{0D108BD9-81ED-4DB2-BD59-A6C34878D82A}">
                    <a16:rowId xmlns:a16="http://schemas.microsoft.com/office/drawing/2014/main" val="1823299561"/>
                  </a:ext>
                </a:extLst>
              </a:tr>
              <a:tr h="847858">
                <a:tc>
                  <a:txBody>
                    <a:bodyPr/>
                    <a:lstStyle/>
                    <a:p>
                      <a:r>
                        <a:rPr lang="en-US" sz="1600" kern="1200" dirty="0">
                          <a:solidFill>
                            <a:schemeClr val="bg1"/>
                          </a:solidFill>
                          <a:latin typeface="Trebuchet MS" panose="020B0703020202090204" pitchFamily="34" charset="0"/>
                          <a:ea typeface="+mn-ea"/>
                          <a:cs typeface="+mn-cs"/>
                        </a:rPr>
                        <a:t>Recognized Revenue</a:t>
                      </a:r>
                    </a:p>
                  </a:txBody>
                  <a:tcPr marL="83127" marR="83127" marT="41564" marB="41564">
                    <a:solidFill>
                      <a:schemeClr val="tx2">
                        <a:lumMod val="40000"/>
                        <a:lumOff val="60000"/>
                      </a:schemeClr>
                    </a:solidFill>
                  </a:tcPr>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US" sz="1600" kern="1200" dirty="0">
                          <a:solidFill>
                            <a:schemeClr val="bg1"/>
                          </a:solidFill>
                          <a:latin typeface="Trebuchet MS" panose="020B0703020202090204" pitchFamily="34" charset="0"/>
                          <a:ea typeface="+mn-ea"/>
                          <a:cs typeface="+mn-cs"/>
                        </a:rPr>
                        <a:t>Revenue that has been recorded in the system (when the project earns the revenue not necessarily when it is received, and that is based on costs that are incurred, which is the accounting practice SFU follows)</a:t>
                      </a:r>
                    </a:p>
                    <a:p>
                      <a:endParaRPr lang="en-US" sz="1600" kern="1200" dirty="0">
                        <a:solidFill>
                          <a:schemeClr val="bg1"/>
                        </a:solidFill>
                        <a:latin typeface="Trebuchet MS" panose="020B0703020202090204" pitchFamily="34" charset="0"/>
                        <a:ea typeface="+mn-ea"/>
                        <a:cs typeface="+mn-cs"/>
                      </a:endParaRPr>
                    </a:p>
                  </a:txBody>
                  <a:tcPr marL="83127" marR="83127" marT="41564" marB="41564">
                    <a:solidFill>
                      <a:schemeClr val="tx2">
                        <a:lumMod val="40000"/>
                        <a:lumOff val="60000"/>
                      </a:schemeClr>
                    </a:solidFill>
                  </a:tcPr>
                </a:tc>
                <a:extLst>
                  <a:ext uri="{0D108BD9-81ED-4DB2-BD59-A6C34878D82A}">
                    <a16:rowId xmlns:a16="http://schemas.microsoft.com/office/drawing/2014/main" val="1875492782"/>
                  </a:ext>
                </a:extLst>
              </a:tr>
              <a:tr h="833156">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kern="1200" dirty="0">
                          <a:solidFill>
                            <a:schemeClr val="bg1"/>
                          </a:solidFill>
                          <a:latin typeface="Trebuchet MS" panose="020B0703020202090204" pitchFamily="34" charset="0"/>
                          <a:ea typeface="+mn-ea"/>
                          <a:cs typeface="+mn-cs"/>
                        </a:rPr>
                        <a:t>Collected Revenue</a:t>
                      </a:r>
                    </a:p>
                  </a:txBody>
                  <a:tcPr marL="83127" marR="83127" marT="41564" marB="41564">
                    <a:solidFill>
                      <a:schemeClr val="tx2">
                        <a:lumMod val="40000"/>
                        <a:lumOff val="6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kern="1200" dirty="0">
                          <a:solidFill>
                            <a:schemeClr val="bg1"/>
                          </a:solidFill>
                          <a:latin typeface="Trebuchet MS" panose="020B0703020202090204" pitchFamily="34" charset="0"/>
                          <a:ea typeface="+mn-ea"/>
                          <a:cs typeface="+mn-cs"/>
                        </a:rPr>
                        <a:t>Revenue that has been received and posted in the system (i.e., the actual cash the sponsor has paid)</a:t>
                      </a:r>
                    </a:p>
                  </a:txBody>
                  <a:tcPr marL="83127" marR="83127" marT="41564" marB="41564">
                    <a:solidFill>
                      <a:schemeClr val="tx2">
                        <a:lumMod val="40000"/>
                        <a:lumOff val="60000"/>
                      </a:schemeClr>
                    </a:solidFill>
                  </a:tcPr>
                </a:tc>
                <a:extLst>
                  <a:ext uri="{0D108BD9-81ED-4DB2-BD59-A6C34878D82A}">
                    <a16:rowId xmlns:a16="http://schemas.microsoft.com/office/drawing/2014/main" val="1513136639"/>
                  </a:ext>
                </a:extLst>
              </a:tr>
              <a:tr h="833156">
                <a:tc>
                  <a:txBody>
                    <a:bodyPr/>
                    <a:lstStyle/>
                    <a:p>
                      <a:pPr marL="0" indent="0" algn="l" defTabSz="914400" rtl="0" eaLnBrk="1" latinLnBrk="0" hangingPunct="1">
                        <a:spcBef>
                          <a:spcPts val="0"/>
                        </a:spcBef>
                        <a:buFont typeface="Arial" panose="020B0604020202020204" pitchFamily="34" charset="0"/>
                        <a:buNone/>
                      </a:pPr>
                      <a:r>
                        <a:rPr lang="en-US" sz="1600" kern="1200" dirty="0">
                          <a:solidFill>
                            <a:schemeClr val="bg1"/>
                          </a:solidFill>
                          <a:latin typeface="Trebuchet MS" panose="020B0703020202090204" pitchFamily="34" charset="0"/>
                          <a:ea typeface="+mn-ea"/>
                          <a:cs typeface="+mn-cs"/>
                        </a:rPr>
                        <a:t>Remaining</a:t>
                      </a:r>
                    </a:p>
                  </a:txBody>
                  <a:tcPr marL="83127" marR="83127" marT="41564" marB="41564">
                    <a:solidFill>
                      <a:schemeClr val="tx2">
                        <a:lumMod val="40000"/>
                        <a:lumOff val="60000"/>
                      </a:schemeClr>
                    </a:solidFill>
                  </a:tcPr>
                </a:tc>
                <a:tc>
                  <a:txBody>
                    <a:bodyPr/>
                    <a:lstStyle/>
                    <a:p>
                      <a:r>
                        <a:rPr lang="en-US" sz="1600" kern="1200" dirty="0">
                          <a:solidFill>
                            <a:schemeClr val="bg1"/>
                          </a:solidFill>
                          <a:latin typeface="Trebuchet MS" panose="020B0703020202090204" pitchFamily="34" charset="0"/>
                          <a:ea typeface="+mn-ea"/>
                          <a:cs typeface="+mn-cs"/>
                        </a:rPr>
                        <a:t>Awarded Amount less collected revenue</a:t>
                      </a:r>
                    </a:p>
                  </a:txBody>
                  <a:tcPr marL="83127" marR="83127" marT="41564" marB="41564">
                    <a:solidFill>
                      <a:schemeClr val="tx2">
                        <a:lumMod val="40000"/>
                        <a:lumOff val="60000"/>
                      </a:schemeClr>
                    </a:solidFill>
                  </a:tcPr>
                </a:tc>
                <a:extLst>
                  <a:ext uri="{0D108BD9-81ED-4DB2-BD59-A6C34878D82A}">
                    <a16:rowId xmlns:a16="http://schemas.microsoft.com/office/drawing/2014/main" val="999026229"/>
                  </a:ext>
                </a:extLst>
              </a:tr>
            </a:tbl>
          </a:graphicData>
        </a:graphic>
      </p:graphicFrame>
      <p:sp>
        <p:nvSpPr>
          <p:cNvPr id="6" name="Title 1">
            <a:extLst>
              <a:ext uri="{FF2B5EF4-FFF2-40B4-BE49-F238E27FC236}">
                <a16:creationId xmlns:a16="http://schemas.microsoft.com/office/drawing/2014/main" id="{77EA0C88-8C6F-3E46-B0AD-7C894A89A42D}"/>
              </a:ext>
            </a:extLst>
          </p:cNvPr>
          <p:cNvSpPr txBox="1">
            <a:spLocks/>
          </p:cNvSpPr>
          <p:nvPr/>
        </p:nvSpPr>
        <p:spPr>
          <a:xfrm>
            <a:off x="281409" y="325368"/>
            <a:ext cx="7886700" cy="601741"/>
          </a:xfrm>
          <a:prstGeom prst="rect">
            <a:avLst/>
          </a:prstGeom>
        </p:spPr>
        <p:txBody>
          <a:bodyPr vert="horz" lIns="91440" tIns="45720" rIns="91440" bIns="45720" rtlCol="0" anchor="ctr">
            <a:noAutofit/>
          </a:bodyPr>
          <a:lstStyle>
            <a:lvl1pPr algn="l" defTabSz="685800" rtl="0" eaLnBrk="1" latinLnBrk="0" hangingPunct="1">
              <a:lnSpc>
                <a:spcPct val="90000"/>
              </a:lnSpc>
              <a:spcBef>
                <a:spcPct val="0"/>
              </a:spcBef>
              <a:buNone/>
              <a:defRPr sz="3600" kern="1200">
                <a:solidFill>
                  <a:srgbClr val="CC0633"/>
                </a:solidFill>
                <a:latin typeface="Impact" panose="020B0806030902050204" pitchFamily="34" charset="0"/>
                <a:ea typeface="+mj-ea"/>
                <a:cs typeface="+mj-cs"/>
              </a:defRPr>
            </a:lvl1pPr>
          </a:lstStyle>
          <a:p>
            <a:r>
              <a:rPr lang="en-US" sz="4000" dirty="0"/>
              <a:t>Award List – Level 2 “Project View”</a:t>
            </a:r>
          </a:p>
        </p:txBody>
      </p:sp>
      <p:sp>
        <p:nvSpPr>
          <p:cNvPr id="8" name="TextBox 7">
            <a:extLst>
              <a:ext uri="{FF2B5EF4-FFF2-40B4-BE49-F238E27FC236}">
                <a16:creationId xmlns:a16="http://schemas.microsoft.com/office/drawing/2014/main" id="{C2B6ADFD-2919-6547-A69B-4C3106B40765}"/>
              </a:ext>
            </a:extLst>
          </p:cNvPr>
          <p:cNvSpPr txBox="1"/>
          <p:nvPr/>
        </p:nvSpPr>
        <p:spPr>
          <a:xfrm>
            <a:off x="281409" y="4736230"/>
            <a:ext cx="7181775" cy="3139321"/>
          </a:xfrm>
          <a:prstGeom prst="rect">
            <a:avLst/>
          </a:prstGeom>
          <a:noFill/>
        </p:spPr>
        <p:txBody>
          <a:bodyPr wrap="square">
            <a:spAutoFit/>
          </a:bodyPr>
          <a:lstStyle/>
          <a:p>
            <a:r>
              <a:rPr lang="en-US" i="1" dirty="0">
                <a:solidFill>
                  <a:srgbClr val="54585A"/>
                </a:solidFill>
              </a:rPr>
              <a:t>Note: </a:t>
            </a:r>
            <a:r>
              <a:rPr lang="en-CA" i="1" dirty="0">
                <a:solidFill>
                  <a:srgbClr val="54585A"/>
                </a:solidFill>
              </a:rPr>
              <a:t>For Project Costing go-live, recognized and collected revenue will be the same, the difference will come into effect once the A/R and Billing project goes live. </a:t>
            </a:r>
          </a:p>
          <a:p>
            <a:endParaRPr lang="en-CA" i="1" dirty="0">
              <a:solidFill>
                <a:srgbClr val="54585A"/>
              </a:solidFill>
            </a:endParaRPr>
          </a:p>
          <a:p>
            <a:r>
              <a:rPr lang="en-CA" i="1" dirty="0">
                <a:solidFill>
                  <a:srgbClr val="54585A"/>
                </a:solidFill>
              </a:rPr>
              <a:t>Note: </a:t>
            </a:r>
            <a:r>
              <a:rPr lang="en-US" i="1" dirty="0">
                <a:solidFill>
                  <a:srgbClr val="54585A"/>
                </a:solidFill>
              </a:rPr>
              <a:t>Anyone with access to the project will see the recognized revenue table, including the PI, which is a change</a:t>
            </a:r>
          </a:p>
          <a:p>
            <a:br>
              <a:rPr lang="en-CA" dirty="0"/>
            </a:br>
            <a:endParaRPr lang="en-CA" dirty="0"/>
          </a:p>
          <a:p>
            <a:br>
              <a:rPr lang="en-CA" dirty="0"/>
            </a:br>
            <a:br>
              <a:rPr lang="en-US" sz="1800" dirty="0">
                <a:latin typeface="+mn-lt"/>
              </a:rPr>
            </a:br>
            <a:endParaRPr lang="en-US" sz="1800" dirty="0">
              <a:latin typeface="+mn-lt"/>
            </a:endParaRPr>
          </a:p>
        </p:txBody>
      </p:sp>
    </p:spTree>
    <p:extLst>
      <p:ext uri="{BB962C8B-B14F-4D97-AF65-F5344CB8AC3E}">
        <p14:creationId xmlns:p14="http://schemas.microsoft.com/office/powerpoint/2010/main" val="374109432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r>
              <a:rPr lang="en-US" dirty="0"/>
              <a:t>SIMON FRASER UNIVERSITY   </a:t>
            </a:r>
            <a:fld id="{45E0C454-F75C-A944-8BC1-78DA56BBB239}" type="slidenum">
              <a:rPr lang="en-US" smtClean="0"/>
              <a:pPr/>
              <a:t>24</a:t>
            </a:fld>
            <a:endParaRPr lang="en-US" dirty="0"/>
          </a:p>
        </p:txBody>
      </p:sp>
      <p:graphicFrame>
        <p:nvGraphicFramePr>
          <p:cNvPr id="7" name="Table 7">
            <a:extLst>
              <a:ext uri="{FF2B5EF4-FFF2-40B4-BE49-F238E27FC236}">
                <a16:creationId xmlns:a16="http://schemas.microsoft.com/office/drawing/2014/main" id="{0D3A6F4A-2012-774C-A035-477255B38D08}"/>
              </a:ext>
            </a:extLst>
          </p:cNvPr>
          <p:cNvGraphicFramePr>
            <a:graphicFrameLocks noGrp="1"/>
          </p:cNvGraphicFramePr>
          <p:nvPr>
            <p:extLst>
              <p:ext uri="{D42A27DB-BD31-4B8C-83A1-F6EECF244321}">
                <p14:modId xmlns:p14="http://schemas.microsoft.com/office/powerpoint/2010/main" val="1504915596"/>
              </p:ext>
            </p:extLst>
          </p:nvPr>
        </p:nvGraphicFramePr>
        <p:xfrm>
          <a:off x="281409" y="1063460"/>
          <a:ext cx="8650555" cy="2512660"/>
        </p:xfrm>
        <a:graphic>
          <a:graphicData uri="http://schemas.openxmlformats.org/drawingml/2006/table">
            <a:tbl>
              <a:tblPr firstRow="1" bandRow="1">
                <a:tableStyleId>{5C22544A-7EE6-4342-B048-85BDC9FD1C3A}</a:tableStyleId>
              </a:tblPr>
              <a:tblGrid>
                <a:gridCol w="3283914">
                  <a:extLst>
                    <a:ext uri="{9D8B030D-6E8A-4147-A177-3AD203B41FA5}">
                      <a16:colId xmlns:a16="http://schemas.microsoft.com/office/drawing/2014/main" val="1183619024"/>
                    </a:ext>
                  </a:extLst>
                </a:gridCol>
                <a:gridCol w="5366641">
                  <a:extLst>
                    <a:ext uri="{9D8B030D-6E8A-4147-A177-3AD203B41FA5}">
                      <a16:colId xmlns:a16="http://schemas.microsoft.com/office/drawing/2014/main" val="980087590"/>
                    </a:ext>
                  </a:extLst>
                </a:gridCol>
              </a:tblGrid>
              <a:tr h="606314">
                <a:tc>
                  <a:txBody>
                    <a:bodyPr/>
                    <a:lstStyle/>
                    <a:p>
                      <a:r>
                        <a:rPr lang="en-US" sz="2000" dirty="0">
                          <a:solidFill>
                            <a:schemeClr val="accent6"/>
                          </a:solidFill>
                        </a:rPr>
                        <a:t>Column Header</a:t>
                      </a:r>
                    </a:p>
                  </a:txBody>
                  <a:tcPr marL="83127" marR="83127" marT="41564" marB="41564">
                    <a:solidFill>
                      <a:schemeClr val="tx2"/>
                    </a:solidFill>
                  </a:tcPr>
                </a:tc>
                <a:tc>
                  <a:txBody>
                    <a:bodyPr/>
                    <a:lstStyle/>
                    <a:p>
                      <a:r>
                        <a:rPr lang="en-US" sz="2000" dirty="0">
                          <a:solidFill>
                            <a:schemeClr val="accent6"/>
                          </a:solidFill>
                        </a:rPr>
                        <a:t>Definition</a:t>
                      </a:r>
                    </a:p>
                  </a:txBody>
                  <a:tcPr marL="83127" marR="83127" marT="41564" marB="41564">
                    <a:solidFill>
                      <a:schemeClr val="tx2"/>
                    </a:solidFill>
                  </a:tcPr>
                </a:tc>
                <a:extLst>
                  <a:ext uri="{0D108BD9-81ED-4DB2-BD59-A6C34878D82A}">
                    <a16:rowId xmlns:a16="http://schemas.microsoft.com/office/drawing/2014/main" val="1823299561"/>
                  </a:ext>
                </a:extLst>
              </a:tr>
              <a:tr h="847858">
                <a:tc>
                  <a:txBody>
                    <a:bodyPr/>
                    <a:lstStyle/>
                    <a:p>
                      <a:r>
                        <a:rPr lang="en-US" sz="1600" kern="1200" dirty="0">
                          <a:solidFill>
                            <a:schemeClr val="bg1"/>
                          </a:solidFill>
                          <a:latin typeface="Trebuchet MS" panose="020B0703020202090204" pitchFamily="34" charset="0"/>
                          <a:ea typeface="+mn-ea"/>
                          <a:cs typeface="+mn-cs"/>
                        </a:rPr>
                        <a:t>Source Type</a:t>
                      </a:r>
                    </a:p>
                  </a:txBody>
                  <a:tcPr marL="83127" marR="83127" marT="41564" marB="41564">
                    <a:solidFill>
                      <a:schemeClr val="tx2">
                        <a:lumMod val="40000"/>
                        <a:lumOff val="60000"/>
                      </a:schemeClr>
                    </a:solidFill>
                  </a:tcPr>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US" sz="1600" kern="1200" dirty="0">
                          <a:solidFill>
                            <a:schemeClr val="bg1"/>
                          </a:solidFill>
                          <a:latin typeface="Trebuchet MS" panose="020B0703020202090204" pitchFamily="34" charset="0"/>
                          <a:ea typeface="+mn-ea"/>
                          <a:cs typeface="+mn-cs"/>
                        </a:rPr>
                        <a:t>Only used for CFI, represents the CFI line item number.</a:t>
                      </a:r>
                    </a:p>
                    <a:p>
                      <a:endParaRPr lang="en-US" sz="1600" kern="1200" dirty="0">
                        <a:solidFill>
                          <a:schemeClr val="bg1"/>
                        </a:solidFill>
                        <a:latin typeface="Trebuchet MS" panose="020B0703020202090204" pitchFamily="34" charset="0"/>
                        <a:ea typeface="+mn-ea"/>
                        <a:cs typeface="+mn-cs"/>
                      </a:endParaRPr>
                    </a:p>
                  </a:txBody>
                  <a:tcPr marL="83127" marR="83127" marT="41564" marB="41564">
                    <a:solidFill>
                      <a:schemeClr val="tx2">
                        <a:lumMod val="40000"/>
                        <a:lumOff val="60000"/>
                      </a:schemeClr>
                    </a:solidFill>
                  </a:tcPr>
                </a:tc>
                <a:extLst>
                  <a:ext uri="{0D108BD9-81ED-4DB2-BD59-A6C34878D82A}">
                    <a16:rowId xmlns:a16="http://schemas.microsoft.com/office/drawing/2014/main" val="1875492782"/>
                  </a:ext>
                </a:extLst>
              </a:tr>
              <a:tr h="833156">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kern="1200" dirty="0">
                          <a:solidFill>
                            <a:schemeClr val="bg1"/>
                          </a:solidFill>
                          <a:latin typeface="Trebuchet MS" panose="020B0703020202090204" pitchFamily="34" charset="0"/>
                          <a:ea typeface="+mn-ea"/>
                          <a:cs typeface="+mn-cs"/>
                        </a:rPr>
                        <a:t>Activity </a:t>
                      </a:r>
                    </a:p>
                  </a:txBody>
                  <a:tcPr marL="83127" marR="83127" marT="41564" marB="41564">
                    <a:solidFill>
                      <a:schemeClr val="tx2">
                        <a:lumMod val="40000"/>
                        <a:lumOff val="6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kern="1200" dirty="0">
                          <a:solidFill>
                            <a:schemeClr val="bg1"/>
                          </a:solidFill>
                          <a:latin typeface="Trebuchet MS" panose="020B0703020202090204" pitchFamily="34" charset="0"/>
                          <a:ea typeface="+mn-ea"/>
                          <a:cs typeface="+mn-cs"/>
                        </a:rPr>
                        <a:t>New fund 30s chart field value that is required. Default value for all transactions will be SPN001. Where additional activities (Sub Out, CFI funding source) have been defined they would be SPN002, etc.</a:t>
                      </a:r>
                    </a:p>
                  </a:txBody>
                  <a:tcPr marL="83127" marR="83127" marT="41564" marB="41564">
                    <a:solidFill>
                      <a:schemeClr val="tx2">
                        <a:lumMod val="40000"/>
                        <a:lumOff val="60000"/>
                      </a:schemeClr>
                    </a:solidFill>
                  </a:tcPr>
                </a:tc>
                <a:extLst>
                  <a:ext uri="{0D108BD9-81ED-4DB2-BD59-A6C34878D82A}">
                    <a16:rowId xmlns:a16="http://schemas.microsoft.com/office/drawing/2014/main" val="1513136639"/>
                  </a:ext>
                </a:extLst>
              </a:tr>
            </a:tbl>
          </a:graphicData>
        </a:graphic>
      </p:graphicFrame>
      <p:sp>
        <p:nvSpPr>
          <p:cNvPr id="6" name="Title 1">
            <a:extLst>
              <a:ext uri="{FF2B5EF4-FFF2-40B4-BE49-F238E27FC236}">
                <a16:creationId xmlns:a16="http://schemas.microsoft.com/office/drawing/2014/main" id="{77EA0C88-8C6F-3E46-B0AD-7C894A89A42D}"/>
              </a:ext>
            </a:extLst>
          </p:cNvPr>
          <p:cNvSpPr txBox="1">
            <a:spLocks/>
          </p:cNvSpPr>
          <p:nvPr/>
        </p:nvSpPr>
        <p:spPr>
          <a:xfrm>
            <a:off x="281409" y="325368"/>
            <a:ext cx="7886700" cy="601741"/>
          </a:xfrm>
          <a:prstGeom prst="rect">
            <a:avLst/>
          </a:prstGeom>
        </p:spPr>
        <p:txBody>
          <a:bodyPr vert="horz" lIns="91440" tIns="45720" rIns="91440" bIns="45720" rtlCol="0" anchor="ctr">
            <a:noAutofit/>
          </a:bodyPr>
          <a:lstStyle>
            <a:lvl1pPr algn="l" defTabSz="685800" rtl="0" eaLnBrk="1" latinLnBrk="0" hangingPunct="1">
              <a:lnSpc>
                <a:spcPct val="90000"/>
              </a:lnSpc>
              <a:spcBef>
                <a:spcPct val="0"/>
              </a:spcBef>
              <a:buNone/>
              <a:defRPr sz="3600" kern="1200">
                <a:solidFill>
                  <a:srgbClr val="CC0633"/>
                </a:solidFill>
                <a:latin typeface="Impact" panose="020B0806030902050204" pitchFamily="34" charset="0"/>
                <a:ea typeface="+mj-ea"/>
                <a:cs typeface="+mj-cs"/>
              </a:defRPr>
            </a:lvl1pPr>
          </a:lstStyle>
          <a:p>
            <a:r>
              <a:rPr lang="en-US" sz="4000" dirty="0"/>
              <a:t>Award List – Level 3</a:t>
            </a:r>
          </a:p>
        </p:txBody>
      </p:sp>
      <p:sp>
        <p:nvSpPr>
          <p:cNvPr id="4" name="TextBox 3">
            <a:extLst>
              <a:ext uri="{FF2B5EF4-FFF2-40B4-BE49-F238E27FC236}">
                <a16:creationId xmlns:a16="http://schemas.microsoft.com/office/drawing/2014/main" id="{C2E344D6-A7A9-FF4D-9CD8-EAECF9F8FAD6}"/>
              </a:ext>
            </a:extLst>
          </p:cNvPr>
          <p:cNvSpPr txBox="1"/>
          <p:nvPr/>
        </p:nvSpPr>
        <p:spPr>
          <a:xfrm>
            <a:off x="393700" y="4045009"/>
            <a:ext cx="7299288" cy="1200329"/>
          </a:xfrm>
          <a:prstGeom prst="rect">
            <a:avLst/>
          </a:prstGeom>
          <a:noFill/>
        </p:spPr>
        <p:txBody>
          <a:bodyPr wrap="square" rtlCol="0">
            <a:spAutoFit/>
          </a:bodyPr>
          <a:lstStyle/>
          <a:p>
            <a:r>
              <a:rPr lang="en-US" i="1" dirty="0">
                <a:solidFill>
                  <a:srgbClr val="54585A"/>
                </a:solidFill>
              </a:rPr>
              <a:t>Note: Most Level 2 drill downs go to the object code level &gt; detailed transactions, with the exception of the Direct Spending Balance drill down, which drills to expense grouping level &gt; object code &gt; detailed transaction</a:t>
            </a:r>
          </a:p>
          <a:p>
            <a:endParaRPr lang="en-US" dirty="0"/>
          </a:p>
        </p:txBody>
      </p:sp>
    </p:spTree>
    <p:extLst>
      <p:ext uri="{BB962C8B-B14F-4D97-AF65-F5344CB8AC3E}">
        <p14:creationId xmlns:p14="http://schemas.microsoft.com/office/powerpoint/2010/main" val="320485045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9D9CA4-480E-6F49-BDE2-65960F2A4A9F}"/>
              </a:ext>
            </a:extLst>
          </p:cNvPr>
          <p:cNvSpPr>
            <a:spLocks noGrp="1"/>
          </p:cNvSpPr>
          <p:nvPr>
            <p:ph type="title"/>
          </p:nvPr>
        </p:nvSpPr>
        <p:spPr>
          <a:xfrm>
            <a:off x="628650" y="365125"/>
            <a:ext cx="7886700" cy="601741"/>
          </a:xfrm>
        </p:spPr>
        <p:txBody>
          <a:bodyPr/>
          <a:lstStyle/>
          <a:p>
            <a:r>
              <a:rPr lang="en-US" sz="4000" dirty="0"/>
              <a:t>Award List Tips</a:t>
            </a:r>
          </a:p>
        </p:txBody>
      </p:sp>
      <p:sp>
        <p:nvSpPr>
          <p:cNvPr id="4" name="Text Placeholder 3">
            <a:extLst>
              <a:ext uri="{FF2B5EF4-FFF2-40B4-BE49-F238E27FC236}">
                <a16:creationId xmlns:a16="http://schemas.microsoft.com/office/drawing/2014/main" id="{1491F69F-396C-EA49-9FE6-B93B6056DE37}"/>
              </a:ext>
            </a:extLst>
          </p:cNvPr>
          <p:cNvSpPr>
            <a:spLocks noGrp="1"/>
          </p:cNvSpPr>
          <p:nvPr>
            <p:ph type="body" sz="quarter" idx="11"/>
          </p:nvPr>
        </p:nvSpPr>
        <p:spPr>
          <a:xfrm>
            <a:off x="406474" y="1109741"/>
            <a:ext cx="8331051" cy="5067560"/>
          </a:xfrm>
        </p:spPr>
        <p:txBody>
          <a:bodyPr/>
          <a:lstStyle/>
          <a:p>
            <a:pPr marL="342900" indent="-342900">
              <a:buFont typeface="Arial" panose="020B0604020202020204" pitchFamily="34" charset="0"/>
              <a:buChar char="•"/>
            </a:pPr>
            <a:r>
              <a:rPr lang="en-US" sz="2200" dirty="0">
                <a:latin typeface="+mn-lt"/>
              </a:rPr>
              <a:t>Before you fill out a PAF: Ensure project is in </a:t>
            </a:r>
            <a:r>
              <a:rPr lang="en-US" sz="2200" b="1" dirty="0">
                <a:latin typeface="+mn-lt"/>
              </a:rPr>
              <a:t>status O or E</a:t>
            </a:r>
          </a:p>
          <a:p>
            <a:pPr marL="342900" indent="-342900">
              <a:buFont typeface="Arial" panose="020B0604020202020204" pitchFamily="34" charset="0"/>
              <a:buChar char="•"/>
            </a:pPr>
            <a:r>
              <a:rPr lang="en-US" sz="2200" dirty="0">
                <a:latin typeface="+mn-lt"/>
              </a:rPr>
              <a:t>Export Award List to Excel to sort/refine information further</a:t>
            </a:r>
            <a:endParaRPr lang="en-US" sz="1800" dirty="0">
              <a:latin typeface="+mn-lt"/>
            </a:endParaRPr>
          </a:p>
          <a:p>
            <a:pPr marL="342900" indent="-342900">
              <a:buFont typeface="Arial" panose="020B0604020202020204" pitchFamily="34" charset="0"/>
              <a:buChar char="•"/>
            </a:pPr>
            <a:r>
              <a:rPr lang="en-US" sz="2200" dirty="0">
                <a:latin typeface="+mn-lt"/>
              </a:rPr>
              <a:t>Use Award List report for current and future financials</a:t>
            </a:r>
          </a:p>
          <a:p>
            <a:pPr marL="342900" indent="-342900">
              <a:buFont typeface="Arial" panose="020B0604020202020204" pitchFamily="34" charset="0"/>
              <a:buChar char="•"/>
            </a:pPr>
            <a:r>
              <a:rPr lang="en-US" sz="2200" dirty="0">
                <a:latin typeface="+mn-lt"/>
              </a:rPr>
              <a:t>Use the existing FAST reports to reference historical direct spending balances</a:t>
            </a:r>
          </a:p>
          <a:p>
            <a:pPr marL="342900" indent="-342900">
              <a:buFont typeface="Arial" panose="020B0604020202020204" pitchFamily="34" charset="0"/>
              <a:buChar char="•"/>
            </a:pPr>
            <a:r>
              <a:rPr lang="en-US" sz="2200" dirty="0">
                <a:latin typeface="+mn-lt"/>
              </a:rPr>
              <a:t>Awarded amount will always display as the most current value</a:t>
            </a:r>
          </a:p>
          <a:p>
            <a:pPr marL="342900" indent="-342900">
              <a:buFont typeface="Arial" panose="020B0604020202020204" pitchFamily="34" charset="0"/>
              <a:buChar char="•"/>
            </a:pPr>
            <a:r>
              <a:rPr lang="en-US" sz="2200" dirty="0">
                <a:latin typeface="+mn-lt"/>
              </a:rPr>
              <a:t>LTD view (default) will automatically calculate any prior roll forward amounts</a:t>
            </a:r>
          </a:p>
        </p:txBody>
      </p:sp>
    </p:spTree>
    <p:extLst>
      <p:ext uri="{BB962C8B-B14F-4D97-AF65-F5344CB8AC3E}">
        <p14:creationId xmlns:p14="http://schemas.microsoft.com/office/powerpoint/2010/main" val="40804814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4">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9D9CA4-480E-6F49-BDE2-65960F2A4A9F}"/>
              </a:ext>
            </a:extLst>
          </p:cNvPr>
          <p:cNvSpPr>
            <a:spLocks noGrp="1"/>
          </p:cNvSpPr>
          <p:nvPr>
            <p:ph type="title"/>
          </p:nvPr>
        </p:nvSpPr>
        <p:spPr>
          <a:xfrm>
            <a:off x="628650" y="365125"/>
            <a:ext cx="7886700" cy="601741"/>
          </a:xfrm>
        </p:spPr>
        <p:txBody>
          <a:bodyPr/>
          <a:lstStyle/>
          <a:p>
            <a:r>
              <a:rPr lang="en-US" sz="4000" dirty="0"/>
              <a:t>Award List Recap</a:t>
            </a:r>
          </a:p>
        </p:txBody>
      </p:sp>
      <p:sp>
        <p:nvSpPr>
          <p:cNvPr id="4" name="Text Placeholder 3">
            <a:extLst>
              <a:ext uri="{FF2B5EF4-FFF2-40B4-BE49-F238E27FC236}">
                <a16:creationId xmlns:a16="http://schemas.microsoft.com/office/drawing/2014/main" id="{1491F69F-396C-EA49-9FE6-B93B6056DE37}"/>
              </a:ext>
            </a:extLst>
          </p:cNvPr>
          <p:cNvSpPr>
            <a:spLocks noGrp="1"/>
          </p:cNvSpPr>
          <p:nvPr>
            <p:ph type="body" sz="quarter" idx="11"/>
          </p:nvPr>
        </p:nvSpPr>
        <p:spPr>
          <a:xfrm>
            <a:off x="406474" y="1116158"/>
            <a:ext cx="8331051" cy="5067560"/>
          </a:xfrm>
        </p:spPr>
        <p:txBody>
          <a:bodyPr anchor="t"/>
          <a:lstStyle/>
          <a:p>
            <a:pPr marL="342900" lvl="0" indent="-342900">
              <a:lnSpc>
                <a:spcPct val="100000"/>
              </a:lnSpc>
              <a:spcBef>
                <a:spcPts val="0"/>
              </a:spcBef>
              <a:buFont typeface="Wingdings" pitchFamily="2" charset="2"/>
              <a:buChar char="v"/>
              <a:defRPr/>
            </a:pPr>
            <a:r>
              <a:rPr lang="en-US" dirty="0">
                <a:solidFill>
                  <a:srgbClr val="C00000"/>
                </a:solidFill>
                <a:latin typeface="Calibri" panose="020F0502020204030204"/>
              </a:rPr>
              <a:t>What can I find in the Award List report?</a:t>
            </a:r>
          </a:p>
          <a:p>
            <a:pPr marL="342900" indent="-342900">
              <a:buFont typeface="Arial" panose="020B0604020202020204" pitchFamily="34" charset="0"/>
              <a:buChar char="•"/>
              <a:defRPr/>
            </a:pPr>
            <a:r>
              <a:rPr lang="en-US" sz="2200" dirty="0">
                <a:latin typeface="+mn-lt"/>
              </a:rPr>
              <a:t>Fund 30s Research Projects</a:t>
            </a:r>
          </a:p>
          <a:p>
            <a:pPr marL="342900" indent="-342900">
              <a:buFont typeface="Arial" panose="020B0604020202020204" pitchFamily="34" charset="0"/>
              <a:buChar char="•"/>
              <a:defRPr/>
            </a:pPr>
            <a:r>
              <a:rPr lang="en-US" sz="2200" dirty="0">
                <a:latin typeface="+mn-lt"/>
              </a:rPr>
              <a:t>View entire project’s financial info (past, current, and future)</a:t>
            </a:r>
          </a:p>
          <a:p>
            <a:pPr marL="342900" indent="-342900">
              <a:buFont typeface="Arial" panose="020B0604020202020204" pitchFamily="34" charset="0"/>
              <a:buChar char="•"/>
              <a:defRPr/>
            </a:pPr>
            <a:r>
              <a:rPr lang="en-US" sz="2200" dirty="0">
                <a:latin typeface="+mn-lt"/>
              </a:rPr>
              <a:t>View the project according to its unique project fiscal year (Sept 1 - Aug 31)</a:t>
            </a:r>
            <a:endParaRPr lang="en-US" sz="2200" dirty="0">
              <a:latin typeface="+mn-lt"/>
              <a:cs typeface="Calibri"/>
            </a:endParaRPr>
          </a:p>
          <a:p>
            <a:pPr marL="342900" indent="-342900">
              <a:buFont typeface="Arial" panose="020B0604020202020204" pitchFamily="34" charset="0"/>
              <a:buChar char="•"/>
              <a:defRPr/>
            </a:pPr>
            <a:r>
              <a:rPr lang="en-US" sz="2200" dirty="0">
                <a:latin typeface="+mn-lt"/>
              </a:rPr>
              <a:t>View project’s non-financial information (PI, Sponsor/Program, Start/End Date, Status, Project Title)</a:t>
            </a:r>
          </a:p>
          <a:p>
            <a:pPr marL="342900" indent="-342900">
              <a:buFont typeface="Arial" panose="020B0604020202020204" pitchFamily="34" charset="0"/>
              <a:buChar char="•"/>
              <a:defRPr/>
            </a:pPr>
            <a:r>
              <a:rPr lang="en-US" sz="2200" dirty="0">
                <a:latin typeface="+mn-lt"/>
              </a:rPr>
              <a:t>Access key project supporting documents (Notice of Award, Contract, Amendments, Certificates)</a:t>
            </a:r>
          </a:p>
          <a:p>
            <a:pPr marL="342900" indent="-342900">
              <a:buFont typeface="Arial" panose="020B0604020202020204" pitchFamily="34" charset="0"/>
              <a:buChar char="•"/>
              <a:defRPr/>
            </a:pPr>
            <a:r>
              <a:rPr lang="en-US" sz="2200" dirty="0">
                <a:latin typeface="+mn-lt"/>
              </a:rPr>
              <a:t>View Payroll Encumbrances calculated for salaried and hourly employees</a:t>
            </a:r>
          </a:p>
          <a:p>
            <a:pPr>
              <a:defRPr/>
            </a:pPr>
            <a:endParaRPr lang="en-US" sz="2200" dirty="0">
              <a:latin typeface="+mn-lt"/>
            </a:endParaRPr>
          </a:p>
          <a:p>
            <a:pPr marL="342900" indent="-342900">
              <a:buFont typeface="Arial" panose="020B0604020202020204" pitchFamily="34" charset="0"/>
              <a:buChar char="•"/>
              <a:defRPr/>
            </a:pPr>
            <a:r>
              <a:rPr lang="en-US" sz="2200" dirty="0">
                <a:latin typeface="+mn-lt"/>
              </a:rPr>
              <a:t>Project view will be determined by your current FAST access</a:t>
            </a:r>
          </a:p>
          <a:p>
            <a:pPr marL="342900" indent="-342900">
              <a:buFont typeface="Arial" panose="020B0604020202020204" pitchFamily="34" charset="0"/>
              <a:buChar char="•"/>
              <a:defRPr/>
            </a:pPr>
            <a:endParaRPr lang="en-US" sz="1800" dirty="0">
              <a:latin typeface="+mn-lt"/>
            </a:endParaRPr>
          </a:p>
          <a:p>
            <a:pPr marL="342900" indent="-342900">
              <a:buFont typeface="Arial" panose="020B0604020202020204" pitchFamily="34" charset="0"/>
              <a:buChar char="•"/>
            </a:pPr>
            <a:endParaRPr lang="en-US" sz="2200" dirty="0">
              <a:latin typeface="+mn-lt"/>
            </a:endParaRPr>
          </a:p>
        </p:txBody>
      </p:sp>
    </p:spTree>
    <p:extLst>
      <p:ext uri="{BB962C8B-B14F-4D97-AF65-F5344CB8AC3E}">
        <p14:creationId xmlns:p14="http://schemas.microsoft.com/office/powerpoint/2010/main" val="18877179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4">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4">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4">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16A61C-9EE3-2B46-A05F-A655F865F8E2}"/>
              </a:ext>
            </a:extLst>
          </p:cNvPr>
          <p:cNvSpPr>
            <a:spLocks noGrp="1"/>
          </p:cNvSpPr>
          <p:nvPr>
            <p:ph type="ctrTitle"/>
          </p:nvPr>
        </p:nvSpPr>
        <p:spPr>
          <a:xfrm>
            <a:off x="648969" y="2712504"/>
            <a:ext cx="4751389" cy="3278721"/>
          </a:xfrm>
        </p:spPr>
        <p:txBody>
          <a:bodyPr/>
          <a:lstStyle/>
          <a:p>
            <a:r>
              <a:rPr lang="en-US" dirty="0"/>
              <a:t>Questions?</a:t>
            </a:r>
          </a:p>
        </p:txBody>
      </p:sp>
      <p:sp>
        <p:nvSpPr>
          <p:cNvPr id="3" name="Slide Number Placeholder 2"/>
          <p:cNvSpPr>
            <a:spLocks noGrp="1"/>
          </p:cNvSpPr>
          <p:nvPr>
            <p:ph type="sldNum" sz="quarter" idx="4294967295"/>
          </p:nvPr>
        </p:nvSpPr>
        <p:spPr>
          <a:xfrm>
            <a:off x="6664325" y="5991225"/>
            <a:ext cx="2479675"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srgbClr val="4D4D4C"/>
                </a:solidFill>
                <a:effectLst/>
                <a:uLnTx/>
                <a:uFillTx/>
                <a:latin typeface="Trebuchet MS" panose="020B0703020202090204" pitchFamily="34" charset="0"/>
                <a:ea typeface="+mn-ea"/>
                <a:cs typeface="+mn-cs"/>
              </a:rPr>
              <a:t>SIMON FRASER UNIVERSITY   </a:t>
            </a:r>
            <a:fld id="{45E0C454-F75C-A944-8BC1-78DA56BBB239}" type="slidenum">
              <a:rPr kumimoji="0" lang="en-US" sz="1200" b="1" i="0" u="none" strike="noStrike" kern="1200" cap="none" spc="0" normalizeH="0" baseline="0" noProof="0" smtClean="0">
                <a:ln>
                  <a:noFill/>
                </a:ln>
                <a:solidFill>
                  <a:srgbClr val="4D4D4C"/>
                </a:solidFill>
                <a:effectLst/>
                <a:uLnTx/>
                <a:uFillTx/>
                <a:latin typeface="Trebuchet MS" panose="020B070302020209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27</a:t>
            </a:fld>
            <a:endParaRPr kumimoji="0" lang="en-US" sz="1200" b="1" i="0" u="none" strike="noStrike" kern="1200" cap="none" spc="0" normalizeH="0" baseline="0" noProof="0" dirty="0">
              <a:ln>
                <a:noFill/>
              </a:ln>
              <a:solidFill>
                <a:srgbClr val="4D4D4C"/>
              </a:solidFill>
              <a:effectLst/>
              <a:uLnTx/>
              <a:uFillTx/>
              <a:latin typeface="Trebuchet MS" panose="020B0703020202090204" pitchFamily="34" charset="0"/>
              <a:ea typeface="+mn-ea"/>
              <a:cs typeface="+mn-cs"/>
            </a:endParaRPr>
          </a:p>
        </p:txBody>
      </p:sp>
      <p:pic>
        <p:nvPicPr>
          <p:cNvPr id="6" name="Graphic 5" descr="Customer review">
            <a:extLst>
              <a:ext uri="{FF2B5EF4-FFF2-40B4-BE49-F238E27FC236}">
                <a16:creationId xmlns:a16="http://schemas.microsoft.com/office/drawing/2014/main" id="{DDF37FFD-037F-2D4B-8DDE-979D2AB2EF54}"/>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5725862" y="1822199"/>
            <a:ext cx="3213602" cy="3213602"/>
          </a:xfrm>
          <a:prstGeom prst="rect">
            <a:avLst/>
          </a:prstGeom>
        </p:spPr>
      </p:pic>
    </p:spTree>
    <p:extLst>
      <p:ext uri="{BB962C8B-B14F-4D97-AF65-F5344CB8AC3E}">
        <p14:creationId xmlns:p14="http://schemas.microsoft.com/office/powerpoint/2010/main" val="295452384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0" y="0"/>
            <a:ext cx="3823855" cy="6858000"/>
          </a:xfrm>
          <a:solidFill>
            <a:srgbClr val="C00000"/>
          </a:solidFill>
        </p:spPr>
        <p:txBody>
          <a:bodyPr vert="horz" lIns="91440" tIns="45720" rIns="91440" bIns="45720" rtlCol="0" anchor="ctr">
            <a:normAutofit/>
          </a:bodyPr>
          <a:lstStyle/>
          <a:p>
            <a:pPr defTabSz="914400"/>
            <a:r>
              <a:rPr lang="en-US" sz="4800" kern="1200" dirty="0">
                <a:solidFill>
                  <a:schemeClr val="bg1"/>
                </a:solidFill>
              </a:rPr>
              <a:t>   Next Steps</a:t>
            </a:r>
          </a:p>
        </p:txBody>
      </p:sp>
      <p:sp>
        <p:nvSpPr>
          <p:cNvPr id="5" name="Slide Number Placeholder 4"/>
          <p:cNvSpPr>
            <a:spLocks noGrp="1"/>
          </p:cNvSpPr>
          <p:nvPr>
            <p:ph type="sldNum" sz="quarter" idx="12"/>
          </p:nvPr>
        </p:nvSpPr>
        <p:spPr>
          <a:xfrm>
            <a:off x="6457950" y="6356350"/>
            <a:ext cx="2057400" cy="365125"/>
          </a:xfrm>
        </p:spPr>
        <p:txBody>
          <a:bodyPr vert="horz" lIns="91440" tIns="45720" rIns="91440" bIns="45720" rtlCol="0" anchor="ctr">
            <a:normAutofit/>
          </a:bodyPr>
          <a:lstStyle/>
          <a:p>
            <a:pPr marL="0" marR="0" lvl="0" indent="0" algn="r" defTabSz="914400" rtl="0" eaLnBrk="1" fontAlgn="auto" latinLnBrk="0" hangingPunct="1">
              <a:lnSpc>
                <a:spcPct val="100000"/>
              </a:lnSpc>
              <a:spcBef>
                <a:spcPts val="0"/>
              </a:spcBef>
              <a:spcAft>
                <a:spcPts val="600"/>
              </a:spcAft>
              <a:buClrTx/>
              <a:buSzTx/>
              <a:buFontTx/>
              <a:buNone/>
              <a:tabLst/>
              <a:defRPr/>
            </a:pPr>
            <a:r>
              <a:rPr kumimoji="0" lang="en-US" sz="1100" b="1" i="0" u="none" strike="noStrike" kern="1200" cap="none" spc="0" normalizeH="0" baseline="0" noProof="0" dirty="0">
                <a:ln>
                  <a:noFill/>
                </a:ln>
                <a:solidFill>
                  <a:srgbClr val="000000">
                    <a:tint val="75000"/>
                  </a:srgbClr>
                </a:solidFill>
                <a:effectLst/>
                <a:uLnTx/>
                <a:uFillTx/>
                <a:latin typeface="Calibri" panose="020F0502020204030204"/>
                <a:ea typeface="+mn-ea"/>
                <a:cs typeface="+mn-cs"/>
              </a:rPr>
              <a:t>SIMON FRASER UNIVERSITY   </a:t>
            </a:r>
            <a:fld id="{45E0C454-F75C-A944-8BC1-78DA56BBB239}" type="slidenum">
              <a:rPr kumimoji="0" lang="en-US" sz="1100" b="1" i="0" u="none" strike="noStrike" kern="1200" cap="none" spc="0" normalizeH="0" baseline="0" noProof="0" smtClean="0">
                <a:ln>
                  <a:noFill/>
                </a:ln>
                <a:solidFill>
                  <a:srgbClr val="000000">
                    <a:tint val="75000"/>
                  </a:srgb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600"/>
                </a:spcAft>
                <a:buClrTx/>
                <a:buSzTx/>
                <a:buFontTx/>
                <a:buNone/>
                <a:tabLst/>
                <a:defRPr/>
              </a:pPr>
              <a:t>28</a:t>
            </a:fld>
            <a:endParaRPr kumimoji="0" lang="en-US" sz="1100" b="1" i="0" u="none" strike="noStrike" kern="1200" cap="none" spc="0" normalizeH="0" baseline="0" noProof="0" dirty="0">
              <a:ln>
                <a:noFill/>
              </a:ln>
              <a:solidFill>
                <a:srgbClr val="000000">
                  <a:tint val="75000"/>
                </a:srgbClr>
              </a:solidFill>
              <a:effectLst/>
              <a:uLnTx/>
              <a:uFillTx/>
              <a:latin typeface="Calibri" panose="020F0502020204030204"/>
              <a:ea typeface="+mn-ea"/>
              <a:cs typeface="+mn-cs"/>
            </a:endParaRPr>
          </a:p>
        </p:txBody>
      </p:sp>
      <p:graphicFrame>
        <p:nvGraphicFramePr>
          <p:cNvPr id="16" name="Text Placeholder 5">
            <a:extLst>
              <a:ext uri="{FF2B5EF4-FFF2-40B4-BE49-F238E27FC236}">
                <a16:creationId xmlns:a16="http://schemas.microsoft.com/office/drawing/2014/main" id="{F008516F-EB8F-4432-9C63-62574B5E4A4C}"/>
              </a:ext>
            </a:extLst>
          </p:cNvPr>
          <p:cNvGraphicFramePr/>
          <p:nvPr>
            <p:extLst>
              <p:ext uri="{D42A27DB-BD31-4B8C-83A1-F6EECF244321}">
                <p14:modId xmlns:p14="http://schemas.microsoft.com/office/powerpoint/2010/main" val="528652392"/>
              </p:ext>
            </p:extLst>
          </p:nvPr>
        </p:nvGraphicFramePr>
        <p:xfrm>
          <a:off x="4101291" y="620392"/>
          <a:ext cx="4697730" cy="550468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56520142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9D9CA4-480E-6F49-BDE2-65960F2A4A9F}"/>
              </a:ext>
            </a:extLst>
          </p:cNvPr>
          <p:cNvSpPr>
            <a:spLocks noGrp="1"/>
          </p:cNvSpPr>
          <p:nvPr>
            <p:ph type="title"/>
          </p:nvPr>
        </p:nvSpPr>
        <p:spPr>
          <a:xfrm>
            <a:off x="555498" y="1921121"/>
            <a:ext cx="7886700" cy="601741"/>
          </a:xfrm>
        </p:spPr>
        <p:txBody>
          <a:bodyPr anchor="ctr"/>
          <a:lstStyle/>
          <a:p>
            <a:pPr algn="ctr"/>
            <a:r>
              <a:rPr lang="en-US" sz="4000" dirty="0"/>
              <a:t>Thank you!</a:t>
            </a:r>
          </a:p>
        </p:txBody>
      </p:sp>
      <p:sp>
        <p:nvSpPr>
          <p:cNvPr id="3" name="Slide Number Placeholder 2"/>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a:ln>
                  <a:noFill/>
                </a:ln>
                <a:solidFill>
                  <a:srgbClr val="4D4D4C"/>
                </a:solidFill>
                <a:effectLst/>
                <a:uLnTx/>
                <a:uFillTx/>
                <a:latin typeface="Trebuchet MS" panose="020B0703020202090204" pitchFamily="34" charset="0"/>
                <a:ea typeface="+mn-ea"/>
                <a:cs typeface="+mn-cs"/>
              </a:rPr>
              <a:t>SIMON FRASER UNIVERSITY   </a:t>
            </a:r>
            <a:fld id="{45E0C454-F75C-A944-8BC1-78DA56BBB239}" type="slidenum">
              <a:rPr kumimoji="0" lang="en-US" sz="1200" b="1" i="0" u="none" strike="noStrike" kern="1200" cap="none" spc="0" normalizeH="0" baseline="0" noProof="0" smtClean="0">
                <a:ln>
                  <a:noFill/>
                </a:ln>
                <a:solidFill>
                  <a:srgbClr val="4D4D4C"/>
                </a:solidFill>
                <a:effectLst/>
                <a:uLnTx/>
                <a:uFillTx/>
                <a:latin typeface="Trebuchet MS" panose="020B070302020209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29</a:t>
            </a:fld>
            <a:endParaRPr kumimoji="0" lang="en-US" sz="1200" b="1" i="0" u="none" strike="noStrike" kern="1200" cap="none" spc="0" normalizeH="0" baseline="0" noProof="0" dirty="0">
              <a:ln>
                <a:noFill/>
              </a:ln>
              <a:solidFill>
                <a:srgbClr val="4D4D4C"/>
              </a:solidFill>
              <a:effectLst/>
              <a:uLnTx/>
              <a:uFillTx/>
              <a:latin typeface="Trebuchet MS" panose="020B0703020202090204" pitchFamily="34" charset="0"/>
              <a:ea typeface="+mn-ea"/>
              <a:cs typeface="+mn-cs"/>
            </a:endParaRPr>
          </a:p>
        </p:txBody>
      </p:sp>
    </p:spTree>
    <p:extLst>
      <p:ext uri="{BB962C8B-B14F-4D97-AF65-F5344CB8AC3E}">
        <p14:creationId xmlns:p14="http://schemas.microsoft.com/office/powerpoint/2010/main" val="29415479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4" name="Rectangle 11">
            <a:extLst>
              <a:ext uri="{FF2B5EF4-FFF2-40B4-BE49-F238E27FC236}">
                <a16:creationId xmlns:a16="http://schemas.microsoft.com/office/drawing/2014/main" id="{B819A166-7571-4003-A6B8-B62034C3ED3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3819906" cy="6858000"/>
          </a:xfrm>
          <a:prstGeom prst="rect">
            <a:avLst/>
          </a:prstGeom>
          <a:solidFill>
            <a:srgbClr val="CC06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Calibri" panose="020F0502020204030204"/>
              <a:ea typeface="+mn-ea"/>
              <a:cs typeface="+mn-cs"/>
            </a:endParaRPr>
          </a:p>
        </p:txBody>
      </p:sp>
      <p:sp>
        <p:nvSpPr>
          <p:cNvPr id="3" name="Title 2"/>
          <p:cNvSpPr>
            <a:spLocks noGrp="1"/>
          </p:cNvSpPr>
          <p:nvPr>
            <p:ph type="title"/>
          </p:nvPr>
        </p:nvSpPr>
        <p:spPr>
          <a:xfrm>
            <a:off x="393555" y="620392"/>
            <a:ext cx="3234548" cy="5504688"/>
          </a:xfrm>
        </p:spPr>
        <p:txBody>
          <a:bodyPr vert="horz" lIns="91440" tIns="45720" rIns="91440" bIns="45720" rtlCol="0" anchor="ctr">
            <a:normAutofit/>
          </a:bodyPr>
          <a:lstStyle/>
          <a:p>
            <a:pPr defTabSz="914400"/>
            <a:r>
              <a:rPr lang="en-US" sz="4800" kern="1200" dirty="0">
                <a:solidFill>
                  <a:schemeClr val="bg1"/>
                </a:solidFill>
              </a:rPr>
              <a:t>Background </a:t>
            </a:r>
          </a:p>
        </p:txBody>
      </p:sp>
      <p:sp>
        <p:nvSpPr>
          <p:cNvPr id="5" name="Slide Number Placeholder 4"/>
          <p:cNvSpPr>
            <a:spLocks noGrp="1"/>
          </p:cNvSpPr>
          <p:nvPr>
            <p:ph type="sldNum" sz="quarter" idx="12"/>
          </p:nvPr>
        </p:nvSpPr>
        <p:spPr>
          <a:xfrm>
            <a:off x="6457950" y="6356350"/>
            <a:ext cx="2057400" cy="365125"/>
          </a:xfrm>
        </p:spPr>
        <p:txBody>
          <a:bodyPr vert="horz" lIns="91440" tIns="45720" rIns="91440" bIns="45720" rtlCol="0" anchor="ctr">
            <a:normAutofit/>
          </a:bodyPr>
          <a:lstStyle/>
          <a:p>
            <a:pPr marL="0" marR="0" lvl="0" indent="0" algn="r" defTabSz="914400" rtl="0" eaLnBrk="1" fontAlgn="auto" latinLnBrk="0" hangingPunct="1">
              <a:lnSpc>
                <a:spcPct val="100000"/>
              </a:lnSpc>
              <a:spcBef>
                <a:spcPts val="0"/>
              </a:spcBef>
              <a:spcAft>
                <a:spcPts val="600"/>
              </a:spcAft>
              <a:buClrTx/>
              <a:buSzTx/>
              <a:buFontTx/>
              <a:buNone/>
              <a:tabLst/>
              <a:defRPr/>
            </a:pPr>
            <a:r>
              <a:rPr kumimoji="0" lang="en-US" sz="1100" b="1" i="0" u="none" strike="noStrike" kern="1200" cap="none" spc="0" normalizeH="0" baseline="0" noProof="0" dirty="0">
                <a:ln>
                  <a:noFill/>
                </a:ln>
                <a:solidFill>
                  <a:srgbClr val="000000">
                    <a:tint val="75000"/>
                  </a:srgbClr>
                </a:solidFill>
                <a:effectLst/>
                <a:uLnTx/>
                <a:uFillTx/>
                <a:latin typeface="Calibri" panose="020F0502020204030204"/>
                <a:ea typeface="+mn-ea"/>
                <a:cs typeface="+mn-cs"/>
              </a:rPr>
              <a:t>SIMON FRASER UNIVERSITY   </a:t>
            </a:r>
            <a:fld id="{45E0C454-F75C-A944-8BC1-78DA56BBB239}" type="slidenum">
              <a:rPr kumimoji="0" lang="en-US" sz="1100" b="1" i="0" u="none" strike="noStrike" kern="1200" cap="none" spc="0" normalizeH="0" baseline="0" noProof="0" smtClean="0">
                <a:ln>
                  <a:noFill/>
                </a:ln>
                <a:solidFill>
                  <a:srgbClr val="000000">
                    <a:tint val="75000"/>
                  </a:srgb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600"/>
                </a:spcAft>
                <a:buClrTx/>
                <a:buSzTx/>
                <a:buFontTx/>
                <a:buNone/>
                <a:tabLst/>
                <a:defRPr/>
              </a:pPr>
              <a:t>3</a:t>
            </a:fld>
            <a:endParaRPr kumimoji="0" lang="en-US" sz="1100" b="1" i="0" u="none" strike="noStrike" kern="1200" cap="none" spc="0" normalizeH="0" baseline="0" noProof="0" dirty="0">
              <a:ln>
                <a:noFill/>
              </a:ln>
              <a:solidFill>
                <a:srgbClr val="000000">
                  <a:tint val="75000"/>
                </a:srgbClr>
              </a:solidFill>
              <a:effectLst/>
              <a:uLnTx/>
              <a:uFillTx/>
              <a:latin typeface="Calibri" panose="020F0502020204030204"/>
              <a:ea typeface="+mn-ea"/>
              <a:cs typeface="+mn-cs"/>
            </a:endParaRPr>
          </a:p>
        </p:txBody>
      </p:sp>
      <p:sp>
        <p:nvSpPr>
          <p:cNvPr id="10" name="Triangle 11">
            <a:extLst>
              <a:ext uri="{FF2B5EF4-FFF2-40B4-BE49-F238E27FC236}">
                <a16:creationId xmlns:a16="http://schemas.microsoft.com/office/drawing/2014/main" id="{8F6A5917-FFFA-40C0-AD09-E31E4D257E7C}"/>
              </a:ext>
            </a:extLst>
          </p:cNvPr>
          <p:cNvSpPr/>
          <p:nvPr/>
        </p:nvSpPr>
        <p:spPr>
          <a:xfrm>
            <a:off x="6490744" y="365126"/>
            <a:ext cx="2259701" cy="2286000"/>
          </a:xfrm>
          <a:prstGeom prst="triangle">
            <a:avLst/>
          </a:prstGeom>
          <a:solidFill>
            <a:schemeClr val="bg1">
              <a:lumMod val="50000"/>
              <a:alpha val="55000"/>
            </a:schemeClr>
          </a:solidFill>
          <a:ln w="12700" cap="flat" cmpd="sng" algn="ctr">
            <a:no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ndara" panose="020E0502030303020204"/>
              <a:ea typeface="+mn-ea"/>
              <a:cs typeface="+mn-cs"/>
            </a:endParaRPr>
          </a:p>
        </p:txBody>
      </p:sp>
      <p:pic>
        <p:nvPicPr>
          <p:cNvPr id="12" name="Graphic 23" descr="Hike outline">
            <a:extLst>
              <a:ext uri="{FF2B5EF4-FFF2-40B4-BE49-F238E27FC236}">
                <a16:creationId xmlns:a16="http://schemas.microsoft.com/office/drawing/2014/main" id="{82930945-E951-40E4-8DA0-F26C5B0D8B52}"/>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6000750" y="1856457"/>
            <a:ext cx="914400" cy="914400"/>
          </a:xfrm>
          <a:prstGeom prst="rect">
            <a:avLst/>
          </a:prstGeom>
        </p:spPr>
      </p:pic>
      <p:sp>
        <p:nvSpPr>
          <p:cNvPr id="15" name="Triangle 11">
            <a:extLst>
              <a:ext uri="{FF2B5EF4-FFF2-40B4-BE49-F238E27FC236}">
                <a16:creationId xmlns:a16="http://schemas.microsoft.com/office/drawing/2014/main" id="{70B55EAB-587E-4C17-86C2-7ACF88CDAB79}"/>
              </a:ext>
            </a:extLst>
          </p:cNvPr>
          <p:cNvSpPr/>
          <p:nvPr/>
        </p:nvSpPr>
        <p:spPr>
          <a:xfrm>
            <a:off x="4531687" y="3257088"/>
            <a:ext cx="2259701" cy="2286000"/>
          </a:xfrm>
          <a:prstGeom prst="triangle">
            <a:avLst/>
          </a:prstGeom>
          <a:solidFill>
            <a:schemeClr val="accent4">
              <a:lumMod val="60000"/>
              <a:lumOff val="40000"/>
              <a:alpha val="55000"/>
            </a:schemeClr>
          </a:solidFill>
          <a:ln w="12700" cap="flat" cmpd="sng" algn="ctr">
            <a:no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ndara" panose="020E0502030303020204"/>
              <a:ea typeface="+mn-ea"/>
              <a:cs typeface="+mn-cs"/>
            </a:endParaRPr>
          </a:p>
        </p:txBody>
      </p:sp>
      <p:pic>
        <p:nvPicPr>
          <p:cNvPr id="17" name="Graphic 23" descr="Hike outline">
            <a:extLst>
              <a:ext uri="{FF2B5EF4-FFF2-40B4-BE49-F238E27FC236}">
                <a16:creationId xmlns:a16="http://schemas.microsoft.com/office/drawing/2014/main" id="{98F9DADB-CB65-49B2-B884-7D0E7E26F743}"/>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4041693" y="4748419"/>
            <a:ext cx="914400" cy="914400"/>
          </a:xfrm>
          <a:prstGeom prst="rect">
            <a:avLst/>
          </a:prstGeom>
        </p:spPr>
      </p:pic>
    </p:spTree>
    <p:extLst>
      <p:ext uri="{BB962C8B-B14F-4D97-AF65-F5344CB8AC3E}">
        <p14:creationId xmlns:p14="http://schemas.microsoft.com/office/powerpoint/2010/main" val="374918917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3850" y="467020"/>
            <a:ext cx="7886700" cy="680313"/>
          </a:xfrm>
        </p:spPr>
        <p:txBody>
          <a:bodyPr>
            <a:normAutofit/>
          </a:bodyPr>
          <a:lstStyle/>
          <a:p>
            <a:r>
              <a:rPr lang="en-CA" sz="4000" dirty="0">
                <a:solidFill>
                  <a:srgbClr val="CC0633"/>
                </a:solidFill>
                <a:latin typeface="Impact" panose="020B0806030902050204" pitchFamily="34" charset="0"/>
              </a:rPr>
              <a:t>Background</a:t>
            </a:r>
            <a:endParaRPr lang="en-US" sz="4000" dirty="0">
              <a:solidFill>
                <a:srgbClr val="CC0633"/>
              </a:solidFill>
              <a:latin typeface="Impact" panose="020B0806030902050204" pitchFamily="34" charset="0"/>
            </a:endParaRPr>
          </a:p>
        </p:txBody>
      </p:sp>
      <p:sp>
        <p:nvSpPr>
          <p:cNvPr id="3" name="Content Placeholder 2"/>
          <p:cNvSpPr>
            <a:spLocks noGrp="1"/>
          </p:cNvSpPr>
          <p:nvPr>
            <p:ph idx="1"/>
          </p:nvPr>
        </p:nvSpPr>
        <p:spPr>
          <a:xfrm>
            <a:off x="323850" y="1287032"/>
            <a:ext cx="8451850" cy="4897867"/>
          </a:xfrm>
        </p:spPr>
        <p:txBody>
          <a:bodyPr>
            <a:noAutofit/>
          </a:bodyPr>
          <a:lstStyle/>
          <a:p>
            <a:pPr marL="469107" lvl="2" indent="-285750">
              <a:defRPr/>
            </a:pPr>
            <a:r>
              <a:rPr lang="en-CA" sz="1800" dirty="0">
                <a:solidFill>
                  <a:srgbClr val="4D4D4C"/>
                </a:solidFill>
              </a:rPr>
              <a:t>Project Costing introduced new data elements that needed to be displayed in FAST</a:t>
            </a:r>
            <a:br>
              <a:rPr lang="en-CA" sz="1800" dirty="0">
                <a:solidFill>
                  <a:srgbClr val="4D4D4C"/>
                </a:solidFill>
              </a:rPr>
            </a:br>
            <a:endParaRPr lang="en-CA" sz="1800" dirty="0">
              <a:solidFill>
                <a:srgbClr val="4D4D4C"/>
              </a:solidFill>
            </a:endParaRPr>
          </a:p>
          <a:p>
            <a:pPr marL="469107" lvl="2" indent="-285750">
              <a:defRPr/>
            </a:pPr>
            <a:r>
              <a:rPr lang="en-CA" sz="1800" dirty="0">
                <a:solidFill>
                  <a:srgbClr val="4D4D4C"/>
                </a:solidFill>
              </a:rPr>
              <a:t>Current FAST reports (views) could not display some of this data without changes</a:t>
            </a:r>
            <a:br>
              <a:rPr lang="en-CA" sz="1800" dirty="0">
                <a:solidFill>
                  <a:srgbClr val="4D4D4C"/>
                </a:solidFill>
              </a:rPr>
            </a:br>
            <a:endParaRPr lang="en-CA" sz="1800" dirty="0">
              <a:solidFill>
                <a:srgbClr val="4D4D4C"/>
              </a:solidFill>
            </a:endParaRPr>
          </a:p>
          <a:p>
            <a:pPr marL="469107" lvl="2" indent="-285750">
              <a:defRPr/>
            </a:pPr>
            <a:r>
              <a:rPr lang="en-CA" sz="1800" dirty="0">
                <a:solidFill>
                  <a:srgbClr val="4D4D4C"/>
                </a:solidFill>
              </a:rPr>
              <a:t>Workshopped the look and data presented in a new report (view) for research community </a:t>
            </a:r>
            <a:br>
              <a:rPr lang="en-CA" sz="1800" dirty="0">
                <a:solidFill>
                  <a:srgbClr val="4D4D4C"/>
                </a:solidFill>
              </a:rPr>
            </a:br>
            <a:endParaRPr lang="en-CA" sz="1800" dirty="0">
              <a:solidFill>
                <a:srgbClr val="4D4D4C"/>
              </a:solidFill>
            </a:endParaRPr>
          </a:p>
          <a:p>
            <a:pPr marL="469107" lvl="2" indent="-285750">
              <a:defRPr/>
            </a:pPr>
            <a:r>
              <a:rPr lang="en-CA" sz="1800" dirty="0">
                <a:solidFill>
                  <a:srgbClr val="4D4D4C"/>
                </a:solidFill>
              </a:rPr>
              <a:t>Created new Award List report to display this information for fund 30s projects</a:t>
            </a:r>
          </a:p>
          <a:p>
            <a:pPr marL="812007" lvl="3" indent="-285750">
              <a:defRPr/>
            </a:pPr>
            <a:r>
              <a:rPr lang="en-CA" sz="1650" dirty="0">
                <a:solidFill>
                  <a:srgbClr val="4D4D4C"/>
                </a:solidFill>
              </a:rPr>
              <a:t>See the entire project, broken down </a:t>
            </a:r>
            <a:r>
              <a:rPr lang="en-CA" sz="1650" dirty="0">
                <a:solidFill>
                  <a:srgbClr val="FF0000"/>
                </a:solidFill>
              </a:rPr>
              <a:t>by project budget year (e.g., Oct 1 – Sept 31)</a:t>
            </a:r>
          </a:p>
          <a:p>
            <a:pPr marL="812007" lvl="3" indent="-285750">
              <a:defRPr/>
            </a:pPr>
            <a:r>
              <a:rPr lang="en-CA" sz="1650" dirty="0">
                <a:solidFill>
                  <a:srgbClr val="4D4D4C"/>
                </a:solidFill>
              </a:rPr>
              <a:t>Different from current FAST reports, which are </a:t>
            </a:r>
            <a:r>
              <a:rPr lang="en-CA" sz="1650" b="1" dirty="0">
                <a:solidFill>
                  <a:srgbClr val="4D4D4C"/>
                </a:solidFill>
              </a:rPr>
              <a:t>all about current SFU fiscal year</a:t>
            </a:r>
          </a:p>
          <a:p>
            <a:pPr marL="526257" lvl="3" indent="0">
              <a:buNone/>
              <a:defRPr/>
            </a:pPr>
            <a:br>
              <a:rPr lang="en-CA" sz="1650" dirty="0">
                <a:solidFill>
                  <a:srgbClr val="4D4D4C"/>
                </a:solidFill>
              </a:rPr>
            </a:br>
            <a:endParaRPr lang="en-CA" sz="1650" dirty="0">
              <a:solidFill>
                <a:srgbClr val="4D4D4C"/>
              </a:solidFill>
            </a:endParaRPr>
          </a:p>
          <a:p>
            <a:pPr marL="0" indent="0">
              <a:buNone/>
            </a:pPr>
            <a:endParaRPr lang="en-CA" sz="2400" dirty="0"/>
          </a:p>
          <a:p>
            <a:endParaRPr lang="en-US" sz="2400" dirty="0"/>
          </a:p>
        </p:txBody>
      </p:sp>
      <p:sp>
        <p:nvSpPr>
          <p:cNvPr id="4" name="Slide Number Placeholder 3"/>
          <p:cNvSpPr>
            <a:spLocks noGrp="1"/>
          </p:cNvSpPr>
          <p:nvPr>
            <p:ph type="sldNum" sz="quarter" idx="12"/>
          </p:nvPr>
        </p:nvSpPr>
        <p:spPr/>
        <p:txBody>
          <a:bodyPr/>
          <a:lstStyle/>
          <a:p>
            <a:pPr defTabSz="685800"/>
            <a:fld id="{A7017BDC-F45E-4A96-BB91-A8DED6A2D300}" type="slidenum">
              <a:rPr lang="en-US">
                <a:solidFill>
                  <a:prstClr val="black">
                    <a:tint val="75000"/>
                  </a:prstClr>
                </a:solidFill>
                <a:latin typeface="Calibri" panose="020F0502020204030204"/>
              </a:rPr>
              <a:pPr defTabSz="685800"/>
              <a:t>4</a:t>
            </a:fld>
            <a:endParaRPr lang="en-US" dirty="0">
              <a:solidFill>
                <a:prstClr val="black">
                  <a:tint val="75000"/>
                </a:prstClr>
              </a:solidFill>
              <a:latin typeface="Calibri" panose="020F0502020204030204"/>
            </a:endParaRPr>
          </a:p>
        </p:txBody>
      </p:sp>
    </p:spTree>
    <p:extLst>
      <p:ext uri="{BB962C8B-B14F-4D97-AF65-F5344CB8AC3E}">
        <p14:creationId xmlns:p14="http://schemas.microsoft.com/office/powerpoint/2010/main" val="20097681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3850" y="467020"/>
            <a:ext cx="7886700" cy="680313"/>
          </a:xfrm>
        </p:spPr>
        <p:txBody>
          <a:bodyPr>
            <a:normAutofit/>
          </a:bodyPr>
          <a:lstStyle/>
          <a:p>
            <a:r>
              <a:rPr lang="en-CA" sz="4000" dirty="0">
                <a:solidFill>
                  <a:srgbClr val="CC0633"/>
                </a:solidFill>
                <a:latin typeface="Impact" panose="020B0806030902050204" pitchFamily="34" charset="0"/>
              </a:rPr>
              <a:t>To Date…</a:t>
            </a:r>
            <a:endParaRPr lang="en-US" sz="4000" dirty="0">
              <a:solidFill>
                <a:srgbClr val="CC0633"/>
              </a:solidFill>
              <a:latin typeface="Impact" panose="020B0806030902050204" pitchFamily="34" charset="0"/>
            </a:endParaRPr>
          </a:p>
        </p:txBody>
      </p:sp>
      <p:sp>
        <p:nvSpPr>
          <p:cNvPr id="3" name="Content Placeholder 2"/>
          <p:cNvSpPr>
            <a:spLocks noGrp="1"/>
          </p:cNvSpPr>
          <p:nvPr>
            <p:ph idx="1"/>
          </p:nvPr>
        </p:nvSpPr>
        <p:spPr>
          <a:xfrm>
            <a:off x="323850" y="1287032"/>
            <a:ext cx="8451850" cy="4897867"/>
          </a:xfrm>
        </p:spPr>
        <p:txBody>
          <a:bodyPr>
            <a:noAutofit/>
          </a:bodyPr>
          <a:lstStyle/>
          <a:p>
            <a:pPr marL="469107" lvl="2" indent="-285750">
              <a:defRPr/>
            </a:pPr>
            <a:r>
              <a:rPr lang="en-CA" sz="2000" dirty="0">
                <a:solidFill>
                  <a:srgbClr val="4D4D4C"/>
                </a:solidFill>
              </a:rPr>
              <a:t>From January 2021-present, we met with key stakeholders (RES Champions, PIs, Research Accounting, ISA) to workshop a new FAST report with these objectives:</a:t>
            </a:r>
          </a:p>
          <a:p>
            <a:pPr marL="812007" lvl="3" indent="-285750">
              <a:defRPr/>
            </a:pPr>
            <a:r>
              <a:rPr lang="en-CA" sz="1850" dirty="0">
                <a:solidFill>
                  <a:srgbClr val="4D4D4C"/>
                </a:solidFill>
              </a:rPr>
              <a:t>to provide the research community with a view of their </a:t>
            </a:r>
            <a:r>
              <a:rPr lang="en-CA" sz="1850" b="1" dirty="0">
                <a:solidFill>
                  <a:srgbClr val="4D4D4C"/>
                </a:solidFill>
              </a:rPr>
              <a:t>direct spending balance</a:t>
            </a:r>
            <a:r>
              <a:rPr lang="en-CA" sz="1850" dirty="0">
                <a:solidFill>
                  <a:srgbClr val="4D4D4C"/>
                </a:solidFill>
              </a:rPr>
              <a:t> (“how much project money do I have remaining?") that is as up to date and complete as possible</a:t>
            </a:r>
          </a:p>
          <a:p>
            <a:pPr marL="812007" lvl="3" indent="-285750">
              <a:defRPr/>
            </a:pPr>
            <a:r>
              <a:rPr lang="en-CA" sz="1850" dirty="0">
                <a:solidFill>
                  <a:srgbClr val="4D4D4C"/>
                </a:solidFill>
              </a:rPr>
              <a:t>to maintain the existing set of FAST reports used today (Operating Statement, Research Expense Report, etc.)</a:t>
            </a:r>
          </a:p>
          <a:p>
            <a:pPr marL="812007" lvl="3" indent="-285750">
              <a:defRPr/>
            </a:pPr>
            <a:endParaRPr lang="en-CA" sz="1850" dirty="0">
              <a:solidFill>
                <a:srgbClr val="4D4D4C"/>
              </a:solidFill>
            </a:endParaRPr>
          </a:p>
          <a:p>
            <a:pPr marL="469107" lvl="2" indent="-285750">
              <a:defRPr/>
            </a:pPr>
            <a:r>
              <a:rPr lang="en-CA" sz="2000" dirty="0">
                <a:solidFill>
                  <a:srgbClr val="4D4D4C"/>
                </a:solidFill>
              </a:rPr>
              <a:t>Stakeholders provided key feedback and suggestions	</a:t>
            </a:r>
          </a:p>
          <a:p>
            <a:pPr marL="469107" lvl="2" indent="-285750">
              <a:defRPr/>
            </a:pPr>
            <a:r>
              <a:rPr lang="en-CA" sz="2000" dirty="0">
                <a:solidFill>
                  <a:srgbClr val="4D4D4C"/>
                </a:solidFill>
              </a:rPr>
              <a:t>Reviewed with project team members to ensure Project Costing requirements were met</a:t>
            </a:r>
          </a:p>
          <a:p>
            <a:pPr marL="526257" lvl="3" indent="0">
              <a:buNone/>
              <a:defRPr/>
            </a:pPr>
            <a:endParaRPr lang="en-CA" sz="1650" dirty="0">
              <a:solidFill>
                <a:srgbClr val="4D4D4C"/>
              </a:solidFill>
            </a:endParaRPr>
          </a:p>
          <a:p>
            <a:pPr marL="812007" lvl="3" indent="-285750">
              <a:defRPr/>
            </a:pPr>
            <a:endParaRPr lang="en-CA" sz="1650" dirty="0">
              <a:solidFill>
                <a:srgbClr val="4D4D4C"/>
              </a:solidFill>
            </a:endParaRPr>
          </a:p>
          <a:p>
            <a:pPr marL="812007" lvl="3" indent="-285750">
              <a:defRPr/>
            </a:pPr>
            <a:endParaRPr lang="en-CA" sz="1650" dirty="0">
              <a:solidFill>
                <a:srgbClr val="4D4D4C"/>
              </a:solidFill>
            </a:endParaRPr>
          </a:p>
          <a:p>
            <a:pPr marL="812007" lvl="3" indent="-285750">
              <a:defRPr/>
            </a:pPr>
            <a:endParaRPr lang="en-CA" sz="1650" dirty="0">
              <a:solidFill>
                <a:srgbClr val="4D4D4C"/>
              </a:solidFill>
            </a:endParaRPr>
          </a:p>
          <a:p>
            <a:endParaRPr lang="en-CA" sz="2400" dirty="0"/>
          </a:p>
          <a:p>
            <a:endParaRPr lang="en-CA" sz="2400" dirty="0"/>
          </a:p>
          <a:p>
            <a:endParaRPr lang="en-CA" sz="2400" dirty="0"/>
          </a:p>
          <a:p>
            <a:endParaRPr lang="en-US" sz="2400" dirty="0"/>
          </a:p>
        </p:txBody>
      </p:sp>
      <p:sp>
        <p:nvSpPr>
          <p:cNvPr id="4" name="Slide Number Placeholder 3"/>
          <p:cNvSpPr>
            <a:spLocks noGrp="1"/>
          </p:cNvSpPr>
          <p:nvPr>
            <p:ph type="sldNum" sz="quarter" idx="12"/>
          </p:nvPr>
        </p:nvSpPr>
        <p:spPr/>
        <p:txBody>
          <a:bodyPr/>
          <a:lstStyle/>
          <a:p>
            <a:pPr defTabSz="685800"/>
            <a:fld id="{A7017BDC-F45E-4A96-BB91-A8DED6A2D300}" type="slidenum">
              <a:rPr lang="en-US">
                <a:solidFill>
                  <a:prstClr val="black">
                    <a:tint val="75000"/>
                  </a:prstClr>
                </a:solidFill>
                <a:latin typeface="Calibri" panose="020F0502020204030204"/>
              </a:rPr>
              <a:pPr defTabSz="685800"/>
              <a:t>5</a:t>
            </a:fld>
            <a:endParaRPr lang="en-US" dirty="0">
              <a:solidFill>
                <a:prstClr val="black">
                  <a:tint val="75000"/>
                </a:prstClr>
              </a:solidFill>
              <a:latin typeface="Calibri" panose="020F0502020204030204"/>
            </a:endParaRPr>
          </a:p>
        </p:txBody>
      </p:sp>
    </p:spTree>
    <p:extLst>
      <p:ext uri="{BB962C8B-B14F-4D97-AF65-F5344CB8AC3E}">
        <p14:creationId xmlns:p14="http://schemas.microsoft.com/office/powerpoint/2010/main" val="25422611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4" name="Rectangle 11">
            <a:extLst>
              <a:ext uri="{FF2B5EF4-FFF2-40B4-BE49-F238E27FC236}">
                <a16:creationId xmlns:a16="http://schemas.microsoft.com/office/drawing/2014/main" id="{B819A166-7571-4003-A6B8-B62034C3ED3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3819906" cy="6858000"/>
          </a:xfrm>
          <a:prstGeom prst="rect">
            <a:avLst/>
          </a:prstGeom>
          <a:solidFill>
            <a:srgbClr val="CC06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Calibri" panose="020F0502020204030204"/>
              <a:ea typeface="+mn-ea"/>
              <a:cs typeface="+mn-cs"/>
            </a:endParaRPr>
          </a:p>
        </p:txBody>
      </p:sp>
      <p:sp>
        <p:nvSpPr>
          <p:cNvPr id="3" name="Title 2"/>
          <p:cNvSpPr>
            <a:spLocks noGrp="1"/>
          </p:cNvSpPr>
          <p:nvPr>
            <p:ph type="title"/>
          </p:nvPr>
        </p:nvSpPr>
        <p:spPr>
          <a:xfrm>
            <a:off x="393555" y="620392"/>
            <a:ext cx="2856201" cy="5504688"/>
          </a:xfrm>
        </p:spPr>
        <p:txBody>
          <a:bodyPr vert="horz" lIns="91440" tIns="45720" rIns="91440" bIns="45720" rtlCol="0" anchor="ctr">
            <a:normAutofit/>
          </a:bodyPr>
          <a:lstStyle/>
          <a:p>
            <a:pPr defTabSz="914400"/>
            <a:r>
              <a:rPr lang="en-US" sz="4800" kern="1200" dirty="0">
                <a:solidFill>
                  <a:schemeClr val="bg1"/>
                </a:solidFill>
              </a:rPr>
              <a:t>Objective</a:t>
            </a:r>
          </a:p>
        </p:txBody>
      </p:sp>
      <p:sp>
        <p:nvSpPr>
          <p:cNvPr id="5" name="Slide Number Placeholder 4"/>
          <p:cNvSpPr>
            <a:spLocks noGrp="1"/>
          </p:cNvSpPr>
          <p:nvPr>
            <p:ph type="sldNum" sz="quarter" idx="12"/>
          </p:nvPr>
        </p:nvSpPr>
        <p:spPr>
          <a:xfrm>
            <a:off x="6457950" y="6356350"/>
            <a:ext cx="2057400" cy="365125"/>
          </a:xfrm>
        </p:spPr>
        <p:txBody>
          <a:bodyPr vert="horz" lIns="91440" tIns="45720" rIns="91440" bIns="45720" rtlCol="0" anchor="ctr">
            <a:normAutofit/>
          </a:bodyPr>
          <a:lstStyle/>
          <a:p>
            <a:pPr marL="0" marR="0" lvl="0" indent="0" algn="r" defTabSz="914400" rtl="0" eaLnBrk="1" fontAlgn="auto" latinLnBrk="0" hangingPunct="1">
              <a:lnSpc>
                <a:spcPct val="100000"/>
              </a:lnSpc>
              <a:spcBef>
                <a:spcPts val="0"/>
              </a:spcBef>
              <a:spcAft>
                <a:spcPts val="600"/>
              </a:spcAft>
              <a:buClrTx/>
              <a:buSzTx/>
              <a:buFontTx/>
              <a:buNone/>
              <a:tabLst/>
              <a:defRPr/>
            </a:pPr>
            <a:r>
              <a:rPr kumimoji="0" lang="en-US" sz="1100" b="1" i="0" u="none" strike="noStrike" kern="1200" cap="none" spc="0" normalizeH="0" baseline="0" noProof="0" dirty="0">
                <a:ln>
                  <a:noFill/>
                </a:ln>
                <a:solidFill>
                  <a:srgbClr val="000000">
                    <a:tint val="75000"/>
                  </a:srgbClr>
                </a:solidFill>
                <a:effectLst/>
                <a:uLnTx/>
                <a:uFillTx/>
                <a:latin typeface="Calibri" panose="020F0502020204030204"/>
                <a:ea typeface="+mn-ea"/>
                <a:cs typeface="+mn-cs"/>
              </a:rPr>
              <a:t>SIMON FRASER UNIVERSITY   </a:t>
            </a:r>
            <a:fld id="{45E0C454-F75C-A944-8BC1-78DA56BBB239}" type="slidenum">
              <a:rPr kumimoji="0" lang="en-US" sz="1100" b="1" i="0" u="none" strike="noStrike" kern="1200" cap="none" spc="0" normalizeH="0" baseline="0" noProof="0" smtClean="0">
                <a:ln>
                  <a:noFill/>
                </a:ln>
                <a:solidFill>
                  <a:srgbClr val="000000">
                    <a:tint val="75000"/>
                  </a:srgb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600"/>
                </a:spcAft>
                <a:buClrTx/>
                <a:buSzTx/>
                <a:buFontTx/>
                <a:buNone/>
                <a:tabLst/>
                <a:defRPr/>
              </a:pPr>
              <a:t>6</a:t>
            </a:fld>
            <a:endParaRPr kumimoji="0" lang="en-US" sz="1100" b="1" i="0" u="none" strike="noStrike" kern="1200" cap="none" spc="0" normalizeH="0" baseline="0" noProof="0" dirty="0">
              <a:ln>
                <a:noFill/>
              </a:ln>
              <a:solidFill>
                <a:srgbClr val="000000">
                  <a:tint val="75000"/>
                </a:srgbClr>
              </a:solidFill>
              <a:effectLst/>
              <a:uLnTx/>
              <a:uFillTx/>
              <a:latin typeface="Calibri" panose="020F0502020204030204"/>
              <a:ea typeface="+mn-ea"/>
              <a:cs typeface="+mn-cs"/>
            </a:endParaRPr>
          </a:p>
        </p:txBody>
      </p:sp>
      <p:graphicFrame>
        <p:nvGraphicFramePr>
          <p:cNvPr id="16" name="Text Placeholder 5">
            <a:extLst>
              <a:ext uri="{FF2B5EF4-FFF2-40B4-BE49-F238E27FC236}">
                <a16:creationId xmlns:a16="http://schemas.microsoft.com/office/drawing/2014/main" id="{F008516F-EB8F-4432-9C63-62574B5E4A4C}"/>
              </a:ext>
            </a:extLst>
          </p:cNvPr>
          <p:cNvGraphicFramePr/>
          <p:nvPr>
            <p:extLst>
              <p:ext uri="{D42A27DB-BD31-4B8C-83A1-F6EECF244321}">
                <p14:modId xmlns:p14="http://schemas.microsoft.com/office/powerpoint/2010/main" val="2141242488"/>
              </p:ext>
            </p:extLst>
          </p:nvPr>
        </p:nvGraphicFramePr>
        <p:xfrm>
          <a:off x="4101291" y="620392"/>
          <a:ext cx="4697730" cy="550468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04512612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9D9CA4-480E-6F49-BDE2-65960F2A4A9F}"/>
              </a:ext>
            </a:extLst>
          </p:cNvPr>
          <p:cNvSpPr>
            <a:spLocks noGrp="1"/>
          </p:cNvSpPr>
          <p:nvPr>
            <p:ph type="title"/>
          </p:nvPr>
        </p:nvSpPr>
        <p:spPr>
          <a:xfrm>
            <a:off x="628650" y="365125"/>
            <a:ext cx="7886700" cy="601741"/>
          </a:xfrm>
        </p:spPr>
        <p:txBody>
          <a:bodyPr/>
          <a:lstStyle/>
          <a:p>
            <a:r>
              <a:rPr lang="en-US" sz="4000" dirty="0"/>
              <a:t>Housekeeping</a:t>
            </a:r>
          </a:p>
        </p:txBody>
      </p:sp>
      <p:sp>
        <p:nvSpPr>
          <p:cNvPr id="4" name="Text Placeholder 3">
            <a:extLst>
              <a:ext uri="{FF2B5EF4-FFF2-40B4-BE49-F238E27FC236}">
                <a16:creationId xmlns:a16="http://schemas.microsoft.com/office/drawing/2014/main" id="{1491F69F-396C-EA49-9FE6-B93B6056DE37}"/>
              </a:ext>
            </a:extLst>
          </p:cNvPr>
          <p:cNvSpPr>
            <a:spLocks noGrp="1"/>
          </p:cNvSpPr>
          <p:nvPr>
            <p:ph type="body" sz="quarter" idx="11"/>
          </p:nvPr>
        </p:nvSpPr>
        <p:spPr>
          <a:xfrm>
            <a:off x="406474" y="1288790"/>
            <a:ext cx="8331051" cy="5067560"/>
          </a:xfrm>
        </p:spPr>
        <p:txBody>
          <a:bodyPr/>
          <a:lstStyle/>
          <a:p>
            <a:pPr marL="342900" indent="-342900">
              <a:buFont typeface="Arial" panose="020B0604020202020204" pitchFamily="34" charset="0"/>
              <a:buChar char="•"/>
            </a:pPr>
            <a:r>
              <a:rPr lang="en-US" sz="2000" dirty="0">
                <a:latin typeface="+mn-lt"/>
              </a:rPr>
              <a:t>Walkthrough will:</a:t>
            </a:r>
          </a:p>
          <a:p>
            <a:pPr marL="800100" lvl="1" indent="-342900">
              <a:buFont typeface="Arial" panose="020B0604020202020204" pitchFamily="34" charset="0"/>
              <a:buChar char="•"/>
            </a:pPr>
            <a:r>
              <a:rPr lang="en-US" sz="1800" dirty="0">
                <a:latin typeface="+mn-lt"/>
              </a:rPr>
              <a:t>Cover layout of the new Award List report </a:t>
            </a:r>
          </a:p>
          <a:p>
            <a:pPr marL="800100" lvl="1" indent="-342900">
              <a:buFont typeface="Arial" panose="020B0604020202020204" pitchFamily="34" charset="0"/>
              <a:buChar char="•"/>
            </a:pPr>
            <a:r>
              <a:rPr lang="en-US" sz="1800" dirty="0">
                <a:latin typeface="+mn-lt"/>
              </a:rPr>
              <a:t>Cover the data presented through this view</a:t>
            </a:r>
          </a:p>
          <a:p>
            <a:pPr marL="800100" lvl="1" indent="-342900">
              <a:buFont typeface="Arial" panose="020B0604020202020204" pitchFamily="34" charset="0"/>
              <a:buChar char="•"/>
            </a:pPr>
            <a:r>
              <a:rPr lang="en-US" sz="1800" b="1" dirty="0">
                <a:latin typeface="Calibri" panose="020F0502020204030204"/>
              </a:rPr>
              <a:t>Not</a:t>
            </a:r>
            <a:r>
              <a:rPr lang="en-US" sz="1800" dirty="0">
                <a:latin typeface="Calibri" panose="020F0502020204030204"/>
              </a:rPr>
              <a:t> cover all the nuances of the converted project data</a:t>
            </a:r>
            <a:br>
              <a:rPr lang="en-US" sz="1800" dirty="0">
                <a:latin typeface="Calibri" panose="020F0502020204030204"/>
              </a:rPr>
            </a:br>
            <a:endParaRPr lang="en-US" sz="1800" dirty="0">
              <a:latin typeface="+mn-lt"/>
            </a:endParaRPr>
          </a:p>
          <a:p>
            <a:pPr marL="342900" indent="-342900">
              <a:buFont typeface="Arial" panose="020B0604020202020204" pitchFamily="34" charset="0"/>
              <a:buChar char="•"/>
            </a:pPr>
            <a:r>
              <a:rPr lang="en-US" sz="2000" dirty="0">
                <a:latin typeface="+mn-lt"/>
              </a:rPr>
              <a:t>Training Session will be recorded for reference</a:t>
            </a:r>
            <a:br>
              <a:rPr lang="en-US" sz="2000" dirty="0">
                <a:latin typeface="+mn-lt"/>
              </a:rPr>
            </a:br>
            <a:endParaRPr lang="en-US" sz="2000" dirty="0">
              <a:latin typeface="+mn-lt"/>
            </a:endParaRPr>
          </a:p>
          <a:p>
            <a:pPr marL="342900" indent="-342900">
              <a:buFont typeface="Arial" panose="020B0604020202020204" pitchFamily="34" charset="0"/>
              <a:buChar char="•"/>
            </a:pPr>
            <a:r>
              <a:rPr lang="en-US" sz="2000" dirty="0">
                <a:latin typeface="+mn-lt"/>
              </a:rPr>
              <a:t>Quick Guides will be provided to supplement training</a:t>
            </a:r>
          </a:p>
          <a:p>
            <a:pPr marL="342900" indent="-342900">
              <a:buFont typeface="Arial" panose="020B0604020202020204" pitchFamily="34" charset="0"/>
              <a:buChar char="•"/>
            </a:pPr>
            <a:endParaRPr lang="en-US" sz="2000" dirty="0">
              <a:latin typeface="+mn-lt"/>
            </a:endParaRPr>
          </a:p>
        </p:txBody>
      </p:sp>
      <p:sp>
        <p:nvSpPr>
          <p:cNvPr id="3" name="Slide Number Placeholder 2"/>
          <p:cNvSpPr>
            <a:spLocks noGrp="1"/>
          </p:cNvSpPr>
          <p:nvPr>
            <p:ph type="sldNum" sz="quarter" idx="10"/>
          </p:nvPr>
        </p:nvSpPr>
        <p:spPr/>
        <p:txBody>
          <a:bodyPr/>
          <a:lstStyle/>
          <a:p>
            <a:r>
              <a:rPr lang="en-US"/>
              <a:t>SIMON FRASER UNIVERSITY   </a:t>
            </a:r>
            <a:fld id="{45E0C454-F75C-A944-8BC1-78DA56BBB239}" type="slidenum">
              <a:rPr lang="en-US" smtClean="0"/>
              <a:pPr/>
              <a:t>7</a:t>
            </a:fld>
            <a:endParaRPr lang="en-US" dirty="0"/>
          </a:p>
        </p:txBody>
      </p:sp>
    </p:spTree>
    <p:extLst>
      <p:ext uri="{BB962C8B-B14F-4D97-AF65-F5344CB8AC3E}">
        <p14:creationId xmlns:p14="http://schemas.microsoft.com/office/powerpoint/2010/main" val="17210050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4">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9D9CA4-480E-6F49-BDE2-65960F2A4A9F}"/>
              </a:ext>
            </a:extLst>
          </p:cNvPr>
          <p:cNvSpPr>
            <a:spLocks noGrp="1"/>
          </p:cNvSpPr>
          <p:nvPr>
            <p:ph type="title"/>
          </p:nvPr>
        </p:nvSpPr>
        <p:spPr>
          <a:xfrm>
            <a:off x="406474" y="365125"/>
            <a:ext cx="7886700" cy="601741"/>
          </a:xfrm>
        </p:spPr>
        <p:txBody>
          <a:bodyPr/>
          <a:lstStyle/>
          <a:p>
            <a:r>
              <a:rPr lang="en-US" sz="4000" dirty="0"/>
              <a:t>What is Project Costing Delivering?</a:t>
            </a:r>
          </a:p>
        </p:txBody>
      </p:sp>
      <p:sp>
        <p:nvSpPr>
          <p:cNvPr id="4" name="Text Placeholder 3">
            <a:extLst>
              <a:ext uri="{FF2B5EF4-FFF2-40B4-BE49-F238E27FC236}">
                <a16:creationId xmlns:a16="http://schemas.microsoft.com/office/drawing/2014/main" id="{1491F69F-396C-EA49-9FE6-B93B6056DE37}"/>
              </a:ext>
            </a:extLst>
          </p:cNvPr>
          <p:cNvSpPr>
            <a:spLocks noGrp="1"/>
          </p:cNvSpPr>
          <p:nvPr>
            <p:ph type="body" sz="quarter" idx="11"/>
          </p:nvPr>
        </p:nvSpPr>
        <p:spPr>
          <a:xfrm>
            <a:off x="406474" y="1288790"/>
            <a:ext cx="8331051" cy="5067560"/>
          </a:xfrm>
        </p:spPr>
        <p:txBody>
          <a:bodyPr anchor="t"/>
          <a:lstStyle/>
          <a:p>
            <a:pPr marL="342900" indent="-342900">
              <a:lnSpc>
                <a:spcPct val="100000"/>
              </a:lnSpc>
              <a:spcBef>
                <a:spcPts val="0"/>
              </a:spcBef>
              <a:buFont typeface="Arial" panose="020B0604020202020204" pitchFamily="34" charset="0"/>
              <a:buChar char="•"/>
              <a:defRPr/>
            </a:pPr>
            <a:r>
              <a:rPr lang="en-US" sz="2400" dirty="0">
                <a:latin typeface="+mn-lt"/>
              </a:rPr>
              <a:t>Award demographics </a:t>
            </a:r>
          </a:p>
          <a:p>
            <a:pPr marL="800100" lvl="1" indent="-342900">
              <a:lnSpc>
                <a:spcPct val="100000"/>
              </a:lnSpc>
              <a:spcBef>
                <a:spcPts val="0"/>
              </a:spcBef>
              <a:buFont typeface="Arial" panose="020B0604020202020204" pitchFamily="34" charset="0"/>
              <a:buChar char="•"/>
              <a:defRPr/>
            </a:pPr>
            <a:r>
              <a:rPr lang="en-US" sz="2000" dirty="0">
                <a:latin typeface="+mn-lt"/>
              </a:rPr>
              <a:t>project title, start/end date, total awarded, status, PI name, etc.</a:t>
            </a:r>
          </a:p>
          <a:p>
            <a:pPr marL="342900" indent="-342900">
              <a:lnSpc>
                <a:spcPct val="100000"/>
              </a:lnSpc>
              <a:spcBef>
                <a:spcPts val="0"/>
              </a:spcBef>
              <a:buFont typeface="Arial" panose="020B0604020202020204" pitchFamily="34" charset="0"/>
              <a:buChar char="•"/>
              <a:defRPr/>
            </a:pPr>
            <a:r>
              <a:rPr lang="en-US" sz="2400" dirty="0">
                <a:latin typeface="+mn-lt"/>
              </a:rPr>
              <a:t>Project Budget years calculated against project’s unique FY</a:t>
            </a:r>
          </a:p>
          <a:p>
            <a:pPr marL="800100" lvl="1" indent="-342900">
              <a:lnSpc>
                <a:spcPct val="100000"/>
              </a:lnSpc>
              <a:spcBef>
                <a:spcPts val="0"/>
              </a:spcBef>
              <a:buFont typeface="Arial" panose="020B0604020202020204" pitchFamily="34" charset="0"/>
              <a:buChar char="•"/>
              <a:defRPr/>
            </a:pPr>
            <a:r>
              <a:rPr lang="en-US" sz="2000" dirty="0">
                <a:latin typeface="+mn-lt"/>
              </a:rPr>
              <a:t> (e.g., Sept 1– Aug 31), not bound to SFU’s FY (Apr 1 – Mar 31)</a:t>
            </a:r>
            <a:endParaRPr lang="en-US" sz="2000" dirty="0">
              <a:latin typeface="+mn-lt"/>
              <a:cs typeface="Calibri"/>
            </a:endParaRPr>
          </a:p>
          <a:p>
            <a:pPr marL="342900" indent="-342900">
              <a:lnSpc>
                <a:spcPct val="100000"/>
              </a:lnSpc>
              <a:spcBef>
                <a:spcPts val="0"/>
              </a:spcBef>
              <a:buFont typeface="Arial" panose="020B0604020202020204" pitchFamily="34" charset="0"/>
              <a:buChar char="•"/>
              <a:defRPr/>
            </a:pPr>
            <a:r>
              <a:rPr lang="en-US" sz="2400" dirty="0">
                <a:latin typeface="+mn-lt"/>
              </a:rPr>
              <a:t>Encumbrances calculated against project’s current and future FY, not bound to SFU’s FY</a:t>
            </a:r>
          </a:p>
          <a:p>
            <a:pPr marL="342900" indent="-342900">
              <a:lnSpc>
                <a:spcPct val="100000"/>
              </a:lnSpc>
              <a:spcBef>
                <a:spcPts val="0"/>
              </a:spcBef>
              <a:buFont typeface="Arial" panose="020B0604020202020204" pitchFamily="34" charset="0"/>
              <a:buChar char="•"/>
              <a:defRPr/>
            </a:pPr>
            <a:r>
              <a:rPr lang="en-US" sz="2400" dirty="0">
                <a:latin typeface="+mn-lt"/>
              </a:rPr>
              <a:t>Encumbrances calculated for both salaried and hourly resources and employee-level payroll detail</a:t>
            </a:r>
          </a:p>
          <a:p>
            <a:pPr marL="342900" indent="-342900">
              <a:lnSpc>
                <a:spcPct val="100000"/>
              </a:lnSpc>
              <a:spcBef>
                <a:spcPts val="0"/>
              </a:spcBef>
              <a:buFont typeface="Arial" panose="020B0604020202020204" pitchFamily="34" charset="0"/>
              <a:buChar char="•"/>
              <a:defRPr/>
            </a:pPr>
            <a:r>
              <a:rPr lang="en-US" sz="2400" dirty="0">
                <a:latin typeface="+mn-lt"/>
              </a:rPr>
              <a:t>Project attachments (Notice of Award, amendments, etc.)</a:t>
            </a:r>
          </a:p>
          <a:p>
            <a:pPr>
              <a:lnSpc>
                <a:spcPct val="100000"/>
              </a:lnSpc>
              <a:spcBef>
                <a:spcPts val="0"/>
              </a:spcBef>
              <a:defRPr/>
            </a:pPr>
            <a:endParaRPr lang="en-US" sz="2400" dirty="0">
              <a:latin typeface="+mn-lt"/>
            </a:endParaRPr>
          </a:p>
          <a:p>
            <a:pPr marL="342900" indent="-342900">
              <a:lnSpc>
                <a:spcPct val="100000"/>
              </a:lnSpc>
              <a:spcBef>
                <a:spcPts val="0"/>
              </a:spcBef>
              <a:buFont typeface="Arial" panose="020B0604020202020204" pitchFamily="34" charset="0"/>
              <a:buChar char="•"/>
              <a:defRPr/>
            </a:pPr>
            <a:r>
              <a:rPr lang="en-US" sz="2400" dirty="0">
                <a:latin typeface="+mn-lt"/>
              </a:rPr>
              <a:t>New FAST report called the Award List created to show the above information for </a:t>
            </a:r>
            <a:r>
              <a:rPr lang="en-US" sz="2400" b="1" dirty="0">
                <a:latin typeface="+mn-lt"/>
              </a:rPr>
              <a:t>fund 30s projects </a:t>
            </a:r>
          </a:p>
          <a:p>
            <a:endParaRPr lang="en-US" sz="2000" dirty="0">
              <a:latin typeface="Trebuchet MS" panose="020B0603020202020204" pitchFamily="34" charset="0"/>
            </a:endParaRPr>
          </a:p>
        </p:txBody>
      </p:sp>
    </p:spTree>
    <p:extLst>
      <p:ext uri="{BB962C8B-B14F-4D97-AF65-F5344CB8AC3E}">
        <p14:creationId xmlns:p14="http://schemas.microsoft.com/office/powerpoint/2010/main" val="38647618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4">
                                            <p:txEl>
                                              <p:pRg st="2" end="2"/>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4">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4">
                                            <p:txEl>
                                              <p:pRg st="6" end="6"/>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4">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4" name="Rectangle 11">
            <a:extLst>
              <a:ext uri="{FF2B5EF4-FFF2-40B4-BE49-F238E27FC236}">
                <a16:creationId xmlns:a16="http://schemas.microsoft.com/office/drawing/2014/main" id="{B819A166-7571-4003-A6B8-B62034C3ED3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3819906" cy="6858000"/>
          </a:xfrm>
          <a:prstGeom prst="rect">
            <a:avLst/>
          </a:prstGeom>
          <a:solidFill>
            <a:srgbClr val="CC06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Calibri" panose="020F0502020204030204"/>
              <a:ea typeface="+mn-ea"/>
              <a:cs typeface="+mn-cs"/>
            </a:endParaRPr>
          </a:p>
        </p:txBody>
      </p:sp>
      <p:sp>
        <p:nvSpPr>
          <p:cNvPr id="3" name="Title 2"/>
          <p:cNvSpPr>
            <a:spLocks noGrp="1"/>
          </p:cNvSpPr>
          <p:nvPr>
            <p:ph type="title"/>
          </p:nvPr>
        </p:nvSpPr>
        <p:spPr>
          <a:xfrm>
            <a:off x="125835" y="620392"/>
            <a:ext cx="3613020" cy="5504688"/>
          </a:xfrm>
        </p:spPr>
        <p:txBody>
          <a:bodyPr vert="horz" lIns="91440" tIns="45720" rIns="91440" bIns="45720" rtlCol="0" anchor="ctr">
            <a:normAutofit/>
          </a:bodyPr>
          <a:lstStyle/>
          <a:p>
            <a:pPr defTabSz="914400"/>
            <a:r>
              <a:rPr lang="en-US" sz="4800" dirty="0">
                <a:solidFill>
                  <a:schemeClr val="bg1"/>
                </a:solidFill>
              </a:rPr>
              <a:t>New FAST Award List Report</a:t>
            </a:r>
            <a:endParaRPr lang="en-US" sz="4800" kern="1200" dirty="0">
              <a:solidFill>
                <a:schemeClr val="bg1"/>
              </a:solidFill>
            </a:endParaRPr>
          </a:p>
        </p:txBody>
      </p:sp>
      <p:sp>
        <p:nvSpPr>
          <p:cNvPr id="5" name="Slide Number Placeholder 4"/>
          <p:cNvSpPr>
            <a:spLocks noGrp="1"/>
          </p:cNvSpPr>
          <p:nvPr>
            <p:ph type="sldNum" sz="quarter" idx="12"/>
          </p:nvPr>
        </p:nvSpPr>
        <p:spPr>
          <a:xfrm>
            <a:off x="6457950" y="6356350"/>
            <a:ext cx="2057400" cy="365125"/>
          </a:xfrm>
        </p:spPr>
        <p:txBody>
          <a:bodyPr vert="horz" lIns="91440" tIns="45720" rIns="91440" bIns="45720" rtlCol="0" anchor="ctr">
            <a:normAutofit/>
          </a:bodyPr>
          <a:lstStyle/>
          <a:p>
            <a:pPr marL="0" marR="0" lvl="0" indent="0" algn="r" defTabSz="914400" rtl="0" eaLnBrk="1" fontAlgn="auto" latinLnBrk="0" hangingPunct="1">
              <a:lnSpc>
                <a:spcPct val="100000"/>
              </a:lnSpc>
              <a:spcBef>
                <a:spcPts val="0"/>
              </a:spcBef>
              <a:spcAft>
                <a:spcPts val="600"/>
              </a:spcAft>
              <a:buClrTx/>
              <a:buSzTx/>
              <a:buFontTx/>
              <a:buNone/>
              <a:tabLst/>
              <a:defRPr/>
            </a:pPr>
            <a:r>
              <a:rPr kumimoji="0" lang="en-US" sz="1100" b="1" i="0" u="none" strike="noStrike" kern="1200" cap="none" spc="0" normalizeH="0" baseline="0" noProof="0" dirty="0">
                <a:ln>
                  <a:noFill/>
                </a:ln>
                <a:solidFill>
                  <a:srgbClr val="000000">
                    <a:tint val="75000"/>
                  </a:srgbClr>
                </a:solidFill>
                <a:effectLst/>
                <a:uLnTx/>
                <a:uFillTx/>
                <a:latin typeface="Calibri" panose="020F0502020204030204"/>
                <a:ea typeface="+mn-ea"/>
                <a:cs typeface="+mn-cs"/>
              </a:rPr>
              <a:t>SIMON FRASER UNIVERSITY   </a:t>
            </a:r>
            <a:fld id="{45E0C454-F75C-A944-8BC1-78DA56BBB239}" type="slidenum">
              <a:rPr kumimoji="0" lang="en-US" sz="1100" b="1" i="0" u="none" strike="noStrike" kern="1200" cap="none" spc="0" normalizeH="0" baseline="0" noProof="0" smtClean="0">
                <a:ln>
                  <a:noFill/>
                </a:ln>
                <a:solidFill>
                  <a:srgbClr val="000000">
                    <a:tint val="75000"/>
                  </a:srgb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600"/>
                </a:spcAft>
                <a:buClrTx/>
                <a:buSzTx/>
                <a:buFontTx/>
                <a:buNone/>
                <a:tabLst/>
                <a:defRPr/>
              </a:pPr>
              <a:t>9</a:t>
            </a:fld>
            <a:endParaRPr kumimoji="0" lang="en-US" sz="1100" b="1" i="0" u="none" strike="noStrike" kern="1200" cap="none" spc="0" normalizeH="0" baseline="0" noProof="0" dirty="0">
              <a:ln>
                <a:noFill/>
              </a:ln>
              <a:solidFill>
                <a:srgbClr val="000000">
                  <a:tint val="75000"/>
                </a:srgbClr>
              </a:solidFill>
              <a:effectLst/>
              <a:uLnTx/>
              <a:uFillTx/>
              <a:latin typeface="Calibri" panose="020F0502020204030204"/>
              <a:ea typeface="+mn-ea"/>
              <a:cs typeface="+mn-cs"/>
            </a:endParaRPr>
          </a:p>
        </p:txBody>
      </p:sp>
      <p:pic>
        <p:nvPicPr>
          <p:cNvPr id="8" name="Graphic 7" descr="Female Profile">
            <a:extLst>
              <a:ext uri="{FF2B5EF4-FFF2-40B4-BE49-F238E27FC236}">
                <a16:creationId xmlns:a16="http://schemas.microsoft.com/office/drawing/2014/main" id="{C0268B38-0A4F-964A-8091-48D8D3CEACDD}"/>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rot="20793166">
            <a:off x="4794817" y="732707"/>
            <a:ext cx="1351507" cy="1351507"/>
          </a:xfrm>
          <a:prstGeom prst="rect">
            <a:avLst/>
          </a:prstGeom>
        </p:spPr>
      </p:pic>
      <p:pic>
        <p:nvPicPr>
          <p:cNvPr id="15" name="Graphic 14" descr="Female Profile">
            <a:extLst>
              <a:ext uri="{FF2B5EF4-FFF2-40B4-BE49-F238E27FC236}">
                <a16:creationId xmlns:a16="http://schemas.microsoft.com/office/drawing/2014/main" id="{5783F60D-4D81-CB43-9C8D-9141DFEFD4CC}"/>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rot="20793166">
            <a:off x="4705521" y="4355050"/>
            <a:ext cx="1351507" cy="1351507"/>
          </a:xfrm>
          <a:prstGeom prst="rect">
            <a:avLst/>
          </a:prstGeom>
        </p:spPr>
      </p:pic>
      <p:pic>
        <p:nvPicPr>
          <p:cNvPr id="17" name="Graphic 16" descr="Female Profile">
            <a:extLst>
              <a:ext uri="{FF2B5EF4-FFF2-40B4-BE49-F238E27FC236}">
                <a16:creationId xmlns:a16="http://schemas.microsoft.com/office/drawing/2014/main" id="{16F0E2E4-B716-A340-B641-6DBF6A3231DC}"/>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rot="20793166">
            <a:off x="7251119" y="2975115"/>
            <a:ext cx="1351507" cy="1351507"/>
          </a:xfrm>
          <a:prstGeom prst="rect">
            <a:avLst/>
          </a:prstGeom>
        </p:spPr>
      </p:pic>
      <p:pic>
        <p:nvPicPr>
          <p:cNvPr id="4" name="Graphic 3" descr="Male profile">
            <a:extLst>
              <a:ext uri="{FF2B5EF4-FFF2-40B4-BE49-F238E27FC236}">
                <a16:creationId xmlns:a16="http://schemas.microsoft.com/office/drawing/2014/main" id="{0346A761-B085-B542-AED1-533378310CA0}"/>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rot="20588428">
            <a:off x="5201732" y="2551352"/>
            <a:ext cx="1317281" cy="1317281"/>
          </a:xfrm>
          <a:prstGeom prst="rect">
            <a:avLst/>
          </a:prstGeom>
        </p:spPr>
      </p:pic>
      <p:pic>
        <p:nvPicPr>
          <p:cNvPr id="22" name="Graphic 21" descr="Male profile">
            <a:extLst>
              <a:ext uri="{FF2B5EF4-FFF2-40B4-BE49-F238E27FC236}">
                <a16:creationId xmlns:a16="http://schemas.microsoft.com/office/drawing/2014/main" id="{D3EA72B2-6316-4844-A157-17D46B242B4D}"/>
              </a:ext>
            </a:extLst>
          </p:cNvPr>
          <p:cNvPicPr>
            <a:picLocks noChangeAspect="1"/>
          </p:cNvPicPr>
          <p:nvPr/>
        </p:nvPicPr>
        <p:blipFill>
          <a:blip r:embed="rId5">
            <a:extLst>
              <a:ext uri="{96DAC541-7B7A-43D3-8B79-37D633B846F1}">
                <asvg:svgBlip xmlns:asvg="http://schemas.microsoft.com/office/drawing/2016/SVG/main" r:embed="rId7"/>
              </a:ext>
            </a:extLst>
          </a:blip>
          <a:stretch>
            <a:fillRect/>
          </a:stretch>
        </p:blipFill>
        <p:spPr>
          <a:xfrm rot="20588428">
            <a:off x="7020380" y="979817"/>
            <a:ext cx="1317281" cy="1317281"/>
          </a:xfrm>
          <a:prstGeom prst="rect">
            <a:avLst/>
          </a:prstGeom>
        </p:spPr>
      </p:pic>
      <p:pic>
        <p:nvPicPr>
          <p:cNvPr id="23" name="Graphic 22" descr="Male profile">
            <a:extLst>
              <a:ext uri="{FF2B5EF4-FFF2-40B4-BE49-F238E27FC236}">
                <a16:creationId xmlns:a16="http://schemas.microsoft.com/office/drawing/2014/main" id="{FACDCC06-C909-DD47-BDF9-835CACBEDEE8}"/>
              </a:ext>
            </a:extLst>
          </p:cNvPr>
          <p:cNvPicPr>
            <a:picLocks noChangeAspect="1"/>
          </p:cNvPicPr>
          <p:nvPr/>
        </p:nvPicPr>
        <p:blipFill>
          <a:blip r:embed="rId5">
            <a:extLst>
              <a:ext uri="{96DAC541-7B7A-43D3-8B79-37D633B846F1}">
                <asvg:svgBlip xmlns:asvg="http://schemas.microsoft.com/office/drawing/2016/SVG/main" r:embed="rId7"/>
              </a:ext>
            </a:extLst>
          </a:blip>
          <a:stretch>
            <a:fillRect/>
          </a:stretch>
        </p:blipFill>
        <p:spPr>
          <a:xfrm rot="20588428">
            <a:off x="6936590" y="4807195"/>
            <a:ext cx="1317281" cy="1317281"/>
          </a:xfrm>
          <a:prstGeom prst="rect">
            <a:avLst/>
          </a:prstGeom>
        </p:spPr>
      </p:pic>
      <p:pic>
        <p:nvPicPr>
          <p:cNvPr id="6" name="Graphic 5" descr="Calculator">
            <a:extLst>
              <a:ext uri="{FF2B5EF4-FFF2-40B4-BE49-F238E27FC236}">
                <a16:creationId xmlns:a16="http://schemas.microsoft.com/office/drawing/2014/main" id="{725D4550-A900-A64F-AE86-3265E0EBA276}"/>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rot="20179894">
            <a:off x="4833237" y="2905943"/>
            <a:ext cx="608096" cy="608096"/>
          </a:xfrm>
          <a:prstGeom prst="rect">
            <a:avLst/>
          </a:prstGeom>
        </p:spPr>
      </p:pic>
      <p:pic>
        <p:nvPicPr>
          <p:cNvPr id="19" name="Graphic 18" descr="Calculator">
            <a:extLst>
              <a:ext uri="{FF2B5EF4-FFF2-40B4-BE49-F238E27FC236}">
                <a16:creationId xmlns:a16="http://schemas.microsoft.com/office/drawing/2014/main" id="{02F0D4C8-FDA8-1E46-9856-AD1300D90FA7}"/>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rot="20179894">
            <a:off x="6738059" y="1248950"/>
            <a:ext cx="608096" cy="608096"/>
          </a:xfrm>
          <a:prstGeom prst="rect">
            <a:avLst/>
          </a:prstGeom>
        </p:spPr>
      </p:pic>
      <p:pic>
        <p:nvPicPr>
          <p:cNvPr id="21" name="Graphic 20" descr="Calculator">
            <a:extLst>
              <a:ext uri="{FF2B5EF4-FFF2-40B4-BE49-F238E27FC236}">
                <a16:creationId xmlns:a16="http://schemas.microsoft.com/office/drawing/2014/main" id="{BE134856-4BD0-4B4D-9CBC-538DD2300E00}"/>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rot="20179894">
            <a:off x="6638594" y="5000955"/>
            <a:ext cx="608096" cy="608096"/>
          </a:xfrm>
          <a:prstGeom prst="rect">
            <a:avLst/>
          </a:prstGeom>
        </p:spPr>
      </p:pic>
      <p:pic>
        <p:nvPicPr>
          <p:cNvPr id="10" name="Graphic 9" descr="Mathematics">
            <a:extLst>
              <a:ext uri="{FF2B5EF4-FFF2-40B4-BE49-F238E27FC236}">
                <a16:creationId xmlns:a16="http://schemas.microsoft.com/office/drawing/2014/main" id="{8BB254A3-F16B-A04D-AF45-F092B77A9E33}"/>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rot="20164060">
            <a:off x="4480023" y="979554"/>
            <a:ext cx="568098" cy="568098"/>
          </a:xfrm>
          <a:prstGeom prst="rect">
            <a:avLst/>
          </a:prstGeom>
        </p:spPr>
      </p:pic>
      <p:pic>
        <p:nvPicPr>
          <p:cNvPr id="25" name="Graphic 24" descr="Mathematics">
            <a:extLst>
              <a:ext uri="{FF2B5EF4-FFF2-40B4-BE49-F238E27FC236}">
                <a16:creationId xmlns:a16="http://schemas.microsoft.com/office/drawing/2014/main" id="{0628A3CD-4EF2-4545-B9BF-716ABA3F0E84}"/>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rot="20164060">
            <a:off x="6758058" y="3285315"/>
            <a:ext cx="568098" cy="568098"/>
          </a:xfrm>
          <a:prstGeom prst="rect">
            <a:avLst/>
          </a:prstGeom>
        </p:spPr>
      </p:pic>
      <p:pic>
        <p:nvPicPr>
          <p:cNvPr id="26" name="Graphic 25" descr="Mathematics">
            <a:extLst>
              <a:ext uri="{FF2B5EF4-FFF2-40B4-BE49-F238E27FC236}">
                <a16:creationId xmlns:a16="http://schemas.microsoft.com/office/drawing/2014/main" id="{2B2BF706-FC0B-014A-992A-EC2FAEA49A6B}"/>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rot="20164060">
            <a:off x="4282851" y="4825504"/>
            <a:ext cx="568098" cy="568098"/>
          </a:xfrm>
          <a:prstGeom prst="rect">
            <a:avLst/>
          </a:prstGeom>
        </p:spPr>
      </p:pic>
    </p:spTree>
    <p:extLst>
      <p:ext uri="{BB962C8B-B14F-4D97-AF65-F5344CB8AC3E}">
        <p14:creationId xmlns:p14="http://schemas.microsoft.com/office/powerpoint/2010/main" val="5759558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1000"/>
                                        <p:tgtEl>
                                          <p:spTgt spid="8"/>
                                        </p:tgtEl>
                                      </p:cBhvr>
                                    </p:animEffect>
                                    <p:anim calcmode="lin" valueType="num">
                                      <p:cBhvr>
                                        <p:cTn id="13" dur="1000" fill="hold"/>
                                        <p:tgtEl>
                                          <p:spTgt spid="8"/>
                                        </p:tgtEl>
                                        <p:attrNameLst>
                                          <p:attrName>ppt_x</p:attrName>
                                        </p:attrNameLst>
                                      </p:cBhvr>
                                      <p:tavLst>
                                        <p:tav tm="0">
                                          <p:val>
                                            <p:strVal val="#ppt_x"/>
                                          </p:val>
                                        </p:tav>
                                        <p:tav tm="100000">
                                          <p:val>
                                            <p:strVal val="#ppt_x"/>
                                          </p:val>
                                        </p:tav>
                                      </p:tavLst>
                                    </p:anim>
                                    <p:anim calcmode="lin" valueType="num">
                                      <p:cBhvr>
                                        <p:cTn id="14" dur="1000" fill="hold"/>
                                        <p:tgtEl>
                                          <p:spTgt spid="8"/>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fade">
                                      <p:cBhvr>
                                        <p:cTn id="17" dur="1000"/>
                                        <p:tgtEl>
                                          <p:spTgt spid="15"/>
                                        </p:tgtEl>
                                      </p:cBhvr>
                                    </p:animEffect>
                                    <p:anim calcmode="lin" valueType="num">
                                      <p:cBhvr>
                                        <p:cTn id="18" dur="1000" fill="hold"/>
                                        <p:tgtEl>
                                          <p:spTgt spid="15"/>
                                        </p:tgtEl>
                                        <p:attrNameLst>
                                          <p:attrName>ppt_x</p:attrName>
                                        </p:attrNameLst>
                                      </p:cBhvr>
                                      <p:tavLst>
                                        <p:tav tm="0">
                                          <p:val>
                                            <p:strVal val="#ppt_x"/>
                                          </p:val>
                                        </p:tav>
                                        <p:tav tm="100000">
                                          <p:val>
                                            <p:strVal val="#ppt_x"/>
                                          </p:val>
                                        </p:tav>
                                      </p:tavLst>
                                    </p:anim>
                                    <p:anim calcmode="lin" valueType="num">
                                      <p:cBhvr>
                                        <p:cTn id="19" dur="1000" fill="hold"/>
                                        <p:tgtEl>
                                          <p:spTgt spid="15"/>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0"/>
                                  </p:stCondLst>
                                  <p:childTnLst>
                                    <p:set>
                                      <p:cBhvr>
                                        <p:cTn id="21" dur="1" fill="hold">
                                          <p:stCondLst>
                                            <p:cond delay="0"/>
                                          </p:stCondLst>
                                        </p:cTn>
                                        <p:tgtEl>
                                          <p:spTgt spid="17"/>
                                        </p:tgtEl>
                                        <p:attrNameLst>
                                          <p:attrName>style.visibility</p:attrName>
                                        </p:attrNameLst>
                                      </p:cBhvr>
                                      <p:to>
                                        <p:strVal val="visible"/>
                                      </p:to>
                                    </p:set>
                                    <p:animEffect transition="in" filter="fade">
                                      <p:cBhvr>
                                        <p:cTn id="22" dur="1000"/>
                                        <p:tgtEl>
                                          <p:spTgt spid="17"/>
                                        </p:tgtEl>
                                      </p:cBhvr>
                                    </p:animEffect>
                                    <p:anim calcmode="lin" valueType="num">
                                      <p:cBhvr>
                                        <p:cTn id="23" dur="1000" fill="hold"/>
                                        <p:tgtEl>
                                          <p:spTgt spid="17"/>
                                        </p:tgtEl>
                                        <p:attrNameLst>
                                          <p:attrName>ppt_x</p:attrName>
                                        </p:attrNameLst>
                                      </p:cBhvr>
                                      <p:tavLst>
                                        <p:tav tm="0">
                                          <p:val>
                                            <p:strVal val="#ppt_x"/>
                                          </p:val>
                                        </p:tav>
                                        <p:tav tm="100000">
                                          <p:val>
                                            <p:strVal val="#ppt_x"/>
                                          </p:val>
                                        </p:tav>
                                      </p:tavLst>
                                    </p:anim>
                                    <p:anim calcmode="lin" valueType="num">
                                      <p:cBhvr>
                                        <p:cTn id="24" dur="1000" fill="hold"/>
                                        <p:tgtEl>
                                          <p:spTgt spid="17"/>
                                        </p:tgtEl>
                                        <p:attrNameLst>
                                          <p:attrName>ppt_y</p:attrName>
                                        </p:attrNameLst>
                                      </p:cBhvr>
                                      <p:tavLst>
                                        <p:tav tm="0">
                                          <p:val>
                                            <p:strVal val="#ppt_y+.1"/>
                                          </p:val>
                                        </p:tav>
                                        <p:tav tm="100000">
                                          <p:val>
                                            <p:strVal val="#ppt_y"/>
                                          </p:val>
                                        </p:tav>
                                      </p:tavLst>
                                    </p:anim>
                                  </p:childTnLst>
                                </p:cTn>
                              </p:par>
                              <p:par>
                                <p:cTn id="25" presetID="42" presetClass="entr" presetSubtype="0" fill="hold" nodeType="with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1000"/>
                                        <p:tgtEl>
                                          <p:spTgt spid="23"/>
                                        </p:tgtEl>
                                      </p:cBhvr>
                                    </p:animEffect>
                                    <p:anim calcmode="lin" valueType="num">
                                      <p:cBhvr>
                                        <p:cTn id="28" dur="1000" fill="hold"/>
                                        <p:tgtEl>
                                          <p:spTgt spid="23"/>
                                        </p:tgtEl>
                                        <p:attrNameLst>
                                          <p:attrName>ppt_x</p:attrName>
                                        </p:attrNameLst>
                                      </p:cBhvr>
                                      <p:tavLst>
                                        <p:tav tm="0">
                                          <p:val>
                                            <p:strVal val="#ppt_x"/>
                                          </p:val>
                                        </p:tav>
                                        <p:tav tm="100000">
                                          <p:val>
                                            <p:strVal val="#ppt_x"/>
                                          </p:val>
                                        </p:tav>
                                      </p:tavLst>
                                    </p:anim>
                                    <p:anim calcmode="lin" valueType="num">
                                      <p:cBhvr>
                                        <p:cTn id="29" dur="1000" fill="hold"/>
                                        <p:tgtEl>
                                          <p:spTgt spid="23"/>
                                        </p:tgtEl>
                                        <p:attrNameLst>
                                          <p:attrName>ppt_y</p:attrName>
                                        </p:attrNameLst>
                                      </p:cBhvr>
                                      <p:tavLst>
                                        <p:tav tm="0">
                                          <p:val>
                                            <p:strVal val="#ppt_y+.1"/>
                                          </p:val>
                                        </p:tav>
                                        <p:tav tm="100000">
                                          <p:val>
                                            <p:strVal val="#ppt_y"/>
                                          </p:val>
                                        </p:tav>
                                      </p:tavLst>
                                    </p:anim>
                                  </p:childTnLst>
                                </p:cTn>
                              </p:par>
                              <p:par>
                                <p:cTn id="30" presetID="42" presetClass="entr" presetSubtype="0" fill="hold" nodeType="withEffect">
                                  <p:stCondLst>
                                    <p:cond delay="0"/>
                                  </p:stCondLst>
                                  <p:childTnLst>
                                    <p:set>
                                      <p:cBhvr>
                                        <p:cTn id="31" dur="1" fill="hold">
                                          <p:stCondLst>
                                            <p:cond delay="0"/>
                                          </p:stCondLst>
                                        </p:cTn>
                                        <p:tgtEl>
                                          <p:spTgt spid="22"/>
                                        </p:tgtEl>
                                        <p:attrNameLst>
                                          <p:attrName>style.visibility</p:attrName>
                                        </p:attrNameLst>
                                      </p:cBhvr>
                                      <p:to>
                                        <p:strVal val="visible"/>
                                      </p:to>
                                    </p:set>
                                    <p:animEffect transition="in" filter="fade">
                                      <p:cBhvr>
                                        <p:cTn id="32" dur="1000"/>
                                        <p:tgtEl>
                                          <p:spTgt spid="22"/>
                                        </p:tgtEl>
                                      </p:cBhvr>
                                    </p:animEffect>
                                    <p:anim calcmode="lin" valueType="num">
                                      <p:cBhvr>
                                        <p:cTn id="33" dur="1000" fill="hold"/>
                                        <p:tgtEl>
                                          <p:spTgt spid="22"/>
                                        </p:tgtEl>
                                        <p:attrNameLst>
                                          <p:attrName>ppt_x</p:attrName>
                                        </p:attrNameLst>
                                      </p:cBhvr>
                                      <p:tavLst>
                                        <p:tav tm="0">
                                          <p:val>
                                            <p:strVal val="#ppt_x"/>
                                          </p:val>
                                        </p:tav>
                                        <p:tav tm="100000">
                                          <p:val>
                                            <p:strVal val="#ppt_x"/>
                                          </p:val>
                                        </p:tav>
                                      </p:tavLst>
                                    </p:anim>
                                    <p:anim calcmode="lin" valueType="num">
                                      <p:cBhvr>
                                        <p:cTn id="34" dur="1000" fill="hold"/>
                                        <p:tgtEl>
                                          <p:spTgt spid="2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Title Page Slides">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Body Copy Slides">
  <a:themeElements>
    <a:clrScheme name="SFU Brand Colours">
      <a:dk1>
        <a:srgbClr val="000000"/>
      </a:dk1>
      <a:lt1>
        <a:srgbClr val="FFFFFF"/>
      </a:lt1>
      <a:dk2>
        <a:srgbClr val="8C0E1C"/>
      </a:dk2>
      <a:lt2>
        <a:srgbClr val="D31B34"/>
      </a:lt2>
      <a:accent1>
        <a:srgbClr val="212121"/>
      </a:accent1>
      <a:accent2>
        <a:srgbClr val="515151"/>
      </a:accent2>
      <a:accent3>
        <a:srgbClr val="797979"/>
      </a:accent3>
      <a:accent4>
        <a:srgbClr val="A9A9A9"/>
      </a:accent4>
      <a:accent5>
        <a:srgbClr val="CACACA"/>
      </a:accent5>
      <a:accent6>
        <a:srgbClr val="EAEAEA"/>
      </a:accent6>
      <a:hlink>
        <a:srgbClr val="D31B34"/>
      </a:hlink>
      <a:folHlink>
        <a:srgbClr val="8C0E1C"/>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Image Only Slides">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1_Body Copy Slides">
  <a:themeElements>
    <a:clrScheme name="SFU Brand Colours">
      <a:dk1>
        <a:srgbClr val="000000"/>
      </a:dk1>
      <a:lt1>
        <a:srgbClr val="FFFFFF"/>
      </a:lt1>
      <a:dk2>
        <a:srgbClr val="8C0E1C"/>
      </a:dk2>
      <a:lt2>
        <a:srgbClr val="D31B34"/>
      </a:lt2>
      <a:accent1>
        <a:srgbClr val="212121"/>
      </a:accent1>
      <a:accent2>
        <a:srgbClr val="515151"/>
      </a:accent2>
      <a:accent3>
        <a:srgbClr val="797979"/>
      </a:accent3>
      <a:accent4>
        <a:srgbClr val="A9A9A9"/>
      </a:accent4>
      <a:accent5>
        <a:srgbClr val="CACACA"/>
      </a:accent5>
      <a:accent6>
        <a:srgbClr val="EAEAEA"/>
      </a:accent6>
      <a:hlink>
        <a:srgbClr val="D31B34"/>
      </a:hlink>
      <a:folHlink>
        <a:srgbClr val="8C0E1C"/>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Image Only Slid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7.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p:properties xmlns:p="http://schemas.microsoft.com/office/2006/metadata/properties" xmlns:xsi="http://www.w3.org/2001/XMLSchema-instance" xmlns:pc="http://schemas.microsoft.com/office/infopath/2007/PartnerControls">
  <documentManagement>
    <_dlc_DocId xmlns="7ebc213a-38e7-4133-aa23-336c84f9276a">YDJYK34XF2TM-2122081513-905</_dlc_DocId>
    <_dlc_DocIdUrl xmlns="7ebc213a-38e7-4133-aa23-336c84f9276a">
      <Url>https://sharepoint.sfu.ca/sites/its/pmo/2019-0009/ProjectCosting/_layouts/15/DocIdRedir.aspx?ID=YDJYK34XF2TM-2122081513-905</Url>
      <Description>YDJYK34XF2TM-2122081513-905</Description>
    </_dlc_DocIdUrl>
    <Project_x0020_Phase xmlns="7f0970eb-09af-4d42-9211-f48f0c329834">5A. Train</Project_x0020_Phase>
    <Sub_x0020_Category xmlns="7f0970eb-09af-4d42-9211-f48f0c329834">N/A</Sub_x0020_Category>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mso-contentType ?>
<spe:Receivers xmlns:spe="http://schemas.microsoft.com/sharepoint/events">
  <Receiver>
    <Name>Document ID Generator</Name>
    <Synchronization>Synchronous</Synchronization>
    <Type>10001</Type>
    <SequenceNumber>1000</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10002</Type>
    <SequenceNumber>1001</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10004</Type>
    <SequenceNumber>1002</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10006</Type>
    <SequenceNumber>1003</SequenceNumber>
    <Url/>
    <Assembly>Microsoft.Office.DocumentManagement, Version=16.0.0.0, Culture=neutral, PublicKeyToken=71e9bce111e9429c</Assembly>
    <Class>Microsoft.Office.DocumentManagement.Internal.DocIdHandler</Class>
    <Data/>
    <Filter/>
  </Receiver>
</spe:Receivers>
</file>

<file path=customXml/item4.xml><?xml version="1.0" encoding="utf-8"?>
<ct:contentTypeSchema xmlns:ct="http://schemas.microsoft.com/office/2006/metadata/contentType" xmlns:ma="http://schemas.microsoft.com/office/2006/metadata/properties/metaAttributes" ct:_="" ma:_="" ma:contentTypeName="Document" ma:contentTypeID="0x010100A215237BC16A9A4981768C6173ED8DA5" ma:contentTypeVersion="4" ma:contentTypeDescription="Create a new document." ma:contentTypeScope="" ma:versionID="d0f82f82bc014be969324786d0834a0b">
  <xsd:schema xmlns:xsd="http://www.w3.org/2001/XMLSchema" xmlns:xs="http://www.w3.org/2001/XMLSchema" xmlns:p="http://schemas.microsoft.com/office/2006/metadata/properties" xmlns:ns1="7f0970eb-09af-4d42-9211-f48f0c329834" xmlns:ns3="7ebc213a-38e7-4133-aa23-336c84f9276a" targetNamespace="http://schemas.microsoft.com/office/2006/metadata/properties" ma:root="true" ma:fieldsID="f59be5cce1eb32e767f2625a5c0274e0" ns1:_="" ns3:_="">
    <xsd:import namespace="7f0970eb-09af-4d42-9211-f48f0c329834"/>
    <xsd:import namespace="7ebc213a-38e7-4133-aa23-336c84f9276a"/>
    <xsd:element name="properties">
      <xsd:complexType>
        <xsd:sequence>
          <xsd:element name="documentManagement">
            <xsd:complexType>
              <xsd:all>
                <xsd:element ref="ns1:Project_x0020_Phase"/>
                <xsd:element ref="ns3:_dlc_DocId" minOccurs="0"/>
                <xsd:element ref="ns3:_dlc_DocIdUrl" minOccurs="0"/>
                <xsd:element ref="ns3:_dlc_DocIdPersistId" minOccurs="0"/>
                <xsd:element ref="ns3:SharedWithUsers" minOccurs="0"/>
                <xsd:element ref="ns1:Sub_x0020_Category"/>
                <xsd:element ref="ns3: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f0970eb-09af-4d42-9211-f48f0c329834" elementFormDefault="qualified">
    <xsd:import namespace="http://schemas.microsoft.com/office/2006/documentManagement/types"/>
    <xsd:import namespace="http://schemas.microsoft.com/office/infopath/2007/PartnerControls"/>
    <xsd:element name="Project_x0020_Phase" ma:index="0" ma:displayName="Project Phase" ma:format="Dropdown" ma:internalName="Project_x0020_Phase">
      <xsd:simpleType>
        <xsd:restriction base="dms:Choice">
          <xsd:enumeration value="1. Initiate and Plan"/>
          <xsd:enumeration value="1A. Research"/>
          <xsd:enumeration value="1B. Current State"/>
          <xsd:enumeration value="2. Requirements"/>
          <xsd:enumeration value="3. Design"/>
          <xsd:enumeration value="4. Build"/>
          <xsd:enumeration value="4A. Conversion"/>
          <xsd:enumeration value="5. Test"/>
          <xsd:enumeration value="5A. Train"/>
          <xsd:enumeration value="6. Deploy"/>
        </xsd:restriction>
      </xsd:simpleType>
    </xsd:element>
    <xsd:element name="Sub_x0020_Category" ma:index="13" ma:displayName="Sub Category" ma:default="Specifications" ma:format="Dropdown" ma:internalName="Sub_x0020_Category">
      <xsd:simpleType>
        <xsd:restriction base="dms:Choice">
          <xsd:enumeration value="N/A"/>
          <xsd:enumeration value="Specifications"/>
          <xsd:enumeration value="Technical Specifications"/>
          <xsd:enumeration value="Report Specifications"/>
          <xsd:enumeration value="Security Design"/>
          <xsd:enumeration value="Query List"/>
          <xsd:enumeration value="Configuration"/>
          <xsd:enumeration value="Functional-Integration Testing - Cycle 1"/>
          <xsd:enumeration value="Functional-Integration Testing - Cycle 2"/>
          <xsd:enumeration value="Functional-Integration Testing - Cycle 3"/>
          <xsd:enumeration value="Functional-Integration Testing - Cycle 4"/>
          <xsd:enumeration value="Conversion PM4-Oct Refresh"/>
          <xsd:enumeration value="Conversion-PM4 Nov Refresh"/>
          <xsd:enumeration value="Conversion-Data Conversion Files"/>
          <xsd:enumeration value="Conversion-PM4 Full Reload Files"/>
          <xsd:enumeration value="Conversion-PM4 Sept Refresh"/>
          <xsd:enumeration value="Conversion-PM4 Nov Refresh"/>
          <xsd:enumeration value="Conversion-PM4 UAT Source Data Files"/>
          <xsd:enumeration value="Conversion-Projects Added After UAT Snapshot 10Nov21"/>
          <xsd:enumeration value="Conversion-PM3 Data files cycle 3"/>
          <xsd:enumeration value="Conversion Cycle 2-Uploaded Data sheets"/>
          <xsd:enumeration value="Conversion-Mini Conversion Trial"/>
          <xsd:enumeration value="Conversion-Excel to CI"/>
          <xsd:enumeration value="Conversion-Verification"/>
          <xsd:enumeration value="Conversion-Stage"/>
          <xsd:enumeration value="User Acceptance Testing"/>
        </xsd:restriction>
      </xsd:simpleType>
    </xsd:element>
  </xsd:schema>
  <xsd:schema xmlns:xsd="http://www.w3.org/2001/XMLSchema" xmlns:xs="http://www.w3.org/2001/XMLSchema" xmlns:dms="http://schemas.microsoft.com/office/2006/documentManagement/types" xmlns:pc="http://schemas.microsoft.com/office/infopath/2007/PartnerControls" targetNamespace="7ebc213a-38e7-4133-aa23-336c84f9276a" elementFormDefault="qualified">
    <xsd:import namespace="http://schemas.microsoft.com/office/2006/documentManagement/types"/>
    <xsd:import namespace="http://schemas.microsoft.com/office/infopath/2007/PartnerControls"/>
    <xsd:element name="_dlc_DocId" ma:index="5" nillable="true" ma:displayName="Document ID Value" ma:description="The value of the document ID assigned to this item." ma:internalName="_dlc_DocId" ma:readOnly="true">
      <xsd:simpleType>
        <xsd:restriction base="dms:Text"/>
      </xsd:simpleType>
    </xsd:element>
    <xsd:element name="_dlc_DocIdUrl" ma:index="6"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7" nillable="true" ma:displayName="Persist ID" ma:description="Keep ID on add." ma:hidden="true" ma:internalName="_dlc_DocIdPersistId" ma:readOnly="true">
      <xsd:simpleType>
        <xsd:restriction base="dms:Boolean"/>
      </xsd:simpleType>
    </xsd:element>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4"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9" ma:displayName="Content Type"/>
        <xsd:element ref="dc:title" minOccurs="0" maxOccurs="1" ma:index="2"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0F53C499-BC9D-4CB3-AD43-03375D0C7931}">
  <ds:schemaRefs>
    <ds:schemaRef ds:uri="http://schemas.microsoft.com/office/2006/metadata/properties"/>
    <ds:schemaRef ds:uri="http://schemas.microsoft.com/office/infopath/2007/PartnerControls"/>
    <ds:schemaRef ds:uri="7ebc213a-38e7-4133-aa23-336c84f9276a"/>
    <ds:schemaRef ds:uri="7f0970eb-09af-4d42-9211-f48f0c329834"/>
  </ds:schemaRefs>
</ds:datastoreItem>
</file>

<file path=customXml/itemProps2.xml><?xml version="1.0" encoding="utf-8"?>
<ds:datastoreItem xmlns:ds="http://schemas.openxmlformats.org/officeDocument/2006/customXml" ds:itemID="{E56DD042-58B4-4D89-B952-0D1B2687CD7E}">
  <ds:schemaRefs>
    <ds:schemaRef ds:uri="http://schemas.microsoft.com/sharepoint/v3/contenttype/forms"/>
  </ds:schemaRefs>
</ds:datastoreItem>
</file>

<file path=customXml/itemProps3.xml><?xml version="1.0" encoding="utf-8"?>
<ds:datastoreItem xmlns:ds="http://schemas.openxmlformats.org/officeDocument/2006/customXml" ds:itemID="{633F1DC9-80AE-49F5-B79D-666AA7A250C8}">
  <ds:schemaRefs>
    <ds:schemaRef ds:uri="http://schemas.microsoft.com/sharepoint/events"/>
  </ds:schemaRefs>
</ds:datastoreItem>
</file>

<file path=customXml/itemProps4.xml><?xml version="1.0" encoding="utf-8"?>
<ds:datastoreItem xmlns:ds="http://schemas.openxmlformats.org/officeDocument/2006/customXml" ds:itemID="{8898206D-6897-4B9C-A854-CFF98B3764B6}">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7f0970eb-09af-4d42-9211-f48f0c329834"/>
    <ds:schemaRef ds:uri="7ebc213a-38e7-4133-aa23-336c84f9276a"/>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Office Theme</Template>
  <TotalTime>97045</TotalTime>
  <Words>2347</Words>
  <Application>Microsoft Office PowerPoint</Application>
  <PresentationFormat>On-screen Show (4:3)</PresentationFormat>
  <Paragraphs>307</Paragraphs>
  <Slides>29</Slides>
  <Notes>28</Notes>
  <HiddenSlides>0</HiddenSlides>
  <MMClips>0</MMClips>
  <ScaleCrop>false</ScaleCrop>
  <HeadingPairs>
    <vt:vector size="4" baseType="variant">
      <vt:variant>
        <vt:lpstr>Theme</vt:lpstr>
      </vt:variant>
      <vt:variant>
        <vt:i4>6</vt:i4>
      </vt:variant>
      <vt:variant>
        <vt:lpstr>Slide Titles</vt:lpstr>
      </vt:variant>
      <vt:variant>
        <vt:i4>29</vt:i4>
      </vt:variant>
    </vt:vector>
  </HeadingPairs>
  <TitlesOfParts>
    <vt:vector size="35" baseType="lpstr">
      <vt:lpstr>Title Page Slides</vt:lpstr>
      <vt:lpstr>Body Copy Slides</vt:lpstr>
      <vt:lpstr>Image Only Slides</vt:lpstr>
      <vt:lpstr>1_Body Copy Slides</vt:lpstr>
      <vt:lpstr>Image Only Slide</vt:lpstr>
      <vt:lpstr>Office Theme</vt:lpstr>
      <vt:lpstr>Research Enterprise System (RES) Program:  Project 1 (Project Costing)  FAST Training  February 2022</vt:lpstr>
      <vt:lpstr>Agenda </vt:lpstr>
      <vt:lpstr>Background </vt:lpstr>
      <vt:lpstr>Background</vt:lpstr>
      <vt:lpstr>To Date…</vt:lpstr>
      <vt:lpstr>Objective</vt:lpstr>
      <vt:lpstr>Housekeeping</vt:lpstr>
      <vt:lpstr>What is Project Costing Delivering?</vt:lpstr>
      <vt:lpstr>New FAST Award List Report</vt:lpstr>
      <vt:lpstr>Award List 101</vt:lpstr>
      <vt:lpstr>What’s Not Changing?</vt:lpstr>
      <vt:lpstr>Award List – Level 1</vt:lpstr>
      <vt:lpstr>Award List – Level 1</vt:lpstr>
      <vt:lpstr>Award List – Level 1</vt:lpstr>
      <vt:lpstr>Award List – Level 1</vt:lpstr>
      <vt:lpstr>What is a Project Status?</vt:lpstr>
      <vt:lpstr>Award List – Level 2 “Project View”</vt:lpstr>
      <vt:lpstr>Award List – Level 2 “Project View”</vt:lpstr>
      <vt:lpstr>Award List – Level 2 “Project Year View”</vt:lpstr>
      <vt:lpstr>Award List – Level 2 “Project View”</vt:lpstr>
      <vt:lpstr>PowerPoint Presentation</vt:lpstr>
      <vt:lpstr>PowerPoint Presentation</vt:lpstr>
      <vt:lpstr>PowerPoint Presentation</vt:lpstr>
      <vt:lpstr>PowerPoint Presentation</vt:lpstr>
      <vt:lpstr>Award List Tips</vt:lpstr>
      <vt:lpstr>Award List Recap</vt:lpstr>
      <vt:lpstr>Questions?</vt:lpstr>
      <vt:lpstr>   Next Steps</vt:lpstr>
      <vt:lpstr>Thank you!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RES Program-FAST Training-Faculty Admin</dc:title>
  <dc:creator>Microsoft Office User</dc:creator>
  <cp:lastModifiedBy>sallyarang@gmail.com</cp:lastModifiedBy>
  <cp:revision>1534</cp:revision>
  <cp:lastPrinted>2020-11-23T17:38:18Z</cp:lastPrinted>
  <dcterms:created xsi:type="dcterms:W3CDTF">2019-03-19T21:21:49Z</dcterms:created>
  <dcterms:modified xsi:type="dcterms:W3CDTF">2022-02-15T23:58:23Z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0x010100A215237BC16A9A4981768C6173ED8DA5</vt:lpwstr>
  </property>
  <property fmtid="{D5CDD505-2E9C-101B-9397-08002B2CF9AE}" pid="3" name="_dlc_DocIdItemGuid">
    <vt:lpwstr>b6834ae5-d211-4f89-8de8-fdac11c75d3a</vt:lpwstr>
  </property>
</Properties>
</file>