
<file path=[Content_Types].xml><?xml version="1.0" encoding="utf-8"?>
<Types xmlns="http://schemas.openxmlformats.org/package/2006/content-types"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oleObject4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27.xml" ContentType="application/vnd.openxmlformats-officedocument.presentationml.slide+xml"/>
  <Default Extension="pdf" ContentType="application/pdf"/>
  <Override PartName="/ppt/slides/slide23.xml" ContentType="application/vnd.openxmlformats-officedocument.presentationml.slide+xml"/>
  <Override PartName="/ppt/embeddings/oleObject5.bin" ContentType="application/vnd.openxmlformats-officedocument.oleObject"/>
  <Override PartName="/ppt/embeddings/oleObject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Default Extension="bin" ContentType="application/vnd.openxmlformats-officedocument.presentationml.printerSettings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slides/slide45.xml" ContentType="application/vnd.openxmlformats-officedocument.presentationml.slide+xml"/>
  <Override PartName="/ppt/slides/slide41.xml" ContentType="application/vnd.openxmlformats-officedocument.presentationml.slide+xml"/>
  <Default Extension="png" ContentType="image/png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34.xml" ContentType="application/vnd.openxmlformats-officedocument.presentationml.slide+xml"/>
  <Default Extension="jpeg" ContentType="image/jpeg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embeddings/oleObject2.bin" ContentType="application/vnd.openxmlformats-officedocument.oleObject"/>
  <Override PartName="/ppt/presProps.xml" ContentType="application/vnd.openxmlformats-officedocument.presentationml.presProps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Default Extension="pict" ContentType="image/pict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embeddings/oleObject3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36.xml" ContentType="application/vnd.openxmlformats-officedocument.presentationml.slid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</p:sldMasterIdLst>
  <p:notesMasterIdLst>
    <p:notesMasterId r:id="rId51"/>
  </p:notesMasterIdLst>
  <p:sldIdLst>
    <p:sldId id="352" r:id="rId3"/>
    <p:sldId id="263" r:id="rId4"/>
    <p:sldId id="264" r:id="rId5"/>
    <p:sldId id="265" r:id="rId6"/>
    <p:sldId id="362" r:id="rId7"/>
    <p:sldId id="269" r:id="rId8"/>
    <p:sldId id="271" r:id="rId9"/>
    <p:sldId id="270" r:id="rId10"/>
    <p:sldId id="366" r:id="rId11"/>
    <p:sldId id="272" r:id="rId12"/>
    <p:sldId id="273" r:id="rId13"/>
    <p:sldId id="274" r:id="rId14"/>
    <p:sldId id="275" r:id="rId15"/>
    <p:sldId id="276" r:id="rId16"/>
    <p:sldId id="258" r:id="rId17"/>
    <p:sldId id="342" r:id="rId18"/>
    <p:sldId id="279" r:id="rId19"/>
    <p:sldId id="363" r:id="rId20"/>
    <p:sldId id="281" r:id="rId21"/>
    <p:sldId id="282" r:id="rId22"/>
    <p:sldId id="283" r:id="rId23"/>
    <p:sldId id="285" r:id="rId24"/>
    <p:sldId id="286" r:id="rId25"/>
    <p:sldId id="284" r:id="rId26"/>
    <p:sldId id="343" r:id="rId27"/>
    <p:sldId id="344" r:id="rId28"/>
    <p:sldId id="345" r:id="rId29"/>
    <p:sldId id="346" r:id="rId30"/>
    <p:sldId id="347" r:id="rId31"/>
    <p:sldId id="287" r:id="rId32"/>
    <p:sldId id="364" r:id="rId33"/>
    <p:sldId id="289" r:id="rId34"/>
    <p:sldId id="290" r:id="rId35"/>
    <p:sldId id="291" r:id="rId36"/>
    <p:sldId id="292" r:id="rId37"/>
    <p:sldId id="353" r:id="rId38"/>
    <p:sldId id="354" r:id="rId39"/>
    <p:sldId id="293" r:id="rId40"/>
    <p:sldId id="365" r:id="rId41"/>
    <p:sldId id="348" r:id="rId42"/>
    <p:sldId id="356" r:id="rId43"/>
    <p:sldId id="349" r:id="rId44"/>
    <p:sldId id="357" r:id="rId45"/>
    <p:sldId id="360" r:id="rId46"/>
    <p:sldId id="358" r:id="rId47"/>
    <p:sldId id="361" r:id="rId48"/>
    <p:sldId id="294" r:id="rId49"/>
    <p:sldId id="35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74949" autoAdjust="0"/>
  </p:normalViewPr>
  <p:slideViewPr>
    <p:cSldViewPr snapToObjects="1">
      <p:cViewPr varScale="1">
        <p:scale>
          <a:sx n="76" d="100"/>
          <a:sy n="76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Relationship Id="rId2" Type="http://schemas.openxmlformats.org/officeDocument/2006/relationships/image" Target="../media/image1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18.pict"/><Relationship Id="rId3" Type="http://schemas.openxmlformats.org/officeDocument/2006/relationships/image" Target="../media/image1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0571E-8A99-4F10-9D84-FBB326EE9090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2048-FB47-4832-B211-B26CCB4ED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23F48-E173-42DB-9A66-7BB01EB3596F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443F3-0A73-49F3-876F-FFB92AE9627B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E4810-FE89-4E8D-A6A6-217ED1E11440}" type="slidenum">
              <a:rPr lang="en-US"/>
              <a:pPr/>
              <a:t>14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6998A-2FAB-4CB1-AA29-C741430E6595}" type="slidenum">
              <a:rPr lang="en-US">
                <a:latin typeface="Times" pitchFamily="47" charset="0"/>
              </a:rPr>
              <a:pPr/>
              <a:t>15</a:t>
            </a:fld>
            <a:endParaRPr lang="en-US">
              <a:latin typeface="Times" pitchFamily="47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47" charset="0"/>
                <a:ea typeface="ＭＳ Ｐゴシック" pitchFamily="47" charset="-128"/>
                <a:cs typeface="ＭＳ Ｐゴシック" pitchFamily="47" charset="-128"/>
              </a:rPr>
              <a:t>Lots of variability in spite of regular pattern of commuting.  Pattern? </a:t>
            </a:r>
          </a:p>
          <a:p>
            <a:pPr eaLnBrk="1" hangingPunct="1"/>
            <a:r>
              <a:rPr lang="en-US" smtClean="0">
                <a:latin typeface="Times" pitchFamily="47" charset="0"/>
                <a:ea typeface="ＭＳ Ｐゴシック" pitchFamily="47" charset="-128"/>
                <a:cs typeface="ＭＳ Ｐゴシック" pitchFamily="47" charset="-128"/>
              </a:rPr>
              <a:t>If fit a line, or even a polynomial, get straight line.</a:t>
            </a:r>
          </a:p>
          <a:p>
            <a:pPr eaLnBrk="1" hangingPunct="1"/>
            <a:r>
              <a:rPr lang="en-US" smtClean="0">
                <a:latin typeface="Times" pitchFamily="47" charset="0"/>
                <a:ea typeface="ＭＳ Ｐゴシック" pitchFamily="47" charset="-128"/>
                <a:cs typeface="ＭＳ Ｐゴシック" pitchFamily="47" charset="-128"/>
              </a:rPr>
              <a:t>But proper way to assess is to look at vertical strips …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CDFA7-A4F8-4470-8E53-769D6F060BDE}" type="slidenum">
              <a:rPr lang="en-US">
                <a:latin typeface="Times" pitchFamily="47" charset="0"/>
              </a:rPr>
              <a:pPr/>
              <a:t>16</a:t>
            </a:fld>
            <a:endParaRPr lang="en-US">
              <a:latin typeface="Times" pitchFamily="47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47" charset="0"/>
                <a:ea typeface="ＭＳ Ｐゴシック" pitchFamily="47" charset="-128"/>
                <a:cs typeface="ＭＳ Ｐゴシック" pitchFamily="47" charset="-128"/>
              </a:rPr>
              <a:t>Not sure of main reason.  But in Winnipeg, wave has larger amplitude ….</a:t>
            </a:r>
          </a:p>
          <a:p>
            <a:pPr eaLnBrk="1" hangingPunct="1"/>
            <a:r>
              <a:rPr lang="en-US" smtClean="0">
                <a:latin typeface="Times" pitchFamily="47" charset="0"/>
                <a:ea typeface="ＭＳ Ｐゴシック" pitchFamily="47" charset="-128"/>
                <a:cs typeface="ＭＳ Ｐゴシック" pitchFamily="47" charset="-128"/>
              </a:rPr>
              <a:t>Anyone else have such data?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C0FE8-B2BC-423E-AA29-0D681CF66E73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793C7-6D40-455D-A09F-AD942508E2CA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0D7D-D356-428B-87B2-383CD9CE4FDE}" type="slidenum">
              <a:rPr lang="en-US"/>
              <a:pPr/>
              <a:t>19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10258-C937-4C4E-8250-46DF1FE030FB}" type="slidenum">
              <a:rPr lang="en-US"/>
              <a:pPr/>
              <a:t>20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[1] "Density" "Age"    </a:t>
            </a:r>
          </a:p>
          <a:p>
            <a:r>
              <a:rPr lang="en-US" dirty="0" smtClean="0"/>
              <a:t> [3] "</a:t>
            </a:r>
            <a:r>
              <a:rPr lang="en-US" dirty="0" err="1" smtClean="0"/>
              <a:t>Wgt</a:t>
            </a:r>
            <a:r>
              <a:rPr lang="en-US" dirty="0" smtClean="0"/>
              <a:t>"     "</a:t>
            </a:r>
            <a:r>
              <a:rPr lang="en-US" dirty="0" err="1" smtClean="0"/>
              <a:t>Hgt</a:t>
            </a:r>
            <a:r>
              <a:rPr lang="en-US" dirty="0" smtClean="0"/>
              <a:t>"    </a:t>
            </a:r>
          </a:p>
          <a:p>
            <a:r>
              <a:rPr lang="en-US" dirty="0" smtClean="0"/>
              <a:t> [5] "Neck"    "Chest"  </a:t>
            </a:r>
          </a:p>
          <a:p>
            <a:r>
              <a:rPr lang="en-US" dirty="0" smtClean="0"/>
              <a:t> [7] "Abdomen" "Hip"    </a:t>
            </a:r>
          </a:p>
          <a:p>
            <a:r>
              <a:rPr lang="en-US" dirty="0" smtClean="0"/>
              <a:t> [9] "Thigh"   "Knee"   </a:t>
            </a:r>
          </a:p>
          <a:p>
            <a:r>
              <a:rPr lang="en-US" dirty="0" smtClean="0"/>
              <a:t>[11] "Ankle"   "Biceps" </a:t>
            </a:r>
          </a:p>
          <a:p>
            <a:r>
              <a:rPr lang="en-US" dirty="0" smtClean="0"/>
              <a:t>[13] "Forearm" "Wrist"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DF52C-4735-4A21-95F1-B7DF5F546B70}" type="slidenum">
              <a:rPr lang="en-US"/>
              <a:pPr/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514D7-8DD9-431B-B110-A79DAC9A744F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793C7-6D40-455D-A09F-AD942508E2CA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419AB-0DCC-43C9-9B86-9BD2D5F8885A}" type="slidenum">
              <a:rPr lang="en-US"/>
              <a:pPr/>
              <a:t>24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attach(ethanol.df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coplot(NOX~CR|ER,data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ethanol.df,given.values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co.intervals(ER,number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=9,overlap=.5),rows=2,panel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function(x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...)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panel.smooth(x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span = .8, ...))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2048-FB47-4832-B211-B26CCB4ED2D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DF8B2-EEAE-40A6-9632-53F0034AE780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793C7-6D40-455D-A09F-AD942508E2CA}" type="slidenum">
              <a:rPr lang="en-US"/>
              <a:pPr/>
              <a:t>31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AE3DA-F04E-4A1C-BFC1-709C72CF3516}" type="slidenum">
              <a:rPr lang="en-US"/>
              <a:pPr/>
              <a:t>33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919C2-20C0-4BE9-A172-67D2C101A528}" type="slidenum">
              <a:rPr lang="en-US"/>
              <a:pPr/>
              <a:t>34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my.boot(rnorm(25))</a:t>
            </a:r>
          </a:p>
          <a:p>
            <a:r>
              <a:rPr lang="en-US" dirty="0" err="1" smtClean="0"/>
              <a:t>my.boot.test</a:t>
            </a:r>
            <a:r>
              <a:rPr lang="en-US" dirty="0" smtClean="0"/>
              <a:t>()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43EFA-8E51-47A3-864F-5A097E15D862}" type="slidenum">
              <a:rPr lang="en-US"/>
              <a:pPr/>
              <a:t>35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my.boot.90(rnorm(25))</a:t>
            </a:r>
          </a:p>
          <a:p>
            <a:r>
              <a:rPr lang="en-US" dirty="0" smtClean="0"/>
              <a:t>my.boot.90.test()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ecdf.demo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2048-FB47-4832-B211-B26CCB4ED2D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2048-FB47-4832-B211-B26CCB4ED2D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51944-BDB0-469F-8612-6FD13E74A901}" type="slidenum">
              <a:rPr lang="en-US"/>
              <a:pPr/>
              <a:t>38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793C7-6D40-455D-A09F-AD942508E2CA}" type="slidenum">
              <a:rPr lang="en-US"/>
              <a:pPr/>
              <a:t>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793C7-6D40-455D-A09F-AD942508E2CA}" type="slidenum">
              <a:rPr lang="en-US"/>
              <a:pPr/>
              <a:t>39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attach(bimbo.adj.df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bimbo.test(m</a:t>
            </a:r>
            <a:r>
              <a:rPr lang="en-US" dirty="0" smtClean="0"/>
              <a:t>=110,s=30,xs=</a:t>
            </a:r>
            <a:r>
              <a:rPr lang="en-US" dirty="0" err="1" smtClean="0"/>
              <a:t>ms,xd</a:t>
            </a:r>
            <a:r>
              <a:rPr lang="en-US" dirty="0" smtClean="0"/>
              <a:t>=</a:t>
            </a:r>
            <a:r>
              <a:rPr lang="en-US" dirty="0" err="1" smtClean="0"/>
              <a:t>md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bimbo.profit.graph(110,30,xd=</a:t>
            </a:r>
            <a:r>
              <a:rPr lang="en-US" dirty="0" err="1" smtClean="0"/>
              <a:t>md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2048-FB47-4832-B211-B26CCB4ED2D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bimbo.profit.graph(110,30,xd=</a:t>
            </a:r>
            <a:r>
              <a:rPr lang="en-US" dirty="0" err="1" smtClean="0"/>
              <a:t>md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2048-FB47-4832-B211-B26CCB4ED2D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AE347-E635-42C3-A780-4B34A5022431}" type="slidenum">
              <a:rPr lang="en-US"/>
              <a:pPr/>
              <a:t>47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stats</a:t>
            </a:r>
          </a:p>
          <a:p>
            <a:r>
              <a:rPr lang="en-US" dirty="0" smtClean="0"/>
              <a:t>r9q9xpz7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2048-FB47-4832-B211-B26CCB4ED2D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E3C1B-AEA6-4079-8338-87ACA9E7A196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7407-7A57-4ED4-BD73-FDB4B238AC28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windowgram.demo</a:t>
            </a:r>
            <a:r>
              <a:rPr lang="en-US" dirty="0" smtClean="0"/>
              <a:t>()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grid.demo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22048-FB47-4832-B211-B26CCB4ED2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F0FB6-251D-4264-B7F3-E7907B1BE93D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4393-F195-4B88-9602-B13B73865AE2}" type="slidenum">
              <a:rPr lang="en-US"/>
              <a:pPr/>
              <a:t>11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my.density(rnorm(50))</a:t>
            </a:r>
          </a:p>
          <a:p>
            <a:r>
              <a:rPr lang="en-US" dirty="0" smtClean="0"/>
              <a:t>hist(rnorm(50))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B29A2-E7EB-49BD-A2D2-0E04F6D8530A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3B5F-0A2A-4BF0-A767-F494ACB8E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6010-18EA-46FC-89A6-BE5857897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A36E-0D47-49E3-B76A-A800EDD0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0BCD-8DCF-4DA7-9B47-F928017C3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C5F7-35B0-40BA-8152-A4A449EE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F896-E34F-40FD-A7A9-52E9B830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A374-DE23-4172-934C-9288926C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AD5F-69FF-43EB-A847-48E8D8096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2D71-D9BE-4AA0-B6D1-4A9230D07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D9C6-D7F9-4527-AB28-0A499CC47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7952-A5E1-4FD0-9187-FBE1D1A7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900D2-3AAB-4652-8D82-1820F12F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CBE3-8201-4372-ACA8-CC49A9D22619}" type="datetimeFigureOut">
              <a:rPr lang="en-US" smtClean="0"/>
              <a:pPr/>
              <a:t>11/27/08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44C9-4889-46FB-A94A-D8C3F364E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4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4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46" charset="0"/>
              </a:defRPr>
            </a:lvl1pPr>
          </a:lstStyle>
          <a:p>
            <a:pPr>
              <a:defRPr/>
            </a:pPr>
            <a:fld id="{08418ACE-2F23-4E5E-BB69-9A0D8F24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  <a:ea typeface="ＭＳ Ｐゴシック" pitchFamily="-60" charset="-128"/>
          <a:cs typeface="ＭＳ Ｐゴシック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  <a:ea typeface="ＭＳ Ｐゴシック" pitchFamily="-60" charset="-128"/>
          <a:cs typeface="ＭＳ Ｐゴシック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  <a:ea typeface="ＭＳ Ｐゴシック" pitchFamily="-60" charset="-128"/>
          <a:cs typeface="ＭＳ Ｐゴシック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  <a:ea typeface="ＭＳ Ｐゴシック" pitchFamily="-60" charset="-128"/>
          <a:cs typeface="ＭＳ Ｐゴシック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stat.auckland.ac.nz/~iase" TargetMode="External"/><Relationship Id="rId4" Type="http://schemas.openxmlformats.org/officeDocument/2006/relationships/hyperlink" Target="http://www.icots8.org" TargetMode="External"/><Relationship Id="rId5" Type="http://schemas.openxmlformats.org/officeDocument/2006/relationships/hyperlink" Target="http://www.ssc.c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0"/>
          </a:xfrm>
        </p:spPr>
        <p:txBody>
          <a:bodyPr/>
          <a:lstStyle/>
          <a:p>
            <a:r>
              <a:rPr lang="en-US" b="1" dirty="0" smtClean="0"/>
              <a:t>Some simple, useful, but seldom taught statistical techniques</a:t>
            </a:r>
            <a:r>
              <a:rPr lang="en-US" sz="8800" b="1" dirty="0" smtClean="0"/>
              <a:t/>
            </a:r>
            <a:br>
              <a:rPr lang="en-US" sz="88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2819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Larry Weldon</a:t>
            </a:r>
          </a:p>
          <a:p>
            <a:pPr algn="ctr">
              <a:buNone/>
            </a:pPr>
            <a:r>
              <a:rPr lang="en-US" dirty="0" smtClean="0"/>
              <a:t>Statistics and Actuarial Science</a:t>
            </a:r>
          </a:p>
          <a:p>
            <a:pPr algn="ctr">
              <a:buNone/>
            </a:pPr>
            <a:r>
              <a:rPr lang="en-US" dirty="0" smtClean="0"/>
              <a:t>Simon Fraser University</a:t>
            </a:r>
          </a:p>
          <a:p>
            <a:pPr algn="ctr">
              <a:buNone/>
            </a:pPr>
            <a:r>
              <a:rPr lang="en-US" dirty="0" smtClean="0"/>
              <a:t>Nov. 27,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Windowgram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/>
              <a:t>Just records frequency withing “d” of grid point. </a:t>
            </a:r>
          </a:p>
          <a:p>
            <a:r>
              <a:rPr lang="en-US"/>
              <a:t>Like using rectangular “window”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2530475" y="55784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4664075" y="55784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597275" y="45878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3597275" y="45878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4664075" y="45878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2301875" y="40544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2301875" y="5578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905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828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225675" y="45878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225675" y="55784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4130675" y="390207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 flipV="1">
            <a:off x="4283075" y="57308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800600" y="5867400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Grid point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4740275" y="4587875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486400" y="4267200"/>
            <a:ext cx="231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Weight Function 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597275" y="42830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749675" y="3902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/>
              <a:t>Primitive “Windowgram”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1676400"/>
            <a:ext cx="64008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72200" y="6400800"/>
            <a:ext cx="87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1754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at grid</a:t>
            </a:r>
          </a:p>
          <a:p>
            <a:r>
              <a:rPr lang="en-US" dirty="0" smtClean="0"/>
              <a:t>Join grid counts</a:t>
            </a:r>
          </a:p>
          <a:p>
            <a:r>
              <a:rPr lang="en-US" dirty="0" smtClean="0"/>
              <a:t>Rescale to area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to “Kernel”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2362200" y="441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4495800" y="441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3429000" y="34290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37338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4191000" y="34290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2133600" y="2895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21336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36725" y="40989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660525" y="3108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2057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0574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3962400" y="2743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4114800" y="4572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632325" y="4708525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Grid point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4572000" y="3429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318125" y="3108325"/>
            <a:ext cx="231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Weight Function 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048000" y="5562600"/>
            <a:ext cx="234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Simple Concept?</a:t>
            </a:r>
            <a:r>
              <a:rPr lang="en-US"/>
              <a:t> 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699125" y="5851525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Weighted Count?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/>
      <p:bldP spid="245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 of Kernel Discussion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Bias - Variance trade off - can demonstrate.</a:t>
            </a:r>
          </a:p>
          <a:p>
            <a:pPr>
              <a:buFontTx/>
              <a:buNone/>
            </a:pPr>
            <a:r>
              <a:rPr lang="en-US" dirty="0"/>
              <a:t>(Too wide window   - high bias, low </a:t>
            </a:r>
            <a:r>
              <a:rPr lang="en-US" dirty="0" err="1"/>
              <a:t>var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Too narrow window  - low bias, high </a:t>
            </a:r>
            <a:r>
              <a:rPr lang="en-US" dirty="0" err="1"/>
              <a:t>var</a:t>
            </a:r>
            <a:r>
              <a:rPr lang="en-US" dirty="0"/>
              <a:t>  )</a:t>
            </a:r>
            <a:endParaRPr lang="en-US" dirty="0" smtClean="0"/>
          </a:p>
          <a:p>
            <a:r>
              <a:rPr lang="en-US" dirty="0" smtClean="0"/>
              <a:t>Idea extends to smoothing data sequence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/>
              <a:t>Concept Transition:</a:t>
            </a:r>
            <a:br>
              <a:rPr lang="en-US"/>
            </a:br>
            <a:r>
              <a:rPr lang="en-US"/>
              <a:t>Count -&gt; Average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2438400"/>
          </a:xfrm>
        </p:spPr>
        <p:txBody>
          <a:bodyPr/>
          <a:lstStyle/>
          <a:p>
            <a:r>
              <a:rPr lang="en-US"/>
              <a:t>Count of local data -&gt; Average of local data</a:t>
            </a:r>
            <a:br>
              <a:rPr lang="en-US"/>
            </a:br>
            <a:r>
              <a:rPr lang="en-US"/>
              <a:t>(X data only)                   (X,Y data)</a:t>
            </a:r>
          </a:p>
          <a:p>
            <a:r>
              <a:rPr lang="en-US"/>
              <a:t>Simplest Example: Moving Average of Ys</a:t>
            </a:r>
            <a:br>
              <a:rPr lang="en-US"/>
            </a:br>
            <a:r>
              <a:rPr lang="en-US"/>
              <a:t>(X equi-spaced)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47" charset="-128"/>
                <a:cs typeface="ＭＳ Ｐゴシック" pitchFamily="47" charset="-128"/>
              </a:rPr>
              <a:t>Gasoline Consumption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708025" y="3497263"/>
            <a:ext cx="546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2057400" y="1676400"/>
            <a:ext cx="562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Each Fill - record kms and litres of fuel used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239000" y="3733800"/>
            <a:ext cx="12684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21432"/>
                </a:solidFill>
              </a:rPr>
              <a:t>Smooth</a:t>
            </a:r>
          </a:p>
          <a:p>
            <a:r>
              <a:rPr lang="en-US">
                <a:solidFill>
                  <a:srgbClr val="D21432"/>
                </a:solidFill>
              </a:rPr>
              <a:t>---&gt;</a:t>
            </a:r>
          </a:p>
          <a:p>
            <a:r>
              <a:rPr lang="en-US">
                <a:solidFill>
                  <a:srgbClr val="D21432"/>
                </a:solidFill>
              </a:rPr>
              <a:t>Seasonal</a:t>
            </a:r>
          </a:p>
          <a:p>
            <a:r>
              <a:rPr lang="en-US">
                <a:solidFill>
                  <a:srgbClr val="D21432"/>
                </a:solidFill>
              </a:rPr>
              <a:t>Pattern</a:t>
            </a:r>
          </a:p>
          <a:p>
            <a:r>
              <a:rPr lang="en-US"/>
              <a:t>….</a:t>
            </a:r>
          </a:p>
          <a:p>
            <a:r>
              <a:rPr lang="en-US"/>
              <a:t>Why?</a:t>
            </a:r>
          </a:p>
        </p:txBody>
      </p:sp>
      <p:pic>
        <p:nvPicPr>
          <p:cNvPr id="18456" name="Picture 24" descr="gaspl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468563"/>
            <a:ext cx="43894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gasplotoneandhal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468563"/>
            <a:ext cx="43894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gasplo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468563"/>
            <a:ext cx="43894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7" descr="gasplo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468563"/>
            <a:ext cx="43894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gasplot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468563"/>
            <a:ext cx="43894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76169-1AC5-4D19-8CDD-419C76D4FA19}" type="slidenum">
              <a:rPr lang="en-US" smtClean="0">
                <a:latin typeface="Times" pitchFamily="47" charset="0"/>
              </a:rPr>
              <a:pPr/>
              <a:t>15</a:t>
            </a:fld>
            <a:endParaRPr lang="en-US" smtClean="0">
              <a:latin typeface="Times" pitchFamily="4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47" charset="-128"/>
                <a:cs typeface="ＭＳ Ｐゴシック" pitchFamily="47" charset="-128"/>
              </a:rPr>
              <a:t>Pattern Explainable? </a:t>
            </a:r>
          </a:p>
        </p:txBody>
      </p:sp>
      <p:sp>
        <p:nvSpPr>
          <p:cNvPr id="57347" name="Text Box 1028"/>
          <p:cNvSpPr txBox="1">
            <a:spLocks noChangeArrowheads="1"/>
          </p:cNvSpPr>
          <p:nvPr/>
        </p:nvSpPr>
        <p:spPr bwMode="auto">
          <a:xfrm>
            <a:off x="1219200" y="1905000"/>
            <a:ext cx="6988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Air temperature?</a:t>
            </a:r>
          </a:p>
          <a:p>
            <a:pPr>
              <a:spcBef>
                <a:spcPct val="50000"/>
              </a:spcBef>
            </a:pPr>
            <a:r>
              <a:rPr lang="en-US"/>
              <a:t>Rain on roads?</a:t>
            </a:r>
          </a:p>
          <a:p>
            <a:pPr>
              <a:spcBef>
                <a:spcPct val="50000"/>
              </a:spcBef>
            </a:pPr>
            <a:r>
              <a:rPr lang="en-US"/>
              <a:t>Seasonal Traffic Pattern?</a:t>
            </a:r>
          </a:p>
          <a:p>
            <a:pPr>
              <a:spcBef>
                <a:spcPct val="50000"/>
              </a:spcBef>
            </a:pPr>
            <a:r>
              <a:rPr lang="en-US"/>
              <a:t>Tire Pressure?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48" name="Text Box 1029"/>
          <p:cNvSpPr txBox="1">
            <a:spLocks noChangeArrowheads="1"/>
          </p:cNvSpPr>
          <p:nvPr/>
        </p:nvSpPr>
        <p:spPr bwMode="auto">
          <a:xfrm>
            <a:off x="1219200" y="501332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9" name="Text Box 1030"/>
          <p:cNvSpPr txBox="1">
            <a:spLocks noChangeArrowheads="1"/>
          </p:cNvSpPr>
          <p:nvPr/>
        </p:nvSpPr>
        <p:spPr bwMode="auto">
          <a:xfrm>
            <a:off x="1676400" y="4095750"/>
            <a:ext cx="610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Info Extraction Useful for Exploration of Cause </a:t>
            </a:r>
          </a:p>
        </p:txBody>
      </p:sp>
      <p:sp>
        <p:nvSpPr>
          <p:cNvPr id="58375" name="Text Box 1031"/>
          <p:cNvSpPr txBox="1">
            <a:spLocks noChangeArrowheads="1"/>
          </p:cNvSpPr>
          <p:nvPr/>
        </p:nvSpPr>
        <p:spPr bwMode="auto">
          <a:xfrm>
            <a:off x="1676400" y="5013325"/>
            <a:ext cx="630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D21432"/>
                </a:solidFill>
              </a:rPr>
              <a:t>Smoothing</a:t>
            </a:r>
            <a:r>
              <a:rPr lang="en-US" dirty="0">
                <a:solidFill>
                  <a:srgbClr val="D21432"/>
                </a:solidFill>
              </a:rPr>
              <a:t> was key technology in info </a:t>
            </a:r>
            <a:r>
              <a:rPr lang="en-US" dirty="0" smtClean="0">
                <a:solidFill>
                  <a:srgbClr val="D21432"/>
                </a:solidFill>
              </a:rPr>
              <a:t>extraction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D21432"/>
              </a:solidFill>
            </a:endParaRPr>
          </a:p>
        </p:txBody>
      </p:sp>
      <p:sp>
        <p:nvSpPr>
          <p:cNvPr id="573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C421FC-F662-4379-B80E-D14207815629}" type="slidenum">
              <a:rPr lang="en-US" smtClean="0">
                <a:latin typeface="Times" pitchFamily="47" charset="0"/>
              </a:rPr>
              <a:pPr/>
              <a:t>16</a:t>
            </a:fld>
            <a:endParaRPr lang="en-US" smtClean="0">
              <a:latin typeface="Times" pitchFamily="4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</a:t>
            </a:r>
            <a:br>
              <a:rPr lang="en-US" dirty="0" smtClean="0"/>
            </a:br>
            <a:r>
              <a:rPr lang="en-US" dirty="0"/>
              <a:t>Non-Parametric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Very useful in data analysis practice </a:t>
            </a:r>
          </a:p>
          <a:p>
            <a:r>
              <a:rPr lang="en-US" sz="3600" dirty="0"/>
              <a:t>Easy to understand and explain</a:t>
            </a:r>
          </a:p>
          <a:p>
            <a:r>
              <a:rPr lang="en-US" sz="3600" dirty="0"/>
              <a:t>More optimal procedures available in software</a:t>
            </a:r>
          </a:p>
          <a:p>
            <a:r>
              <a:rPr lang="en-US" sz="3600" dirty="0"/>
              <a:t>Good topic for intro </a:t>
            </a:r>
            <a:r>
              <a:rPr lang="en-US" sz="3600" dirty="0" smtClean="0"/>
              <a:t>course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new techniques can undergrad stats use?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048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Simplest kernel estimation and smoothing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Simplest multivariate data display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bootstrap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Expanded use of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Multivariate Data Display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/>
          </a:p>
          <a:p>
            <a:pPr algn="ctr"/>
            <a:r>
              <a:rPr lang="en-US"/>
              <a:t>Profile Plots</a:t>
            </a:r>
          </a:p>
          <a:p>
            <a:pPr algn="ctr"/>
            <a:r>
              <a:rPr lang="en-US"/>
              <a:t>Augmented Scatter Plots</a:t>
            </a:r>
          </a:p>
          <a:p>
            <a:pPr algn="ctr"/>
            <a:r>
              <a:rPr lang="en-US"/>
              <a:t>Star Plots</a:t>
            </a:r>
          </a:p>
          <a:p>
            <a:pPr algn="ctr"/>
            <a:r>
              <a:rPr lang="en-US"/>
              <a:t>Coplots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Outline of Talk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Why simple techniques overlooked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Simplest kernel </a:t>
            </a:r>
            <a:r>
              <a:rPr lang="en-US" sz="2800" dirty="0" smtClean="0"/>
              <a:t>estimation and smoothing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Simplest </a:t>
            </a:r>
            <a:r>
              <a:rPr lang="en-US" sz="2800" dirty="0"/>
              <a:t>multivariate data display</a:t>
            </a:r>
            <a:endParaRPr lang="en-US" sz="2800" dirty="0" smtClean="0"/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Simplest bootstrap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Expanded use of Simulation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Conclusion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600200" y="1371600"/>
            <a:ext cx="6128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Some</a:t>
            </a:r>
            <a:r>
              <a:rPr lang="en-US" b="1" dirty="0" smtClean="0">
                <a:solidFill>
                  <a:schemeClr val="tx2"/>
                </a:solidFill>
              </a:rPr>
              <a:t> simple, useful</a:t>
            </a:r>
            <a:r>
              <a:rPr lang="en-US" b="1" dirty="0">
                <a:solidFill>
                  <a:schemeClr val="tx2"/>
                </a:solidFill>
              </a:rPr>
              <a:t>,</a:t>
            </a:r>
            <a:r>
              <a:rPr lang="en-US" b="1" dirty="0" smtClean="0">
                <a:solidFill>
                  <a:schemeClr val="tx2"/>
                </a:solidFill>
              </a:rPr>
              <a:t> but seldom taught statistical </a:t>
            </a:r>
            <a:r>
              <a:rPr lang="en-US" b="1" dirty="0">
                <a:solidFill>
                  <a:schemeClr val="tx2"/>
                </a:solidFill>
              </a:rPr>
              <a:t>techniques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Plot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685800" y="1549400"/>
          <a:ext cx="7010400" cy="5041900"/>
        </p:xfrm>
        <a:graphic>
          <a:graphicData uri="http://schemas.openxmlformats.org/presentationml/2006/ole">
            <p:oleObj spid="_x0000_s77826" name="Picture" r:id="rId4" imgW="2974848" imgH="2057400" progId="Word.Picture.8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228600" y="1752600"/>
          <a:ext cx="6729412" cy="4841336"/>
        </p:xfrm>
        <a:graphic>
          <a:graphicData uri="http://schemas.openxmlformats.org/presentationml/2006/ole">
            <p:oleObj spid="_x0000_s77829" name="Picture" r:id="rId5" imgW="2971800" imgH="2057400" progId="Word.Picture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8012" y="4559975"/>
            <a:ext cx="23608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[1] "Density" "Age"    </a:t>
            </a:r>
          </a:p>
          <a:p>
            <a:r>
              <a:rPr lang="en-US" dirty="0" smtClean="0"/>
              <a:t> [3] "</a:t>
            </a:r>
            <a:r>
              <a:rPr lang="en-US" dirty="0" err="1" smtClean="0"/>
              <a:t>Wgt</a:t>
            </a:r>
            <a:r>
              <a:rPr lang="en-US" dirty="0" smtClean="0"/>
              <a:t>"     "</a:t>
            </a:r>
            <a:r>
              <a:rPr lang="en-US" dirty="0" err="1" smtClean="0"/>
              <a:t>Hgt</a:t>
            </a:r>
            <a:r>
              <a:rPr lang="en-US" dirty="0" smtClean="0"/>
              <a:t>"    </a:t>
            </a:r>
          </a:p>
          <a:p>
            <a:r>
              <a:rPr lang="en-US" dirty="0" smtClean="0"/>
              <a:t> [5] "Neck"    "Chest"  </a:t>
            </a:r>
          </a:p>
          <a:p>
            <a:r>
              <a:rPr lang="en-US" dirty="0" smtClean="0"/>
              <a:t> [7] "Abdomen" "Hip"    </a:t>
            </a:r>
          </a:p>
          <a:p>
            <a:r>
              <a:rPr lang="en-US" dirty="0" smtClean="0"/>
              <a:t> [9] "Thigh"   "Knee"   </a:t>
            </a:r>
          </a:p>
          <a:p>
            <a:r>
              <a:rPr lang="en-US" dirty="0" smtClean="0"/>
              <a:t>[11] "Ankle"   "Biceps" </a:t>
            </a:r>
          </a:p>
          <a:p>
            <a:r>
              <a:rPr lang="en-US" dirty="0" smtClean="0"/>
              <a:t>[13] "Forearm" "Wrist"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/>
              <a:t>Augmented Scatter Plot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066800" y="1600200"/>
          <a:ext cx="7086600" cy="4913313"/>
        </p:xfrm>
        <a:graphic>
          <a:graphicData uri="http://schemas.openxmlformats.org/presentationml/2006/ole">
            <p:oleObj spid="_x0000_s79874" name="Picture" r:id="rId4" imgW="3108960" imgH="2151888" progId="Word.Picture.8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1066800" y="1181100"/>
          <a:ext cx="7086600" cy="4921844"/>
        </p:xfrm>
        <a:graphic>
          <a:graphicData uri="http://schemas.openxmlformats.org/presentationml/2006/ole">
            <p:oleObj spid="_x0000_s79877" name="Picture" r:id="rId5" imgW="3111500" imgH="2146300" progId="Word.Picture.8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4200204" y="6102944"/>
            <a:ext cx="3953196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1066800" y="6102944"/>
            <a:ext cx="3133404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/>
              <a:t>Star Plot (for many variables)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828800"/>
            <a:ext cx="3829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 descr="RQuartzPlot.pdf                                                0007F0A9Macintosh HD                   BC597282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12863"/>
            <a:ext cx="6858000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 Plot - More Detail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05000"/>
            <a:ext cx="538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Coplot</a:t>
            </a:r>
            <a:r>
              <a:rPr lang="en-US" dirty="0"/>
              <a:t> (3 Variables here)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81000" y="2286000"/>
            <a:ext cx="8458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172200" y="6096000"/>
            <a:ext cx="163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Interaction?</a:t>
            </a:r>
            <a:endParaRPr lang="en-US"/>
          </a:p>
        </p:txBody>
      </p: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381000" y="2286000"/>
          <a:ext cx="2642096" cy="3277150"/>
        </p:xfrm>
        <a:graphic>
          <a:graphicData uri="http://schemas.openxmlformats.org/presentationml/2006/ole">
            <p:oleObj spid="_x0000_s81931" name="Picture" r:id="rId4" imgW="1689100" imgH="2108200" progId="Word.Picture.8">
              <p:embed/>
            </p:oleObj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276600" y="2286000"/>
          <a:ext cx="2701165" cy="3277150"/>
        </p:xfrm>
        <a:graphic>
          <a:graphicData uri="http://schemas.openxmlformats.org/presentationml/2006/ole">
            <p:oleObj spid="_x0000_s81932" name="Picture" r:id="rId5" imgW="1739900" imgH="2108200" progId="Word.Picture.8">
              <p:embed/>
            </p:oleObj>
          </a:graphicData>
        </a:graphic>
      </p:graphicFrame>
      <p:graphicFrame>
        <p:nvGraphicFramePr>
          <p:cNvPr id="81933" name="Object 13"/>
          <p:cNvGraphicFramePr>
            <a:graphicFrameLocks noChangeAspect="1"/>
          </p:cNvGraphicFramePr>
          <p:nvPr/>
        </p:nvGraphicFramePr>
        <p:xfrm>
          <a:off x="6138034" y="2286000"/>
          <a:ext cx="2701166" cy="3277150"/>
        </p:xfrm>
        <a:graphic>
          <a:graphicData uri="http://schemas.openxmlformats.org/presentationml/2006/ole">
            <p:oleObj spid="_x0000_s81933" name="Picture" r:id="rId6" imgW="1739900" imgH="2108200" progId="Word.Picture.8">
              <p:embed/>
            </p:oleObj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rot="5400000">
            <a:off x="1384521" y="3924575"/>
            <a:ext cx="327715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316030" y="5563944"/>
            <a:ext cx="649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7 </a:t>
            </a:r>
            <a:r>
              <a:rPr lang="en-US" dirty="0" err="1" smtClean="0"/>
              <a:t>Coplots</a:t>
            </a:r>
            <a:r>
              <a:rPr lang="en-US" dirty="0" smtClean="0"/>
              <a:t> of Abrasion Loss </a:t>
            </a:r>
            <a:r>
              <a:rPr lang="en-US" dirty="0" err="1" smtClean="0"/>
              <a:t>vs</a:t>
            </a:r>
            <a:r>
              <a:rPr lang="en-US" dirty="0" smtClean="0"/>
              <a:t> Tensile Strength Given Hardness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482334"/>
            <a:ext cx="139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hardness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2482334"/>
            <a:ext cx="180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hardness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9400" y="2482334"/>
            <a:ext cx="14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hardness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Example (Cleveland)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how graphical analysis sometimes more informative than regression analysis.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675"/>
            <a:ext cx="6400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2438400"/>
            <a:ext cx="2160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Coplot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Visualizing an </a:t>
            </a:r>
          </a:p>
          <a:p>
            <a:r>
              <a:rPr lang="en-US" sz="2800" dirty="0" smtClean="0"/>
              <a:t>Interaction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for 4rth-yr Students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regression analysis to model interaction in the Ethanol data.</a:t>
            </a:r>
          </a:p>
          <a:p>
            <a:r>
              <a:rPr lang="en-US" dirty="0" smtClean="0"/>
              <a:t>Tough to do!</a:t>
            </a:r>
          </a:p>
          <a:p>
            <a:r>
              <a:rPr lang="en-US" dirty="0" smtClean="0"/>
              <a:t>After many modeling steps (introducing </a:t>
            </a:r>
          </a:p>
          <a:p>
            <a:pPr>
              <a:buNone/>
            </a:pPr>
            <a:r>
              <a:rPr lang="en-US" dirty="0" smtClean="0"/>
              <a:t>powers and interactions of predictors and </a:t>
            </a:r>
          </a:p>
          <a:p>
            <a:pPr>
              <a:buNone/>
            </a:pPr>
            <a:r>
              <a:rPr lang="en-US" dirty="0" smtClean="0"/>
              <a:t>checking residual plots) ….---&gt;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153400" cy="4114800"/>
          </a:xfrm>
        </p:spPr>
        <p:txBody>
          <a:bodyPr/>
          <a:lstStyle/>
          <a:p>
            <a:r>
              <a:rPr lang="en-US" sz="1600" dirty="0" smtClean="0"/>
              <a:t>Call:</a:t>
            </a:r>
          </a:p>
          <a:p>
            <a:r>
              <a:rPr lang="en-US" sz="1600" dirty="0" err="1" smtClean="0"/>
              <a:t>lm(formula</a:t>
            </a:r>
            <a:r>
              <a:rPr lang="en-US" sz="1600" dirty="0" smtClean="0"/>
              <a:t> = </a:t>
            </a:r>
            <a:r>
              <a:rPr lang="en-US" sz="1600" dirty="0" err="1" smtClean="0"/>
              <a:t>log(NOX</a:t>
            </a:r>
            <a:r>
              <a:rPr lang="en-US" sz="1600" dirty="0" smtClean="0"/>
              <a:t>) ~ ER + CR + ER.SQ + CR.SQ + ER.CB + ER.QD + </a:t>
            </a:r>
          </a:p>
          <a:p>
            <a:r>
              <a:rPr lang="en-US" sz="1600" dirty="0" smtClean="0"/>
              <a:t>    ER * CR) </a:t>
            </a:r>
          </a:p>
          <a:p>
            <a:r>
              <a:rPr lang="en-US" sz="1600" dirty="0" smtClean="0"/>
              <a:t>(Intercept)  2.080e+01  8.011e+00   2.597 0.011202 *  </a:t>
            </a:r>
          </a:p>
          <a:p>
            <a:r>
              <a:rPr lang="en-US" sz="1600" dirty="0" smtClean="0"/>
              <a:t>ER          -1.456e+02  3.776e+01  -3.856 0.000232 ***</a:t>
            </a:r>
          </a:p>
          <a:p>
            <a:r>
              <a:rPr lang="en-US" sz="1600" dirty="0" smtClean="0"/>
              <a:t>CR           1.665e-01  4.023e-02   4.139 8.56e-05 ***</a:t>
            </a:r>
          </a:p>
          <a:p>
            <a:r>
              <a:rPr lang="en-US" sz="1600" dirty="0" smtClean="0"/>
              <a:t>ER.SQ        3.066e+02  6.545e+01   4.684 1.13e-05 ***</a:t>
            </a:r>
          </a:p>
          <a:p>
            <a:r>
              <a:rPr lang="en-US" sz="1600" dirty="0" smtClean="0"/>
              <a:t>CR.SQ       -1.633e-04  1.455e-03  -0.112 0.910937    </a:t>
            </a:r>
          </a:p>
          <a:p>
            <a:r>
              <a:rPr lang="en-US" sz="1600" dirty="0" smtClean="0"/>
              <a:t>ER.CB       -2.530e+02  4.944e+01  -5.116 2.09e-06 ***</a:t>
            </a:r>
          </a:p>
          <a:p>
            <a:r>
              <a:rPr lang="en-US" sz="1600" dirty="0" smtClean="0"/>
              <a:t>ER.QD        7.201e+01  1.374e+01   5.243 1.26e-06 ***</a:t>
            </a:r>
          </a:p>
          <a:p>
            <a:r>
              <a:rPr lang="en-US" sz="1600" dirty="0" smtClean="0"/>
              <a:t>ER:CR       -1.425e-01  2.137e-02  -6.667 3.07e-09 ***</a:t>
            </a:r>
          </a:p>
          <a:p>
            <a:r>
              <a:rPr lang="en-US" sz="1600" dirty="0" smtClean="0"/>
              <a:t>---</a:t>
            </a:r>
          </a:p>
          <a:p>
            <a:r>
              <a:rPr lang="en-US" sz="1600" dirty="0" err="1" smtClean="0"/>
              <a:t>Signif</a:t>
            </a:r>
            <a:r>
              <a:rPr lang="en-US" sz="1600" dirty="0" smtClean="0"/>
              <a:t>. codes:  0 ‘***’ 0.001 ‘**’ 0.01 ‘*’ 0.05 ‘.’ 0.1 ‘ ’ 1 </a:t>
            </a:r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Residual standard error: 0.1456 on 80 degrees of freedom</a:t>
            </a:r>
          </a:p>
          <a:p>
            <a:r>
              <a:rPr lang="en-US" sz="1600" dirty="0" smtClean="0"/>
              <a:t>Multiple R-Squared: 0.957,	Adjusted R-squared: 0.9532 </a:t>
            </a:r>
          </a:p>
          <a:p>
            <a:r>
              <a:rPr lang="en-US" sz="1600" dirty="0" smtClean="0"/>
              <a:t>F-statistic: 254.3 on 7 and 80 DF,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-value: &lt; 2.2e-16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04800" y="3657599"/>
            <a:ext cx="5257800" cy="30480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Rectangle 6"/>
          <p:cNvSpPr/>
          <p:nvPr/>
        </p:nvSpPr>
        <p:spPr bwMode="auto">
          <a:xfrm>
            <a:off x="3505200" y="3657599"/>
            <a:ext cx="685800" cy="30480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675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8087" y="2057400"/>
            <a:ext cx="33579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ER increases, </a:t>
            </a:r>
          </a:p>
          <a:p>
            <a:r>
              <a:rPr lang="en-US" sz="2800" dirty="0" smtClean="0"/>
              <a:t>NOX slope against CR </a:t>
            </a:r>
          </a:p>
          <a:p>
            <a:r>
              <a:rPr lang="en-US" sz="2800" dirty="0" smtClean="0"/>
              <a:t>decreases.</a:t>
            </a:r>
          </a:p>
          <a:p>
            <a:r>
              <a:rPr lang="en-US" sz="2800" dirty="0" err="1" smtClean="0">
                <a:sym typeface="Wingdings"/>
              </a:rPr>
              <a:t></a:t>
            </a:r>
            <a:endParaRPr lang="en-US" sz="2800" dirty="0" smtClean="0"/>
          </a:p>
          <a:p>
            <a:r>
              <a:rPr lang="en-US" sz="2800" dirty="0" smtClean="0"/>
              <a:t>Interaction Negative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Good Ideas in Stats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idea proposed by researcher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smtClean="0"/>
              <a:t>Loess </a:t>
            </a:r>
            <a:r>
              <a:rPr lang="en-US" dirty="0"/>
              <a:t>smoothing, bootstrap, </a:t>
            </a:r>
            <a:r>
              <a:rPr lang="en-US" dirty="0" err="1"/>
              <a:t>coplots</a:t>
            </a:r>
            <a:r>
              <a:rPr lang="en-US" dirty="0"/>
              <a:t>)</a:t>
            </a:r>
          </a:p>
          <a:p>
            <a:r>
              <a:rPr lang="en-US" dirty="0"/>
              <a:t>Developed by researchers to optimal form</a:t>
            </a:r>
            <a:br>
              <a:rPr lang="en-US" dirty="0"/>
            </a:br>
            <a:r>
              <a:rPr lang="en-US" dirty="0"/>
              <a:t>(usually mathematically complex)</a:t>
            </a:r>
          </a:p>
          <a:p>
            <a:r>
              <a:rPr lang="en-US" dirty="0"/>
              <a:t>Considered too advanced for undergrad</a:t>
            </a:r>
          </a:p>
          <a:p>
            <a:r>
              <a:rPr lang="en-US" dirty="0"/>
              <a:t>Undergrad courses do not include good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br>
              <a:rPr lang="en-US"/>
            </a:br>
            <a:r>
              <a:rPr lang="en-US"/>
              <a:t>“Plots of Multivariate Data?”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057400"/>
          </a:xfrm>
        </p:spPr>
        <p:txBody>
          <a:bodyPr/>
          <a:lstStyle/>
          <a:p>
            <a:r>
              <a:rPr lang="en-US" dirty="0"/>
              <a:t>Allows novice to see data complexity</a:t>
            </a:r>
          </a:p>
          <a:p>
            <a:r>
              <a:rPr lang="en-US" dirty="0"/>
              <a:t>Correct “Model” not an issue</a:t>
            </a:r>
          </a:p>
          <a:p>
            <a:r>
              <a:rPr lang="en-US" dirty="0"/>
              <a:t>Easy to understand and explain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new techniques can undergrad stats use?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048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Simplest kernel estimation and smoothing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multivariate data display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Simplest bootstrap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Expanded use of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Resampling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The bootstrap</a:t>
            </a:r>
          </a:p>
          <a:p>
            <a:pPr algn="ctr"/>
            <a:r>
              <a:rPr lang="en-US"/>
              <a:t>General resampling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Bootstrap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Population: Digits 1-500</a:t>
            </a:r>
          </a:p>
          <a:p>
            <a:pPr>
              <a:lnSpc>
                <a:spcPct val="90000"/>
              </a:lnSpc>
            </a:pPr>
            <a:r>
              <a:rPr lang="en-US"/>
              <a:t>R. Sample of 25. </a:t>
            </a:r>
          </a:p>
          <a:p>
            <a:pPr algn="just">
              <a:lnSpc>
                <a:spcPct val="90000"/>
              </a:lnSpc>
            </a:pPr>
            <a:r>
              <a:rPr lang="en-US"/>
              <a:t>335    214     57     35    243     32    497    111    270     32    495  294    471    484    169    163      9    389    267    147    204    463  29    205     21 </a:t>
            </a:r>
          </a:p>
          <a:p>
            <a:pPr>
              <a:lnSpc>
                <a:spcPct val="90000"/>
              </a:lnSpc>
            </a:pPr>
            <a:r>
              <a:rPr lang="en-US"/>
              <a:t>Sample Mean is 225.4</a:t>
            </a:r>
          </a:p>
          <a:p>
            <a:pPr>
              <a:lnSpc>
                <a:spcPct val="90000"/>
              </a:lnSpc>
            </a:pPr>
            <a:r>
              <a:rPr lang="en-US"/>
              <a:t>Precision?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Resample!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Resample without replacement</a:t>
            </a:r>
          </a:p>
          <a:p>
            <a:r>
              <a:rPr lang="en-US"/>
              <a:t>Take mean of resample</a:t>
            </a:r>
          </a:p>
          <a:p>
            <a:r>
              <a:rPr lang="en-US"/>
              <a:t>Repeat many times and get SD of means</a:t>
            </a:r>
          </a:p>
          <a:p>
            <a:r>
              <a:rPr lang="en-US"/>
              <a:t>SD of means is 32.8</a:t>
            </a:r>
          </a:p>
          <a:p>
            <a:r>
              <a:rPr lang="en-US"/>
              <a:t>What did theory say? Sample SD = 167.0</a:t>
            </a:r>
            <a:br>
              <a:rPr lang="en-US"/>
            </a:br>
            <a:r>
              <a:rPr lang="en-US"/>
              <a:t>n=25 so …..</a:t>
            </a:r>
          </a:p>
          <a:p>
            <a:r>
              <a:rPr lang="en-US"/>
              <a:t>Est SD of means = Sample SD/√n = 33.4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64008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 a harder problem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90th percentile of population?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Data men’s </a:t>
            </a:r>
            <a:r>
              <a:rPr lang="en-US" sz="2800" dirty="0" err="1"/>
              <a:t>BMIs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22.1 23.8 26.8 28.2 24.8 24.6 29.9 23.2 32.0 29.3 27.1 26.7 20.1 20.3 22.7 33.5 23.9 20.0 25.4 21.2 29.4 26.5 20.8 21.6 27.0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Estimate 90th percentile = 29.7          Precision?</a:t>
            </a:r>
          </a:p>
          <a:p>
            <a:pPr algn="just">
              <a:lnSpc>
                <a:spcPct val="90000"/>
              </a:lnSpc>
            </a:pPr>
            <a:r>
              <a:rPr lang="en-US" sz="2800" dirty="0"/>
              <a:t>Resample SD of sample percentiles is 1.4       </a:t>
            </a:r>
          </a:p>
          <a:p>
            <a:pPr algn="just">
              <a:lnSpc>
                <a:spcPct val="90000"/>
              </a:lnSpc>
            </a:pPr>
            <a:r>
              <a:rPr lang="en-US" sz="2800" dirty="0"/>
              <a:t>Easy, useful. </a:t>
            </a:r>
          </a:p>
          <a:p>
            <a:pPr algn="just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Why does bootstrap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5638800" cy="563880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 bwMode="auto">
          <a:xfrm>
            <a:off x="3465008" y="3135986"/>
            <a:ext cx="822960" cy="2930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Up Arrow 10"/>
          <p:cNvSpPr/>
          <p:nvPr/>
        </p:nvSpPr>
        <p:spPr bwMode="auto">
          <a:xfrm>
            <a:off x="5105400" y="3983656"/>
            <a:ext cx="270985" cy="82296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Why does the bootstrap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82396"/>
            <a:ext cx="5943600" cy="5943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 bwMode="auto">
          <a:xfrm>
            <a:off x="4468368" y="3854196"/>
            <a:ext cx="2560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46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027686" y="3038288"/>
            <a:ext cx="822960" cy="3145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Bootstrap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524000"/>
          </a:xfrm>
        </p:spPr>
        <p:txBody>
          <a:bodyPr/>
          <a:lstStyle/>
          <a:p>
            <a:r>
              <a:rPr lang="en-US" dirty="0"/>
              <a:t>Easy, Useful</a:t>
            </a:r>
          </a:p>
          <a:p>
            <a:r>
              <a:rPr lang="en-US" dirty="0"/>
              <a:t>Should be included in intro courses.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new techniques can undergrad stats use?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048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Simplest kernel estimation and smoothing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multivariate data display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bootstrap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Expanded use of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new techniques can undergrad stats use?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048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Simplest kernel estimation and smoothing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multivariate data display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bootstrap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Expanded use of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Use of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Bimbo Bakery Example </a:t>
            </a:r>
          </a:p>
          <a:p>
            <a:r>
              <a:rPr lang="en-US" dirty="0" smtClean="0"/>
              <a:t>Data: 53 weeks, 6 days per week</a:t>
            </a:r>
          </a:p>
          <a:p>
            <a:pPr>
              <a:buNone/>
            </a:pPr>
            <a:r>
              <a:rPr lang="en-US" dirty="0" smtClean="0"/>
              <a:t>Deliveries and Sales of loaves of bread</a:t>
            </a:r>
          </a:p>
          <a:p>
            <a:pPr>
              <a:buFont typeface="Arial"/>
              <a:buChar char="•"/>
            </a:pPr>
            <a:r>
              <a:rPr lang="en-US" dirty="0" smtClean="0"/>
              <a:t>Question: Delivery Levels Optimal? </a:t>
            </a:r>
          </a:p>
          <a:p>
            <a:pPr>
              <a:buFont typeface="Arial"/>
              <a:buChar char="•"/>
            </a:pPr>
            <a:r>
              <a:rPr lang="en-US" dirty="0" smtClean="0"/>
              <a:t>Additional Data needed:</a:t>
            </a:r>
            <a:br>
              <a:rPr lang="en-US" dirty="0" smtClean="0"/>
            </a:br>
            <a:r>
              <a:rPr lang="en-US" dirty="0" smtClean="0"/>
              <a:t>cost and price of loaf, cost of overage,</a:t>
            </a:r>
            <a:br>
              <a:rPr lang="en-US" dirty="0" smtClean="0"/>
            </a:br>
            <a:r>
              <a:rPr lang="en-US" dirty="0" smtClean="0"/>
              <a:t>cost of underage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00" y="38100"/>
            <a:ext cx="777240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343400" cy="4114800"/>
          </a:xfrm>
        </p:spPr>
        <p:txBody>
          <a:bodyPr/>
          <a:lstStyle/>
          <a:p>
            <a:r>
              <a:rPr lang="en-US" dirty="0" smtClean="0"/>
              <a:t>Mondays for 53 weeks</a:t>
            </a:r>
          </a:p>
          <a:p>
            <a:r>
              <a:rPr lang="en-US" dirty="0" smtClean="0"/>
              <a:t> deliveries / sales</a:t>
            </a:r>
          </a:p>
          <a:p>
            <a:r>
              <a:rPr lang="en-US" dirty="0" smtClean="0"/>
              <a:t> 142 / 101</a:t>
            </a:r>
          </a:p>
          <a:p>
            <a:r>
              <a:rPr lang="en-US" dirty="0" smtClean="0"/>
              <a:t> 113 / 113</a:t>
            </a:r>
          </a:p>
          <a:p>
            <a:r>
              <a:rPr lang="en-US" dirty="0" smtClean="0"/>
              <a:t>   94 /  86</a:t>
            </a:r>
          </a:p>
          <a:p>
            <a:r>
              <a:rPr lang="en-US" dirty="0" smtClean="0"/>
              <a:t> 112 / 112</a:t>
            </a:r>
          </a:p>
          <a:p>
            <a:r>
              <a:rPr lang="en-US" dirty="0" smtClean="0"/>
              <a:t> 111 / 111</a:t>
            </a:r>
          </a:p>
          <a:p>
            <a:r>
              <a:rPr lang="en-US" dirty="0" smtClean="0"/>
              <a:t>and 48 more pairs.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56600" y="2454056"/>
            <a:ext cx="4193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Also: Economic Parameters</a:t>
            </a:r>
          </a:p>
          <a:p>
            <a:endParaRPr lang="en-US" sz="2800" dirty="0" smtClean="0"/>
          </a:p>
          <a:p>
            <a:r>
              <a:rPr lang="en-US" sz="2800" dirty="0" smtClean="0"/>
              <a:t>cost per loaf = $0.50</a:t>
            </a:r>
          </a:p>
          <a:p>
            <a:r>
              <a:rPr lang="en-US" sz="2800" dirty="0" smtClean="0"/>
              <a:t>sale price per loaf = $1.00</a:t>
            </a:r>
          </a:p>
          <a:p>
            <a:r>
              <a:rPr lang="en-US" sz="2800" dirty="0" smtClean="0"/>
              <a:t>revenue from overage?</a:t>
            </a:r>
          </a:p>
          <a:p>
            <a:r>
              <a:rPr lang="en-US" sz="2800" dirty="0" smtClean="0"/>
              <a:t>cost of underage?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323800" y="2454056"/>
            <a:ext cx="4458800" cy="27275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Right Arrow 6"/>
          <p:cNvSpPr/>
          <p:nvPr/>
        </p:nvSpPr>
        <p:spPr bwMode="auto">
          <a:xfrm>
            <a:off x="4563900" y="5555023"/>
            <a:ext cx="822960" cy="4647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5715000" y="5496580"/>
            <a:ext cx="2338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Profit each day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Method of analysis –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r>
              <a:rPr lang="en-US" dirty="0" smtClean="0"/>
              <a:t>Guess demand distribution for each day</a:t>
            </a:r>
          </a:p>
          <a:p>
            <a:r>
              <a:rPr lang="en-US" dirty="0" smtClean="0"/>
              <a:t>Simulate demand, use delivery to infer simulated sales each day (one outlet)</a:t>
            </a:r>
          </a:p>
          <a:p>
            <a:r>
              <a:rPr lang="en-US" dirty="0" smtClean="0"/>
              <a:t>Compute simulated daily sales for year </a:t>
            </a:r>
          </a:p>
          <a:p>
            <a:r>
              <a:rPr lang="en-US" dirty="0" smtClean="0"/>
              <a:t>Compare with actual daily sales (</a:t>
            </a:r>
            <a:r>
              <a:rPr lang="en-US" dirty="0" err="1" smtClean="0"/>
              <a:t>ecdf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Adjust guess and repeat to estimate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simulated (red) and </a:t>
            </a:r>
            <a:r>
              <a:rPr lang="en-US" dirty="0" err="1" smtClean="0"/>
              <a:t>actual(blue</a:t>
            </a:r>
            <a:r>
              <a:rPr lang="en-US" dirty="0" smtClean="0"/>
              <a:t>) sales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3600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1358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=110, </a:t>
            </a:r>
            <a:r>
              <a:rPr lang="en-US" dirty="0" err="1" smtClean="0"/>
              <a:t>s</a:t>
            </a:r>
            <a:r>
              <a:rPr lang="en-US" dirty="0" smtClean="0"/>
              <a:t>=20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1358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=110, </a:t>
            </a:r>
            <a:r>
              <a:rPr lang="en-US" dirty="0" err="1" smtClean="0"/>
              <a:t>s</a:t>
            </a:r>
            <a:r>
              <a:rPr lang="en-US" dirty="0" smtClean="0"/>
              <a:t>=30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7772400" cy="1143000"/>
          </a:xfrm>
        </p:spPr>
        <p:txBody>
          <a:bodyPr/>
          <a:lstStyle/>
          <a:p>
            <a:r>
              <a:rPr lang="en-US" dirty="0" smtClean="0"/>
              <a:t>Method of analysis –step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2514600"/>
          </a:xfrm>
        </p:spPr>
        <p:txBody>
          <a:bodyPr/>
          <a:lstStyle/>
          <a:p>
            <a:r>
              <a:rPr lang="en-US" dirty="0" smtClean="0"/>
              <a:t>Use estimated demand to compute profit</a:t>
            </a:r>
          </a:p>
          <a:p>
            <a:r>
              <a:rPr lang="en-US" dirty="0" smtClean="0"/>
              <a:t>Redo with various delivery adjustments (%) </a:t>
            </a:r>
          </a:p>
          <a:p>
            <a:r>
              <a:rPr lang="en-US" dirty="0" smtClean="0"/>
              <a:t>Select optimal delivery adjustment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 smtClean="0"/>
              <a:t>Use fitted demand </a:t>
            </a:r>
            <a:r>
              <a:rPr lang="en-US" dirty="0" err="1" smtClean="0"/>
              <a:t>m</a:t>
            </a:r>
            <a:r>
              <a:rPr lang="en-US" dirty="0" smtClean="0"/>
              <a:t>=110, </a:t>
            </a:r>
            <a:r>
              <a:rPr lang="en-US" dirty="0" err="1" smtClean="0"/>
              <a:t>s</a:t>
            </a:r>
            <a:r>
              <a:rPr lang="en-US" dirty="0" smtClean="0"/>
              <a:t>=30</a:t>
            </a:r>
            <a:br>
              <a:rPr lang="en-US" dirty="0" smtClean="0"/>
            </a:br>
            <a:r>
              <a:rPr lang="en-US" dirty="0" smtClean="0"/>
              <a:t>to compute profit (many </a:t>
            </a:r>
            <a:r>
              <a:rPr lang="en-US" dirty="0" err="1" smtClean="0"/>
              <a:t>simul’ns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3360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4648200"/>
            <a:ext cx="213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Profit if 38% </a:t>
            </a:r>
          </a:p>
          <a:p>
            <a:r>
              <a:rPr lang="en-US" dirty="0" smtClean="0"/>
              <a:t>increase in deliveries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sense</a:t>
            </a:r>
          </a:p>
          <a:p>
            <a:r>
              <a:rPr lang="en-US" dirty="0" err="1" smtClean="0"/>
              <a:t>ecdf</a:t>
            </a:r>
            <a:endParaRPr lang="en-US" dirty="0" smtClean="0"/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800600"/>
          </a:xfrm>
        </p:spPr>
        <p:txBody>
          <a:bodyPr/>
          <a:lstStyle/>
          <a:p>
            <a:r>
              <a:rPr lang="en-US" dirty="0" smtClean="0"/>
              <a:t>Software ease suggests useful techniques</a:t>
            </a:r>
          </a:p>
          <a:p>
            <a:r>
              <a:rPr lang="en-US" dirty="0" smtClean="0"/>
              <a:t>e.g. nonparametric </a:t>
            </a:r>
            <a:r>
              <a:rPr lang="en-US" dirty="0"/>
              <a:t>smoothing, multivariate plots,</a:t>
            </a:r>
            <a:r>
              <a:rPr lang="en-US" dirty="0" smtClean="0"/>
              <a:t> bootstrap.</a:t>
            </a:r>
          </a:p>
          <a:p>
            <a:r>
              <a:rPr lang="en-US" dirty="0" smtClean="0"/>
              <a:t>Simulation – a simple tool useful even for for complex problems</a:t>
            </a:r>
          </a:p>
          <a:p>
            <a:r>
              <a:rPr lang="en-US" dirty="0" smtClean="0"/>
              <a:t>Simple tools in education –&gt; wider use </a:t>
            </a:r>
          </a:p>
          <a:p>
            <a:r>
              <a:rPr lang="en-US" dirty="0" smtClean="0"/>
              <a:t>Better reputation for statistics!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6858000" cy="2743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More info on topics like this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www.stat.auckland.ac.nz/~iase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4"/>
              </a:rPr>
              <a:t>www.icots8.</a:t>
            </a:r>
            <a:r>
              <a:rPr lang="en-US" dirty="0" smtClean="0">
                <a:hlinkClick r:id="rId4"/>
              </a:rPr>
              <a:t>org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5"/>
              </a:rPr>
              <a:t>www.ssc.ca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5345668"/>
            <a:ext cx="162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weldon@sfu.ca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new techniques can undergrad stats use?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048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Simplest kernel estimation and smoothing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multivariate data display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Simplest bootstrap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Expanded use of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Kernel Estimation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Windowgrams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Non-</a:t>
            </a:r>
            <a:r>
              <a:rPr lang="en-US" dirty="0" smtClean="0"/>
              <a:t>Parametric </a:t>
            </a:r>
            <a:r>
              <a:rPr lang="en-US" dirty="0"/>
              <a:t>Smoothers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6807200" cy="453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/>
              <a:t>Primitive “Windowgram”</a:t>
            </a:r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1676400"/>
            <a:ext cx="64008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density at grid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6010-18EA-46FC-89A6-BE58578971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5181600" cy="518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5334000" y="3690119"/>
            <a:ext cx="762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38800" y="36901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4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4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1803</Words>
  <Application>Microsoft Macintosh PowerPoint</Application>
  <PresentationFormat>On-screen Show (4:3)</PresentationFormat>
  <Paragraphs>321</Paragraphs>
  <Slides>48</Slides>
  <Notes>34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Blank Presentation</vt:lpstr>
      <vt:lpstr>Picture</vt:lpstr>
      <vt:lpstr>Some simple, useful, but seldom taught statistical techniques </vt:lpstr>
      <vt:lpstr>Outline of Talk</vt:lpstr>
      <vt:lpstr>Evolution of Good Ideas in Stats</vt:lpstr>
      <vt:lpstr>What new techniques can undergrad stats use? </vt:lpstr>
      <vt:lpstr>What new techniques can undergrad stats use? </vt:lpstr>
      <vt:lpstr>Kernel Estimation</vt:lpstr>
      <vt:lpstr>Histogram</vt:lpstr>
      <vt:lpstr>Primitive “Windowgram”</vt:lpstr>
      <vt:lpstr>Estimate density at grid points</vt:lpstr>
      <vt:lpstr>Windowgram</vt:lpstr>
      <vt:lpstr>Primitive “Windowgram”</vt:lpstr>
      <vt:lpstr>Extension to “Kernel”</vt:lpstr>
      <vt:lpstr>Advantage of Kernel Discussion</vt:lpstr>
      <vt:lpstr>Concept Transition: Count -&gt; Average</vt:lpstr>
      <vt:lpstr>Gasoline Consumption</vt:lpstr>
      <vt:lpstr>Pattern Explainable? </vt:lpstr>
      <vt:lpstr>Recap of  Non-Parametric Smoothing</vt:lpstr>
      <vt:lpstr>What new techniques can undergrad stats use? </vt:lpstr>
      <vt:lpstr>Multivariate Data Display</vt:lpstr>
      <vt:lpstr>Profile Plot</vt:lpstr>
      <vt:lpstr>Augmented Scatter Plot</vt:lpstr>
      <vt:lpstr>Star Plot (for many variables)</vt:lpstr>
      <vt:lpstr>Star Plot - More Detail</vt:lpstr>
      <vt:lpstr>Coplot (3 Variables here)</vt:lpstr>
      <vt:lpstr>Ethanol Example (Cleveland)</vt:lpstr>
      <vt:lpstr>Slide 26</vt:lpstr>
      <vt:lpstr>Exercise for 4rth-yr Students</vt:lpstr>
      <vt:lpstr>Slide 28</vt:lpstr>
      <vt:lpstr>Slide 29</vt:lpstr>
      <vt:lpstr>Why  “Plots of Multivariate Data?”</vt:lpstr>
      <vt:lpstr>What new techniques can undergrad stats use? </vt:lpstr>
      <vt:lpstr>Resampling</vt:lpstr>
      <vt:lpstr>The Bootstrap</vt:lpstr>
      <vt:lpstr>Resample!</vt:lpstr>
      <vt:lpstr>Try a harder problem</vt:lpstr>
      <vt:lpstr>Why does bootstrap work?</vt:lpstr>
      <vt:lpstr>Why does the bootstrap work?</vt:lpstr>
      <vt:lpstr>The Bootstrap </vt:lpstr>
      <vt:lpstr>What new techniques can undergrad stats use? </vt:lpstr>
      <vt:lpstr>Expanding the Use of Simulation</vt:lpstr>
      <vt:lpstr>Data</vt:lpstr>
      <vt:lpstr>Method of analysis – step 1</vt:lpstr>
      <vt:lpstr>Compare simulated (red) and actual(blue) sales</vt:lpstr>
      <vt:lpstr>Method of analysis –step 2</vt:lpstr>
      <vt:lpstr>Use fitted demand m=110, s=30 to compute profit (many simul’ns)</vt:lpstr>
      <vt:lpstr>Methods Used?</vt:lpstr>
      <vt:lpstr>Summary</vt:lpstr>
      <vt:lpstr>The End</vt:lpstr>
    </vt:vector>
  </TitlesOfParts>
  <Company>Simon Fraser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Laurence Weldon</dc:creator>
  <cp:lastModifiedBy>Laurence Weldon</cp:lastModifiedBy>
  <cp:revision>103</cp:revision>
  <dcterms:created xsi:type="dcterms:W3CDTF">2008-11-27T17:14:32Z</dcterms:created>
  <dcterms:modified xsi:type="dcterms:W3CDTF">2008-11-27T22:31:28Z</dcterms:modified>
</cp:coreProperties>
</file>