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2.xml" ContentType="application/vnd.openxmlformats-officedocument.presentationml.notesSlide+xml"/>
  <Default Extension="bin" ContentType="application/vnd.openxmlformats-officedocument.presentationml.printerSettings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Default Extension="pdf" ContentType="application/pdf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5" r:id="rId6"/>
    <p:sldId id="261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3" r:id="rId21"/>
    <p:sldId id="275" r:id="rId22"/>
    <p:sldId id="276" r:id="rId23"/>
    <p:sldId id="279" r:id="rId24"/>
    <p:sldId id="277" r:id="rId25"/>
    <p:sldId id="278" r:id="rId26"/>
    <p:sldId id="284" r:id="rId27"/>
    <p:sldId id="285" r:id="rId28"/>
    <p:sldId id="282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-10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3CF16-3A5F-4D91-B5C4-787A1A7CD522}" type="datetimeFigureOut">
              <a:rPr lang="en-US" smtClean="0"/>
              <a:pPr/>
              <a:t>2/20/09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8FFC7-64E1-4DEF-A978-E1F97F2DE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Greetings</a:t>
            </a:r>
            <a:r>
              <a:rPr lang="en-US" baseline="0" dirty="0" smtClean="0"/>
              <a:t> from Sunny </a:t>
            </a:r>
            <a:r>
              <a:rPr lang="en-US" baseline="0" dirty="0" err="1" smtClean="0"/>
              <a:t>Tsawwassen</a:t>
            </a:r>
            <a:r>
              <a:rPr lang="en-US" baseline="0" dirty="0" smtClean="0"/>
              <a:t>, 6700 km west of here (as the crow flies).  The only other place I would choose to live other than Halifax! &gt;30 years ago ….</a:t>
            </a:r>
          </a:p>
          <a:p>
            <a:r>
              <a:rPr lang="en-US" baseline="0" dirty="0" smtClean="0"/>
              <a:t>I am here to sell the software R – pity that it is free – I could make a fortune!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FFC7-64E1-4DEF-A978-E1F97F2DEF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am not expert in finance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Neither is anyone else! (viz. – current markets)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background is in probability and stats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experience is as a “data analyst”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was led to explore nonparametric approaches – including simulation &amp;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FFC7-64E1-4DEF-A978-E1F97F2DEF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E161-F9B0-4EFC-8266-F2703013E21B}" type="datetimeFigureOut">
              <a:rPr lang="en-US" smtClean="0"/>
              <a:pPr/>
              <a:t>2/20/09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C8A-3F70-4311-BBC1-4A6F7A99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E161-F9B0-4EFC-8266-F2703013E21B}" type="datetimeFigureOut">
              <a:rPr lang="en-US" smtClean="0"/>
              <a:pPr/>
              <a:t>2/20/09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C8A-3F70-4311-BBC1-4A6F7A99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E161-F9B0-4EFC-8266-F2703013E21B}" type="datetimeFigureOut">
              <a:rPr lang="en-US" smtClean="0"/>
              <a:pPr/>
              <a:t>2/20/09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C8A-3F70-4311-BBC1-4A6F7A99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E161-F9B0-4EFC-8266-F2703013E21B}" type="datetimeFigureOut">
              <a:rPr lang="en-US" smtClean="0"/>
              <a:pPr/>
              <a:t>2/20/09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C8A-3F70-4311-BBC1-4A6F7A99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E161-F9B0-4EFC-8266-F2703013E21B}" type="datetimeFigureOut">
              <a:rPr lang="en-US" smtClean="0"/>
              <a:pPr/>
              <a:t>2/20/09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C8A-3F70-4311-BBC1-4A6F7A99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E161-F9B0-4EFC-8266-F2703013E21B}" type="datetimeFigureOut">
              <a:rPr lang="en-US" smtClean="0"/>
              <a:pPr/>
              <a:t>2/20/09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C8A-3F70-4311-BBC1-4A6F7A99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E161-F9B0-4EFC-8266-F2703013E21B}" type="datetimeFigureOut">
              <a:rPr lang="en-US" smtClean="0"/>
              <a:pPr/>
              <a:t>2/20/09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C8A-3F70-4311-BBC1-4A6F7A99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E161-F9B0-4EFC-8266-F2703013E21B}" type="datetimeFigureOut">
              <a:rPr lang="en-US" smtClean="0"/>
              <a:pPr/>
              <a:t>2/20/09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C8A-3F70-4311-BBC1-4A6F7A99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E161-F9B0-4EFC-8266-F2703013E21B}" type="datetimeFigureOut">
              <a:rPr lang="en-US" smtClean="0"/>
              <a:pPr/>
              <a:t>2/20/09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C8A-3F70-4311-BBC1-4A6F7A99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E161-F9B0-4EFC-8266-F2703013E21B}" type="datetimeFigureOut">
              <a:rPr lang="en-US" smtClean="0"/>
              <a:pPr/>
              <a:t>2/20/09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C8A-3F70-4311-BBC1-4A6F7A99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E161-F9B0-4EFC-8266-F2703013E21B}" type="datetimeFigureOut">
              <a:rPr lang="en-US" smtClean="0"/>
              <a:pPr/>
              <a:t>2/20/09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C8A-3F70-4311-BBC1-4A6F7A99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2E161-F9B0-4EFC-8266-F2703013E21B}" type="datetimeFigureOut">
              <a:rPr lang="en-US" smtClean="0"/>
              <a:pPr/>
              <a:t>2/20/09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2AC8A-3F70-4311-BBC1-4A6F7A99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d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-project.org/" TargetMode="External"/><Relationship Id="rId3" Type="http://schemas.openxmlformats.org/officeDocument/2006/relationships/hyperlink" Target="mailto:weldon@sfu.ca" TargetMode="External"/><Relationship Id="rId4" Type="http://schemas.openxmlformats.org/officeDocument/2006/relationships/hyperlink" Target="http://www.stat.sfu.ca/~weldo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082"/>
            <a:ext cx="7772400" cy="23050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Some Uses of the Freeware, R,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for </a:t>
            </a:r>
            <a:r>
              <a:rPr lang="en-US" b="1" dirty="0"/>
              <a:t>Studying Financial Phenomena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913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K.L. (Larry) Weldon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Simon Fraser University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105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R Development Core Team (2008). R: A language and environment for</a:t>
            </a:r>
          </a:p>
          <a:p>
            <a:r>
              <a:rPr lang="en-US" dirty="0" smtClean="0"/>
              <a:t>  statistical computing. R Foundation for Statistical Computing, Vienna,</a:t>
            </a:r>
          </a:p>
          <a:p>
            <a:r>
              <a:rPr lang="en-US" dirty="0" smtClean="0"/>
              <a:t>  Austria. ISBN 3-900051-07-0, URL         </a:t>
            </a:r>
            <a:r>
              <a:rPr lang="en-US" dirty="0" err="1" smtClean="0"/>
              <a:t>http://www.R-project.org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II. </a:t>
            </a:r>
            <a:r>
              <a:rPr lang="en-US" dirty="0" smtClean="0"/>
              <a:t>Assessing Mutual Fund Performance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en-US" dirty="0" smtClean="0"/>
              <a:t>Asymmetric random walk: P(+.3)=</a:t>
            </a:r>
            <a:r>
              <a:rPr lang="en-US" dirty="0" err="1" smtClean="0"/>
              <a:t>p</a:t>
            </a:r>
            <a:r>
              <a:rPr lang="en-US" dirty="0" smtClean="0"/>
              <a:t>, P(-.3)=1-p</a:t>
            </a:r>
          </a:p>
          <a:p>
            <a:r>
              <a:rPr lang="en-US" dirty="0" smtClean="0"/>
              <a:t>models % daily changes</a:t>
            </a:r>
          </a:p>
          <a:p>
            <a:r>
              <a:rPr lang="en-US" dirty="0" err="1" smtClean="0"/>
              <a:t>p</a:t>
            </a:r>
            <a:r>
              <a:rPr lang="en-US" dirty="0" smtClean="0"/>
              <a:t> is selected from a distribution like</a:t>
            </a:r>
            <a:endParaRPr lang="en-US" dirty="0"/>
          </a:p>
        </p:txBody>
      </p:sp>
      <p:pic>
        <p:nvPicPr>
          <p:cNvPr id="4" name="Picture 3" descr="p.r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248912"/>
            <a:ext cx="6896140" cy="2609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Effect of </a:t>
            </a:r>
            <a:r>
              <a:rPr lang="en-US" dirty="0" err="1" smtClean="0"/>
              <a:t>p</a:t>
            </a:r>
            <a:r>
              <a:rPr lang="en-US" dirty="0" smtClean="0"/>
              <a:t> in this range .54-.56</a:t>
            </a:r>
            <a:endParaRPr lang="en-US" dirty="0"/>
          </a:p>
        </p:txBody>
      </p:sp>
      <p:pic>
        <p:nvPicPr>
          <p:cNvPr id="6" name="Content Placeholder 5" descr="ROR.tes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547019"/>
            <a:ext cx="5310981" cy="5310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Fund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dirty="0" smtClean="0"/>
              <a:t>=.54 models a poor fund manager</a:t>
            </a:r>
          </a:p>
          <a:p>
            <a:r>
              <a:rPr lang="en-US" dirty="0" err="1" smtClean="0"/>
              <a:t>p</a:t>
            </a:r>
            <a:r>
              <a:rPr lang="en-US" dirty="0" smtClean="0"/>
              <a:t>=.56 models a good fund manager</a:t>
            </a:r>
          </a:p>
          <a:p>
            <a:r>
              <a:rPr lang="en-US" dirty="0" smtClean="0"/>
              <a:t>We simulate 100 managers 5-year experience</a:t>
            </a:r>
          </a:p>
          <a:p>
            <a:r>
              <a:rPr lang="en-US" dirty="0" smtClean="0"/>
              <a:t>Variety of </a:t>
            </a:r>
            <a:r>
              <a:rPr lang="en-US" dirty="0" err="1" smtClean="0"/>
              <a:t>p</a:t>
            </a:r>
            <a:r>
              <a:rPr lang="en-US" dirty="0" smtClean="0"/>
              <a:t> values. </a:t>
            </a:r>
          </a:p>
          <a:p>
            <a:r>
              <a:rPr lang="en-US" dirty="0" smtClean="0"/>
              <a:t>Pick the “best” (top 15% in ROR) managers </a:t>
            </a:r>
          </a:p>
          <a:p>
            <a:r>
              <a:rPr lang="en-US" dirty="0" smtClean="0"/>
              <a:t>Follow them for 5 more years</a:t>
            </a:r>
          </a:p>
          <a:p>
            <a:r>
              <a:rPr lang="en-US" dirty="0" smtClean="0"/>
              <a:t>How do we do?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gr.swam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0"/>
            <a:ext cx="6682582" cy="6682582"/>
          </a:xfrm>
        </p:spPr>
      </p:pic>
      <p:sp>
        <p:nvSpPr>
          <p:cNvPr id="5" name="TextBox 4"/>
          <p:cNvSpPr txBox="1"/>
          <p:nvPr/>
        </p:nvSpPr>
        <p:spPr>
          <a:xfrm>
            <a:off x="6019800" y="6313250"/>
            <a:ext cx="2846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program is </a:t>
            </a:r>
            <a:r>
              <a:rPr lang="en-US" dirty="0" err="1" smtClean="0"/>
              <a:t>fund.walk.run</a:t>
            </a:r>
            <a:r>
              <a:rPr lang="en-US" dirty="0" smtClean="0"/>
              <a:t>()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Managers of various qualities were simulated for 5 years to observe </a:t>
            </a:r>
            <a:r>
              <a:rPr lang="en-US" dirty="0" err="1" smtClean="0"/>
              <a:t>RORs</a:t>
            </a:r>
            <a:endParaRPr lang="en-US" dirty="0" smtClean="0"/>
          </a:p>
          <a:p>
            <a:r>
              <a:rPr lang="en-US" dirty="0" smtClean="0"/>
              <a:t>The managers that appeared to do best were selected (top 15%)</a:t>
            </a:r>
          </a:p>
          <a:p>
            <a:r>
              <a:rPr lang="en-US" dirty="0" smtClean="0"/>
              <a:t>These same selected managers were followed for 5 more years, assuming same “quality”</a:t>
            </a:r>
          </a:p>
          <a:p>
            <a:r>
              <a:rPr lang="en-US" dirty="0" smtClean="0"/>
              <a:t>We compare the select group with the riff-raff: not much better!</a:t>
            </a:r>
          </a:p>
          <a:p>
            <a:r>
              <a:rPr lang="en-US" dirty="0" smtClean="0"/>
              <a:t>Conclusion: past performance has little useful quality info.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diversification role of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7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Risk=</a:t>
            </a:r>
            <a:r>
              <a:rPr lang="en-US" dirty="0" err="1" smtClean="0"/>
              <a:t>P(Loss</a:t>
            </a:r>
            <a:r>
              <a:rPr lang="en-US" dirty="0" smtClean="0"/>
              <a:t>), and 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P(loss</a:t>
            </a:r>
            <a:r>
              <a:rPr lang="en-US" dirty="0" smtClean="0"/>
              <a:t>) of 50% or so in one year is considered “risky”</a:t>
            </a:r>
          </a:p>
          <a:p>
            <a:r>
              <a:rPr lang="en-US" dirty="0" smtClean="0"/>
              <a:t>How risky is a portfolio of “risky” investments?</a:t>
            </a:r>
          </a:p>
          <a:p>
            <a:r>
              <a:rPr lang="en-US" dirty="0" smtClean="0"/>
              <a:t>E.G. One year returns to a $1 investment 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 descr="risky.ta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733800"/>
            <a:ext cx="3657600" cy="2496065"/>
          </a:xfrm>
          <a:prstGeom prst="rect">
            <a:avLst/>
          </a:prstGeom>
        </p:spPr>
      </p:pic>
      <p:sp>
        <p:nvSpPr>
          <p:cNvPr id="5" name="Curved Left Arrow 4"/>
          <p:cNvSpPr/>
          <p:nvPr/>
        </p:nvSpPr>
        <p:spPr>
          <a:xfrm>
            <a:off x="6858000" y="3200400"/>
            <a:ext cx="1235362" cy="1165058"/>
          </a:xfrm>
          <a:prstGeom prst="curved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Hypothetical 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25 such companies have one-year returns that are independent.</a:t>
            </a:r>
          </a:p>
          <a:p>
            <a:r>
              <a:rPr lang="en-US" dirty="0" smtClean="0"/>
              <a:t>portfolio of the 25 “risky” companies</a:t>
            </a:r>
          </a:p>
          <a:p>
            <a:r>
              <a:rPr lang="en-US" dirty="0" smtClean="0"/>
              <a:t>what are typical one-year portfolio returns?</a:t>
            </a:r>
          </a:p>
        </p:txBody>
      </p:sp>
      <p:pic>
        <p:nvPicPr>
          <p:cNvPr id="4" name="Picture 3" descr="risky.retur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976166"/>
            <a:ext cx="5117592" cy="2881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4642" y="4989732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Phenomenon survives</a:t>
            </a:r>
          </a:p>
          <a:p>
            <a:r>
              <a:rPr lang="en-US" dirty="0" smtClean="0"/>
              <a:t>lack of independence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343401"/>
            <a:ext cx="200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goto</a:t>
            </a:r>
            <a:r>
              <a:rPr lang="en-US" dirty="0" smtClean="0"/>
              <a:t> R: </a:t>
            </a:r>
            <a:r>
              <a:rPr lang="en-US" dirty="0" err="1" smtClean="0"/>
              <a:t>risky(m</a:t>
            </a:r>
            <a:r>
              <a:rPr lang="en-US" dirty="0" smtClean="0"/>
              <a:t>=25)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III. </a:t>
            </a:r>
            <a:r>
              <a:rPr lang="en-US" dirty="0" smtClean="0"/>
              <a:t>Robustness of Large Companies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r>
              <a:rPr lang="en-US" dirty="0" smtClean="0"/>
              <a:t>Insurance Scenario</a:t>
            </a:r>
          </a:p>
          <a:p>
            <a:r>
              <a:rPr lang="en-US" dirty="0" smtClean="0"/>
              <a:t>Casualty Insurance</a:t>
            </a:r>
          </a:p>
          <a:p>
            <a:r>
              <a:rPr lang="en-US" dirty="0" smtClean="0"/>
              <a:t>Assume:  </a:t>
            </a:r>
          </a:p>
          <a:p>
            <a:pPr lvl="1"/>
            <a:r>
              <a:rPr lang="en-US" dirty="0" smtClean="0"/>
              <a:t>Cost of Claim = $6000</a:t>
            </a:r>
          </a:p>
          <a:p>
            <a:pPr lvl="1"/>
            <a:r>
              <a:rPr lang="en-US" dirty="0" smtClean="0"/>
              <a:t>Poisson Stream of Claims </a:t>
            </a:r>
            <a:r>
              <a:rPr lang="en-US" dirty="0" err="1" smtClean="0"/>
              <a:t>p</a:t>
            </a:r>
            <a:r>
              <a:rPr lang="en-US" dirty="0" smtClean="0"/>
              <a:t> = .2/year</a:t>
            </a:r>
          </a:p>
          <a:p>
            <a:pPr lvl="1"/>
            <a:r>
              <a:rPr lang="en-US" dirty="0" smtClean="0"/>
              <a:t>Premium – start at $1460 per year</a:t>
            </a:r>
          </a:p>
          <a:p>
            <a:pPr lvl="1"/>
            <a:r>
              <a:rPr lang="en-US" dirty="0" smtClean="0"/>
              <a:t>Expected gross profit = $260</a:t>
            </a:r>
          </a:p>
          <a:p>
            <a:pPr lvl="1"/>
            <a:r>
              <a:rPr lang="en-US" dirty="0" smtClean="0"/>
              <a:t>actual variability depends on no. of policies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6216134"/>
            <a:ext cx="236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R program </a:t>
            </a:r>
            <a:r>
              <a:rPr lang="en-US" dirty="0" err="1" smtClean="0"/>
              <a:t>insce</a:t>
            </a:r>
            <a:r>
              <a:rPr lang="en-US" dirty="0" smtClean="0"/>
              <a:t>()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Company Can Lose</a:t>
            </a:r>
            <a:endParaRPr lang="en-US" dirty="0"/>
          </a:p>
        </p:txBody>
      </p:sp>
      <p:pic>
        <p:nvPicPr>
          <p:cNvPr id="4" name="Content Placeholder 3" descr="insce.ou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525963" cy="4525963"/>
          </a:xfrm>
        </p:spPr>
      </p:pic>
      <p:pic>
        <p:nvPicPr>
          <p:cNvPr id="5" name="Content Placeholder 3" descr="insce.out.50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366418" y="1600200"/>
            <a:ext cx="4777582" cy="459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Company Pressures Small One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962400"/>
            <a:ext cx="153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 policies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58412" y="1417638"/>
            <a:ext cx="4790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Suppose Premium Reduced to $1350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3962400"/>
            <a:ext cx="129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policies</a:t>
            </a:r>
            <a:endParaRPr lang="en-US" dirty="0"/>
          </a:p>
        </p:txBody>
      </p:sp>
      <p:pic>
        <p:nvPicPr>
          <p:cNvPr id="13" name="Picture 12" descr="insce.small.1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1" y="1879303"/>
            <a:ext cx="4525963" cy="4525963"/>
          </a:xfrm>
          <a:prstGeom prst="rect">
            <a:avLst/>
          </a:prstGeom>
        </p:spPr>
      </p:pic>
      <p:pic>
        <p:nvPicPr>
          <p:cNvPr id="15" name="Content Placeholder 14" descr="insce.big.135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0064" y="1879303"/>
            <a:ext cx="4525963" cy="4525963"/>
          </a:xfrm>
        </p:spPr>
      </p:pic>
      <p:sp>
        <p:nvSpPr>
          <p:cNvPr id="16" name="TextBox 15"/>
          <p:cNvSpPr txBox="1"/>
          <p:nvPr/>
        </p:nvSpPr>
        <p:spPr>
          <a:xfrm>
            <a:off x="1905000" y="3685401"/>
            <a:ext cx="2187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policies</a:t>
            </a:r>
          </a:p>
          <a:p>
            <a:r>
              <a:rPr lang="en-US" dirty="0" smtClean="0"/>
              <a:t>Chance of Loss = 25%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68297" y="3777734"/>
            <a:ext cx="2070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 policies</a:t>
            </a:r>
          </a:p>
          <a:p>
            <a:r>
              <a:rPr lang="en-US" dirty="0" smtClean="0"/>
              <a:t>Chance of Loss = 2%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“Financial Applications”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124200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sz="4000" dirty="0" smtClean="0"/>
              <a:t>Equities &amp; Bonds in Long Term Risk</a:t>
            </a:r>
          </a:p>
          <a:p>
            <a:pPr>
              <a:buFont typeface="Wingdings" charset="2"/>
              <a:buChar char="u"/>
            </a:pPr>
            <a:r>
              <a:rPr lang="en-US" sz="4000" dirty="0" smtClean="0"/>
              <a:t>Assessing Mutual Fund Performance</a:t>
            </a:r>
          </a:p>
          <a:p>
            <a:pPr>
              <a:buFont typeface="Wingdings" charset="2"/>
              <a:buChar char="u"/>
            </a:pPr>
            <a:r>
              <a:rPr lang="en-US" sz="4000" dirty="0" smtClean="0"/>
              <a:t>Robustness of Large Companies</a:t>
            </a:r>
          </a:p>
          <a:p>
            <a:pPr>
              <a:buFont typeface="Wingdings" charset="2"/>
              <a:buChar char="u"/>
            </a:pPr>
            <a:r>
              <a:rPr lang="en-US" sz="4000" dirty="0" smtClean="0"/>
              <a:t>Management of a Hospital System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Big insurance companies are less likely to have a loss than small insurance companies</a:t>
            </a:r>
          </a:p>
          <a:p>
            <a:r>
              <a:rPr lang="en-US" dirty="0" smtClean="0"/>
              <a:t>Big Insurance companies can drive smaller ones into bankruptcy by reducing premiums.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(not news, but the specifics are useful)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IV. </a:t>
            </a:r>
            <a:r>
              <a:rPr lang="en-US" dirty="0" smtClean="0"/>
              <a:t>Management of a Hospital System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10000"/>
          </a:xfrm>
        </p:spPr>
        <p:txBody>
          <a:bodyPr/>
          <a:lstStyle/>
          <a:p>
            <a:r>
              <a:rPr lang="en-US" dirty="0" smtClean="0"/>
              <a:t>Idea:  Simulate “health status” for an entire lifetime (a life process)</a:t>
            </a:r>
          </a:p>
          <a:p>
            <a:r>
              <a:rPr lang="en-US" dirty="0" smtClean="0"/>
              <a:t>Define status for hospital admission and discharge, and death</a:t>
            </a:r>
          </a:p>
          <a:p>
            <a:r>
              <a:rPr lang="en-US" dirty="0" smtClean="0"/>
              <a:t>Calibrate the life process with</a:t>
            </a:r>
            <a:br>
              <a:rPr lang="en-US" dirty="0" smtClean="0"/>
            </a:br>
            <a:r>
              <a:rPr lang="en-US" dirty="0" smtClean="0"/>
              <a:t>public health data</a:t>
            </a:r>
          </a:p>
          <a:p>
            <a:r>
              <a:rPr lang="en-US" dirty="0" smtClean="0"/>
              <a:t>Use model to study alternative mgt. policies  </a:t>
            </a:r>
            <a:endParaRPr lang="en-US" dirty="0"/>
          </a:p>
        </p:txBody>
      </p:sp>
      <p:pic>
        <p:nvPicPr>
          <p:cNvPr id="4" name="Content Placeholder 3" descr="a.li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4953000"/>
            <a:ext cx="8229600" cy="1782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Life: Health Status History</a:t>
            </a:r>
            <a:endParaRPr lang="en-US" dirty="0"/>
          </a:p>
        </p:txBody>
      </p:sp>
      <p:pic>
        <p:nvPicPr>
          <p:cNvPr id="4" name="Content Placeholder 3" descr="a.lif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4114800" y="5756831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   Number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4981" y="3295471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---Admission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---Discharge</a:t>
            </a:r>
          </a:p>
          <a:p>
            <a:endParaRPr lang="en-US" dirty="0" smtClean="0"/>
          </a:p>
          <a:p>
            <a:r>
              <a:rPr lang="en-US" dirty="0" smtClean="0"/>
              <a:t>---Death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4981" y="6400800"/>
            <a:ext cx="211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make.life(plt.final</a:t>
            </a:r>
            <a:r>
              <a:rPr lang="en-US" dirty="0" smtClean="0"/>
              <a:t>=T)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Cure Process</a:t>
            </a:r>
            <a:endParaRPr lang="en-US" dirty="0"/>
          </a:p>
        </p:txBody>
      </p:sp>
      <p:pic>
        <p:nvPicPr>
          <p:cNvPr id="4" name="Content Placeholder 3" descr="cur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382" y="1196182"/>
            <a:ext cx="5661818" cy="5661818"/>
          </a:xfrm>
        </p:spPr>
      </p:pic>
      <p:sp>
        <p:nvSpPr>
          <p:cNvPr id="5" name="TextBox 4"/>
          <p:cNvSpPr txBox="1"/>
          <p:nvPr/>
        </p:nvSpPr>
        <p:spPr>
          <a:xfrm>
            <a:off x="6934200" y="228600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12</a:t>
            </a:r>
          </a:p>
          <a:p>
            <a:r>
              <a:rPr lang="en-US" dirty="0" smtClean="0"/>
              <a:t>Distribution of Daily changes in Health Status while in the Hospital.  Mean is</a:t>
            </a:r>
          </a:p>
          <a:p>
            <a:r>
              <a:rPr lang="en-US" dirty="0" smtClean="0"/>
              <a:t>about +0.02, and SD is about 0.2.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from </a:t>
            </a:r>
            <a:r>
              <a:rPr lang="en-US" dirty="0" err="1" smtClean="0"/>
              <a:t>Pop’n</a:t>
            </a:r>
            <a:r>
              <a:rPr lang="en-US" dirty="0" smtClean="0"/>
              <a:t> of 10,000</a:t>
            </a:r>
            <a:endParaRPr lang="en-US" dirty="0"/>
          </a:p>
        </p:txBody>
      </p:sp>
      <p:pic>
        <p:nvPicPr>
          <p:cNvPr id="4" name="Content Placeholder 3" descr="life.ourcom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600200"/>
            <a:ext cx="5234781" cy="5234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at Hospitalization</a:t>
            </a:r>
            <a:endParaRPr lang="en-US" dirty="0"/>
          </a:p>
        </p:txBody>
      </p:sp>
      <p:pic>
        <p:nvPicPr>
          <p:cNvPr id="4" name="Content Placeholder 3" descr="age.in.hos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304" y="1778349"/>
            <a:ext cx="7327392" cy="4169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Hospitalizations</a:t>
            </a:r>
            <a:endParaRPr lang="en-US" dirty="0"/>
          </a:p>
        </p:txBody>
      </p:sp>
      <p:pic>
        <p:nvPicPr>
          <p:cNvPr id="6" name="Content Placeholder 5" descr="no.hos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8314344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 admission rate: .3/1000</a:t>
            </a:r>
          </a:p>
          <a:p>
            <a:r>
              <a:rPr lang="en-US" dirty="0" smtClean="0"/>
              <a:t>Length of stay: median 10 days</a:t>
            </a:r>
          </a:p>
          <a:p>
            <a:r>
              <a:rPr lang="en-US" dirty="0" smtClean="0"/>
              <a:t>Age in hospital: mostly &gt;70, some young</a:t>
            </a:r>
          </a:p>
          <a:p>
            <a:r>
              <a:rPr lang="en-US" dirty="0" smtClean="0"/>
              <a:t>Age at death: median 80 yrs</a:t>
            </a:r>
          </a:p>
          <a:p>
            <a:r>
              <a:rPr lang="en-US" dirty="0" smtClean="0"/>
              <a:t>Number of lifetime hospitalizations: mean 6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5334000"/>
            <a:ext cx="6104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All resulting from random walk!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Theory to Construct Model</a:t>
            </a:r>
          </a:p>
          <a:p>
            <a:r>
              <a:rPr lang="en-US" dirty="0" smtClean="0"/>
              <a:t>Use Outcome Data to Calibrate Model</a:t>
            </a:r>
          </a:p>
          <a:p>
            <a:r>
              <a:rPr lang="en-US" dirty="0" smtClean="0"/>
              <a:t>Use Model to Run Counter-Factual Scenarios</a:t>
            </a:r>
            <a:br>
              <a:rPr lang="en-US" dirty="0" smtClean="0"/>
            </a:br>
            <a:r>
              <a:rPr lang="en-US" dirty="0" smtClean="0"/>
              <a:t>such as 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use the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Suppose current hosp beds available = .3/1000</a:t>
            </a:r>
          </a:p>
          <a:p>
            <a:pPr>
              <a:buNone/>
            </a:pPr>
            <a:r>
              <a:rPr lang="en-US" dirty="0" smtClean="0"/>
              <a:t>	How often will capacity be breached?</a:t>
            </a:r>
          </a:p>
          <a:p>
            <a:r>
              <a:rPr lang="en-US" dirty="0" smtClean="0"/>
              <a:t>Expand beds to .35/1000</a:t>
            </a:r>
          </a:p>
          <a:p>
            <a:pPr>
              <a:buNone/>
            </a:pPr>
            <a:r>
              <a:rPr lang="en-US" dirty="0" smtClean="0"/>
              <a:t>	Same Question …</a:t>
            </a:r>
          </a:p>
          <a:p>
            <a:r>
              <a:rPr lang="en-US" dirty="0" smtClean="0"/>
              <a:t>If avg. length-of-stay decreased by 10%</a:t>
            </a:r>
            <a:br>
              <a:rPr lang="en-US" dirty="0" smtClean="0"/>
            </a:br>
            <a:r>
              <a:rPr lang="en-US" dirty="0" smtClean="0"/>
              <a:t>Impact on bed occupancy?</a:t>
            </a:r>
          </a:p>
          <a:p>
            <a:r>
              <a:rPr lang="en-US" dirty="0" smtClean="0"/>
              <a:t>If admission rules liberalized (admission line    )</a:t>
            </a:r>
            <a:br>
              <a:rPr lang="en-US" dirty="0" smtClean="0"/>
            </a:br>
            <a:r>
              <a:rPr lang="en-US" dirty="0" smtClean="0"/>
              <a:t>Impact on bed requirements?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7620000" y="4800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Counterfactual Inference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895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Observe complex real-world phenomenon</a:t>
            </a:r>
          </a:p>
          <a:p>
            <a:r>
              <a:rPr lang="en-US" dirty="0" smtClean="0"/>
              <a:t>Use parametric models for “noise”</a:t>
            </a:r>
          </a:p>
          <a:p>
            <a:r>
              <a:rPr lang="en-US" dirty="0" smtClean="0"/>
              <a:t>Simulate complex model, graph outcomes</a:t>
            </a:r>
          </a:p>
          <a:p>
            <a:r>
              <a:rPr lang="en-US" dirty="0" smtClean="0"/>
              <a:t>Calibrate model with global outcome data</a:t>
            </a:r>
          </a:p>
          <a:p>
            <a:r>
              <a:rPr lang="en-US" dirty="0" smtClean="0"/>
              <a:t>Use model to predict unobserved behavior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capable of producing simulation programs of practical relevance to finance and mgt.</a:t>
            </a:r>
          </a:p>
          <a:p>
            <a:r>
              <a:rPr lang="en-US" dirty="0" smtClean="0"/>
              <a:t>Programs can be run by anyone with internet access</a:t>
            </a:r>
          </a:p>
          <a:p>
            <a:r>
              <a:rPr lang="en-US" dirty="0" smtClean="0"/>
              <a:t>Software is free and has international support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www.r-project.org/</a:t>
            </a:r>
            <a:endParaRPr lang="en-US" dirty="0" smtClean="0"/>
          </a:p>
          <a:p>
            <a:r>
              <a:rPr lang="en-US" dirty="0" smtClean="0"/>
              <a:t>Info re these particular programs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weldon@sfu.ca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www.stat.sfu.ca/~weldon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I. </a:t>
            </a:r>
            <a:r>
              <a:rPr lang="en-US" dirty="0" smtClean="0"/>
              <a:t>Equities &amp; Bonds in Long Term Risk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 Portfolio Variability ≠ Risk (=</a:t>
            </a:r>
            <a:r>
              <a:rPr lang="en-US" dirty="0" err="1" smtClean="0"/>
              <a:t>Prob’y</a:t>
            </a:r>
            <a:r>
              <a:rPr lang="en-US" dirty="0" smtClean="0"/>
              <a:t> of Loss)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 Canada: 50 years experience:</a:t>
            </a:r>
            <a:br>
              <a:rPr lang="en-US" dirty="0" smtClean="0"/>
            </a:br>
            <a:r>
              <a:rPr lang="en-US" dirty="0" smtClean="0"/>
              <a:t>  Bonds ROR is 7%</a:t>
            </a:r>
            <a:br>
              <a:rPr lang="en-US" dirty="0" smtClean="0"/>
            </a:br>
            <a:r>
              <a:rPr lang="en-US" dirty="0" smtClean="0"/>
              <a:t>  Equities ROR is 10%, </a:t>
            </a:r>
            <a:br>
              <a:rPr lang="en-US" dirty="0" smtClean="0"/>
            </a:br>
            <a:r>
              <a:rPr lang="en-US" dirty="0" smtClean="0"/>
              <a:t>          Abs. daily change mean .6% </a:t>
            </a:r>
            <a:r>
              <a:rPr lang="en-US" dirty="0" err="1" smtClean="0"/>
              <a:t>sd</a:t>
            </a:r>
            <a:r>
              <a:rPr lang="en-US" dirty="0" smtClean="0"/>
              <a:t> .67%</a:t>
            </a:r>
            <a:br>
              <a:rPr lang="en-US" dirty="0" smtClean="0"/>
            </a:br>
            <a:r>
              <a:rPr lang="en-US" dirty="0" smtClean="0"/>
              <a:t> 	        </a:t>
            </a:r>
            <a:r>
              <a:rPr lang="en-US" dirty="0" err="1" smtClean="0"/>
              <a:t>Prob</a:t>
            </a:r>
            <a:r>
              <a:rPr lang="en-US" dirty="0" smtClean="0"/>
              <a:t> (positive daily change) = .53</a:t>
            </a:r>
            <a:br>
              <a:rPr lang="en-US" dirty="0" smtClean="0"/>
            </a:br>
            <a:r>
              <a:rPr lang="en-US" dirty="0" smtClean="0"/>
              <a:t>                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   </a:t>
            </a:r>
            <a:r>
              <a:rPr lang="en-US" dirty="0" smtClean="0"/>
              <a:t>suggests random walk  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 How long ‘til Equity Advantage Realized?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6331" y="5530334"/>
            <a:ext cx="286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R:  </a:t>
            </a:r>
            <a:r>
              <a:rPr lang="en-US" dirty="0" err="1" smtClean="0"/>
              <a:t>tse</a:t>
            </a:r>
            <a:r>
              <a:rPr lang="en-US" dirty="0" smtClean="0"/>
              <a:t>() (and </a:t>
            </a:r>
            <a:r>
              <a:rPr lang="en-US" dirty="0" err="1" smtClean="0"/>
              <a:t>tse.run</a:t>
            </a:r>
            <a:r>
              <a:rPr lang="en-US" dirty="0" smtClean="0"/>
              <a:t>())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e.re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22248"/>
            <a:ext cx="3803904" cy="3803904"/>
          </a:xfrm>
          <a:prstGeom prst="rect">
            <a:avLst/>
          </a:prstGeom>
        </p:spPr>
      </p:pic>
      <p:pic>
        <p:nvPicPr>
          <p:cNvPr id="5" name="Picture 4" descr="tse.27y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68552"/>
            <a:ext cx="36576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5400" y="5638800"/>
            <a:ext cx="2868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Go to R:  </a:t>
            </a:r>
            <a:r>
              <a:rPr lang="en-US" dirty="0" err="1" smtClean="0"/>
              <a:t>tse</a:t>
            </a:r>
            <a:r>
              <a:rPr lang="en-US" dirty="0" smtClean="0"/>
              <a:t>() (and </a:t>
            </a:r>
            <a:r>
              <a:rPr lang="en-US" dirty="0" err="1" smtClean="0"/>
              <a:t>tse.run</a:t>
            </a:r>
            <a:r>
              <a:rPr lang="en-US" dirty="0" smtClean="0"/>
              <a:t>())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100, 25-years experiences</a:t>
            </a:r>
            <a:endParaRPr lang="en-US" dirty="0"/>
          </a:p>
        </p:txBody>
      </p:sp>
      <p:pic>
        <p:nvPicPr>
          <p:cNvPr id="4" name="Content Placeholder 3" descr="Fig1p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5000"/>
            <a:ext cx="4038600" cy="4038600"/>
          </a:xfrm>
        </p:spPr>
      </p:pic>
      <p:pic>
        <p:nvPicPr>
          <p:cNvPr id="5" name="Picture 4" descr="fig1p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7526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from</a:t>
            </a:r>
            <a:r>
              <a:rPr lang="en-US" dirty="0" smtClean="0"/>
              <a:t> “</a:t>
            </a:r>
            <a:r>
              <a:rPr lang="en-US" dirty="0" err="1" smtClean="0"/>
              <a:t>tse</a:t>
            </a:r>
            <a:r>
              <a:rPr lang="en-US" dirty="0" smtClean="0"/>
              <a:t>”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r>
              <a:rPr lang="en-US" dirty="0" smtClean="0"/>
              <a:t>long term ROR for equities exceeds ROR for bonds 80% of time.</a:t>
            </a:r>
          </a:p>
          <a:p>
            <a:r>
              <a:rPr lang="en-US" dirty="0" smtClean="0"/>
              <a:t>when bonds better, not much better</a:t>
            </a:r>
          </a:p>
          <a:p>
            <a:r>
              <a:rPr lang="en-US" dirty="0" smtClean="0"/>
              <a:t>typical shocks are not large enough to affect long term trends.</a:t>
            </a:r>
          </a:p>
          <a:p>
            <a:r>
              <a:rPr lang="en-US" dirty="0" smtClean="0"/>
              <a:t>long term “risk” is inverse to short term variability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5879068"/>
            <a:ext cx="492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Q: What is “long term”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for Equities …</a:t>
            </a:r>
            <a:endParaRPr lang="en-US" dirty="0"/>
          </a:p>
        </p:txBody>
      </p:sp>
      <p:pic>
        <p:nvPicPr>
          <p:cNvPr id="8" name="Content Placeholder 7" descr="prob.eq.best.1000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Analysis Illusions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 smtClean="0"/>
              <a:t>Apparent trends may be useless for prediction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3886200"/>
            <a:ext cx="164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R: </a:t>
            </a:r>
            <a:r>
              <a:rPr lang="en-US" dirty="0" err="1" smtClean="0"/>
              <a:t>rwalk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6" name="Picture 5" descr="rwalk.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90216"/>
            <a:ext cx="4367784" cy="436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1188</Words>
  <Application>Microsoft Macintosh PowerPoint</Application>
  <PresentationFormat>On-screen Show (4:3)</PresentationFormat>
  <Paragraphs>139</Paragraphs>
  <Slides>30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Some Uses of the Freeware, R,  for Studying Financial Phenomena </vt:lpstr>
      <vt:lpstr>“Financial Applications”</vt:lpstr>
      <vt:lpstr>Counterfactual Inference Approach</vt:lpstr>
      <vt:lpstr>I. Equities &amp; Bonds in Long Term Risk </vt:lpstr>
      <vt:lpstr>Slide 5</vt:lpstr>
      <vt:lpstr>100, 25-years experiences</vt:lpstr>
      <vt:lpstr>Observations from “tse” programs</vt:lpstr>
      <vt:lpstr>Waiting for Equities …</vt:lpstr>
      <vt:lpstr>Technical Analysis Illusions</vt:lpstr>
      <vt:lpstr>II. Assessing Mutual Fund Performance </vt:lpstr>
      <vt:lpstr>Effect of p in this range .54-.56</vt:lpstr>
      <vt:lpstr>Simulation of Fund Managers</vt:lpstr>
      <vt:lpstr>Slide 13</vt:lpstr>
      <vt:lpstr>Summary of result</vt:lpstr>
      <vt:lpstr>The diversification role of funds</vt:lpstr>
      <vt:lpstr>Hypothetical Portfolio</vt:lpstr>
      <vt:lpstr>III. Robustness of Large Companies </vt:lpstr>
      <vt:lpstr>Small Company Can Lose</vt:lpstr>
      <vt:lpstr>Big Company Pressures Small One</vt:lpstr>
      <vt:lpstr>Summary</vt:lpstr>
      <vt:lpstr>IV. Management of a Hospital System </vt:lpstr>
      <vt:lpstr>Typical Life: Health Status History</vt:lpstr>
      <vt:lpstr>Hospital Cure Process</vt:lpstr>
      <vt:lpstr>Outcomes from Pop’n of 10,000</vt:lpstr>
      <vt:lpstr>Age at Hospitalization</vt:lpstr>
      <vt:lpstr>Number of Hospitalizations</vt:lpstr>
      <vt:lpstr>Calibration OK?</vt:lpstr>
      <vt:lpstr>Process</vt:lpstr>
      <vt:lpstr>Ways to use the simulation</vt:lpstr>
      <vt:lpstr>Summary</vt:lpstr>
    </vt:vector>
  </TitlesOfParts>
  <Company>Simon Fraser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Uses of the Freeware, R,  for Studying Financial Phenomena </dc:title>
  <dc:creator>Laurence Weldon</dc:creator>
  <cp:lastModifiedBy>Laurence Weldon</cp:lastModifiedBy>
  <cp:revision>138</cp:revision>
  <dcterms:created xsi:type="dcterms:W3CDTF">2009-02-20T04:18:01Z</dcterms:created>
  <dcterms:modified xsi:type="dcterms:W3CDTF">2009-02-20T04:24:58Z</dcterms:modified>
</cp:coreProperties>
</file>