
<file path=[Content_Types].xml><?xml version="1.0" encoding="utf-8"?>
<Types xmlns="http://schemas.openxmlformats.org/package/2006/content-types">
  <Override PartName="/ppt/notesSlides/notesSlide18.xml" ContentType="application/vnd.openxmlformats-officedocument.presentationml.notesSlide+xml"/>
  <Override PartName="/ppt/notesSlides/notesSlide14.xml" ContentType="application/vnd.openxmlformats-officedocument.presentationml.notesSlide+xml"/>
  <Override PartName="/ppt/slides/slide26.xml" ContentType="application/vnd.openxmlformats-officedocument.presentationml.slide+xml"/>
  <Override PartName="/ppt/slides/slide22.xml" ContentType="application/vnd.openxmlformats-officedocument.presentationml.slide+xml"/>
  <Override PartName="/ppt/slideLayouts/slideLayout7.xml" ContentType="application/vnd.openxmlformats-officedocument.presentationml.slideLayout+xml"/>
  <Override PartName="/ppt/slides/slide15.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Layouts/slideLayout3.xml" ContentType="application/vnd.openxmlformats-officedocument.presentationml.slideLayout+xml"/>
  <Default Extension="rels" ContentType="application/vnd.openxmlformats-package.relationships+xml"/>
  <Override PartName="/ppt/notesMasters/notesMaster1.xml" ContentType="application/vnd.openxmlformats-officedocument.presentationml.notesMaster+xml"/>
  <Override PartName="/ppt/notesSlides/notesSlide4.xml" ContentType="application/vnd.openxmlformats-officedocument.presentationml.notesSlide+xml"/>
  <Override PartName="/ppt/notesSlides/notesSlide43.xml" ContentType="application/vnd.openxmlformats-officedocument.presentationml.notesSlide+xml"/>
  <Override PartName="/ppt/slideMasters/slideMaster1.xml" ContentType="application/vnd.openxmlformats-officedocument.presentationml.slideMaster+xml"/>
  <Override PartName="/ppt/slides/slide2.xml" ContentType="application/vnd.openxmlformats-officedocument.presentationml.slide+xml"/>
  <Override PartName="/ppt/tableStyles.xml" ContentType="application/vnd.openxmlformats-officedocument.presentationml.tableStyles+xml"/>
  <Override PartName="/ppt/notesSlides/notesSlide33.xml" ContentType="application/vnd.openxmlformats-officedocument.presentationml.notesSlide+xml"/>
  <Override PartName="/ppt/slides/slide50.xml" ContentType="application/vnd.openxmlformats-officedocument.presentationml.slide+xml"/>
  <Override PartName="/ppt/slides/slide6.xml" ContentType="application/vnd.openxmlformats-officedocument.presentationml.slide+xml"/>
  <Override PartName="/ppt/slides/slide54.xml" ContentType="application/vnd.openxmlformats-officedocument.presentationml.slide+xml"/>
  <Override PartName="/ppt/notesSlides/notesSlide36.xml" ContentType="application/vnd.openxmlformats-officedocument.presentationml.notesSlide+xml"/>
  <Override PartName="/ppt/slides/slide48.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notesSlides/notesSlide26.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slides/slide37.xml" ContentType="application/vnd.openxmlformats-officedocument.presentationml.slide+xml"/>
  <Override PartName="/ppt/slides/slide33.xml" ContentType="application/vnd.openxmlformats-officedocument.presentationml.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s/slide27.xml" ContentType="application/vnd.openxmlformats-officedocument.presentationml.slide+xml"/>
  <Override PartName="/ppt/handoutMasters/handoutMaster1.xml" ContentType="application/vnd.openxmlformats-officedocument.presentationml.handoutMaster+xml"/>
  <Override PartName="/ppt/slides/slide23.xml" ContentType="application/vnd.openxmlformats-officedocument.presentationml.slide+xml"/>
  <Default Extension="xls" ContentType="application/vnd.ms-exce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s/slide12.xml" ContentType="application/vnd.openxmlformats-officedocument.presentationml.slide+xml"/>
  <Override PartName="/ppt/slides/slide16.xml" ContentType="application/vnd.openxmlformats-officedocument.presentationml.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Default Extension="bin" ContentType="application/vnd.openxmlformats-officedocument.presentationml.printerSettings"/>
  <Override PartName="/ppt/notesSlides/notesSlide44.xml" ContentType="application/vnd.openxmlformats-officedocument.presentationml.notesSlide+xml"/>
  <Override PartName="/ppt/notesSlides/notesSlide40.xml" ContentType="application/vnd.openxmlformats-officedocument.presentationml.notesSlide+xml"/>
  <Override PartName="/ppt/slides/slide7.xml" ContentType="application/vnd.openxmlformats-officedocument.presentationml.slide+xml"/>
  <Override PartName="/ppt/slides/slide3.xml" ContentType="application/vnd.openxmlformats-officedocument.presentationml.slide+xml"/>
  <Override PartName="/ppt/viewProps.xml" ContentType="application/vnd.openxmlformats-officedocument.presentationml.viewProps+xml"/>
  <Override PartName="/ppt/slides/slide55.xml" ContentType="application/vnd.openxmlformats-officedocument.presentationml.slide+xml"/>
  <Override PartName="/ppt/notesSlides/notesSlide30.xml" ContentType="application/vnd.openxmlformats-officedocument.presentationml.notesSlide+xml"/>
  <Override PartName="/ppt/slides/slide51.xml" ContentType="application/vnd.openxmlformats-officedocument.presentationml.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docProps/app.xml" ContentType="application/vnd.openxmlformats-officedocument.extended-properties+xml"/>
  <Override PartName="/ppt/slides/slide49.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Default Extension="png" ContentType="image/png"/>
  <Override PartName="/ppt/notesSlides/notesSlide27.xml" ContentType="application/vnd.openxmlformats-officedocument.presentationml.notesSlide+xml"/>
  <Override PartName="/ppt/notesSlides/notesSlide23.xml" ContentType="application/vnd.openxmlformats-officedocument.presentationml.notesSlide+xml"/>
  <Override PartName="/ppt/slides/slide38.xml" ContentType="application/vnd.openxmlformats-officedocument.presentationml.slide+xml"/>
  <Override PartName="/ppt/slides/slide34.xml" ContentType="application/vnd.openxmlformats-officedocument.presentationml.slide+xml"/>
  <Default Extension="jpeg" ContentType="image/jpeg"/>
  <Override PartName="/ppt/slides/slide30.xml" ContentType="application/vnd.openxmlformats-officedocument.presentationml.slide+xml"/>
  <Override PartName="/ppt/slideLayouts/slideLayout10.xml" ContentType="application/vnd.openxmlformats-officedocument.presentationml.slideLayout+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slides/slide28.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s/slide17.xml" ContentType="application/vnd.openxmlformats-officedocument.presentationml.slide+xml"/>
  <Override PartName="/ppt/slideLayouts/slideLayout1.xml" ContentType="application/vnd.openxmlformats-officedocument.presentationml.slideLayout+xml"/>
  <Override PartName="/ppt/slides/slide13.xml" ContentType="application/vnd.openxmlformats-officedocument.presentationml.slide+xml"/>
  <Override PartName="/docProps/core.xml" ContentType="application/vnd.openxmlformats-package.core-properties+xml"/>
  <Override PartName="/ppt/notesSlides/notesSlide6.xml" ContentType="application/vnd.openxmlformats-officedocument.presentationml.notesSlide+xml"/>
  <Override PartName="/ppt/notesSlides/notesSlide2.xml" ContentType="application/vnd.openxmlformats-officedocument.presentationml.notesSlide+xml"/>
  <Default Extension="xml" ContentType="application/xml"/>
  <Override PartName="/ppt/notesSlides/notesSlide9.xml" ContentType="application/vnd.openxmlformats-officedocument.presentationml.notesSlide+xml"/>
  <Default Extension="doc" ContentType="application/msword"/>
  <Override PartName="/ppt/theme/theme2.xml" ContentType="application/vnd.openxmlformats-officedocument.theme+xml"/>
  <Default Extension="pict" ContentType="image/pict"/>
  <Override PartName="/ppt/notesSlides/notesSlide45.xml" ContentType="application/vnd.openxmlformats-officedocument.presentationml.notesSlide+xml"/>
  <Override PartName="/ppt/notesSlides/notesSlide41.xml" ContentType="application/vnd.openxmlformats-officedocument.presentationml.notesSlide+xml"/>
  <Override PartName="/ppt/slides/slide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slides/slide52.xml" ContentType="application/vnd.openxmlformats-officedocument.presentationml.slide+xml"/>
  <Override PartName="/ppt/slides/slide56.xml" ContentType="application/vnd.openxmlformats-officedocument.presentationml.slide+xml"/>
  <Override PartName="/ppt/notesSlides/notesSlide38.xml" ContentType="application/vnd.openxmlformats-officedocument.presentationml.notesSlide+xml"/>
  <Override PartName="/ppt/slides/slide46.xml" ContentType="application/vnd.openxmlformats-officedocument.presentationml.slide+xml"/>
  <Override PartName="/ppt/slides/slide42.xml" ContentType="application/vnd.openxmlformats-officedocument.presentationml.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presentation.xml" ContentType="application/vnd.openxmlformats-officedocument.presentationml.presentation.main+xml"/>
  <Override PartName="/ppt/slides/slide39.xml" ContentType="application/vnd.openxmlformats-officedocument.presentationml.slide+xml"/>
  <Override PartName="/ppt/notesSlides/notesSlide10.xml" ContentType="application/vnd.openxmlformats-officedocument.presentationml.notesSlide+xml"/>
  <Override PartName="/ppt/slides/slide31.xml" ContentType="application/vnd.openxmlformats-officedocument.presentationml.slide+xml"/>
  <Override PartName="/ppt/slideLayouts/slideLayout11.xml" ContentType="application/vnd.openxmlformats-officedocument.presentationml.slideLayout+xml"/>
  <Override PartName="/ppt/slides/slide35.xml" ContentType="application/vnd.openxmlformats-officedocument.presentationml.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slides/slide29.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s/slide10.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notesSlides/notesSlide46.xml" ContentType="application/vnd.openxmlformats-officedocument.presentationml.notesSlide+xml"/>
  <Override PartName="/ppt/notesSlides/notesSlide42.xml" ContentType="application/vnd.openxmlformats-officedocument.presentationml.notesSlide+xml"/>
  <Override PartName="/ppt/slides/slide9.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57.xml" ContentType="application/vnd.openxmlformats-officedocument.presentationml.slide+xml"/>
  <Override PartName="/ppt/slides/slide53.xml" ContentType="application/vnd.openxmlformats-officedocument.presentationml.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slides/slide47.xml" ContentType="application/vnd.openxmlformats-officedocument.presentationml.slide+xml"/>
  <Override PartName="/ppt/slides/slide43.xml" ContentType="application/vnd.openxmlformats-officedocument.presentationml.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s/slide36.xml" ContentType="application/vnd.openxmlformats-officedocument.presentationml.slide+xml"/>
  <Override PartName="/ppt/slides/slide3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Lst>
  <p:notesMasterIdLst>
    <p:notesMasterId r:id="rId59"/>
  </p:notesMasterIdLst>
  <p:handoutMasterIdLst>
    <p:handoutMasterId r:id="rId60"/>
  </p:handoutMasterIdLst>
  <p:sldIdLst>
    <p:sldId id="256" r:id="rId2"/>
    <p:sldId id="323" r:id="rId3"/>
    <p:sldId id="313" r:id="rId4"/>
    <p:sldId id="314" r:id="rId5"/>
    <p:sldId id="315" r:id="rId6"/>
    <p:sldId id="316" r:id="rId7"/>
    <p:sldId id="317" r:id="rId8"/>
    <p:sldId id="324" r:id="rId9"/>
    <p:sldId id="268" r:id="rId10"/>
    <p:sldId id="263" r:id="rId11"/>
    <p:sldId id="285" r:id="rId12"/>
    <p:sldId id="269" r:id="rId13"/>
    <p:sldId id="270" r:id="rId14"/>
    <p:sldId id="271" r:id="rId15"/>
    <p:sldId id="272" r:id="rId16"/>
    <p:sldId id="273" r:id="rId17"/>
    <p:sldId id="286" r:id="rId18"/>
    <p:sldId id="276" r:id="rId19"/>
    <p:sldId id="274" r:id="rId20"/>
    <p:sldId id="287" r:id="rId21"/>
    <p:sldId id="258" r:id="rId22"/>
    <p:sldId id="259" r:id="rId23"/>
    <p:sldId id="265" r:id="rId24"/>
    <p:sldId id="318" r:id="rId25"/>
    <p:sldId id="288" r:id="rId26"/>
    <p:sldId id="260" r:id="rId27"/>
    <p:sldId id="289" r:id="rId28"/>
    <p:sldId id="290" r:id="rId29"/>
    <p:sldId id="319" r:id="rId30"/>
    <p:sldId id="311" r:id="rId31"/>
    <p:sldId id="307" r:id="rId32"/>
    <p:sldId id="320" r:id="rId33"/>
    <p:sldId id="262" r:id="rId34"/>
    <p:sldId id="321" r:id="rId35"/>
    <p:sldId id="283" r:id="rId36"/>
    <p:sldId id="291" r:id="rId37"/>
    <p:sldId id="295" r:id="rId38"/>
    <p:sldId id="293" r:id="rId39"/>
    <p:sldId id="294" r:id="rId40"/>
    <p:sldId id="296" r:id="rId41"/>
    <p:sldId id="300" r:id="rId42"/>
    <p:sldId id="308" r:id="rId43"/>
    <p:sldId id="297" r:id="rId44"/>
    <p:sldId id="278" r:id="rId45"/>
    <p:sldId id="298" r:id="rId46"/>
    <p:sldId id="279" r:id="rId47"/>
    <p:sldId id="301" r:id="rId48"/>
    <p:sldId id="280" r:id="rId49"/>
    <p:sldId id="306" r:id="rId50"/>
    <p:sldId id="302" r:id="rId51"/>
    <p:sldId id="281" r:id="rId52"/>
    <p:sldId id="303" r:id="rId53"/>
    <p:sldId id="322" r:id="rId54"/>
    <p:sldId id="312" r:id="rId55"/>
    <p:sldId id="282" r:id="rId56"/>
    <p:sldId id="304" r:id="rId57"/>
    <p:sldId id="305"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42" charset="0"/>
        <a:ea typeface="ＭＳ Ｐゴシック" pitchFamily="42" charset="-128"/>
        <a:cs typeface="ＭＳ Ｐゴシック" pitchFamily="42" charset="-128"/>
      </a:defRPr>
    </a:lvl1pPr>
    <a:lvl2pPr marL="457200" algn="l" rtl="0" eaLnBrk="0" fontAlgn="base" hangingPunct="0">
      <a:spcBef>
        <a:spcPct val="0"/>
      </a:spcBef>
      <a:spcAft>
        <a:spcPct val="0"/>
      </a:spcAft>
      <a:defRPr sz="2400" kern="1200">
        <a:solidFill>
          <a:schemeClr val="tx1"/>
        </a:solidFill>
        <a:latin typeface="Arial" pitchFamily="42" charset="0"/>
        <a:ea typeface="ＭＳ Ｐゴシック" pitchFamily="42" charset="-128"/>
        <a:cs typeface="ＭＳ Ｐゴシック" pitchFamily="42" charset="-128"/>
      </a:defRPr>
    </a:lvl2pPr>
    <a:lvl3pPr marL="914400" algn="l" rtl="0" eaLnBrk="0" fontAlgn="base" hangingPunct="0">
      <a:spcBef>
        <a:spcPct val="0"/>
      </a:spcBef>
      <a:spcAft>
        <a:spcPct val="0"/>
      </a:spcAft>
      <a:defRPr sz="2400" kern="1200">
        <a:solidFill>
          <a:schemeClr val="tx1"/>
        </a:solidFill>
        <a:latin typeface="Arial" pitchFamily="42" charset="0"/>
        <a:ea typeface="ＭＳ Ｐゴシック" pitchFamily="42" charset="-128"/>
        <a:cs typeface="ＭＳ Ｐゴシック" pitchFamily="42" charset="-128"/>
      </a:defRPr>
    </a:lvl3pPr>
    <a:lvl4pPr marL="1371600" algn="l" rtl="0" eaLnBrk="0" fontAlgn="base" hangingPunct="0">
      <a:spcBef>
        <a:spcPct val="0"/>
      </a:spcBef>
      <a:spcAft>
        <a:spcPct val="0"/>
      </a:spcAft>
      <a:defRPr sz="2400" kern="1200">
        <a:solidFill>
          <a:schemeClr val="tx1"/>
        </a:solidFill>
        <a:latin typeface="Arial" pitchFamily="42" charset="0"/>
        <a:ea typeface="ＭＳ Ｐゴシック" pitchFamily="42" charset="-128"/>
        <a:cs typeface="ＭＳ Ｐゴシック" pitchFamily="42" charset="-128"/>
      </a:defRPr>
    </a:lvl4pPr>
    <a:lvl5pPr marL="1828800" algn="l" rtl="0" eaLnBrk="0" fontAlgn="base" hangingPunct="0">
      <a:spcBef>
        <a:spcPct val="0"/>
      </a:spcBef>
      <a:spcAft>
        <a:spcPct val="0"/>
      </a:spcAft>
      <a:defRPr sz="2400" kern="1200">
        <a:solidFill>
          <a:schemeClr val="tx1"/>
        </a:solidFill>
        <a:latin typeface="Arial" pitchFamily="42" charset="0"/>
        <a:ea typeface="ＭＳ Ｐゴシック" pitchFamily="42" charset="-128"/>
        <a:cs typeface="ＭＳ Ｐゴシック" pitchFamily="42" charset="-128"/>
      </a:defRPr>
    </a:lvl5pPr>
    <a:lvl6pPr marL="2286000" algn="l" defTabSz="457200" rtl="0" eaLnBrk="1" latinLnBrk="0" hangingPunct="1">
      <a:defRPr sz="2400" kern="1200">
        <a:solidFill>
          <a:schemeClr val="tx1"/>
        </a:solidFill>
        <a:latin typeface="Arial" pitchFamily="42" charset="0"/>
        <a:ea typeface="ＭＳ Ｐゴシック" pitchFamily="42" charset="-128"/>
        <a:cs typeface="ＭＳ Ｐゴシック" pitchFamily="42" charset="-128"/>
      </a:defRPr>
    </a:lvl6pPr>
    <a:lvl7pPr marL="2743200" algn="l" defTabSz="457200" rtl="0" eaLnBrk="1" latinLnBrk="0" hangingPunct="1">
      <a:defRPr sz="2400" kern="1200">
        <a:solidFill>
          <a:schemeClr val="tx1"/>
        </a:solidFill>
        <a:latin typeface="Arial" pitchFamily="42" charset="0"/>
        <a:ea typeface="ＭＳ Ｐゴシック" pitchFamily="42" charset="-128"/>
        <a:cs typeface="ＭＳ Ｐゴシック" pitchFamily="42" charset="-128"/>
      </a:defRPr>
    </a:lvl7pPr>
    <a:lvl8pPr marL="3200400" algn="l" defTabSz="457200" rtl="0" eaLnBrk="1" latinLnBrk="0" hangingPunct="1">
      <a:defRPr sz="2400" kern="1200">
        <a:solidFill>
          <a:schemeClr val="tx1"/>
        </a:solidFill>
        <a:latin typeface="Arial" pitchFamily="42" charset="0"/>
        <a:ea typeface="ＭＳ Ｐゴシック" pitchFamily="42" charset="-128"/>
        <a:cs typeface="ＭＳ Ｐゴシック" pitchFamily="42" charset="-128"/>
      </a:defRPr>
    </a:lvl8pPr>
    <a:lvl9pPr marL="3657600" algn="l" defTabSz="457200" rtl="0" eaLnBrk="1" latinLnBrk="0" hangingPunct="1">
      <a:defRPr sz="2400" kern="1200">
        <a:solidFill>
          <a:schemeClr val="tx1"/>
        </a:solidFill>
        <a:latin typeface="Arial" pitchFamily="42" charset="0"/>
        <a:ea typeface="ＭＳ Ｐゴシック" pitchFamily="42" charset="-128"/>
        <a:cs typeface="ＭＳ Ｐゴシック" pitchFamily="4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a:srgbClr val="FE544E"/>
    <a:srgbClr val="E4279E"/>
    <a:srgbClr val="E41208"/>
    <a:srgbClr val="FF2E4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83" d="100"/>
          <a:sy n="83" d="100"/>
        </p:scale>
        <p:origin x="-104" y="-3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8384"/>
    </p:cViewPr>
  </p:sorter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60" charset="0"/>
                <a:ea typeface="ＭＳ Ｐゴシック" pitchFamily="-60" charset="-128"/>
                <a:cs typeface="ＭＳ Ｐゴシック" pitchFamily="-60"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60" charset="0"/>
                <a:ea typeface="ＭＳ Ｐゴシック" pitchFamily="-60" charset="-128"/>
                <a:cs typeface="ＭＳ Ｐゴシック" pitchFamily="-60" charset="-128"/>
              </a:defRPr>
            </a:lvl1pPr>
          </a:lstStyle>
          <a:p>
            <a:pPr>
              <a:defRPr/>
            </a:pPr>
            <a:fld id="{F932EF76-460E-4845-9E09-50B44EB41FC7}" type="datetime1">
              <a:rPr lang="en-US"/>
              <a:pPr>
                <a:defRPr/>
              </a:pPr>
              <a:t>5/11/09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60" charset="0"/>
                <a:ea typeface="ＭＳ Ｐゴシック" pitchFamily="-60" charset="-128"/>
                <a:cs typeface="ＭＳ Ｐゴシック" pitchFamily="-60"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60" charset="0"/>
                <a:ea typeface="ＭＳ Ｐゴシック" pitchFamily="-60" charset="-128"/>
                <a:cs typeface="ＭＳ Ｐゴシック" pitchFamily="-60" charset="-128"/>
              </a:defRPr>
            </a:lvl1pPr>
          </a:lstStyle>
          <a:p>
            <a:pPr>
              <a:defRPr/>
            </a:pPr>
            <a:fld id="{E6AE6C22-4729-449F-821F-FD97A02EA3D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96" charset="0"/>
                <a:ea typeface="ＭＳ Ｐゴシック" pitchFamily="96" charset="-128"/>
                <a:cs typeface="ＭＳ Ｐゴシック" pitchFamily="96"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96" charset="0"/>
                <a:ea typeface="ＭＳ Ｐゴシック" pitchFamily="96" charset="-128"/>
                <a:cs typeface="ＭＳ Ｐゴシック" pitchFamily="96"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96" charset="0"/>
                <a:ea typeface="ＭＳ Ｐゴシック" pitchFamily="96" charset="-128"/>
                <a:cs typeface="ＭＳ Ｐゴシック" pitchFamily="96"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96" charset="0"/>
                <a:ea typeface="ＭＳ Ｐゴシック" pitchFamily="96" charset="-128"/>
                <a:cs typeface="ＭＳ Ｐゴシック" pitchFamily="96" charset="-128"/>
              </a:defRPr>
            </a:lvl1pPr>
          </a:lstStyle>
          <a:p>
            <a:pPr>
              <a:defRPr/>
            </a:pPr>
            <a:fld id="{0E19218E-FE27-46A1-8D36-18F41A5F6EF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96" charset="0"/>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Arial" pitchFamily="96"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pitchFamily="96"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pitchFamily="96"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pitchFamily="96" charset="0"/>
        <a:ea typeface="ＭＳ Ｐゴシック" pitchFamily="9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BD5EE34-59CE-438B-B539-A32A115C5CCF}" type="slidenum">
              <a:rPr lang="en-US">
                <a:latin typeface="Arial" pitchFamily="42" charset="0"/>
                <a:ea typeface="ＭＳ Ｐゴシック" pitchFamily="42" charset="-128"/>
                <a:cs typeface="ＭＳ Ｐゴシック" pitchFamily="42" charset="-128"/>
              </a:rPr>
              <a:pPr/>
              <a:t>1</a:t>
            </a:fld>
            <a:endParaRPr lang="en-US">
              <a:latin typeface="Arial" pitchFamily="42" charset="0"/>
              <a:ea typeface="ＭＳ Ｐゴシック" pitchFamily="42" charset="-128"/>
              <a:cs typeface="ＭＳ Ｐゴシック" pitchFamily="42"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07EFEB7-E8DD-49B4-A2B7-A2B4CC11F403}" type="slidenum">
              <a:rPr lang="en-US">
                <a:latin typeface="Arial" pitchFamily="42" charset="0"/>
                <a:ea typeface="ＭＳ Ｐゴシック" pitchFamily="42" charset="-128"/>
                <a:cs typeface="ＭＳ Ｐゴシック" pitchFamily="42" charset="-128"/>
              </a:rPr>
              <a:pPr/>
              <a:t>17</a:t>
            </a:fld>
            <a:endParaRPr lang="en-US">
              <a:latin typeface="Arial" pitchFamily="42" charset="0"/>
              <a:ea typeface="ＭＳ Ｐゴシック" pitchFamily="42" charset="-128"/>
              <a:cs typeface="ＭＳ Ｐゴシック" pitchFamily="4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72AE587-5A29-4C7C-B744-B30132D8E450}" type="slidenum">
              <a:rPr lang="en-US">
                <a:latin typeface="Arial" pitchFamily="42" charset="0"/>
                <a:ea typeface="ＭＳ Ｐゴシック" pitchFamily="42" charset="-128"/>
                <a:cs typeface="ＭＳ Ｐゴシック" pitchFamily="42" charset="-128"/>
              </a:rPr>
              <a:pPr/>
              <a:t>18</a:t>
            </a:fld>
            <a:endParaRPr lang="en-US">
              <a:latin typeface="Arial" pitchFamily="42" charset="0"/>
              <a:ea typeface="ＭＳ Ｐゴシック" pitchFamily="42" charset="-128"/>
              <a:cs typeface="ＭＳ Ｐゴシック" pitchFamily="42"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FE8374A-6F0E-442A-A6C2-3126B18566E1}" type="slidenum">
              <a:rPr lang="en-US">
                <a:latin typeface="Arial" pitchFamily="42" charset="0"/>
                <a:ea typeface="ＭＳ Ｐゴシック" pitchFamily="42" charset="-128"/>
                <a:cs typeface="ＭＳ Ｐゴシック" pitchFamily="42" charset="-128"/>
              </a:rPr>
              <a:pPr/>
              <a:t>19</a:t>
            </a:fld>
            <a:endParaRPr lang="en-US">
              <a:latin typeface="Arial" pitchFamily="42" charset="0"/>
              <a:ea typeface="ＭＳ Ｐゴシック" pitchFamily="42" charset="-128"/>
              <a:cs typeface="ＭＳ Ｐゴシック" pitchFamily="42"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CA076A1-CE1D-451B-A06A-A9D968129805}" type="slidenum">
              <a:rPr lang="en-US">
                <a:latin typeface="Arial" pitchFamily="42" charset="0"/>
                <a:ea typeface="ＭＳ Ｐゴシック" pitchFamily="42" charset="-128"/>
                <a:cs typeface="ＭＳ Ｐゴシック" pitchFamily="42" charset="-128"/>
              </a:rPr>
              <a:pPr/>
              <a:t>20</a:t>
            </a:fld>
            <a:endParaRPr lang="en-US">
              <a:latin typeface="Arial" pitchFamily="42" charset="0"/>
              <a:ea typeface="ＭＳ Ｐゴシック" pitchFamily="42" charset="-128"/>
              <a:cs typeface="ＭＳ Ｐゴシック" pitchFamily="42"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4C43416-141F-4EF6-BAA2-0DC3138CC2A8}" type="slidenum">
              <a:rPr lang="en-US">
                <a:latin typeface="Arial" pitchFamily="42" charset="0"/>
                <a:ea typeface="ＭＳ Ｐゴシック" pitchFamily="42" charset="-128"/>
                <a:cs typeface="ＭＳ Ｐゴシック" pitchFamily="42" charset="-128"/>
              </a:rPr>
              <a:pPr/>
              <a:t>21</a:t>
            </a:fld>
            <a:endParaRPr lang="en-US">
              <a:latin typeface="Arial" pitchFamily="42" charset="0"/>
              <a:ea typeface="ＭＳ Ｐゴシック" pitchFamily="42" charset="-128"/>
              <a:cs typeface="ＭＳ Ｐゴシック" pitchFamily="42" charset="-128"/>
            </a:endParaRPr>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8A95CB3-F348-4327-9F87-15DBE7CAA4E8}" type="slidenum">
              <a:rPr lang="en-US">
                <a:latin typeface="Arial" pitchFamily="42" charset="0"/>
                <a:ea typeface="ＭＳ Ｐゴシック" pitchFamily="42" charset="-128"/>
                <a:cs typeface="ＭＳ Ｐゴシック" pitchFamily="42" charset="-128"/>
              </a:rPr>
              <a:pPr/>
              <a:t>22</a:t>
            </a:fld>
            <a:endParaRPr lang="en-US">
              <a:latin typeface="Arial" pitchFamily="42" charset="0"/>
              <a:ea typeface="ＭＳ Ｐゴシック" pitchFamily="42" charset="-128"/>
              <a:cs typeface="ＭＳ Ｐゴシック" pitchFamily="42" charset="-128"/>
            </a:endParaRPr>
          </a:p>
        </p:txBody>
      </p:sp>
      <p:sp>
        <p:nvSpPr>
          <p:cNvPr id="52227" name="Rectangle 2"/>
          <p:cNvSpPr>
            <a:spLocks noGrp="1" noRot="1" noChangeAspect="1" noChangeArrowheads="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0AFF8D2-4D2A-4810-AB07-6C086D443E54}" type="slidenum">
              <a:rPr lang="en-US">
                <a:latin typeface="Arial" pitchFamily="42" charset="0"/>
                <a:ea typeface="ＭＳ Ｐゴシック" pitchFamily="42" charset="-128"/>
                <a:cs typeface="ＭＳ Ｐゴシック" pitchFamily="42" charset="-128"/>
              </a:rPr>
              <a:pPr/>
              <a:t>23</a:t>
            </a:fld>
            <a:endParaRPr lang="en-US">
              <a:latin typeface="Arial" pitchFamily="42" charset="0"/>
              <a:ea typeface="ＭＳ Ｐゴシック" pitchFamily="42" charset="-128"/>
              <a:cs typeface="ＭＳ Ｐゴシック" pitchFamily="42" charset="-128"/>
            </a:endParaRPr>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41ED3F1-4837-4FEB-B631-DB1055C77C2E}" type="slidenum">
              <a:rPr lang="en-US">
                <a:latin typeface="Arial" pitchFamily="42" charset="0"/>
                <a:ea typeface="ＭＳ Ｐゴシック" pitchFamily="42" charset="-128"/>
                <a:cs typeface="ＭＳ Ｐゴシック" pitchFamily="42" charset="-128"/>
              </a:rPr>
              <a:pPr/>
              <a:t>24</a:t>
            </a:fld>
            <a:endParaRPr lang="en-US">
              <a:latin typeface="Arial" pitchFamily="42" charset="0"/>
              <a:ea typeface="ＭＳ Ｐゴシック" pitchFamily="42" charset="-128"/>
              <a:cs typeface="ＭＳ Ｐゴシック" pitchFamily="42" charset="-128"/>
            </a:endParaRPr>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DBADB3E-4CD7-499F-88E2-915D2292B587}" type="slidenum">
              <a:rPr lang="en-US">
                <a:latin typeface="Arial" pitchFamily="42" charset="0"/>
                <a:ea typeface="ＭＳ Ｐゴシック" pitchFamily="42" charset="-128"/>
                <a:cs typeface="ＭＳ Ｐゴシック" pitchFamily="42" charset="-128"/>
              </a:rPr>
              <a:pPr/>
              <a:t>25</a:t>
            </a:fld>
            <a:endParaRPr lang="en-US">
              <a:latin typeface="Arial" pitchFamily="42" charset="0"/>
              <a:ea typeface="ＭＳ Ｐゴシック" pitchFamily="42" charset="-128"/>
              <a:cs typeface="ＭＳ Ｐゴシック" pitchFamily="42"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B48AD83-D0BC-4C6B-B8A9-33660B5EA836}" type="slidenum">
              <a:rPr lang="en-US">
                <a:latin typeface="Arial" pitchFamily="42" charset="0"/>
                <a:ea typeface="ＭＳ Ｐゴシック" pitchFamily="42" charset="-128"/>
                <a:cs typeface="ＭＳ Ｐゴシック" pitchFamily="42" charset="-128"/>
              </a:rPr>
              <a:pPr/>
              <a:t>26</a:t>
            </a:fld>
            <a:endParaRPr lang="en-US">
              <a:latin typeface="Arial" pitchFamily="42" charset="0"/>
              <a:ea typeface="ＭＳ Ｐゴシック" pitchFamily="42" charset="-128"/>
              <a:cs typeface="ＭＳ Ｐゴシック" pitchFamily="42" charset="-128"/>
            </a:endParaRPr>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19378E4-E596-4DC3-A0A6-739F2734DB24}" type="slidenum">
              <a:rPr lang="en-US">
                <a:latin typeface="Arial" pitchFamily="42" charset="0"/>
                <a:ea typeface="ＭＳ Ｐゴシック" pitchFamily="42" charset="-128"/>
                <a:cs typeface="ＭＳ Ｐゴシック" pitchFamily="42" charset="-128"/>
              </a:rPr>
              <a:pPr/>
              <a:t>9</a:t>
            </a:fld>
            <a:endParaRPr lang="en-US">
              <a:latin typeface="Arial" pitchFamily="42" charset="0"/>
              <a:ea typeface="ＭＳ Ｐゴシック" pitchFamily="42" charset="-128"/>
              <a:cs typeface="ＭＳ Ｐゴシック" pitchFamily="42"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3C78B61-01D8-4DEC-B85F-75EFAD2DAD31}" type="slidenum">
              <a:rPr lang="en-US">
                <a:latin typeface="Arial" pitchFamily="42" charset="0"/>
                <a:ea typeface="ＭＳ Ｐゴシック" pitchFamily="42" charset="-128"/>
                <a:cs typeface="ＭＳ Ｐゴシック" pitchFamily="42" charset="-128"/>
              </a:rPr>
              <a:pPr/>
              <a:t>27</a:t>
            </a:fld>
            <a:endParaRPr lang="en-US">
              <a:latin typeface="Arial" pitchFamily="42" charset="0"/>
              <a:ea typeface="ＭＳ Ｐゴシック" pitchFamily="42" charset="-128"/>
              <a:cs typeface="ＭＳ Ｐゴシック" pitchFamily="42" charset="-128"/>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D86B9A3-F514-4A1F-AC40-4277F02D580F}" type="slidenum">
              <a:rPr lang="en-US">
                <a:latin typeface="Arial" pitchFamily="42" charset="0"/>
                <a:ea typeface="ＭＳ Ｐゴシック" pitchFamily="42" charset="-128"/>
                <a:cs typeface="ＭＳ Ｐゴシック" pitchFamily="42" charset="-128"/>
              </a:rPr>
              <a:pPr/>
              <a:t>28</a:t>
            </a:fld>
            <a:endParaRPr lang="en-US">
              <a:latin typeface="Arial" pitchFamily="42" charset="0"/>
              <a:ea typeface="ＭＳ Ｐゴシック" pitchFamily="42" charset="-128"/>
              <a:cs typeface="ＭＳ Ｐゴシック" pitchFamily="42"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DAC10DE-DE3D-4EA2-AB76-F04D69FB34F6}" type="slidenum">
              <a:rPr lang="en-US">
                <a:latin typeface="Arial" pitchFamily="42" charset="0"/>
                <a:ea typeface="ＭＳ Ｐゴシック" pitchFamily="42" charset="-128"/>
                <a:cs typeface="ＭＳ Ｐゴシック" pitchFamily="42" charset="-128"/>
              </a:rPr>
              <a:pPr/>
              <a:t>30</a:t>
            </a:fld>
            <a:endParaRPr lang="en-US">
              <a:latin typeface="Arial" pitchFamily="42" charset="0"/>
              <a:ea typeface="ＭＳ Ｐゴシック" pitchFamily="42" charset="-128"/>
              <a:cs typeface="ＭＳ Ｐゴシック" pitchFamily="42"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63BF4E5-B7FC-49C2-831B-8902DD8D1B7C}" type="slidenum">
              <a:rPr lang="en-US">
                <a:latin typeface="Arial" pitchFamily="42" charset="0"/>
                <a:ea typeface="ＭＳ Ｐゴシック" pitchFamily="42" charset="-128"/>
                <a:cs typeface="ＭＳ Ｐゴシック" pitchFamily="42" charset="-128"/>
              </a:rPr>
              <a:pPr/>
              <a:t>31</a:t>
            </a:fld>
            <a:endParaRPr lang="en-US">
              <a:latin typeface="Arial" pitchFamily="42" charset="0"/>
              <a:ea typeface="ＭＳ Ｐゴシック" pitchFamily="42" charset="-128"/>
              <a:cs typeface="ＭＳ Ｐゴシック" pitchFamily="42"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9DF9476-87E8-4549-A429-841BF7E938CA}" type="slidenum">
              <a:rPr lang="en-US">
                <a:latin typeface="Arial" pitchFamily="42" charset="0"/>
                <a:ea typeface="ＭＳ Ｐゴシック" pitchFamily="42" charset="-128"/>
                <a:cs typeface="ＭＳ Ｐゴシック" pitchFamily="42" charset="-128"/>
              </a:rPr>
              <a:pPr/>
              <a:t>33</a:t>
            </a:fld>
            <a:endParaRPr lang="en-US">
              <a:latin typeface="Arial" pitchFamily="42" charset="0"/>
              <a:ea typeface="ＭＳ Ｐゴシック" pitchFamily="42" charset="-128"/>
              <a:cs typeface="ＭＳ Ｐゴシック" pitchFamily="42"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D9DF660-691A-4A69-B1D2-298EC097AD76}" type="slidenum">
              <a:rPr lang="en-US">
                <a:latin typeface="Arial" pitchFamily="42" charset="0"/>
                <a:ea typeface="ＭＳ Ｐゴシック" pitchFamily="42" charset="-128"/>
                <a:cs typeface="ＭＳ Ｐゴシック" pitchFamily="42" charset="-128"/>
              </a:rPr>
              <a:pPr/>
              <a:t>35</a:t>
            </a:fld>
            <a:endParaRPr lang="en-US">
              <a:latin typeface="Arial" pitchFamily="42" charset="0"/>
              <a:ea typeface="ＭＳ Ｐゴシック" pitchFamily="42" charset="-128"/>
              <a:cs typeface="ＭＳ Ｐゴシック" pitchFamily="42"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5CB9D4E-4E4D-4AAC-AA6B-E32A95B1193E}" type="slidenum">
              <a:rPr lang="en-US">
                <a:latin typeface="Arial" pitchFamily="42" charset="0"/>
                <a:ea typeface="ＭＳ Ｐゴシック" pitchFamily="42" charset="-128"/>
                <a:cs typeface="ＭＳ Ｐゴシック" pitchFamily="42" charset="-128"/>
              </a:rPr>
              <a:pPr/>
              <a:t>36</a:t>
            </a:fld>
            <a:endParaRPr lang="en-US">
              <a:latin typeface="Arial" pitchFamily="42" charset="0"/>
              <a:ea typeface="ＭＳ Ｐゴシック" pitchFamily="42" charset="-128"/>
              <a:cs typeface="ＭＳ Ｐゴシック" pitchFamily="42"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3503CA2-3784-4D54-9813-69CFD0B0D177}" type="slidenum">
              <a:rPr lang="en-US">
                <a:latin typeface="Arial" pitchFamily="42" charset="0"/>
                <a:ea typeface="ＭＳ Ｐゴシック" pitchFamily="42" charset="-128"/>
                <a:cs typeface="ＭＳ Ｐゴシック" pitchFamily="42" charset="-128"/>
              </a:rPr>
              <a:pPr/>
              <a:t>37</a:t>
            </a:fld>
            <a:endParaRPr lang="en-US">
              <a:latin typeface="Arial" pitchFamily="42" charset="0"/>
              <a:ea typeface="ＭＳ Ｐゴシック" pitchFamily="42" charset="-128"/>
              <a:cs typeface="ＭＳ Ｐゴシック" pitchFamily="42" charset="-128"/>
            </a:endParaRPr>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B978858-9931-4FF9-B573-0AB6D953B00B}" type="slidenum">
              <a:rPr lang="en-US">
                <a:latin typeface="Arial" pitchFamily="42" charset="0"/>
                <a:ea typeface="ＭＳ Ｐゴシック" pitchFamily="42" charset="-128"/>
                <a:cs typeface="ＭＳ Ｐゴシック" pitchFamily="42" charset="-128"/>
              </a:rPr>
              <a:pPr/>
              <a:t>38</a:t>
            </a:fld>
            <a:endParaRPr lang="en-US">
              <a:latin typeface="Arial" pitchFamily="42" charset="0"/>
              <a:ea typeface="ＭＳ Ｐゴシック" pitchFamily="42" charset="-128"/>
              <a:cs typeface="ＭＳ Ｐゴシック" pitchFamily="42" charset="-128"/>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0976878-4ABA-4EE4-A500-585141018825}" type="slidenum">
              <a:rPr lang="en-US">
                <a:latin typeface="Arial" pitchFamily="42" charset="0"/>
                <a:ea typeface="ＭＳ Ｐゴシック" pitchFamily="42" charset="-128"/>
                <a:cs typeface="ＭＳ Ｐゴシック" pitchFamily="42" charset="-128"/>
              </a:rPr>
              <a:pPr/>
              <a:t>39</a:t>
            </a:fld>
            <a:endParaRPr lang="en-US">
              <a:latin typeface="Arial" pitchFamily="42" charset="0"/>
              <a:ea typeface="ＭＳ Ｐゴシック" pitchFamily="42" charset="-128"/>
              <a:cs typeface="ＭＳ Ｐゴシック" pitchFamily="42" charset="-128"/>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a:latin typeface="Times New Roman" pitchFamily="42" charset="0"/>
                <a:ea typeface="ＭＳ Ｐゴシック" pitchFamily="42" charset="-128"/>
                <a:cs typeface="ＭＳ Ｐゴシック" pitchFamily="42" charset="-128"/>
              </a:rPr>
              <a:t>a better understanding of "better than and even chance"</a:t>
            </a:r>
          </a:p>
          <a:p>
            <a:pPr eaLnBrk="1" hangingPunct="1"/>
            <a:r>
              <a:rPr lang="en-US">
                <a:latin typeface="Times New Roman" pitchFamily="42" charset="0"/>
                <a:ea typeface="ＭＳ Ｐゴシック" pitchFamily="42" charset="-128"/>
                <a:cs typeface="ＭＳ Ｐゴシック" pitchFamily="42" charset="-128"/>
              </a:rPr>
              <a:t>a realization that current rankings are, at least in part, subject to "luck" or "random variation"</a:t>
            </a:r>
          </a:p>
          <a:p>
            <a:pPr eaLnBrk="1" hangingPunct="1"/>
            <a:r>
              <a:rPr lang="en-US">
                <a:latin typeface="Times New Roman" pitchFamily="42" charset="0"/>
                <a:ea typeface="ＭＳ Ｐゴシック" pitchFamily="42" charset="-128"/>
                <a:cs typeface="ＭＳ Ｐゴシック" pitchFamily="42" charset="-128"/>
              </a:rPr>
              <a:t>an opportunity to test a hypothesis by observing data </a:t>
            </a:r>
          </a:p>
          <a:p>
            <a:pPr eaLnBrk="1" hangingPunct="1"/>
            <a:r>
              <a:rPr lang="en-US">
                <a:latin typeface="Times New Roman" pitchFamily="42" charset="0"/>
                <a:ea typeface="ＭＳ Ｐゴシック" pitchFamily="42" charset="-128"/>
                <a:cs typeface="ＭＳ Ｐゴシック" pitchFamily="42" charset="-128"/>
              </a:rPr>
              <a:t>consideration of conditional probability</a:t>
            </a:r>
          </a:p>
          <a:p>
            <a:pPr eaLnBrk="1" hangingPunct="1"/>
            <a:r>
              <a:rPr lang="en-US">
                <a:latin typeface="Times New Roman" pitchFamily="42" charset="0"/>
                <a:ea typeface="ＭＳ Ｐゴシック" pitchFamily="42" charset="-128"/>
                <a:cs typeface="ＭＳ Ｐゴシック" pitchFamily="42" charset="-128"/>
              </a:rPr>
              <a:t>an appreciation that randomness can deceive and often does</a:t>
            </a:r>
          </a:p>
          <a:p>
            <a:pPr eaLnBrk="1" hangingPunct="1"/>
            <a:r>
              <a:rPr lang="en-US">
                <a:latin typeface="Times New Roman" pitchFamily="42" charset="0"/>
                <a:ea typeface="ＭＳ Ｐゴシック" pitchFamily="42" charset="-128"/>
                <a:cs typeface="ＭＳ Ｐゴシック" pitchFamily="42" charset="-128"/>
              </a:rPr>
              <a:t>an opportunity for answering a question via simulation (by coin or computer)</a:t>
            </a:r>
          </a:p>
          <a:p>
            <a:pPr eaLnBrk="1" hangingPunct="1"/>
            <a:r>
              <a:rPr lang="en-US">
                <a:latin typeface="Times New Roman" pitchFamily="42" charset="0"/>
                <a:ea typeface="ＭＳ Ｐゴシック" pitchFamily="42" charset="-128"/>
                <a:cs typeface="ＭＳ Ｐゴシック" pitchFamily="42" charset="-128"/>
              </a:rPr>
              <a:t>a need to define a measure of variability (in point status)</a:t>
            </a:r>
          </a:p>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D4E696C-6A90-416D-B880-CDEF4D5115B6}" type="slidenum">
              <a:rPr lang="en-US">
                <a:latin typeface="Arial" pitchFamily="42" charset="0"/>
                <a:ea typeface="ＭＳ Ｐゴシック" pitchFamily="42" charset="-128"/>
                <a:cs typeface="ＭＳ Ｐゴシック" pitchFamily="42" charset="-128"/>
              </a:rPr>
              <a:pPr/>
              <a:t>10</a:t>
            </a:fld>
            <a:endParaRPr lang="en-US">
              <a:latin typeface="Arial" pitchFamily="42" charset="0"/>
              <a:ea typeface="ＭＳ Ｐゴシック" pitchFamily="42" charset="-128"/>
              <a:cs typeface="ＭＳ Ｐゴシック" pitchFamily="42"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D7202EA-736E-4E3C-A621-0C44A1F956B9}" type="slidenum">
              <a:rPr lang="en-US">
                <a:latin typeface="Arial" pitchFamily="42" charset="0"/>
                <a:ea typeface="ＭＳ Ｐゴシック" pitchFamily="42" charset="-128"/>
                <a:cs typeface="ＭＳ Ｐゴシック" pitchFamily="42" charset="-128"/>
              </a:rPr>
              <a:pPr/>
              <a:t>40</a:t>
            </a:fld>
            <a:endParaRPr lang="en-US">
              <a:latin typeface="Arial" pitchFamily="42" charset="0"/>
              <a:ea typeface="ＭＳ Ｐゴシック" pitchFamily="42" charset="-128"/>
              <a:cs typeface="ＭＳ Ｐゴシック" pitchFamily="42" charset="-128"/>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207533C-F19B-4569-8D44-781381E38BBA}" type="slidenum">
              <a:rPr lang="en-US">
                <a:latin typeface="Arial" pitchFamily="42" charset="0"/>
                <a:ea typeface="ＭＳ Ｐゴシック" pitchFamily="42" charset="-128"/>
                <a:cs typeface="ＭＳ Ｐゴシック" pitchFamily="42" charset="-128"/>
              </a:rPr>
              <a:pPr/>
              <a:t>41</a:t>
            </a:fld>
            <a:endParaRPr lang="en-US">
              <a:latin typeface="Arial" pitchFamily="42" charset="0"/>
              <a:ea typeface="ＭＳ Ｐゴシック" pitchFamily="42" charset="-128"/>
              <a:cs typeface="ＭＳ Ｐゴシック" pitchFamily="42"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5AD6B99-7889-404F-8A0B-8CD145E58E6E}" type="slidenum">
              <a:rPr lang="en-US">
                <a:latin typeface="Arial" pitchFamily="42" charset="0"/>
                <a:ea typeface="ＭＳ Ｐゴシック" pitchFamily="42" charset="-128"/>
                <a:cs typeface="ＭＳ Ｐゴシック" pitchFamily="42" charset="-128"/>
              </a:rPr>
              <a:pPr/>
              <a:t>42</a:t>
            </a:fld>
            <a:endParaRPr lang="en-US">
              <a:latin typeface="Arial" pitchFamily="42" charset="0"/>
              <a:ea typeface="ＭＳ Ｐゴシック" pitchFamily="42" charset="-128"/>
              <a:cs typeface="ＭＳ Ｐゴシック" pitchFamily="42" charset="-128"/>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ED11359-44F1-4F0D-8D3D-C0914EE86396}" type="slidenum">
              <a:rPr lang="en-US">
                <a:latin typeface="Arial" pitchFamily="42" charset="0"/>
                <a:ea typeface="ＭＳ Ｐゴシック" pitchFamily="42" charset="-128"/>
                <a:cs typeface="ＭＳ Ｐゴシック" pitchFamily="42" charset="-128"/>
              </a:rPr>
              <a:pPr/>
              <a:t>43</a:t>
            </a:fld>
            <a:endParaRPr lang="en-US">
              <a:latin typeface="Arial" pitchFamily="42" charset="0"/>
              <a:ea typeface="ＭＳ Ｐゴシック" pitchFamily="42" charset="-128"/>
              <a:cs typeface="ＭＳ Ｐゴシック" pitchFamily="42" charset="-128"/>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7D57B29-C57C-489B-9F6D-1987F8B0B3A9}" type="slidenum">
              <a:rPr lang="en-US">
                <a:latin typeface="Arial" pitchFamily="42" charset="0"/>
                <a:ea typeface="ＭＳ Ｐゴシック" pitchFamily="42" charset="-128"/>
                <a:cs typeface="ＭＳ Ｐゴシック" pitchFamily="42" charset="-128"/>
              </a:rPr>
              <a:pPr/>
              <a:t>44</a:t>
            </a:fld>
            <a:endParaRPr lang="en-US">
              <a:latin typeface="Arial" pitchFamily="42" charset="0"/>
              <a:ea typeface="ＭＳ Ｐゴシック" pitchFamily="42" charset="-128"/>
              <a:cs typeface="ＭＳ Ｐゴシック" pitchFamily="42"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04C80CB-B955-46E1-963E-E4BB4B6C00ED}" type="slidenum">
              <a:rPr lang="en-US">
                <a:latin typeface="Arial" pitchFamily="42" charset="0"/>
                <a:ea typeface="ＭＳ Ｐゴシック" pitchFamily="42" charset="-128"/>
                <a:cs typeface="ＭＳ Ｐゴシック" pitchFamily="42" charset="-128"/>
              </a:rPr>
              <a:pPr/>
              <a:t>45</a:t>
            </a:fld>
            <a:endParaRPr lang="en-US">
              <a:latin typeface="Arial" pitchFamily="42" charset="0"/>
              <a:ea typeface="ＭＳ Ｐゴシック" pitchFamily="42" charset="-128"/>
              <a:cs typeface="ＭＳ Ｐゴシック" pitchFamily="42" charset="-128"/>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FA823D1-CF46-45D1-A200-F51FA5472E65}" type="slidenum">
              <a:rPr lang="en-US">
                <a:latin typeface="Arial" pitchFamily="42" charset="0"/>
                <a:ea typeface="ＭＳ Ｐゴシック" pitchFamily="42" charset="-128"/>
                <a:cs typeface="ＭＳ Ｐゴシック" pitchFamily="42" charset="-128"/>
              </a:rPr>
              <a:pPr/>
              <a:t>46</a:t>
            </a:fld>
            <a:endParaRPr lang="en-US">
              <a:latin typeface="Arial" pitchFamily="42" charset="0"/>
              <a:ea typeface="ＭＳ Ｐゴシック" pitchFamily="42" charset="-128"/>
              <a:cs typeface="ＭＳ Ｐゴシック" pitchFamily="42"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0FF21D8-2F49-4720-835F-D32FB0540B37}" type="slidenum">
              <a:rPr lang="en-US">
                <a:latin typeface="Arial" pitchFamily="42" charset="0"/>
                <a:ea typeface="ＭＳ Ｐゴシック" pitchFamily="42" charset="-128"/>
                <a:cs typeface="ＭＳ Ｐゴシック" pitchFamily="42" charset="-128"/>
              </a:rPr>
              <a:pPr/>
              <a:t>47</a:t>
            </a:fld>
            <a:endParaRPr lang="en-US">
              <a:latin typeface="Arial" pitchFamily="42" charset="0"/>
              <a:ea typeface="ＭＳ Ｐゴシック" pitchFamily="42" charset="-128"/>
              <a:cs typeface="ＭＳ Ｐゴシック" pitchFamily="42" charset="-128"/>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9FDAC8B-85EA-45ED-B332-45A356C54DCA}" type="slidenum">
              <a:rPr lang="en-US">
                <a:latin typeface="Arial" pitchFamily="42" charset="0"/>
                <a:ea typeface="ＭＳ Ｐゴシック" pitchFamily="42" charset="-128"/>
                <a:cs typeface="ＭＳ Ｐゴシック" pitchFamily="42" charset="-128"/>
              </a:rPr>
              <a:pPr/>
              <a:t>48</a:t>
            </a:fld>
            <a:endParaRPr lang="en-US">
              <a:latin typeface="Arial" pitchFamily="42" charset="0"/>
              <a:ea typeface="ＭＳ Ｐゴシック" pitchFamily="42" charset="-128"/>
              <a:cs typeface="ＭＳ Ｐゴシック" pitchFamily="42"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23E6F91-2E52-4042-94C5-08D41B009D41}" type="slidenum">
              <a:rPr lang="en-US">
                <a:latin typeface="Arial" pitchFamily="42" charset="0"/>
                <a:ea typeface="ＭＳ Ｐゴシック" pitchFamily="42" charset="-128"/>
                <a:cs typeface="ＭＳ Ｐゴシック" pitchFamily="42" charset="-128"/>
              </a:rPr>
              <a:pPr/>
              <a:t>49</a:t>
            </a:fld>
            <a:endParaRPr lang="en-US">
              <a:latin typeface="Arial" pitchFamily="42" charset="0"/>
              <a:ea typeface="ＭＳ Ｐゴシック" pitchFamily="42" charset="-128"/>
              <a:cs typeface="ＭＳ Ｐゴシック" pitchFamily="42" charset="-128"/>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6B09578-610D-41E2-853E-E23F23C6E66D}" type="slidenum">
              <a:rPr lang="en-US">
                <a:latin typeface="Arial" pitchFamily="42" charset="0"/>
                <a:ea typeface="ＭＳ Ｐゴシック" pitchFamily="42" charset="-128"/>
                <a:cs typeface="ＭＳ Ｐゴシック" pitchFamily="42" charset="-128"/>
              </a:rPr>
              <a:pPr/>
              <a:t>11</a:t>
            </a:fld>
            <a:endParaRPr lang="en-US">
              <a:latin typeface="Arial" pitchFamily="42" charset="0"/>
              <a:ea typeface="ＭＳ Ｐゴシック" pitchFamily="42" charset="-128"/>
              <a:cs typeface="ＭＳ Ｐゴシック" pitchFamily="42" charset="-128"/>
            </a:endParaRPr>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E4F7F86-EE3A-435D-B498-32CC5AD5892D}" type="slidenum">
              <a:rPr lang="en-US">
                <a:latin typeface="Arial" pitchFamily="42" charset="0"/>
                <a:ea typeface="ＭＳ Ｐゴシック" pitchFamily="42" charset="-128"/>
                <a:cs typeface="ＭＳ Ｐゴシック" pitchFamily="42" charset="-128"/>
              </a:rPr>
              <a:pPr/>
              <a:t>50</a:t>
            </a:fld>
            <a:endParaRPr lang="en-US">
              <a:latin typeface="Arial" pitchFamily="42" charset="0"/>
              <a:ea typeface="ＭＳ Ｐゴシック" pitchFamily="42" charset="-128"/>
              <a:cs typeface="ＭＳ Ｐゴシック" pitchFamily="42"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C422297-72E5-4643-A327-E67C9EE825E4}" type="slidenum">
              <a:rPr lang="en-US">
                <a:latin typeface="Arial" pitchFamily="42" charset="0"/>
                <a:ea typeface="ＭＳ Ｐゴシック" pitchFamily="42" charset="-128"/>
                <a:cs typeface="ＭＳ Ｐゴシック" pitchFamily="42" charset="-128"/>
              </a:rPr>
              <a:pPr/>
              <a:t>51</a:t>
            </a:fld>
            <a:endParaRPr lang="en-US">
              <a:latin typeface="Arial" pitchFamily="42" charset="0"/>
              <a:ea typeface="ＭＳ Ｐゴシック" pitchFamily="42" charset="-128"/>
              <a:cs typeface="ＭＳ Ｐゴシック" pitchFamily="42"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1D2FA09-37A7-4DCE-A3EC-126023BB26BE}" type="slidenum">
              <a:rPr lang="en-US">
                <a:latin typeface="Arial" pitchFamily="42" charset="0"/>
                <a:ea typeface="ＭＳ Ｐゴシック" pitchFamily="42" charset="-128"/>
                <a:cs typeface="ＭＳ Ｐゴシック" pitchFamily="42" charset="-128"/>
              </a:rPr>
              <a:pPr/>
              <a:t>52</a:t>
            </a:fld>
            <a:endParaRPr lang="en-US">
              <a:latin typeface="Arial" pitchFamily="42" charset="0"/>
              <a:ea typeface="ＭＳ Ｐゴシック" pitchFamily="42" charset="-128"/>
              <a:cs typeface="ＭＳ Ｐゴシック" pitchFamily="42"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A333CD4-8A51-40EE-B6CE-117D96656F92}" type="slidenum">
              <a:rPr lang="en-US">
                <a:latin typeface="Arial" pitchFamily="42" charset="0"/>
                <a:ea typeface="ＭＳ Ｐゴシック" pitchFamily="42" charset="-128"/>
                <a:cs typeface="ＭＳ Ｐゴシック" pitchFamily="42" charset="-128"/>
              </a:rPr>
              <a:pPr/>
              <a:t>54</a:t>
            </a:fld>
            <a:endParaRPr lang="en-US">
              <a:latin typeface="Arial" pitchFamily="42" charset="0"/>
              <a:ea typeface="ＭＳ Ｐゴシック" pitchFamily="42" charset="-128"/>
              <a:cs typeface="ＭＳ Ｐゴシック" pitchFamily="42"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A191899-F9B5-4A93-ACC9-75E77D0A07A5}" type="slidenum">
              <a:rPr lang="en-US">
                <a:latin typeface="Arial" pitchFamily="42" charset="0"/>
                <a:ea typeface="ＭＳ Ｐゴシック" pitchFamily="42" charset="-128"/>
                <a:cs typeface="ＭＳ Ｐゴシック" pitchFamily="42" charset="-128"/>
              </a:rPr>
              <a:pPr/>
              <a:t>55</a:t>
            </a:fld>
            <a:endParaRPr lang="en-US">
              <a:latin typeface="Arial" pitchFamily="42" charset="0"/>
              <a:ea typeface="ＭＳ Ｐゴシック" pitchFamily="42" charset="-128"/>
              <a:cs typeface="ＭＳ Ｐゴシック" pitchFamily="42"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BAD10E7-D04A-4AEE-B022-04F3F6056ED8}" type="slidenum">
              <a:rPr lang="en-US">
                <a:latin typeface="Arial" pitchFamily="42" charset="0"/>
                <a:ea typeface="ＭＳ Ｐゴシック" pitchFamily="42" charset="-128"/>
                <a:cs typeface="ＭＳ Ｐゴシック" pitchFamily="42" charset="-128"/>
              </a:rPr>
              <a:pPr/>
              <a:t>56</a:t>
            </a:fld>
            <a:endParaRPr lang="en-US">
              <a:latin typeface="Arial" pitchFamily="42" charset="0"/>
              <a:ea typeface="ＭＳ Ｐゴシック" pitchFamily="42" charset="-128"/>
              <a:cs typeface="ＭＳ Ｐゴシック" pitchFamily="42"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31C56355-D0DF-4028-865F-A5B750FFB1F5}" type="slidenum">
              <a:rPr lang="en-US">
                <a:latin typeface="Arial" pitchFamily="42" charset="0"/>
                <a:ea typeface="ＭＳ Ｐゴシック" pitchFamily="42" charset="-128"/>
                <a:cs typeface="ＭＳ Ｐゴシック" pitchFamily="42" charset="-128"/>
              </a:rPr>
              <a:pPr/>
              <a:t>57</a:t>
            </a:fld>
            <a:endParaRPr lang="en-US">
              <a:latin typeface="Arial" pitchFamily="42" charset="0"/>
              <a:ea typeface="ＭＳ Ｐゴシック" pitchFamily="42" charset="-128"/>
              <a:cs typeface="ＭＳ Ｐゴシック" pitchFamily="42"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93DD7FE-6A77-4F82-9950-171FD0E0891E}" type="slidenum">
              <a:rPr lang="en-US">
                <a:latin typeface="Arial" pitchFamily="42" charset="0"/>
                <a:ea typeface="ＭＳ Ｐゴシック" pitchFamily="42" charset="-128"/>
                <a:cs typeface="ＭＳ Ｐゴシック" pitchFamily="42" charset="-128"/>
              </a:rPr>
              <a:pPr/>
              <a:t>12</a:t>
            </a:fld>
            <a:endParaRPr lang="en-US">
              <a:latin typeface="Arial" pitchFamily="42" charset="0"/>
              <a:ea typeface="ＭＳ Ｐゴシック" pitchFamily="42" charset="-128"/>
              <a:cs typeface="ＭＳ Ｐゴシック" pitchFamily="42"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DF1F618-C877-4C62-AE0A-BBC6D5CE21B4}" type="slidenum">
              <a:rPr lang="en-US">
                <a:latin typeface="Arial" pitchFamily="42" charset="0"/>
                <a:ea typeface="ＭＳ Ｐゴシック" pitchFamily="42" charset="-128"/>
                <a:cs typeface="ＭＳ Ｐゴシック" pitchFamily="42" charset="-128"/>
              </a:rPr>
              <a:pPr/>
              <a:t>13</a:t>
            </a:fld>
            <a:endParaRPr lang="en-US">
              <a:latin typeface="Arial" pitchFamily="42" charset="0"/>
              <a:ea typeface="ＭＳ Ｐゴシック" pitchFamily="42" charset="-128"/>
              <a:cs typeface="ＭＳ Ｐゴシック" pitchFamily="42"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F7E8EE6-3795-49FE-8671-E8DB13C14B99}" type="slidenum">
              <a:rPr lang="en-US">
                <a:latin typeface="Arial" pitchFamily="42" charset="0"/>
                <a:ea typeface="ＭＳ Ｐゴシック" pitchFamily="42" charset="-128"/>
                <a:cs typeface="ＭＳ Ｐゴシック" pitchFamily="42" charset="-128"/>
              </a:rPr>
              <a:pPr/>
              <a:t>14</a:t>
            </a:fld>
            <a:endParaRPr lang="en-US">
              <a:latin typeface="Arial" pitchFamily="42" charset="0"/>
              <a:ea typeface="ＭＳ Ｐゴシック" pitchFamily="42" charset="-128"/>
              <a:cs typeface="ＭＳ Ｐゴシック" pitchFamily="42"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700EFEA-944C-4197-8171-A3277C217D66}" type="slidenum">
              <a:rPr lang="en-US">
                <a:latin typeface="Arial" pitchFamily="42" charset="0"/>
                <a:ea typeface="ＭＳ Ｐゴシック" pitchFamily="42" charset="-128"/>
                <a:cs typeface="ＭＳ Ｐゴシック" pitchFamily="42" charset="-128"/>
              </a:rPr>
              <a:pPr/>
              <a:t>15</a:t>
            </a:fld>
            <a:endParaRPr lang="en-US">
              <a:latin typeface="Arial" pitchFamily="42" charset="0"/>
              <a:ea typeface="ＭＳ Ｐゴシック" pitchFamily="42" charset="-128"/>
              <a:cs typeface="ＭＳ Ｐゴシック" pitchFamily="42"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571BB90-B09A-4149-B3F5-A66AE5B1C367}" type="slidenum">
              <a:rPr lang="en-US">
                <a:latin typeface="Arial" pitchFamily="42" charset="0"/>
                <a:ea typeface="ＭＳ Ｐゴシック" pitchFamily="42" charset="-128"/>
                <a:cs typeface="ＭＳ Ｐゴシック" pitchFamily="42" charset="-128"/>
              </a:rPr>
              <a:pPr/>
              <a:t>16</a:t>
            </a:fld>
            <a:endParaRPr lang="en-US">
              <a:latin typeface="Arial" pitchFamily="42" charset="0"/>
              <a:ea typeface="ＭＳ Ｐゴシック" pitchFamily="42" charset="-128"/>
              <a:cs typeface="ＭＳ Ｐゴシック" pitchFamily="42"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pitchFamily="42" charset="0"/>
              <a:ea typeface="ＭＳ Ｐゴシック" pitchFamily="42" charset="-128"/>
              <a:cs typeface="ＭＳ Ｐゴシック" pitchFamily="4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4578"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24579" name="Rectangle 3"/>
          <p:cNvSpPr>
            <a:spLocks noGrp="1" noRot="1" noChangeArrowheads="1"/>
          </p:cNvSpPr>
          <p:nvPr>
            <p:ph type="subTitle" idx="1"/>
          </p:nvPr>
        </p:nvSpPr>
        <p:spPr>
          <a:xfrm>
            <a:off x="1371600" y="3886200"/>
            <a:ext cx="6400800" cy="1752600"/>
          </a:xfrm>
          <a:effectLst>
            <a:outerShdw blurRad="50800" dist="12700" dir="2700000" algn="ctr" rotWithShape="0">
              <a:srgbClr val="000000">
                <a:alpha val="75000"/>
              </a:srgbClr>
            </a:outerShdw>
          </a:effectLst>
        </p:spPr>
        <p:txBody>
          <a:bodyPr/>
          <a:lstStyle>
            <a:lvl1pPr marL="0" indent="0" algn="ctr">
              <a:buFont typeface="Wingdings" pitchFamily="96"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effectLst>
                  <a:outerShdw blurRad="38100" dist="38100" dir="2700000" algn="tl">
                    <a:srgbClr val="000000"/>
                  </a:outerShdw>
                </a:effectLst>
              </a:defRPr>
            </a:lvl1pPr>
          </a:lstStyle>
          <a:p>
            <a:pPr>
              <a:defRPr/>
            </a:pPr>
            <a:r>
              <a:rPr lang="en-CA"/>
              <a:t>May, 2009</a:t>
            </a:r>
            <a:endParaRPr lang="en-US"/>
          </a:p>
        </p:txBody>
      </p:sp>
      <p:sp>
        <p:nvSpPr>
          <p:cNvPr id="5" name="Rectangle 5"/>
          <p:cNvSpPr>
            <a:spLocks noGrp="1" noChangeArrowheads="1"/>
          </p:cNvSpPr>
          <p:nvPr>
            <p:ph type="ftr" sz="quarter" idx="11"/>
          </p:nvPr>
        </p:nvSpPr>
        <p:spPr/>
        <p:txBody>
          <a:bodyPr/>
          <a:lstStyle>
            <a:lvl1pPr>
              <a:defRPr>
                <a:effectLst>
                  <a:outerShdw blurRad="38100" dist="38100" dir="2700000" algn="tl">
                    <a:srgbClr val="000000"/>
                  </a:outerShdw>
                </a:effectLst>
                <a:latin typeface="Arial" pitchFamily="96" charset="0"/>
                <a:ea typeface="ＭＳ Ｐゴシック" pitchFamily="96" charset="-128"/>
                <a:cs typeface="ＭＳ Ｐゴシック" pitchFamily="96" charset="-128"/>
              </a:defRPr>
            </a:lvl1pPr>
          </a:lstStyle>
          <a:p>
            <a:pPr>
              <a:defRPr/>
            </a:pPr>
            <a:r>
              <a:rPr lang="en-US"/>
              <a:t>CMEF</a:t>
            </a:r>
          </a:p>
        </p:txBody>
      </p:sp>
      <p:sp>
        <p:nvSpPr>
          <p:cNvPr id="6" name="Rectangle 6"/>
          <p:cNvSpPr>
            <a:spLocks noGrp="1" noChangeArrowheads="1"/>
          </p:cNvSpPr>
          <p:nvPr>
            <p:ph type="sldNum" sz="quarter" idx="12"/>
          </p:nvPr>
        </p:nvSpPr>
        <p:spPr/>
        <p:txBody>
          <a:bodyPr/>
          <a:lstStyle>
            <a:lvl1pPr>
              <a:defRPr>
                <a:effectLst>
                  <a:outerShdw blurRad="38100" dist="38100" dir="2700000" algn="tl">
                    <a:srgbClr val="000000"/>
                  </a:outerShdw>
                </a:effectLst>
              </a:defRPr>
            </a:lvl1pPr>
          </a:lstStyle>
          <a:p>
            <a:pPr>
              <a:defRPr/>
            </a:pPr>
            <a:fld id="{A3872F1F-4314-4C1C-A66B-E96515E627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May,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CMEF</a:t>
            </a:r>
          </a:p>
        </p:txBody>
      </p:sp>
      <p:sp>
        <p:nvSpPr>
          <p:cNvPr id="6" name="Rectangle 6"/>
          <p:cNvSpPr>
            <a:spLocks noGrp="1" noChangeArrowheads="1"/>
          </p:cNvSpPr>
          <p:nvPr>
            <p:ph type="sldNum" sz="quarter" idx="12"/>
          </p:nvPr>
        </p:nvSpPr>
        <p:spPr>
          <a:ln/>
        </p:spPr>
        <p:txBody>
          <a:bodyPr/>
          <a:lstStyle>
            <a:lvl1pPr>
              <a:defRPr/>
            </a:lvl1pPr>
          </a:lstStyle>
          <a:p>
            <a:pPr>
              <a:defRPr/>
            </a:pPr>
            <a:fld id="{B048DA46-91B2-43CB-8206-E17D27344C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May,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CMEF</a:t>
            </a:r>
          </a:p>
        </p:txBody>
      </p:sp>
      <p:sp>
        <p:nvSpPr>
          <p:cNvPr id="6" name="Rectangle 6"/>
          <p:cNvSpPr>
            <a:spLocks noGrp="1" noChangeArrowheads="1"/>
          </p:cNvSpPr>
          <p:nvPr>
            <p:ph type="sldNum" sz="quarter" idx="12"/>
          </p:nvPr>
        </p:nvSpPr>
        <p:spPr>
          <a:ln/>
        </p:spPr>
        <p:txBody>
          <a:bodyPr/>
          <a:lstStyle>
            <a:lvl1pPr>
              <a:defRPr/>
            </a:lvl1pPr>
          </a:lstStyle>
          <a:p>
            <a:pPr>
              <a:defRPr/>
            </a:pPr>
            <a:fld id="{5719BB14-B6A2-4217-9500-2CDBA428F2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May,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CMEF</a:t>
            </a:r>
          </a:p>
        </p:txBody>
      </p:sp>
      <p:sp>
        <p:nvSpPr>
          <p:cNvPr id="6" name="Rectangle 6"/>
          <p:cNvSpPr>
            <a:spLocks noGrp="1" noChangeArrowheads="1"/>
          </p:cNvSpPr>
          <p:nvPr>
            <p:ph type="sldNum" sz="quarter" idx="12"/>
          </p:nvPr>
        </p:nvSpPr>
        <p:spPr>
          <a:ln/>
        </p:spPr>
        <p:txBody>
          <a:bodyPr/>
          <a:lstStyle>
            <a:lvl1pPr>
              <a:defRPr/>
            </a:lvl1pPr>
          </a:lstStyle>
          <a:p>
            <a:pPr>
              <a:defRPr/>
            </a:pPr>
            <a:fld id="{C65D0714-0EF3-45BC-A5C7-F2AC8C5053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CA"/>
              <a:t>May,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CMEF</a:t>
            </a:r>
          </a:p>
        </p:txBody>
      </p:sp>
      <p:sp>
        <p:nvSpPr>
          <p:cNvPr id="6" name="Rectangle 6"/>
          <p:cNvSpPr>
            <a:spLocks noGrp="1" noChangeArrowheads="1"/>
          </p:cNvSpPr>
          <p:nvPr>
            <p:ph type="sldNum" sz="quarter" idx="12"/>
          </p:nvPr>
        </p:nvSpPr>
        <p:spPr>
          <a:ln/>
        </p:spPr>
        <p:txBody>
          <a:bodyPr/>
          <a:lstStyle>
            <a:lvl1pPr>
              <a:defRPr/>
            </a:lvl1pPr>
          </a:lstStyle>
          <a:p>
            <a:pPr>
              <a:defRPr/>
            </a:pPr>
            <a:fld id="{0816C561-304E-4F7E-A3E0-36B81198F1A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CA"/>
              <a:t>May,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CMEF</a:t>
            </a:r>
          </a:p>
        </p:txBody>
      </p:sp>
      <p:sp>
        <p:nvSpPr>
          <p:cNvPr id="7" name="Rectangle 6"/>
          <p:cNvSpPr>
            <a:spLocks noGrp="1" noChangeArrowheads="1"/>
          </p:cNvSpPr>
          <p:nvPr>
            <p:ph type="sldNum" sz="quarter" idx="12"/>
          </p:nvPr>
        </p:nvSpPr>
        <p:spPr>
          <a:ln/>
        </p:spPr>
        <p:txBody>
          <a:bodyPr/>
          <a:lstStyle>
            <a:lvl1pPr>
              <a:defRPr/>
            </a:lvl1pPr>
          </a:lstStyle>
          <a:p>
            <a:pPr>
              <a:defRPr/>
            </a:pPr>
            <a:fld id="{F10B6AB9-D8FD-45E3-B124-2DBE2D828D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CA"/>
              <a:t>May, 2009</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CMEF</a:t>
            </a:r>
          </a:p>
        </p:txBody>
      </p:sp>
      <p:sp>
        <p:nvSpPr>
          <p:cNvPr id="9" name="Rectangle 6"/>
          <p:cNvSpPr>
            <a:spLocks noGrp="1" noChangeArrowheads="1"/>
          </p:cNvSpPr>
          <p:nvPr>
            <p:ph type="sldNum" sz="quarter" idx="12"/>
          </p:nvPr>
        </p:nvSpPr>
        <p:spPr>
          <a:ln/>
        </p:spPr>
        <p:txBody>
          <a:bodyPr/>
          <a:lstStyle>
            <a:lvl1pPr>
              <a:defRPr/>
            </a:lvl1pPr>
          </a:lstStyle>
          <a:p>
            <a:pPr>
              <a:defRPr/>
            </a:pPr>
            <a:fld id="{46B08C81-3A86-4E89-A3E1-FA983B5CE6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CA"/>
              <a:t>May, 2009</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CMEF</a:t>
            </a:r>
          </a:p>
        </p:txBody>
      </p:sp>
      <p:sp>
        <p:nvSpPr>
          <p:cNvPr id="5" name="Rectangle 6"/>
          <p:cNvSpPr>
            <a:spLocks noGrp="1" noChangeArrowheads="1"/>
          </p:cNvSpPr>
          <p:nvPr>
            <p:ph type="sldNum" sz="quarter" idx="12"/>
          </p:nvPr>
        </p:nvSpPr>
        <p:spPr>
          <a:ln/>
        </p:spPr>
        <p:txBody>
          <a:bodyPr/>
          <a:lstStyle>
            <a:lvl1pPr>
              <a:defRPr/>
            </a:lvl1pPr>
          </a:lstStyle>
          <a:p>
            <a:pPr>
              <a:defRPr/>
            </a:pPr>
            <a:fld id="{6274DC62-5082-4C5C-BF0A-42800C0CA3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CA"/>
              <a:t>May, 2009</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CMEF</a:t>
            </a:r>
          </a:p>
        </p:txBody>
      </p:sp>
      <p:sp>
        <p:nvSpPr>
          <p:cNvPr id="4" name="Rectangle 6"/>
          <p:cNvSpPr>
            <a:spLocks noGrp="1" noChangeArrowheads="1"/>
          </p:cNvSpPr>
          <p:nvPr>
            <p:ph type="sldNum" sz="quarter" idx="12"/>
          </p:nvPr>
        </p:nvSpPr>
        <p:spPr>
          <a:ln/>
        </p:spPr>
        <p:txBody>
          <a:bodyPr/>
          <a:lstStyle>
            <a:lvl1pPr>
              <a:defRPr/>
            </a:lvl1pPr>
          </a:lstStyle>
          <a:p>
            <a:pPr>
              <a:defRPr/>
            </a:pPr>
            <a:fld id="{800543A7-72F9-4858-869F-887755D83C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t>May,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CMEF</a:t>
            </a:r>
          </a:p>
        </p:txBody>
      </p:sp>
      <p:sp>
        <p:nvSpPr>
          <p:cNvPr id="7" name="Rectangle 6"/>
          <p:cNvSpPr>
            <a:spLocks noGrp="1" noChangeArrowheads="1"/>
          </p:cNvSpPr>
          <p:nvPr>
            <p:ph type="sldNum" sz="quarter" idx="12"/>
          </p:nvPr>
        </p:nvSpPr>
        <p:spPr>
          <a:ln/>
        </p:spPr>
        <p:txBody>
          <a:bodyPr/>
          <a:lstStyle>
            <a:lvl1pPr>
              <a:defRPr/>
            </a:lvl1pPr>
          </a:lstStyle>
          <a:p>
            <a:pPr>
              <a:defRPr/>
            </a:pPr>
            <a:fld id="{B954F666-65A0-4889-B5E3-5DD4BDFCA1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t>May,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CMEF</a:t>
            </a:r>
          </a:p>
        </p:txBody>
      </p:sp>
      <p:sp>
        <p:nvSpPr>
          <p:cNvPr id="7" name="Rectangle 6"/>
          <p:cNvSpPr>
            <a:spLocks noGrp="1" noChangeArrowheads="1"/>
          </p:cNvSpPr>
          <p:nvPr>
            <p:ph type="sldNum" sz="quarter" idx="12"/>
          </p:nvPr>
        </p:nvSpPr>
        <p:spPr>
          <a:ln/>
        </p:spPr>
        <p:txBody>
          <a:bodyPr/>
          <a:lstStyle>
            <a:lvl1pPr>
              <a:defRPr/>
            </a:lvl1pPr>
          </a:lstStyle>
          <a:p>
            <a:pPr>
              <a:defRPr/>
            </a:pPr>
            <a:fld id="{32ABBE8E-1187-498E-A17D-ABE9331AE10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a:outerShdw blurRad="45720" dist="12700"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eaLnBrk="1" hangingPunct="1">
              <a:defRPr sz="1400">
                <a:latin typeface="Arial" pitchFamily="96" charset="0"/>
                <a:ea typeface="ＭＳ Ｐゴシック" pitchFamily="96" charset="-128"/>
                <a:cs typeface="ＭＳ Ｐゴシック" pitchFamily="96" charset="-128"/>
              </a:defRPr>
            </a:lvl1pPr>
          </a:lstStyle>
          <a:p>
            <a:pPr>
              <a:defRPr/>
            </a:pPr>
            <a:r>
              <a:rPr lang="en-CA"/>
              <a:t>May, 2009</a:t>
            </a:r>
            <a:endParaRPr lang="en-US"/>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algn="ctr" eaLnBrk="1" hangingPunct="1">
              <a:defRPr sz="1400">
                <a:latin typeface="Arial" pitchFamily="-60" charset="0"/>
                <a:ea typeface="ＭＳ Ｐゴシック" pitchFamily="-60" charset="-128"/>
                <a:cs typeface="ＭＳ Ｐゴシック" pitchFamily="-60" charset="-128"/>
              </a:defRPr>
            </a:lvl1pPr>
          </a:lstStyle>
          <a:p>
            <a:pPr>
              <a:defRPr/>
            </a:pPr>
            <a:r>
              <a:rPr lang="en-US"/>
              <a:t>CMEF</a:t>
            </a:r>
          </a:p>
        </p:txBody>
      </p:sp>
      <p:sp>
        <p:nvSpPr>
          <p:cNvPr id="23558"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algn="r" eaLnBrk="1" hangingPunct="1">
              <a:defRPr sz="1400">
                <a:latin typeface="Arial" pitchFamily="96" charset="0"/>
                <a:ea typeface="ＭＳ Ｐゴシック" pitchFamily="96" charset="-128"/>
                <a:cs typeface="ＭＳ Ｐゴシック" pitchFamily="96" charset="-128"/>
              </a:defRPr>
            </a:lvl1pPr>
          </a:lstStyle>
          <a:p>
            <a:pPr>
              <a:defRPr/>
            </a:pPr>
            <a:fld id="{D666AE21-4DC5-4970-892E-B9EAF817E8E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p:txStyles>
    <p:titleStyle>
      <a:lvl1pPr algn="ctr" rtl="0" eaLnBrk="0" fontAlgn="base" hangingPunct="0">
        <a:spcBef>
          <a:spcPct val="0"/>
        </a:spcBef>
        <a:spcAft>
          <a:spcPct val="0"/>
        </a:spcAft>
        <a:defRPr sz="4400">
          <a:solidFill>
            <a:schemeClr val="tx2"/>
          </a:solidFill>
          <a:latin typeface="+mj-lt"/>
          <a:ea typeface="ＭＳ Ｐゴシック" pitchFamily="-60" charset="-128"/>
          <a:cs typeface="ＭＳ Ｐゴシック" pitchFamily="-60" charset="-128"/>
        </a:defRPr>
      </a:lvl1pPr>
      <a:lvl2pPr algn="ctr" rtl="0" eaLnBrk="0" fontAlgn="base" hangingPunct="0">
        <a:spcBef>
          <a:spcPct val="0"/>
        </a:spcBef>
        <a:spcAft>
          <a:spcPct val="0"/>
        </a:spcAft>
        <a:defRPr sz="4400">
          <a:solidFill>
            <a:schemeClr val="tx2"/>
          </a:solidFill>
          <a:latin typeface="Arial" pitchFamily="96" charset="0"/>
          <a:ea typeface="ＭＳ Ｐゴシック" pitchFamily="-60" charset="-128"/>
          <a:cs typeface="ＭＳ Ｐゴシック" pitchFamily="-60" charset="-128"/>
        </a:defRPr>
      </a:lvl2pPr>
      <a:lvl3pPr algn="ctr" rtl="0" eaLnBrk="0" fontAlgn="base" hangingPunct="0">
        <a:spcBef>
          <a:spcPct val="0"/>
        </a:spcBef>
        <a:spcAft>
          <a:spcPct val="0"/>
        </a:spcAft>
        <a:defRPr sz="4400">
          <a:solidFill>
            <a:schemeClr val="tx2"/>
          </a:solidFill>
          <a:latin typeface="Arial" pitchFamily="96" charset="0"/>
          <a:ea typeface="ＭＳ Ｐゴシック" pitchFamily="-60" charset="-128"/>
          <a:cs typeface="ＭＳ Ｐゴシック" pitchFamily="-60" charset="-128"/>
        </a:defRPr>
      </a:lvl3pPr>
      <a:lvl4pPr algn="ctr" rtl="0" eaLnBrk="0" fontAlgn="base" hangingPunct="0">
        <a:spcBef>
          <a:spcPct val="0"/>
        </a:spcBef>
        <a:spcAft>
          <a:spcPct val="0"/>
        </a:spcAft>
        <a:defRPr sz="4400">
          <a:solidFill>
            <a:schemeClr val="tx2"/>
          </a:solidFill>
          <a:latin typeface="Arial" pitchFamily="96" charset="0"/>
          <a:ea typeface="ＭＳ Ｐゴシック" pitchFamily="-60" charset="-128"/>
          <a:cs typeface="ＭＳ Ｐゴシック" pitchFamily="-60" charset="-128"/>
        </a:defRPr>
      </a:lvl4pPr>
      <a:lvl5pPr algn="ctr" rtl="0" eaLnBrk="0" fontAlgn="base" hangingPunct="0">
        <a:spcBef>
          <a:spcPct val="0"/>
        </a:spcBef>
        <a:spcAft>
          <a:spcPct val="0"/>
        </a:spcAft>
        <a:defRPr sz="4400">
          <a:solidFill>
            <a:schemeClr val="tx2"/>
          </a:solidFill>
          <a:latin typeface="Arial" pitchFamily="96" charset="0"/>
          <a:ea typeface="ＭＳ Ｐゴシック" pitchFamily="-60" charset="-128"/>
          <a:cs typeface="ＭＳ Ｐゴシック" pitchFamily="-60" charset="-128"/>
        </a:defRPr>
      </a:lvl5pPr>
      <a:lvl6pPr marL="457200" algn="ctr" rtl="0" fontAlgn="base">
        <a:spcBef>
          <a:spcPct val="0"/>
        </a:spcBef>
        <a:spcAft>
          <a:spcPct val="0"/>
        </a:spcAft>
        <a:defRPr sz="4400">
          <a:solidFill>
            <a:schemeClr val="tx2"/>
          </a:solidFill>
          <a:latin typeface="Arial" pitchFamily="96" charset="0"/>
        </a:defRPr>
      </a:lvl6pPr>
      <a:lvl7pPr marL="914400" algn="ctr" rtl="0" fontAlgn="base">
        <a:spcBef>
          <a:spcPct val="0"/>
        </a:spcBef>
        <a:spcAft>
          <a:spcPct val="0"/>
        </a:spcAft>
        <a:defRPr sz="4400">
          <a:solidFill>
            <a:schemeClr val="tx2"/>
          </a:solidFill>
          <a:latin typeface="Arial" pitchFamily="96" charset="0"/>
        </a:defRPr>
      </a:lvl7pPr>
      <a:lvl8pPr marL="1371600" algn="ctr" rtl="0" fontAlgn="base">
        <a:spcBef>
          <a:spcPct val="0"/>
        </a:spcBef>
        <a:spcAft>
          <a:spcPct val="0"/>
        </a:spcAft>
        <a:defRPr sz="4400">
          <a:solidFill>
            <a:schemeClr val="tx2"/>
          </a:solidFill>
          <a:latin typeface="Arial" pitchFamily="96" charset="0"/>
        </a:defRPr>
      </a:lvl8pPr>
      <a:lvl9pPr marL="1828800" algn="ctr" rtl="0" fontAlgn="base">
        <a:spcBef>
          <a:spcPct val="0"/>
        </a:spcBef>
        <a:spcAft>
          <a:spcPct val="0"/>
        </a:spcAft>
        <a:defRPr sz="4400">
          <a:solidFill>
            <a:schemeClr val="tx2"/>
          </a:solidFill>
          <a:latin typeface="Arial" pitchFamily="96" charset="0"/>
        </a:defRPr>
      </a:lvl9pPr>
    </p:titleStyle>
    <p:bodyStyle>
      <a:lvl1pPr marL="342900" indent="-342900" algn="l" rtl="0" eaLnBrk="0" fontAlgn="base" hangingPunct="0">
        <a:spcBef>
          <a:spcPct val="20000"/>
        </a:spcBef>
        <a:spcAft>
          <a:spcPct val="0"/>
        </a:spcAft>
        <a:buClr>
          <a:schemeClr val="hlink"/>
        </a:buClr>
        <a:buFont typeface="Wingdings" pitchFamily="42" charset="2"/>
        <a:buChar char="§"/>
        <a:defRPr sz="3200">
          <a:solidFill>
            <a:schemeClr val="tx1"/>
          </a:solidFill>
          <a:latin typeface="+mn-lt"/>
          <a:ea typeface="ＭＳ Ｐゴシック" pitchFamily="-60" charset="-128"/>
          <a:cs typeface="ＭＳ Ｐゴシック" pitchFamily="-60"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96" charset="-128"/>
        </a:defRPr>
      </a:lvl2pPr>
      <a:lvl3pPr marL="1143000" indent="-228600" algn="l" rtl="0" eaLnBrk="0" fontAlgn="base" hangingPunct="0">
        <a:spcBef>
          <a:spcPct val="20000"/>
        </a:spcBef>
        <a:spcAft>
          <a:spcPct val="0"/>
        </a:spcAft>
        <a:buClr>
          <a:schemeClr val="hlink"/>
        </a:buClr>
        <a:buFont typeface="Wingdings" pitchFamily="42" charset="2"/>
        <a:buChar char="§"/>
        <a:defRPr sz="2400">
          <a:solidFill>
            <a:schemeClr val="tx1"/>
          </a:solidFill>
          <a:latin typeface="+mn-lt"/>
          <a:ea typeface="ＭＳ Ｐゴシック" pitchFamily="9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96" charset="-128"/>
        </a:defRPr>
      </a:lvl4pPr>
      <a:lvl5pPr marL="2057400" indent="-228600" algn="l" rtl="0" eaLnBrk="0" fontAlgn="base" hangingPunct="0">
        <a:spcBef>
          <a:spcPct val="20000"/>
        </a:spcBef>
        <a:spcAft>
          <a:spcPct val="0"/>
        </a:spcAft>
        <a:buClr>
          <a:schemeClr val="hlink"/>
        </a:buClr>
        <a:buFont typeface="Wingdings" pitchFamily="42" charset="2"/>
        <a:buChar char="§"/>
        <a:defRPr sz="2000">
          <a:solidFill>
            <a:schemeClr val="tx1"/>
          </a:solidFill>
          <a:latin typeface="+mn-lt"/>
          <a:ea typeface="ＭＳ Ｐゴシック" pitchFamily="96" charset="-128"/>
        </a:defRPr>
      </a:lvl5pPr>
      <a:lvl6pPr marL="2514600" indent="-228600" algn="l" rtl="0" fontAlgn="base">
        <a:spcBef>
          <a:spcPct val="20000"/>
        </a:spcBef>
        <a:spcAft>
          <a:spcPct val="0"/>
        </a:spcAft>
        <a:buClr>
          <a:schemeClr val="hlink"/>
        </a:buClr>
        <a:buFont typeface="Wingdings" pitchFamily="96" charset="2"/>
        <a:buChar char="§"/>
        <a:defRPr sz="2000">
          <a:solidFill>
            <a:schemeClr val="tx1"/>
          </a:solidFill>
          <a:latin typeface="+mn-lt"/>
          <a:ea typeface="ＭＳ Ｐゴシック" pitchFamily="96" charset="-128"/>
        </a:defRPr>
      </a:lvl6pPr>
      <a:lvl7pPr marL="2971800" indent="-228600" algn="l" rtl="0" fontAlgn="base">
        <a:spcBef>
          <a:spcPct val="20000"/>
        </a:spcBef>
        <a:spcAft>
          <a:spcPct val="0"/>
        </a:spcAft>
        <a:buClr>
          <a:schemeClr val="hlink"/>
        </a:buClr>
        <a:buFont typeface="Wingdings" pitchFamily="96" charset="2"/>
        <a:buChar char="§"/>
        <a:defRPr sz="2000">
          <a:solidFill>
            <a:schemeClr val="tx1"/>
          </a:solidFill>
          <a:latin typeface="+mn-lt"/>
          <a:ea typeface="ＭＳ Ｐゴシック" pitchFamily="96" charset="-128"/>
        </a:defRPr>
      </a:lvl7pPr>
      <a:lvl8pPr marL="3429000" indent="-228600" algn="l" rtl="0" fontAlgn="base">
        <a:spcBef>
          <a:spcPct val="20000"/>
        </a:spcBef>
        <a:spcAft>
          <a:spcPct val="0"/>
        </a:spcAft>
        <a:buClr>
          <a:schemeClr val="hlink"/>
        </a:buClr>
        <a:buFont typeface="Wingdings" pitchFamily="96" charset="2"/>
        <a:buChar char="§"/>
        <a:defRPr sz="2000">
          <a:solidFill>
            <a:schemeClr val="tx1"/>
          </a:solidFill>
          <a:latin typeface="+mn-lt"/>
          <a:ea typeface="ＭＳ Ｐゴシック" pitchFamily="96" charset="-128"/>
        </a:defRPr>
      </a:lvl8pPr>
      <a:lvl9pPr marL="3886200" indent="-228600" algn="l" rtl="0" fontAlgn="base">
        <a:spcBef>
          <a:spcPct val="20000"/>
        </a:spcBef>
        <a:spcAft>
          <a:spcPct val="0"/>
        </a:spcAft>
        <a:buClr>
          <a:schemeClr val="hlink"/>
        </a:buClr>
        <a:buFont typeface="Wingdings" pitchFamily="96" charset="2"/>
        <a:buChar char="§"/>
        <a:defRPr sz="2000">
          <a:solidFill>
            <a:schemeClr val="tx1"/>
          </a:solidFill>
          <a:latin typeface="+mn-lt"/>
          <a:ea typeface="ＭＳ Ｐゴシック" pitchFamily="9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 Id="rId3"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27.xml"/><Relationship Id="rId4" Type="http://schemas.openxmlformats.org/officeDocument/2006/relationships/oleObject" Target="../embeddings/Microsoft_Excel_97_-_2004_Worksheet1.xls"/></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35.xml"/><Relationship Id="rId4" Type="http://schemas.openxmlformats.org/officeDocument/2006/relationships/oleObject" Target="../embeddings/Microsoft_Word_97_-_2004_Document2.doc"/></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jpeg"/><Relationship Id="rId6" Type="http://schemas.openxmlformats.org/officeDocument/2006/relationships/image" Target="../media/image3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hyperlink" Target="mailto:weldon@sfu.c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noChangeArrowheads="1"/>
          </p:cNvSpPr>
          <p:nvPr>
            <p:ph type="dt" sz="quarter" idx="10"/>
          </p:nvPr>
        </p:nvSpPr>
        <p:spPr/>
        <p:txBody>
          <a:bodyPr/>
          <a:lstStyle/>
          <a:p>
            <a:pPr>
              <a:defRPr/>
            </a:pPr>
            <a:r>
              <a:rPr lang="en-CA"/>
              <a:t>May, 2009</a:t>
            </a:r>
            <a:endParaRPr lang="en-US" dirty="0"/>
          </a:p>
        </p:txBody>
      </p:sp>
      <p:sp>
        <p:nvSpPr>
          <p:cNvPr id="6" name="Footer Placeholder 5"/>
          <p:cNvSpPr>
            <a:spLocks noGrp="1" noChangeArrowheads="1"/>
          </p:cNvSpPr>
          <p:nvPr>
            <p:ph type="ftr" sz="quarter" idx="11"/>
          </p:nvPr>
        </p:nvSpPr>
        <p:spPr/>
        <p:txBody>
          <a:bodyPr/>
          <a:lstStyle/>
          <a:p>
            <a:pPr>
              <a:defRPr/>
            </a:pPr>
            <a:r>
              <a:rPr lang="en-US"/>
              <a:t>CMEF</a:t>
            </a:r>
            <a:endParaRPr lang="en-US" dirty="0"/>
          </a:p>
        </p:txBody>
      </p:sp>
      <p:sp>
        <p:nvSpPr>
          <p:cNvPr id="7" name="Slide Number Placeholder 6"/>
          <p:cNvSpPr>
            <a:spLocks noGrp="1" noChangeArrowheads="1"/>
          </p:cNvSpPr>
          <p:nvPr>
            <p:ph type="sldNum" sz="quarter" idx="12"/>
          </p:nvPr>
        </p:nvSpPr>
        <p:spPr/>
        <p:txBody>
          <a:bodyPr/>
          <a:lstStyle/>
          <a:p>
            <a:pPr>
              <a:defRPr/>
            </a:pPr>
            <a:fld id="{1858A57E-4777-4007-A7ED-DC1FA650589D}" type="slidenum">
              <a:rPr lang="en-US"/>
              <a:pPr>
                <a:defRPr/>
              </a:pPr>
              <a:t>1</a:t>
            </a:fld>
            <a:endParaRPr lang="en-US"/>
          </a:p>
        </p:txBody>
      </p:sp>
      <p:sp>
        <p:nvSpPr>
          <p:cNvPr id="2050" name="Rectangle 2"/>
          <p:cNvSpPr>
            <a:spLocks noGrp="1" noRot="1" noChangeArrowheads="1"/>
          </p:cNvSpPr>
          <p:nvPr>
            <p:ph type="ctrTitle"/>
          </p:nvPr>
        </p:nvSpPr>
        <p:spPr>
          <a:xfrm>
            <a:off x="609600" y="990600"/>
            <a:ext cx="7772400" cy="1143000"/>
          </a:xfrm>
        </p:spPr>
        <p:txBody>
          <a:bodyPr/>
          <a:lstStyle/>
          <a:p>
            <a:pPr eaLnBrk="1" hangingPunct="1">
              <a:defRPr/>
            </a:pPr>
            <a:r>
              <a:rPr lang="en-US" smtClean="0"/>
              <a:t>Authentic Content </a:t>
            </a:r>
            <a:br>
              <a:rPr lang="en-US" smtClean="0"/>
            </a:br>
            <a:r>
              <a:rPr lang="en-US" smtClean="0"/>
              <a:t>in Statistics Courses</a:t>
            </a:r>
          </a:p>
        </p:txBody>
      </p:sp>
      <p:sp>
        <p:nvSpPr>
          <p:cNvPr id="2051" name="Rectangle 3"/>
          <p:cNvSpPr>
            <a:spLocks noGrp="1" noRot="1" noChangeArrowheads="1"/>
          </p:cNvSpPr>
          <p:nvPr>
            <p:ph type="subTitle" idx="1"/>
          </p:nvPr>
        </p:nvSpPr>
        <p:spPr>
          <a:xfrm>
            <a:off x="2590800" y="4343400"/>
            <a:ext cx="4038600" cy="1066800"/>
          </a:xfrm>
        </p:spPr>
        <p:txBody>
          <a:bodyPr/>
          <a:lstStyle/>
          <a:p>
            <a:pPr eaLnBrk="1" hangingPunct="1">
              <a:defRPr/>
            </a:pPr>
            <a:r>
              <a:rPr lang="en-US" sz="2400" dirty="0">
                <a:ea typeface="+mn-ea"/>
                <a:cs typeface="+mn-cs"/>
              </a:rPr>
              <a:t>Larry Weldon</a:t>
            </a:r>
          </a:p>
          <a:p>
            <a:pPr eaLnBrk="1" hangingPunct="1">
              <a:defRPr/>
            </a:pPr>
            <a:r>
              <a:rPr lang="en-US" sz="2400" dirty="0">
                <a:ea typeface="+mn-ea"/>
                <a:cs typeface="+mn-cs"/>
              </a:rPr>
              <a:t>Simon Fraser University</a:t>
            </a:r>
          </a:p>
          <a:p>
            <a:pPr eaLnBrk="1" hangingPunct="1">
              <a:defRPr/>
            </a:pPr>
            <a:r>
              <a:rPr lang="en-US" sz="2400" dirty="0">
                <a:ea typeface="+mn-ea"/>
                <a:cs typeface="+mn-cs"/>
              </a:rPr>
              <a:t>Canada</a:t>
            </a:r>
          </a:p>
        </p:txBody>
      </p:sp>
      <p:sp>
        <p:nvSpPr>
          <p:cNvPr id="2058" name="Text Box 10"/>
          <p:cNvSpPr txBox="1">
            <a:spLocks noChangeArrowheads="1"/>
          </p:cNvSpPr>
          <p:nvPr/>
        </p:nvSpPr>
        <p:spPr bwMode="auto">
          <a:xfrm>
            <a:off x="1219200" y="2362200"/>
            <a:ext cx="6858000" cy="584200"/>
          </a:xfrm>
          <a:prstGeom prst="rect">
            <a:avLst/>
          </a:prstGeom>
          <a:noFill/>
          <a:ln w="9525">
            <a:noFill/>
            <a:miter lim="800000"/>
            <a:headEnd/>
            <a:tailEnd/>
          </a:ln>
        </p:spPr>
        <p:txBody>
          <a:bodyPr>
            <a:prstTxWarp prst="textNoShape">
              <a:avLst/>
            </a:prstTxWarp>
            <a:spAutoFit/>
          </a:bodyPr>
          <a:lstStyle/>
          <a:p>
            <a:pPr algn="ctr">
              <a:defRPr/>
            </a:pPr>
            <a:r>
              <a:rPr lang="en-US" sz="3200" dirty="0">
                <a:solidFill>
                  <a:schemeClr val="tx2"/>
                </a:solidFill>
                <a:effectLst>
                  <a:outerShdw blurRad="50800" dist="38100" dir="2700000">
                    <a:srgbClr val="000000">
                      <a:alpha val="43000"/>
                    </a:srgbClr>
                  </a:outerShdw>
                </a:effectLst>
                <a:latin typeface="Arial" pitchFamily="-60" charset="0"/>
                <a:ea typeface="ＭＳ Ｐゴシック" pitchFamily="-60" charset="-128"/>
                <a:cs typeface="ＭＳ Ｐゴシック" pitchFamily="-60" charset="-128"/>
              </a:rPr>
              <a:t>Adapting Content to Modern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dissolve">
                                      <p:cBhvr>
                                        <p:cTn id="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r>
              <a:rPr lang="en-CA"/>
              <a:t>May, 2009</a:t>
            </a:r>
            <a:endParaRPr lang="en-US"/>
          </a:p>
        </p:txBody>
      </p:sp>
      <p:sp>
        <p:nvSpPr>
          <p:cNvPr id="5" name="Rectangle 5"/>
          <p:cNvSpPr>
            <a:spLocks noGrp="1" noChangeArrowheads="1"/>
          </p:cNvSpPr>
          <p:nvPr>
            <p:ph type="ftr" sz="quarter" idx="11"/>
          </p:nvPr>
        </p:nvSpPr>
        <p:spPr/>
        <p:txBody>
          <a:bodyPr/>
          <a:lstStyle/>
          <a:p>
            <a:pPr>
              <a:defRPr/>
            </a:pPr>
            <a:r>
              <a:rPr lang="en-US"/>
              <a:t>CMEF</a:t>
            </a:r>
          </a:p>
        </p:txBody>
      </p:sp>
      <p:sp>
        <p:nvSpPr>
          <p:cNvPr id="6" name="Rectangle 6"/>
          <p:cNvSpPr>
            <a:spLocks noGrp="1" noChangeArrowheads="1"/>
          </p:cNvSpPr>
          <p:nvPr>
            <p:ph type="sldNum" sz="quarter" idx="12"/>
          </p:nvPr>
        </p:nvSpPr>
        <p:spPr/>
        <p:txBody>
          <a:bodyPr/>
          <a:lstStyle/>
          <a:p>
            <a:pPr>
              <a:defRPr/>
            </a:pPr>
            <a:fld id="{3D39225E-5763-48E2-B404-788FC599BD67}" type="slidenum">
              <a:rPr lang="en-US"/>
              <a:pPr>
                <a:defRPr/>
              </a:pPr>
              <a:t>10</a:t>
            </a:fld>
            <a:endParaRPr lang="en-US"/>
          </a:p>
        </p:txBody>
      </p:sp>
      <p:sp>
        <p:nvSpPr>
          <p:cNvPr id="27650" name="Rectangle 2"/>
          <p:cNvSpPr>
            <a:spLocks noGrp="1" noRot="1" noChangeArrowheads="1"/>
          </p:cNvSpPr>
          <p:nvPr>
            <p:ph type="ctrTitle"/>
          </p:nvPr>
        </p:nvSpPr>
        <p:spPr>
          <a:xfrm>
            <a:off x="685800" y="381000"/>
            <a:ext cx="7772400" cy="1600200"/>
          </a:xfrm>
        </p:spPr>
        <p:txBody>
          <a:bodyPr/>
          <a:lstStyle/>
          <a:p>
            <a:pPr eaLnBrk="1" hangingPunct="1">
              <a:defRPr/>
            </a:pPr>
            <a:r>
              <a:rPr lang="en-US">
                <a:ea typeface="+mj-ea"/>
                <a:cs typeface="+mj-cs"/>
              </a:rPr>
              <a:t>Outline</a:t>
            </a:r>
          </a:p>
        </p:txBody>
      </p:sp>
      <p:sp>
        <p:nvSpPr>
          <p:cNvPr id="27651" name="Rectangle 3"/>
          <p:cNvSpPr>
            <a:spLocks noGrp="1" noRot="1" noChangeArrowheads="1"/>
          </p:cNvSpPr>
          <p:nvPr>
            <p:ph type="subTitle" idx="1"/>
          </p:nvPr>
        </p:nvSpPr>
        <p:spPr>
          <a:xfrm>
            <a:off x="1219200" y="1752600"/>
            <a:ext cx="6400800" cy="1752600"/>
          </a:xfrm>
        </p:spPr>
        <p:txBody>
          <a:bodyPr/>
          <a:lstStyle/>
          <a:p>
            <a:pPr eaLnBrk="1" hangingPunct="1">
              <a:buFont typeface="Wingdings" pitchFamily="42" charset="2"/>
              <a:buNone/>
              <a:defRPr/>
            </a:pPr>
            <a:r>
              <a:rPr lang="en-US">
                <a:ea typeface="ＭＳ Ｐゴシック" pitchFamily="42" charset="-128"/>
                <a:cs typeface="ＭＳ Ｐゴシック" pitchFamily="42" charset="-128"/>
              </a:rPr>
              <a:t>Pedagogy Reform </a:t>
            </a:r>
          </a:p>
          <a:p>
            <a:pPr eaLnBrk="1" hangingPunct="1">
              <a:buFont typeface="Wingdings" pitchFamily="42" charset="2"/>
              <a:buNone/>
              <a:defRPr/>
            </a:pPr>
            <a:r>
              <a:rPr lang="en-US">
                <a:ea typeface="ＭＳ Ｐゴシック" pitchFamily="42" charset="-128"/>
                <a:cs typeface="ＭＳ Ｐゴシック" pitchFamily="42" charset="-128"/>
              </a:rPr>
              <a:t>Obstacles to Implementation</a:t>
            </a:r>
          </a:p>
          <a:p>
            <a:pPr eaLnBrk="1" hangingPunct="1">
              <a:buFont typeface="Wingdings" pitchFamily="42" charset="2"/>
              <a:buNone/>
              <a:defRPr/>
            </a:pPr>
            <a:r>
              <a:rPr lang="en-US">
                <a:ea typeface="ＭＳ Ｐゴシック" pitchFamily="42" charset="-128"/>
                <a:cs typeface="ＭＳ Ｐゴシック" pitchFamily="42" charset="-128"/>
              </a:rPr>
              <a:t>Experience &amp; Tools</a:t>
            </a:r>
          </a:p>
          <a:p>
            <a:pPr eaLnBrk="1" hangingPunct="1">
              <a:buFont typeface="Wingdings" pitchFamily="42" charset="2"/>
              <a:buNone/>
              <a:defRPr/>
            </a:pPr>
            <a:r>
              <a:rPr lang="en-US">
                <a:ea typeface="ＭＳ Ｐゴシック" pitchFamily="42" charset="-128"/>
                <a:cs typeface="ＭＳ Ｐゴシック" pitchFamily="42" charset="-128"/>
              </a:rPr>
              <a:t>Technology Support</a:t>
            </a:r>
          </a:p>
          <a:p>
            <a:pPr eaLnBrk="1" hangingPunct="1">
              <a:buFont typeface="Wingdings" pitchFamily="42" charset="2"/>
              <a:buNone/>
              <a:defRPr/>
            </a:pPr>
            <a:r>
              <a:rPr lang="en-US">
                <a:ea typeface="ＭＳ Ｐゴシック" pitchFamily="42" charset="-128"/>
                <a:cs typeface="ＭＳ Ｐゴシック" pitchFamily="42" charset="-128"/>
              </a:rPr>
              <a:t>New Role of Textbooks</a:t>
            </a:r>
          </a:p>
          <a:p>
            <a:pPr eaLnBrk="1" hangingPunct="1">
              <a:buFont typeface="Wingdings" pitchFamily="42" charset="2"/>
              <a:buNone/>
              <a:defRPr/>
            </a:pPr>
            <a:r>
              <a:rPr lang="en-US">
                <a:ea typeface="ＭＳ Ｐゴシック" pitchFamily="42" charset="-128"/>
                <a:cs typeface="ＭＳ Ｐゴシック" pitchFamily="42" charset="-128"/>
              </a:rPr>
              <a:t>New Role of Math</a:t>
            </a:r>
          </a:p>
          <a:p>
            <a:pPr eaLnBrk="1" hangingPunct="1">
              <a:buFont typeface="Wingdings" pitchFamily="42" charset="2"/>
              <a:buNone/>
              <a:defRPr/>
            </a:pPr>
            <a:r>
              <a:rPr lang="en-US">
                <a:ea typeface="ＭＳ Ｐゴシック" pitchFamily="42" charset="-128"/>
                <a:cs typeface="ＭＳ Ｐゴシック" pitchFamily="42" charset="-128"/>
              </a:rPr>
              <a:t>Simulation Metaphor</a:t>
            </a:r>
          </a:p>
          <a:p>
            <a:pPr eaLnBrk="1" hangingPunct="1">
              <a:buFont typeface="Wingdings" pitchFamily="42" charset="2"/>
              <a:buNone/>
              <a:defRPr/>
            </a:pPr>
            <a:r>
              <a:rPr lang="en-US">
                <a:ea typeface="ＭＳ Ｐゴシック" pitchFamily="42" charset="-128"/>
                <a:cs typeface="ＭＳ Ｐゴシック" pitchFamily="42" charset="-128"/>
              </a:rPr>
              <a:t>Implications for Stat 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dissolve">
                                      <p:cBhvr>
                                        <p:cTn id="7" dur="500"/>
                                        <p:tgtEl>
                                          <p:spTgt spid="27651">
                                            <p:txEl>
                                              <p:pRg st="0" end="0"/>
                                            </p:txEl>
                                          </p:spTgt>
                                        </p:tgtEl>
                                      </p:cBhvr>
                                    </p:animEffect>
                                  </p:childTnLst>
                                  <p:subTnLst>
                                    <p:animClr clrSpc="rgb" dir="cw">
                                      <p:cBhvr override="childStyle">
                                        <p:cTn dur="1" fill="hold" display="0" masterRel="nextClick" afterEffect="1"/>
                                        <p:tgtEl>
                                          <p:spTgt spid="27651">
                                            <p:txEl>
                                              <p:pRg st="0" end="0"/>
                                            </p:txEl>
                                          </p:spTgt>
                                        </p:tgtEl>
                                        <p:attrNameLst>
                                          <p:attrName>ppt_c</p:attrName>
                                        </p:attrNameLst>
                                      </p:cBhvr>
                                      <p:to>
                                        <a:schemeClr val="tx2"/>
                                      </p:to>
                                    </p:animClr>
                                  </p:subTnLst>
                                </p:cTn>
                              </p:par>
                              <p:par>
                                <p:cTn id="8" presetID="9" presetClass="entr" presetSubtype="0"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dissolve">
                                      <p:cBhvr>
                                        <p:cTn id="10" dur="500"/>
                                        <p:tgtEl>
                                          <p:spTgt spid="27651">
                                            <p:txEl>
                                              <p:pRg st="1" end="1"/>
                                            </p:txEl>
                                          </p:spTgt>
                                        </p:tgtEl>
                                      </p:cBhvr>
                                    </p:animEffect>
                                  </p:childTnLst>
                                  <p:subTnLst>
                                    <p:animClr clrSpc="rgb" dir="cw">
                                      <p:cBhvr override="childStyle">
                                        <p:cTn dur="1" fill="hold" display="0" masterRel="nextClick" afterEffect="1"/>
                                        <p:tgtEl>
                                          <p:spTgt spid="27651">
                                            <p:txEl>
                                              <p:pRg st="1" end="1"/>
                                            </p:txEl>
                                          </p:spTgt>
                                        </p:tgtEl>
                                        <p:attrNameLst>
                                          <p:attrName>ppt_c</p:attrName>
                                        </p:attrNameLst>
                                      </p:cBhvr>
                                      <p:to>
                                        <a:schemeClr val="tx2"/>
                                      </p:to>
                                    </p:animClr>
                                  </p:subTnLst>
                                </p:cTn>
                              </p:par>
                              <p:par>
                                <p:cTn id="11" presetID="9" presetClass="entr" presetSubtype="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dissolve">
                                      <p:cBhvr>
                                        <p:cTn id="13" dur="500"/>
                                        <p:tgtEl>
                                          <p:spTgt spid="27651">
                                            <p:txEl>
                                              <p:pRg st="2" end="2"/>
                                            </p:txEl>
                                          </p:spTgt>
                                        </p:tgtEl>
                                      </p:cBhvr>
                                    </p:animEffect>
                                  </p:childTnLst>
                                  <p:subTnLst>
                                    <p:animClr clrSpc="rgb" dir="cw">
                                      <p:cBhvr override="childStyle">
                                        <p:cTn dur="1" fill="hold" display="0" masterRel="nextClick" afterEffect="1"/>
                                        <p:tgtEl>
                                          <p:spTgt spid="27651">
                                            <p:txEl>
                                              <p:pRg st="2" end="2"/>
                                            </p:txEl>
                                          </p:spTgt>
                                        </p:tgtEl>
                                        <p:attrNameLst>
                                          <p:attrName>ppt_c</p:attrName>
                                        </p:attrNameLst>
                                      </p:cBhvr>
                                      <p:to>
                                        <a:schemeClr val="tx2"/>
                                      </p:to>
                                    </p:animClr>
                                  </p:subTnLst>
                                </p:cTn>
                              </p:par>
                              <p:par>
                                <p:cTn id="14" presetID="9" presetClass="entr" presetSubtype="0" fill="hold" grpId="0" nodeType="withEffect">
                                  <p:stCondLst>
                                    <p:cond delay="0"/>
                                  </p:stCondLst>
                                  <p:childTnLst>
                                    <p:set>
                                      <p:cBhvr>
                                        <p:cTn id="15" dur="1" fill="hold">
                                          <p:stCondLst>
                                            <p:cond delay="0"/>
                                          </p:stCondLst>
                                        </p:cTn>
                                        <p:tgtEl>
                                          <p:spTgt spid="27651">
                                            <p:txEl>
                                              <p:pRg st="3" end="3"/>
                                            </p:txEl>
                                          </p:spTgt>
                                        </p:tgtEl>
                                        <p:attrNameLst>
                                          <p:attrName>style.visibility</p:attrName>
                                        </p:attrNameLst>
                                      </p:cBhvr>
                                      <p:to>
                                        <p:strVal val="visible"/>
                                      </p:to>
                                    </p:set>
                                    <p:animEffect transition="in" filter="dissolve">
                                      <p:cBhvr>
                                        <p:cTn id="16" dur="500"/>
                                        <p:tgtEl>
                                          <p:spTgt spid="27651">
                                            <p:txEl>
                                              <p:pRg st="3" end="3"/>
                                            </p:txEl>
                                          </p:spTgt>
                                        </p:tgtEl>
                                      </p:cBhvr>
                                    </p:animEffect>
                                  </p:childTnLst>
                                  <p:subTnLst>
                                    <p:animClr clrSpc="rgb" dir="cw">
                                      <p:cBhvr override="childStyle">
                                        <p:cTn dur="1" fill="hold" display="0" masterRel="nextClick" afterEffect="1"/>
                                        <p:tgtEl>
                                          <p:spTgt spid="27651">
                                            <p:txEl>
                                              <p:pRg st="3" end="3"/>
                                            </p:txEl>
                                          </p:spTgt>
                                        </p:tgtEl>
                                        <p:attrNameLst>
                                          <p:attrName>ppt_c</p:attrName>
                                        </p:attrNameLst>
                                      </p:cBhvr>
                                      <p:to>
                                        <a:schemeClr val="tx2"/>
                                      </p:to>
                                    </p:animClr>
                                  </p:subTnLst>
                                </p:cTn>
                              </p:par>
                              <p:par>
                                <p:cTn id="17" presetID="9" presetClass="entr" presetSubtype="0" fill="hold" grpId="0"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Effect transition="in" filter="dissolve">
                                      <p:cBhvr>
                                        <p:cTn id="19" dur="500"/>
                                        <p:tgtEl>
                                          <p:spTgt spid="27651">
                                            <p:txEl>
                                              <p:pRg st="4" end="4"/>
                                            </p:txEl>
                                          </p:spTgt>
                                        </p:tgtEl>
                                      </p:cBhvr>
                                    </p:animEffect>
                                  </p:childTnLst>
                                  <p:subTnLst>
                                    <p:animClr clrSpc="rgb" dir="cw">
                                      <p:cBhvr override="childStyle">
                                        <p:cTn dur="1" fill="hold" display="0" masterRel="nextClick" afterEffect="1"/>
                                        <p:tgtEl>
                                          <p:spTgt spid="27651">
                                            <p:txEl>
                                              <p:pRg st="4" end="4"/>
                                            </p:txEl>
                                          </p:spTgt>
                                        </p:tgtEl>
                                        <p:attrNameLst>
                                          <p:attrName>ppt_c</p:attrName>
                                        </p:attrNameLst>
                                      </p:cBhvr>
                                      <p:to>
                                        <a:schemeClr val="tx2"/>
                                      </p:to>
                                    </p:animClr>
                                  </p:subTnLst>
                                </p:cTn>
                              </p:par>
                              <p:par>
                                <p:cTn id="20" presetID="9" presetClass="entr" presetSubtype="0" fill="hold" grpId="0" nodeType="withEffect">
                                  <p:stCondLst>
                                    <p:cond delay="0"/>
                                  </p:stCondLst>
                                  <p:childTnLst>
                                    <p:set>
                                      <p:cBhvr>
                                        <p:cTn id="21" dur="1" fill="hold">
                                          <p:stCondLst>
                                            <p:cond delay="0"/>
                                          </p:stCondLst>
                                        </p:cTn>
                                        <p:tgtEl>
                                          <p:spTgt spid="27651">
                                            <p:txEl>
                                              <p:pRg st="5" end="5"/>
                                            </p:txEl>
                                          </p:spTgt>
                                        </p:tgtEl>
                                        <p:attrNameLst>
                                          <p:attrName>style.visibility</p:attrName>
                                        </p:attrNameLst>
                                      </p:cBhvr>
                                      <p:to>
                                        <p:strVal val="visible"/>
                                      </p:to>
                                    </p:set>
                                    <p:animEffect transition="in" filter="dissolve">
                                      <p:cBhvr>
                                        <p:cTn id="22" dur="500"/>
                                        <p:tgtEl>
                                          <p:spTgt spid="27651">
                                            <p:txEl>
                                              <p:pRg st="5" end="5"/>
                                            </p:txEl>
                                          </p:spTgt>
                                        </p:tgtEl>
                                      </p:cBhvr>
                                    </p:animEffect>
                                  </p:childTnLst>
                                  <p:subTnLst>
                                    <p:animClr clrSpc="rgb" dir="cw">
                                      <p:cBhvr override="childStyle">
                                        <p:cTn dur="1" fill="hold" display="0" masterRel="nextClick" afterEffect="1"/>
                                        <p:tgtEl>
                                          <p:spTgt spid="27651">
                                            <p:txEl>
                                              <p:pRg st="5" end="5"/>
                                            </p:txEl>
                                          </p:spTgt>
                                        </p:tgtEl>
                                        <p:attrNameLst>
                                          <p:attrName>ppt_c</p:attrName>
                                        </p:attrNameLst>
                                      </p:cBhvr>
                                      <p:to>
                                        <a:schemeClr val="tx2"/>
                                      </p:to>
                                    </p:animClr>
                                  </p:subTnLst>
                                </p:cTn>
                              </p:par>
                              <p:par>
                                <p:cTn id="23" presetID="9" presetClass="entr" presetSubtype="0" fill="hold" grpId="0" nodeType="withEffect">
                                  <p:stCondLst>
                                    <p:cond delay="0"/>
                                  </p:stCondLst>
                                  <p:childTnLst>
                                    <p:set>
                                      <p:cBhvr>
                                        <p:cTn id="24" dur="1" fill="hold">
                                          <p:stCondLst>
                                            <p:cond delay="0"/>
                                          </p:stCondLst>
                                        </p:cTn>
                                        <p:tgtEl>
                                          <p:spTgt spid="27651">
                                            <p:txEl>
                                              <p:pRg st="6" end="6"/>
                                            </p:txEl>
                                          </p:spTgt>
                                        </p:tgtEl>
                                        <p:attrNameLst>
                                          <p:attrName>style.visibility</p:attrName>
                                        </p:attrNameLst>
                                      </p:cBhvr>
                                      <p:to>
                                        <p:strVal val="visible"/>
                                      </p:to>
                                    </p:set>
                                    <p:animEffect transition="in" filter="dissolve">
                                      <p:cBhvr>
                                        <p:cTn id="25" dur="500"/>
                                        <p:tgtEl>
                                          <p:spTgt spid="27651">
                                            <p:txEl>
                                              <p:pRg st="6" end="6"/>
                                            </p:txEl>
                                          </p:spTgt>
                                        </p:tgtEl>
                                      </p:cBhvr>
                                    </p:animEffect>
                                  </p:childTnLst>
                                  <p:subTnLst>
                                    <p:animClr clrSpc="rgb" dir="cw">
                                      <p:cBhvr override="childStyle">
                                        <p:cTn dur="1" fill="hold" display="0" masterRel="nextClick" afterEffect="1"/>
                                        <p:tgtEl>
                                          <p:spTgt spid="27651">
                                            <p:txEl>
                                              <p:pRg st="6" end="6"/>
                                            </p:txEl>
                                          </p:spTgt>
                                        </p:tgtEl>
                                        <p:attrNameLst>
                                          <p:attrName>ppt_c</p:attrName>
                                        </p:attrNameLst>
                                      </p:cBhvr>
                                      <p:to>
                                        <a:schemeClr val="tx2"/>
                                      </p:to>
                                    </p:animClr>
                                  </p:subTnLst>
                                </p:cTn>
                              </p:par>
                              <p:par>
                                <p:cTn id="26" presetID="9" presetClass="entr" presetSubtype="0" fill="hold" grpId="0" nodeType="withEffect">
                                  <p:stCondLst>
                                    <p:cond delay="0"/>
                                  </p:stCondLst>
                                  <p:childTnLst>
                                    <p:set>
                                      <p:cBhvr>
                                        <p:cTn id="27" dur="1" fill="hold">
                                          <p:stCondLst>
                                            <p:cond delay="0"/>
                                          </p:stCondLst>
                                        </p:cTn>
                                        <p:tgtEl>
                                          <p:spTgt spid="27651">
                                            <p:txEl>
                                              <p:pRg st="7" end="7"/>
                                            </p:txEl>
                                          </p:spTgt>
                                        </p:tgtEl>
                                        <p:attrNameLst>
                                          <p:attrName>style.visibility</p:attrName>
                                        </p:attrNameLst>
                                      </p:cBhvr>
                                      <p:to>
                                        <p:strVal val="visible"/>
                                      </p:to>
                                    </p:set>
                                    <p:animEffect transition="in" filter="dissolve">
                                      <p:cBhvr>
                                        <p:cTn id="28" dur="500"/>
                                        <p:tgtEl>
                                          <p:spTgt spid="27651">
                                            <p:txEl>
                                              <p:pRg st="7" end="7"/>
                                            </p:txEl>
                                          </p:spTgt>
                                        </p:tgtEl>
                                      </p:cBhvr>
                                    </p:animEffect>
                                  </p:childTnLst>
                                  <p:subTnLst>
                                    <p:animClr clrSpc="rgb" dir="cw">
                                      <p:cBhvr override="childStyle">
                                        <p:cTn dur="1" fill="hold" display="0" masterRel="nextClick" afterEffect="1"/>
                                        <p:tgtEl>
                                          <p:spTgt spid="27651">
                                            <p:txEl>
                                              <p:pRg st="7" end="7"/>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r>
              <a:rPr lang="en-CA"/>
              <a:t>May, 2009</a:t>
            </a:r>
            <a:endParaRPr lang="en-US"/>
          </a:p>
        </p:txBody>
      </p:sp>
      <p:sp>
        <p:nvSpPr>
          <p:cNvPr id="5" name="Rectangle 5"/>
          <p:cNvSpPr>
            <a:spLocks noGrp="1" noChangeArrowheads="1"/>
          </p:cNvSpPr>
          <p:nvPr>
            <p:ph type="ftr" sz="quarter" idx="11"/>
          </p:nvPr>
        </p:nvSpPr>
        <p:spPr/>
        <p:txBody>
          <a:bodyPr/>
          <a:lstStyle/>
          <a:p>
            <a:pPr>
              <a:defRPr/>
            </a:pPr>
            <a:r>
              <a:rPr lang="en-US"/>
              <a:t>CMEF</a:t>
            </a:r>
          </a:p>
        </p:txBody>
      </p:sp>
      <p:sp>
        <p:nvSpPr>
          <p:cNvPr id="6" name="Rectangle 6"/>
          <p:cNvSpPr>
            <a:spLocks noGrp="1" noChangeArrowheads="1"/>
          </p:cNvSpPr>
          <p:nvPr>
            <p:ph type="sldNum" sz="quarter" idx="12"/>
          </p:nvPr>
        </p:nvSpPr>
        <p:spPr/>
        <p:txBody>
          <a:bodyPr/>
          <a:lstStyle/>
          <a:p>
            <a:pPr>
              <a:defRPr/>
            </a:pPr>
            <a:fld id="{AECA40EC-22D6-45A0-92D3-21416088D8FE}" type="slidenum">
              <a:rPr lang="en-US"/>
              <a:pPr>
                <a:defRPr/>
              </a:pPr>
              <a:t>11</a:t>
            </a:fld>
            <a:endParaRPr lang="en-US"/>
          </a:p>
        </p:txBody>
      </p:sp>
      <p:sp>
        <p:nvSpPr>
          <p:cNvPr id="73730" name="Rectangle 1026"/>
          <p:cNvSpPr>
            <a:spLocks noGrp="1" noRot="1" noChangeArrowheads="1"/>
          </p:cNvSpPr>
          <p:nvPr>
            <p:ph type="ctrTitle"/>
          </p:nvPr>
        </p:nvSpPr>
        <p:spPr>
          <a:xfrm>
            <a:off x="685800" y="381000"/>
            <a:ext cx="7772400" cy="1600200"/>
          </a:xfrm>
        </p:spPr>
        <p:txBody>
          <a:bodyPr/>
          <a:lstStyle/>
          <a:p>
            <a:pPr eaLnBrk="1" hangingPunct="1">
              <a:defRPr/>
            </a:pPr>
            <a:r>
              <a:rPr lang="en-US">
                <a:ea typeface="+mj-ea"/>
                <a:cs typeface="+mj-cs"/>
              </a:rPr>
              <a:t>Outline</a:t>
            </a:r>
          </a:p>
        </p:txBody>
      </p:sp>
      <p:sp>
        <p:nvSpPr>
          <p:cNvPr id="73731" name="Rectangle 1027"/>
          <p:cNvSpPr>
            <a:spLocks noGrp="1" noRot="1" noChangeArrowheads="1"/>
          </p:cNvSpPr>
          <p:nvPr>
            <p:ph type="subTitle" idx="1"/>
          </p:nvPr>
        </p:nvSpPr>
        <p:spPr>
          <a:xfrm>
            <a:off x="1219200" y="1752600"/>
            <a:ext cx="6400800" cy="1752600"/>
          </a:xfrm>
        </p:spPr>
        <p:txBody>
          <a:bodyPr/>
          <a:lstStyle/>
          <a:p>
            <a:pPr eaLnBrk="1" hangingPunct="1">
              <a:buFont typeface="Wingdings" pitchFamily="42" charset="2"/>
              <a:buNone/>
              <a:defRPr/>
            </a:pPr>
            <a:r>
              <a:rPr lang="en-US">
                <a:solidFill>
                  <a:srgbClr val="E41208"/>
                </a:solidFill>
                <a:ea typeface="ＭＳ Ｐゴシック" pitchFamily="42" charset="-128"/>
                <a:cs typeface="ＭＳ Ｐゴシック" pitchFamily="42" charset="-128"/>
              </a:rPr>
              <a:t>Pedagogy Reform</a:t>
            </a:r>
            <a:r>
              <a:rPr lang="en-US">
                <a:ea typeface="ＭＳ Ｐゴシック" pitchFamily="42" charset="-128"/>
                <a:cs typeface="ＭＳ Ｐゴシック" pitchFamily="42" charset="-128"/>
              </a:rPr>
              <a:t> </a:t>
            </a:r>
          </a:p>
          <a:p>
            <a:pPr eaLnBrk="1" hangingPunct="1">
              <a:buFont typeface="Wingdings" pitchFamily="42" charset="2"/>
              <a:buNone/>
              <a:defRPr/>
            </a:pPr>
            <a:r>
              <a:rPr lang="en-US">
                <a:ea typeface="ＭＳ Ｐゴシック" pitchFamily="42" charset="-128"/>
                <a:cs typeface="ＭＳ Ｐゴシック" pitchFamily="42" charset="-128"/>
              </a:rPr>
              <a:t>Obstacles to Implementation</a:t>
            </a:r>
          </a:p>
          <a:p>
            <a:pPr eaLnBrk="1" hangingPunct="1">
              <a:buFont typeface="Wingdings" pitchFamily="42" charset="2"/>
              <a:buNone/>
              <a:defRPr/>
            </a:pPr>
            <a:r>
              <a:rPr lang="en-US">
                <a:ea typeface="ＭＳ Ｐゴシック" pitchFamily="42" charset="-128"/>
                <a:cs typeface="ＭＳ Ｐゴシック" pitchFamily="42" charset="-128"/>
              </a:rPr>
              <a:t>Experience &amp; Tools</a:t>
            </a:r>
          </a:p>
          <a:p>
            <a:pPr eaLnBrk="1" hangingPunct="1">
              <a:buFont typeface="Wingdings" pitchFamily="42" charset="2"/>
              <a:buNone/>
              <a:defRPr/>
            </a:pPr>
            <a:r>
              <a:rPr lang="en-US">
                <a:ea typeface="ＭＳ Ｐゴシック" pitchFamily="42" charset="-128"/>
                <a:cs typeface="ＭＳ Ｐゴシック" pitchFamily="42" charset="-128"/>
              </a:rPr>
              <a:t>Technology Support</a:t>
            </a:r>
          </a:p>
          <a:p>
            <a:pPr eaLnBrk="1" hangingPunct="1">
              <a:buFont typeface="Wingdings" pitchFamily="42" charset="2"/>
              <a:buNone/>
              <a:defRPr/>
            </a:pPr>
            <a:r>
              <a:rPr lang="en-US">
                <a:ea typeface="ＭＳ Ｐゴシック" pitchFamily="42" charset="-128"/>
                <a:cs typeface="ＭＳ Ｐゴシック" pitchFamily="42" charset="-128"/>
              </a:rPr>
              <a:t>New Role of Textbooks</a:t>
            </a:r>
          </a:p>
          <a:p>
            <a:pPr eaLnBrk="1" hangingPunct="1">
              <a:buFont typeface="Wingdings" pitchFamily="42" charset="2"/>
              <a:buNone/>
              <a:defRPr/>
            </a:pPr>
            <a:r>
              <a:rPr lang="en-US">
                <a:ea typeface="ＭＳ Ｐゴシック" pitchFamily="42" charset="-128"/>
                <a:cs typeface="ＭＳ Ｐゴシック" pitchFamily="42" charset="-128"/>
              </a:rPr>
              <a:t>New Role of Math</a:t>
            </a:r>
          </a:p>
          <a:p>
            <a:pPr eaLnBrk="1" hangingPunct="1">
              <a:buFont typeface="Wingdings" pitchFamily="42" charset="2"/>
              <a:buNone/>
              <a:defRPr/>
            </a:pPr>
            <a:r>
              <a:rPr lang="en-US">
                <a:ea typeface="ＭＳ Ｐゴシック" pitchFamily="42" charset="-128"/>
                <a:cs typeface="ＭＳ Ｐゴシック" pitchFamily="42" charset="-128"/>
              </a:rPr>
              <a:t>Simulation Metaphor</a:t>
            </a:r>
          </a:p>
          <a:p>
            <a:pPr eaLnBrk="1" hangingPunct="1">
              <a:buFont typeface="Wingdings" pitchFamily="42" charset="2"/>
              <a:buNone/>
              <a:defRPr/>
            </a:pPr>
            <a:r>
              <a:rPr lang="en-US">
                <a:ea typeface="ＭＳ Ｐゴシック" pitchFamily="42" charset="-128"/>
                <a:cs typeface="ＭＳ Ｐゴシック" pitchFamily="42" charset="-128"/>
              </a:rPr>
              <a:t>Implications for Stat 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May, 2009</a:t>
            </a:r>
            <a:endParaRPr lang="en-US"/>
          </a:p>
        </p:txBody>
      </p:sp>
      <p:sp>
        <p:nvSpPr>
          <p:cNvPr id="6" name="Footer Placeholder 4"/>
          <p:cNvSpPr>
            <a:spLocks noGrp="1"/>
          </p:cNvSpPr>
          <p:nvPr>
            <p:ph type="ftr" sz="quarter" idx="11"/>
          </p:nvPr>
        </p:nvSpPr>
        <p:spPr/>
        <p:txBody>
          <a:bodyPr/>
          <a:lstStyle/>
          <a:p>
            <a:pPr>
              <a:defRPr/>
            </a:pPr>
            <a:r>
              <a:rPr lang="en-US"/>
              <a:t>CMEF</a:t>
            </a:r>
          </a:p>
        </p:txBody>
      </p:sp>
      <p:sp>
        <p:nvSpPr>
          <p:cNvPr id="7" name="Slide Number Placeholder 5"/>
          <p:cNvSpPr>
            <a:spLocks noGrp="1"/>
          </p:cNvSpPr>
          <p:nvPr>
            <p:ph type="sldNum" sz="quarter" idx="12"/>
          </p:nvPr>
        </p:nvSpPr>
        <p:spPr/>
        <p:txBody>
          <a:bodyPr/>
          <a:lstStyle/>
          <a:p>
            <a:pPr>
              <a:defRPr/>
            </a:pPr>
            <a:fld id="{D60690D8-C34B-49B8-B66C-9FF8E85F2ACE}" type="slidenum">
              <a:rPr lang="en-US" smtClean="0"/>
              <a:pPr>
                <a:defRPr/>
              </a:pPr>
              <a:t>12</a:t>
            </a:fld>
            <a:endParaRPr lang="en-US"/>
          </a:p>
        </p:txBody>
      </p:sp>
      <p:sp>
        <p:nvSpPr>
          <p:cNvPr id="39938" name="Rectangle 2"/>
          <p:cNvSpPr>
            <a:spLocks noGrp="1" noRot="1" noChangeArrowheads="1"/>
          </p:cNvSpPr>
          <p:nvPr>
            <p:ph type="title"/>
          </p:nvPr>
        </p:nvSpPr>
        <p:spPr/>
        <p:txBody>
          <a:bodyPr/>
          <a:lstStyle/>
          <a:p>
            <a:pPr eaLnBrk="1" hangingPunct="1">
              <a:defRPr/>
            </a:pPr>
            <a:r>
              <a:rPr lang="en-US">
                <a:ea typeface="+mj-ea"/>
                <a:cs typeface="+mj-cs"/>
              </a:rPr>
              <a:t>Good Ideas from ICOTS2 (1986)</a:t>
            </a:r>
          </a:p>
        </p:txBody>
      </p:sp>
      <p:sp>
        <p:nvSpPr>
          <p:cNvPr id="39939" name="Rectangle 3"/>
          <p:cNvSpPr>
            <a:spLocks noGrp="1" noRot="1" noChangeArrowheads="1"/>
          </p:cNvSpPr>
          <p:nvPr>
            <p:ph type="body" idx="1"/>
          </p:nvPr>
        </p:nvSpPr>
        <p:spPr/>
        <p:txBody>
          <a:bodyPr/>
          <a:lstStyle/>
          <a:p>
            <a:pPr eaLnBrk="1" hangingPunct="1">
              <a:buFontTx/>
              <a:buNone/>
              <a:defRPr/>
            </a:pPr>
            <a:r>
              <a:rPr lang="en-US">
                <a:ea typeface="+mn-ea"/>
                <a:cs typeface="+mn-cs"/>
              </a:rPr>
              <a:t>  "Using the practical model [of teaching statistics] means aiming to teach statistics by addressing such problems in contexts in which they arise. At present this model is not widely used." (Taffe 1986)</a:t>
            </a:r>
          </a:p>
          <a:p>
            <a:pPr eaLnBrk="1" hangingPunct="1">
              <a:buFontTx/>
              <a:buNone/>
              <a:defRPr/>
            </a:pPr>
            <a:endParaRPr lang="en-US">
              <a:ea typeface="+mn-ea"/>
              <a:cs typeface="+mn-cs"/>
            </a:endParaRPr>
          </a:p>
        </p:txBody>
      </p:sp>
      <p:sp>
        <p:nvSpPr>
          <p:cNvPr id="39940" name="Text Box 4"/>
          <p:cNvSpPr txBox="1">
            <a:spLocks noChangeArrowheads="1"/>
          </p:cNvSpPr>
          <p:nvPr/>
        </p:nvSpPr>
        <p:spPr bwMode="auto">
          <a:xfrm>
            <a:off x="4495800" y="5181600"/>
            <a:ext cx="3419475" cy="457200"/>
          </a:xfrm>
          <a:prstGeom prst="rect">
            <a:avLst/>
          </a:prstGeom>
          <a:noFill/>
          <a:ln w="9525">
            <a:noFill/>
            <a:miter lim="800000"/>
            <a:headEnd/>
            <a:tailEnd/>
          </a:ln>
        </p:spPr>
        <p:txBody>
          <a:bodyPr wrap="none">
            <a:prstTxWarp prst="textNoShape">
              <a:avLst/>
            </a:prstTxWarp>
            <a:spAutoFit/>
          </a:bodyPr>
          <a:lstStyle/>
          <a:p>
            <a:r>
              <a:rPr lang="en-US">
                <a:solidFill>
                  <a:schemeClr val="hlink"/>
                </a:solidFill>
              </a:rPr>
              <a:t>“Experiential Education”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ssolve">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C7E14CFF-BA43-4788-B45A-42C13023ACC0}" type="slidenum">
              <a:rPr lang="en-US" smtClean="0"/>
              <a:pPr>
                <a:defRPr/>
              </a:pPr>
              <a:t>13</a:t>
            </a:fld>
            <a:endParaRPr lang="en-US"/>
          </a:p>
        </p:txBody>
      </p:sp>
      <p:sp>
        <p:nvSpPr>
          <p:cNvPr id="40962" name="Rectangle 2"/>
          <p:cNvSpPr>
            <a:spLocks noGrp="1" noRot="1" noChangeArrowheads="1"/>
          </p:cNvSpPr>
          <p:nvPr>
            <p:ph type="title"/>
          </p:nvPr>
        </p:nvSpPr>
        <p:spPr/>
        <p:txBody>
          <a:bodyPr/>
          <a:lstStyle/>
          <a:p>
            <a:pPr eaLnBrk="1" hangingPunct="1">
              <a:defRPr/>
            </a:pPr>
            <a:r>
              <a:rPr lang="en-US">
                <a:ea typeface="+mj-ea"/>
                <a:cs typeface="+mj-cs"/>
              </a:rPr>
              <a:t>Good Ideas from ICOTS2 (1986)</a:t>
            </a:r>
          </a:p>
        </p:txBody>
      </p:sp>
      <p:sp>
        <p:nvSpPr>
          <p:cNvPr id="40963" name="Rectangle 3"/>
          <p:cNvSpPr>
            <a:spLocks noGrp="1" noRot="1" noChangeArrowheads="1"/>
          </p:cNvSpPr>
          <p:nvPr>
            <p:ph type="body" idx="1"/>
          </p:nvPr>
        </p:nvSpPr>
        <p:spPr/>
        <p:txBody>
          <a:bodyPr/>
          <a:lstStyle/>
          <a:p>
            <a:pPr eaLnBrk="1" hangingPunct="1">
              <a:buFontTx/>
              <a:buNone/>
              <a:defRPr/>
            </a:pPr>
            <a:r>
              <a:rPr lang="en-US">
                <a:ea typeface="+mn-ea"/>
                <a:cs typeface="+mn-cs"/>
              </a:rPr>
              <a:t>  "The interplay between questions, answers and statistics … if students have a good appreciation of this interplay, they will have learned some statistical thinking, not just some statistical methods."  (Speed 1986)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7EB59311-A1A6-4B3B-9BD1-85882CB0D8B0}" type="slidenum">
              <a:rPr lang="en-US" smtClean="0"/>
              <a:pPr>
                <a:defRPr/>
              </a:pPr>
              <a:t>14</a:t>
            </a:fld>
            <a:endParaRPr lang="en-US"/>
          </a:p>
        </p:txBody>
      </p:sp>
      <p:sp>
        <p:nvSpPr>
          <p:cNvPr id="41986" name="Rectangle 2"/>
          <p:cNvSpPr>
            <a:spLocks noGrp="1" noRot="1" noChangeArrowheads="1"/>
          </p:cNvSpPr>
          <p:nvPr>
            <p:ph type="title"/>
          </p:nvPr>
        </p:nvSpPr>
        <p:spPr/>
        <p:txBody>
          <a:bodyPr/>
          <a:lstStyle/>
          <a:p>
            <a:pPr eaLnBrk="1" hangingPunct="1">
              <a:defRPr/>
            </a:pPr>
            <a:r>
              <a:rPr lang="en-US">
                <a:ea typeface="+mj-ea"/>
                <a:cs typeface="+mj-cs"/>
              </a:rPr>
              <a:t>Quotes from ICOTS2 (1986)</a:t>
            </a:r>
          </a:p>
        </p:txBody>
      </p:sp>
      <p:sp>
        <p:nvSpPr>
          <p:cNvPr id="41987" name="Rectangle 3"/>
          <p:cNvSpPr>
            <a:spLocks noGrp="1" noRot="1" noChangeArrowheads="1"/>
          </p:cNvSpPr>
          <p:nvPr>
            <p:ph type="body" idx="1"/>
          </p:nvPr>
        </p:nvSpPr>
        <p:spPr/>
        <p:txBody>
          <a:bodyPr/>
          <a:lstStyle/>
          <a:p>
            <a:pPr eaLnBrk="1" hangingPunct="1">
              <a:buFontTx/>
              <a:buNone/>
              <a:defRPr/>
            </a:pPr>
            <a:r>
              <a:rPr lang="en-US">
                <a:ea typeface="+mn-ea"/>
                <a:cs typeface="+mn-cs"/>
              </a:rPr>
              <a:t>  … while most statistics professors like statistics for its own sake, most students become interested in statistics mainly if the subject promises to do useful things for them. …. Only then do most students seem to become sufficiently intrigued with statistics to want to learn about statistical theory." (Roberts 1986)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F4E78E98-61AF-4193-A663-52F09803892B}" type="slidenum">
              <a:rPr lang="en-US" smtClean="0"/>
              <a:pPr>
                <a:defRPr/>
              </a:pPr>
              <a:t>15</a:t>
            </a:fld>
            <a:endParaRPr lang="en-US"/>
          </a:p>
        </p:txBody>
      </p:sp>
      <p:sp>
        <p:nvSpPr>
          <p:cNvPr id="43010" name="Rectangle 2"/>
          <p:cNvSpPr>
            <a:spLocks noGrp="1" noRot="1" noChangeArrowheads="1"/>
          </p:cNvSpPr>
          <p:nvPr>
            <p:ph type="title"/>
          </p:nvPr>
        </p:nvSpPr>
        <p:spPr/>
        <p:txBody>
          <a:bodyPr/>
          <a:lstStyle/>
          <a:p>
            <a:pPr eaLnBrk="1" hangingPunct="1">
              <a:defRPr/>
            </a:pPr>
            <a:r>
              <a:rPr lang="en-US">
                <a:ea typeface="+mj-ea"/>
                <a:cs typeface="+mj-cs"/>
              </a:rPr>
              <a:t>Quotes from ICOTS2 (1986)</a:t>
            </a:r>
          </a:p>
        </p:txBody>
      </p:sp>
      <p:sp>
        <p:nvSpPr>
          <p:cNvPr id="43011" name="Rectangle 3"/>
          <p:cNvSpPr>
            <a:spLocks noGrp="1" noRot="1" noChangeArrowheads="1"/>
          </p:cNvSpPr>
          <p:nvPr>
            <p:ph type="body" idx="1"/>
          </p:nvPr>
        </p:nvSpPr>
        <p:spPr>
          <a:xfrm>
            <a:off x="301625" y="1676400"/>
            <a:ext cx="8540750" cy="2743200"/>
          </a:xfrm>
        </p:spPr>
        <p:txBody>
          <a:bodyPr/>
          <a:lstStyle/>
          <a:p>
            <a:pPr eaLnBrk="1" hangingPunct="1">
              <a:buFontTx/>
              <a:buNone/>
              <a:defRPr/>
            </a:pPr>
            <a:r>
              <a:rPr lang="en-US">
                <a:ea typeface="+mn-ea"/>
                <a:cs typeface="+mn-cs"/>
              </a:rPr>
              <a:t>  "The development of statistical skills needs what is no longer feasible, and that is a great deal of one-to-one student-faculty interaction ..."  (Zidek 1986)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6890C388-B216-4A77-9279-0851076A98B9}" type="slidenum">
              <a:rPr lang="en-US" smtClean="0"/>
              <a:pPr>
                <a:defRPr/>
              </a:pPr>
              <a:t>16</a:t>
            </a:fld>
            <a:endParaRPr lang="en-US"/>
          </a:p>
        </p:txBody>
      </p:sp>
      <p:sp>
        <p:nvSpPr>
          <p:cNvPr id="44034" name="Rectangle 2"/>
          <p:cNvSpPr>
            <a:spLocks noGrp="1" noRot="1" noChangeArrowheads="1"/>
          </p:cNvSpPr>
          <p:nvPr>
            <p:ph type="title"/>
          </p:nvPr>
        </p:nvSpPr>
        <p:spPr/>
        <p:txBody>
          <a:bodyPr/>
          <a:lstStyle/>
          <a:p>
            <a:pPr eaLnBrk="1" hangingPunct="1">
              <a:defRPr/>
            </a:pPr>
            <a:r>
              <a:rPr lang="en-US">
                <a:ea typeface="+mj-ea"/>
                <a:cs typeface="+mj-cs"/>
              </a:rPr>
              <a:t>Implications from ICOTS2</a:t>
            </a:r>
          </a:p>
        </p:txBody>
      </p:sp>
      <p:sp>
        <p:nvSpPr>
          <p:cNvPr id="44035" name="Rectangle 3"/>
          <p:cNvSpPr>
            <a:spLocks noGrp="1" noRot="1" noChangeArrowheads="1"/>
          </p:cNvSpPr>
          <p:nvPr>
            <p:ph type="body" idx="1"/>
          </p:nvPr>
        </p:nvSpPr>
        <p:spPr>
          <a:xfrm>
            <a:off x="228600" y="1676400"/>
            <a:ext cx="8613775" cy="4422775"/>
          </a:xfrm>
        </p:spPr>
        <p:txBody>
          <a:bodyPr/>
          <a:lstStyle/>
          <a:p>
            <a:pPr eaLnBrk="1" hangingPunct="1">
              <a:lnSpc>
                <a:spcPct val="90000"/>
              </a:lnSpc>
              <a:buFont typeface="Wingdings" pitchFamily="96" charset="2"/>
              <a:buChar char="§"/>
              <a:defRPr/>
            </a:pPr>
            <a:r>
              <a:rPr lang="en-US" sz="4000">
                <a:ea typeface="+mn-ea"/>
                <a:cs typeface="+mn-cs"/>
              </a:rPr>
              <a:t>Use Context to teach theory (Taffe)</a:t>
            </a:r>
          </a:p>
          <a:p>
            <a:pPr eaLnBrk="1" hangingPunct="1">
              <a:lnSpc>
                <a:spcPct val="90000"/>
              </a:lnSpc>
              <a:buFont typeface="Wingdings" pitchFamily="96" charset="2"/>
              <a:buChar char="§"/>
              <a:defRPr/>
            </a:pPr>
            <a:r>
              <a:rPr lang="en-US" sz="4000">
                <a:ea typeface="+mn-ea"/>
                <a:cs typeface="+mn-cs"/>
              </a:rPr>
              <a:t>Whole process of data-based Q&amp;A (Speed)</a:t>
            </a:r>
          </a:p>
          <a:p>
            <a:pPr eaLnBrk="1" hangingPunct="1">
              <a:lnSpc>
                <a:spcPct val="90000"/>
              </a:lnSpc>
              <a:buFont typeface="Wingdings" pitchFamily="96" charset="2"/>
              <a:buChar char="§"/>
              <a:defRPr/>
            </a:pPr>
            <a:r>
              <a:rPr lang="en-US" sz="4000">
                <a:ea typeface="+mn-ea"/>
                <a:cs typeface="+mn-cs"/>
              </a:rPr>
              <a:t>Abstractions do not motivate (Roberts)</a:t>
            </a:r>
          </a:p>
          <a:p>
            <a:pPr eaLnBrk="1" hangingPunct="1">
              <a:lnSpc>
                <a:spcPct val="90000"/>
              </a:lnSpc>
              <a:buFont typeface="Wingdings" pitchFamily="96" charset="2"/>
              <a:buChar char="§"/>
              <a:defRPr/>
            </a:pPr>
            <a:r>
              <a:rPr lang="en-US" sz="4000">
                <a:ea typeface="+mn-ea"/>
                <a:cs typeface="+mn-cs"/>
              </a:rPr>
              <a:t>Teacher-student interaction needed for useful learning of statistics (Zidek)</a:t>
            </a:r>
          </a:p>
          <a:p>
            <a:pPr eaLnBrk="1" hangingPunct="1">
              <a:lnSpc>
                <a:spcPct val="90000"/>
              </a:lnSpc>
              <a:buFont typeface="Wingdings" pitchFamily="96" charset="2"/>
              <a:buChar char="§"/>
              <a:defRPr/>
            </a:pPr>
            <a:endParaRPr lang="en-US" sz="280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CA"/>
              <a:t>May, 2009</a:t>
            </a:r>
            <a:endParaRPr lang="en-US"/>
          </a:p>
        </p:txBody>
      </p:sp>
      <p:sp>
        <p:nvSpPr>
          <p:cNvPr id="9" name="Footer Placeholder 4"/>
          <p:cNvSpPr>
            <a:spLocks noGrp="1"/>
          </p:cNvSpPr>
          <p:nvPr>
            <p:ph type="ftr" sz="quarter" idx="11"/>
          </p:nvPr>
        </p:nvSpPr>
        <p:spPr/>
        <p:txBody>
          <a:bodyPr/>
          <a:lstStyle/>
          <a:p>
            <a:pPr>
              <a:defRPr/>
            </a:pPr>
            <a:r>
              <a:rPr lang="en-US"/>
              <a:t>CMEF</a:t>
            </a:r>
          </a:p>
        </p:txBody>
      </p:sp>
      <p:sp>
        <p:nvSpPr>
          <p:cNvPr id="10" name="Slide Number Placeholder 5"/>
          <p:cNvSpPr>
            <a:spLocks noGrp="1"/>
          </p:cNvSpPr>
          <p:nvPr>
            <p:ph type="sldNum" sz="quarter" idx="12"/>
          </p:nvPr>
        </p:nvSpPr>
        <p:spPr/>
        <p:txBody>
          <a:bodyPr/>
          <a:lstStyle/>
          <a:p>
            <a:pPr>
              <a:defRPr/>
            </a:pPr>
            <a:fld id="{1BE4CB20-F16A-46BC-A114-D7F955207542}" type="slidenum">
              <a:rPr lang="en-US" smtClean="0"/>
              <a:pPr>
                <a:defRPr/>
              </a:pPr>
              <a:t>17</a:t>
            </a:fld>
            <a:endParaRPr lang="en-US"/>
          </a:p>
        </p:txBody>
      </p:sp>
      <p:sp>
        <p:nvSpPr>
          <p:cNvPr id="76802" name="Rectangle 2"/>
          <p:cNvSpPr>
            <a:spLocks noGrp="1" noRot="1" noChangeArrowheads="1"/>
          </p:cNvSpPr>
          <p:nvPr>
            <p:ph type="title"/>
          </p:nvPr>
        </p:nvSpPr>
        <p:spPr>
          <a:xfrm>
            <a:off x="304800" y="0"/>
            <a:ext cx="8510588" cy="1325563"/>
          </a:xfrm>
        </p:spPr>
        <p:txBody>
          <a:bodyPr/>
          <a:lstStyle/>
          <a:p>
            <a:pPr eaLnBrk="1" hangingPunct="1">
              <a:defRPr/>
            </a:pPr>
            <a:r>
              <a:rPr lang="en-US" dirty="0">
                <a:ea typeface="+mj-ea"/>
                <a:cs typeface="+mj-cs"/>
              </a:rPr>
              <a:t>Status in 1996</a:t>
            </a:r>
          </a:p>
        </p:txBody>
      </p:sp>
      <p:sp>
        <p:nvSpPr>
          <p:cNvPr id="76803" name="Rectangle 3"/>
          <p:cNvSpPr>
            <a:spLocks noGrp="1" noRot="1" noChangeArrowheads="1"/>
          </p:cNvSpPr>
          <p:nvPr>
            <p:ph type="body" idx="1"/>
          </p:nvPr>
        </p:nvSpPr>
        <p:spPr>
          <a:xfrm>
            <a:off x="304800" y="2435225"/>
            <a:ext cx="8540750" cy="4422775"/>
          </a:xfrm>
        </p:spPr>
        <p:txBody>
          <a:bodyPr/>
          <a:lstStyle/>
          <a:p>
            <a:pPr lvl="2" eaLnBrk="1" hangingPunct="1">
              <a:buFont typeface="Wingdings" pitchFamily="96" charset="2"/>
              <a:buChar char="§"/>
              <a:defRPr/>
            </a:pPr>
            <a:r>
              <a:rPr lang="en-US" dirty="0">
                <a:latin typeface="Times New Roman" pitchFamily="96" charset="0"/>
              </a:rPr>
              <a:t>Hands-on activities</a:t>
            </a:r>
          </a:p>
          <a:p>
            <a:pPr lvl="2" eaLnBrk="1" hangingPunct="1">
              <a:buFont typeface="Wingdings" pitchFamily="96" charset="2"/>
              <a:buChar char="§"/>
              <a:defRPr/>
            </a:pPr>
            <a:r>
              <a:rPr lang="en-US" dirty="0">
                <a:latin typeface="Times New Roman" pitchFamily="96" charset="0"/>
              </a:rPr>
              <a:t>Working in small groups</a:t>
            </a:r>
          </a:p>
          <a:p>
            <a:pPr lvl="2" eaLnBrk="1" hangingPunct="1">
              <a:buFont typeface="Wingdings" pitchFamily="96" charset="2"/>
              <a:buChar char="§"/>
              <a:defRPr/>
            </a:pPr>
            <a:r>
              <a:rPr lang="en-US" dirty="0">
                <a:latin typeface="Times New Roman" pitchFamily="96" charset="0"/>
              </a:rPr>
              <a:t>Frequent and rapid feedback</a:t>
            </a:r>
          </a:p>
          <a:p>
            <a:pPr lvl="2" eaLnBrk="1" hangingPunct="1">
              <a:buFont typeface="Wingdings" pitchFamily="96" charset="2"/>
              <a:buChar char="§"/>
              <a:defRPr/>
            </a:pPr>
            <a:r>
              <a:rPr lang="en-US" dirty="0">
                <a:latin typeface="Times New Roman" pitchFamily="96" charset="0"/>
              </a:rPr>
              <a:t>Communicating results</a:t>
            </a:r>
          </a:p>
          <a:p>
            <a:pPr lvl="2" eaLnBrk="1" hangingPunct="1">
              <a:buFont typeface="Wingdings" pitchFamily="96" charset="2"/>
              <a:buChar char="§"/>
              <a:defRPr/>
            </a:pPr>
            <a:r>
              <a:rPr lang="en-US" dirty="0">
                <a:latin typeface="Times New Roman" pitchFamily="96" charset="0"/>
              </a:rPr>
              <a:t>Explaining reasoning</a:t>
            </a:r>
          </a:p>
          <a:p>
            <a:pPr lvl="2" eaLnBrk="1" hangingPunct="1">
              <a:buFont typeface="Wingdings" pitchFamily="96" charset="2"/>
              <a:buChar char="§"/>
              <a:defRPr/>
            </a:pPr>
            <a:r>
              <a:rPr lang="en-US" dirty="0">
                <a:latin typeface="Times New Roman" pitchFamily="96" charset="0"/>
              </a:rPr>
              <a:t>Computer simulations</a:t>
            </a:r>
          </a:p>
          <a:p>
            <a:pPr lvl="2" eaLnBrk="1" hangingPunct="1">
              <a:buFont typeface="Wingdings" pitchFamily="96" charset="2"/>
              <a:buChar char="§"/>
              <a:defRPr/>
            </a:pPr>
            <a:r>
              <a:rPr lang="en-US" dirty="0">
                <a:latin typeface="Times New Roman" pitchFamily="96" charset="0"/>
              </a:rPr>
              <a:t>Open questions real settings</a:t>
            </a:r>
          </a:p>
          <a:p>
            <a:pPr lvl="2" eaLnBrk="1" hangingPunct="1">
              <a:buFont typeface="Wingdings" pitchFamily="96" charset="2"/>
              <a:buChar char="§"/>
              <a:defRPr/>
            </a:pPr>
            <a:r>
              <a:rPr lang="en-US" dirty="0">
                <a:latin typeface="Times New Roman" pitchFamily="96" charset="0"/>
              </a:rPr>
              <a:t>Learning to work co-operatively</a:t>
            </a:r>
          </a:p>
          <a:p>
            <a:pPr eaLnBrk="1" hangingPunct="1">
              <a:buFont typeface="Wingdings" pitchFamily="96" charset="2"/>
              <a:buChar char="§"/>
              <a:defRPr/>
            </a:pPr>
            <a:endParaRPr lang="en-US" dirty="0">
              <a:ea typeface="+mn-ea"/>
              <a:cs typeface="+mn-cs"/>
            </a:endParaRPr>
          </a:p>
        </p:txBody>
      </p:sp>
      <p:sp>
        <p:nvSpPr>
          <p:cNvPr id="40967" name="Text Box 4"/>
          <p:cNvSpPr txBox="1">
            <a:spLocks noChangeArrowheads="1"/>
          </p:cNvSpPr>
          <p:nvPr/>
        </p:nvSpPr>
        <p:spPr bwMode="auto">
          <a:xfrm>
            <a:off x="517525" y="1495425"/>
            <a:ext cx="7559675" cy="457200"/>
          </a:xfrm>
          <a:prstGeom prst="rect">
            <a:avLst/>
          </a:prstGeom>
          <a:noFill/>
          <a:ln w="9525">
            <a:noFill/>
            <a:miter lim="800000"/>
            <a:headEnd/>
            <a:tailEnd/>
          </a:ln>
        </p:spPr>
        <p:txBody>
          <a:bodyPr>
            <a:prstTxWarp prst="textNoShape">
              <a:avLst/>
            </a:prstTxWarp>
            <a:spAutoFit/>
          </a:bodyPr>
          <a:lstStyle/>
          <a:p>
            <a:endParaRPr lang="en-US"/>
          </a:p>
        </p:txBody>
      </p:sp>
      <p:sp>
        <p:nvSpPr>
          <p:cNvPr id="40968" name="Text Box 6"/>
          <p:cNvSpPr txBox="1">
            <a:spLocks noChangeArrowheads="1"/>
          </p:cNvSpPr>
          <p:nvPr/>
        </p:nvSpPr>
        <p:spPr bwMode="auto">
          <a:xfrm>
            <a:off x="304800" y="1371600"/>
            <a:ext cx="8601075" cy="830263"/>
          </a:xfrm>
          <a:prstGeom prst="rect">
            <a:avLst/>
          </a:prstGeom>
          <a:noFill/>
          <a:ln w="9525">
            <a:noFill/>
            <a:miter lim="800000"/>
            <a:headEnd/>
            <a:tailEnd/>
          </a:ln>
        </p:spPr>
        <p:txBody>
          <a:bodyPr wrap="none">
            <a:prstTxWarp prst="textNoShape">
              <a:avLst/>
            </a:prstTxWarp>
            <a:spAutoFit/>
          </a:bodyPr>
          <a:lstStyle/>
          <a:p>
            <a:r>
              <a:rPr lang="en-US"/>
              <a:t>In discussing what helps students learn, [David Moore (1996)] </a:t>
            </a:r>
          </a:p>
          <a:p>
            <a:r>
              <a:rPr lang="en-US"/>
              <a:t>listed the following: </a:t>
            </a:r>
          </a:p>
        </p:txBody>
      </p:sp>
      <p:sp>
        <p:nvSpPr>
          <p:cNvPr id="76807" name="Text Box 7"/>
          <p:cNvSpPr txBox="1">
            <a:spLocks noChangeArrowheads="1"/>
          </p:cNvSpPr>
          <p:nvPr/>
        </p:nvSpPr>
        <p:spPr bwMode="auto">
          <a:xfrm>
            <a:off x="6042025" y="6392863"/>
            <a:ext cx="28733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Phillips - ICME 8</a:t>
            </a:r>
          </a:p>
        </p:txBody>
      </p:sp>
      <p:sp>
        <p:nvSpPr>
          <p:cNvPr id="76808" name="Text Box 8"/>
          <p:cNvSpPr txBox="1">
            <a:spLocks noChangeArrowheads="1"/>
          </p:cNvSpPr>
          <p:nvPr/>
        </p:nvSpPr>
        <p:spPr bwMode="auto">
          <a:xfrm>
            <a:off x="5791200" y="3200400"/>
            <a:ext cx="3048000" cy="2308225"/>
          </a:xfrm>
          <a:prstGeom prst="rect">
            <a:avLst/>
          </a:prstGeom>
          <a:noFill/>
          <a:ln w="9525">
            <a:noFill/>
            <a:miter lim="800000"/>
            <a:headEnd/>
            <a:tailEnd/>
          </a:ln>
        </p:spPr>
        <p:txBody>
          <a:bodyPr>
            <a:prstTxWarp prst="textNoShape">
              <a:avLst/>
            </a:prstTxWarp>
            <a:spAutoFit/>
          </a:bodyPr>
          <a:lstStyle/>
          <a:p>
            <a:pPr algn="ctr"/>
            <a:r>
              <a:rPr lang="en-US" sz="3600">
                <a:solidFill>
                  <a:schemeClr val="hlink"/>
                </a:solidFill>
                <a:latin typeface="Times New Roman" pitchFamily="42" charset="0"/>
              </a:rPr>
              <a:t>Do we  incorporate </a:t>
            </a:r>
          </a:p>
          <a:p>
            <a:pPr algn="ctr"/>
            <a:r>
              <a:rPr lang="en-US" sz="3600">
                <a:solidFill>
                  <a:schemeClr val="hlink"/>
                </a:solidFill>
                <a:latin typeface="Times New Roman" pitchFamily="42" charset="0"/>
              </a:rPr>
              <a:t>all these features???</a:t>
            </a:r>
            <a:endParaRPr lang="en-US">
              <a:solidFill>
                <a:srgbClr val="E4120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6807"/>
                                        </p:tgtEl>
                                        <p:attrNameLst>
                                          <p:attrName>style.visibility</p:attrName>
                                        </p:attrNameLst>
                                      </p:cBhvr>
                                      <p:to>
                                        <p:strVal val="visible"/>
                                      </p:to>
                                    </p:set>
                                    <p:animEffect transition="in" filter="dissolve">
                                      <p:cBhvr>
                                        <p:cTn id="7" dur="500"/>
                                        <p:tgtEl>
                                          <p:spTgt spid="768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803">
                                            <p:txEl>
                                              <p:pRg st="0" end="0"/>
                                            </p:txEl>
                                          </p:spTgt>
                                        </p:tgtEl>
                                        <p:attrNameLst>
                                          <p:attrName>style.visibility</p:attrName>
                                        </p:attrNameLst>
                                      </p:cBhvr>
                                      <p:to>
                                        <p:strVal val="visible"/>
                                      </p:to>
                                    </p:set>
                                    <p:animEffect transition="in" filter="dissolve">
                                      <p:cBhvr>
                                        <p:cTn id="12" dur="500"/>
                                        <p:tgtEl>
                                          <p:spTgt spid="768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803">
                                            <p:txEl>
                                              <p:pRg st="1" end="1"/>
                                            </p:txEl>
                                          </p:spTgt>
                                        </p:tgtEl>
                                        <p:attrNameLst>
                                          <p:attrName>style.visibility</p:attrName>
                                        </p:attrNameLst>
                                      </p:cBhvr>
                                      <p:to>
                                        <p:strVal val="visible"/>
                                      </p:to>
                                    </p:set>
                                    <p:animEffect transition="in" filter="dissolve">
                                      <p:cBhvr>
                                        <p:cTn id="17" dur="500"/>
                                        <p:tgtEl>
                                          <p:spTgt spid="768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803">
                                            <p:txEl>
                                              <p:pRg st="2" end="2"/>
                                            </p:txEl>
                                          </p:spTgt>
                                        </p:tgtEl>
                                        <p:attrNameLst>
                                          <p:attrName>style.visibility</p:attrName>
                                        </p:attrNameLst>
                                      </p:cBhvr>
                                      <p:to>
                                        <p:strVal val="visible"/>
                                      </p:to>
                                    </p:set>
                                    <p:animEffect transition="in" filter="dissolve">
                                      <p:cBhvr>
                                        <p:cTn id="22" dur="500"/>
                                        <p:tgtEl>
                                          <p:spTgt spid="768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6803">
                                            <p:txEl>
                                              <p:pRg st="3" end="3"/>
                                            </p:txEl>
                                          </p:spTgt>
                                        </p:tgtEl>
                                        <p:attrNameLst>
                                          <p:attrName>style.visibility</p:attrName>
                                        </p:attrNameLst>
                                      </p:cBhvr>
                                      <p:to>
                                        <p:strVal val="visible"/>
                                      </p:to>
                                    </p:set>
                                    <p:animEffect transition="in" filter="dissolve">
                                      <p:cBhvr>
                                        <p:cTn id="27" dur="500"/>
                                        <p:tgtEl>
                                          <p:spTgt spid="768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6803">
                                            <p:txEl>
                                              <p:pRg st="4" end="4"/>
                                            </p:txEl>
                                          </p:spTgt>
                                        </p:tgtEl>
                                        <p:attrNameLst>
                                          <p:attrName>style.visibility</p:attrName>
                                        </p:attrNameLst>
                                      </p:cBhvr>
                                      <p:to>
                                        <p:strVal val="visible"/>
                                      </p:to>
                                    </p:set>
                                    <p:animEffect transition="in" filter="dissolve">
                                      <p:cBhvr>
                                        <p:cTn id="32" dur="500"/>
                                        <p:tgtEl>
                                          <p:spTgt spid="7680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6803">
                                            <p:txEl>
                                              <p:pRg st="5" end="5"/>
                                            </p:txEl>
                                          </p:spTgt>
                                        </p:tgtEl>
                                        <p:attrNameLst>
                                          <p:attrName>style.visibility</p:attrName>
                                        </p:attrNameLst>
                                      </p:cBhvr>
                                      <p:to>
                                        <p:strVal val="visible"/>
                                      </p:to>
                                    </p:set>
                                    <p:animEffect transition="in" filter="dissolve">
                                      <p:cBhvr>
                                        <p:cTn id="37" dur="500"/>
                                        <p:tgtEl>
                                          <p:spTgt spid="7680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6803">
                                            <p:txEl>
                                              <p:pRg st="6" end="6"/>
                                            </p:txEl>
                                          </p:spTgt>
                                        </p:tgtEl>
                                        <p:attrNameLst>
                                          <p:attrName>style.visibility</p:attrName>
                                        </p:attrNameLst>
                                      </p:cBhvr>
                                      <p:to>
                                        <p:strVal val="visible"/>
                                      </p:to>
                                    </p:set>
                                    <p:animEffect transition="in" filter="dissolve">
                                      <p:cBhvr>
                                        <p:cTn id="42" dur="500"/>
                                        <p:tgtEl>
                                          <p:spTgt spid="7680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6803">
                                            <p:txEl>
                                              <p:pRg st="7" end="7"/>
                                            </p:txEl>
                                          </p:spTgt>
                                        </p:tgtEl>
                                        <p:attrNameLst>
                                          <p:attrName>style.visibility</p:attrName>
                                        </p:attrNameLst>
                                      </p:cBhvr>
                                      <p:to>
                                        <p:strVal val="visible"/>
                                      </p:to>
                                    </p:set>
                                    <p:animEffect transition="in" filter="dissolve">
                                      <p:cBhvr>
                                        <p:cTn id="47" dur="500"/>
                                        <p:tgtEl>
                                          <p:spTgt spid="7680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6808"/>
                                        </p:tgtEl>
                                        <p:attrNameLst>
                                          <p:attrName>style.visibility</p:attrName>
                                        </p:attrNameLst>
                                      </p:cBhvr>
                                      <p:to>
                                        <p:strVal val="visible"/>
                                      </p:to>
                                    </p:set>
                                    <p:animEffect transition="in" filter="dissolve">
                                      <p:cBhvr>
                                        <p:cTn id="52" dur="5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P spid="76807" grpId="0"/>
      <p:bldP spid="76808"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r>
              <a:rPr lang="en-CA"/>
              <a:t>May, 2009</a:t>
            </a:r>
            <a:endParaRPr lang="en-US"/>
          </a:p>
        </p:txBody>
      </p:sp>
      <p:sp>
        <p:nvSpPr>
          <p:cNvPr id="5" name="Rectangle 5"/>
          <p:cNvSpPr>
            <a:spLocks noGrp="1" noChangeArrowheads="1"/>
          </p:cNvSpPr>
          <p:nvPr>
            <p:ph type="ftr" sz="quarter" idx="11"/>
          </p:nvPr>
        </p:nvSpPr>
        <p:spPr/>
        <p:txBody>
          <a:bodyPr/>
          <a:lstStyle/>
          <a:p>
            <a:pPr>
              <a:defRPr/>
            </a:pPr>
            <a:r>
              <a:rPr lang="en-US"/>
              <a:t>CMEF</a:t>
            </a:r>
          </a:p>
        </p:txBody>
      </p:sp>
      <p:sp>
        <p:nvSpPr>
          <p:cNvPr id="6" name="Rectangle 6"/>
          <p:cNvSpPr>
            <a:spLocks noGrp="1" noChangeArrowheads="1"/>
          </p:cNvSpPr>
          <p:nvPr>
            <p:ph type="sldNum" sz="quarter" idx="12"/>
          </p:nvPr>
        </p:nvSpPr>
        <p:spPr/>
        <p:txBody>
          <a:bodyPr/>
          <a:lstStyle/>
          <a:p>
            <a:pPr>
              <a:defRPr/>
            </a:pPr>
            <a:fld id="{2707C215-D205-4F4F-8385-C29A4E260432}" type="slidenum">
              <a:rPr lang="en-US"/>
              <a:pPr>
                <a:defRPr/>
              </a:pPr>
              <a:t>18</a:t>
            </a:fld>
            <a:endParaRPr lang="en-US"/>
          </a:p>
        </p:txBody>
      </p:sp>
      <p:sp>
        <p:nvSpPr>
          <p:cNvPr id="54274" name="Rectangle 1026"/>
          <p:cNvSpPr>
            <a:spLocks noGrp="1" noRot="1" noChangeArrowheads="1"/>
          </p:cNvSpPr>
          <p:nvPr>
            <p:ph type="ctrTitle"/>
          </p:nvPr>
        </p:nvSpPr>
        <p:spPr>
          <a:xfrm>
            <a:off x="685800" y="381000"/>
            <a:ext cx="7772400" cy="1600200"/>
          </a:xfrm>
        </p:spPr>
        <p:txBody>
          <a:bodyPr/>
          <a:lstStyle/>
          <a:p>
            <a:pPr eaLnBrk="1" hangingPunct="1">
              <a:defRPr/>
            </a:pPr>
            <a:r>
              <a:rPr lang="en-US">
                <a:ea typeface="+mj-ea"/>
                <a:cs typeface="+mj-cs"/>
              </a:rPr>
              <a:t>Outline</a:t>
            </a:r>
          </a:p>
        </p:txBody>
      </p:sp>
      <p:sp>
        <p:nvSpPr>
          <p:cNvPr id="54275" name="Rectangle 1027"/>
          <p:cNvSpPr>
            <a:spLocks noGrp="1" noRot="1" noChangeArrowheads="1"/>
          </p:cNvSpPr>
          <p:nvPr>
            <p:ph type="subTitle" idx="1"/>
          </p:nvPr>
        </p:nvSpPr>
        <p:spPr>
          <a:xfrm>
            <a:off x="1219200" y="1752600"/>
            <a:ext cx="6400800" cy="1752600"/>
          </a:xfrm>
        </p:spPr>
        <p:txBody>
          <a:bodyPr/>
          <a:lstStyle/>
          <a:p>
            <a:pPr eaLnBrk="1" hangingPunct="1">
              <a:buFont typeface="Wingdings" pitchFamily="42" charset="2"/>
              <a:buNone/>
              <a:defRPr/>
            </a:pPr>
            <a:r>
              <a:rPr lang="en-US">
                <a:ea typeface="ＭＳ Ｐゴシック" pitchFamily="42" charset="-128"/>
                <a:cs typeface="ＭＳ Ｐゴシック" pitchFamily="42" charset="-128"/>
              </a:rPr>
              <a:t>Pedagogy Reform </a:t>
            </a:r>
          </a:p>
          <a:p>
            <a:pPr eaLnBrk="1" hangingPunct="1">
              <a:buFont typeface="Wingdings" pitchFamily="42" charset="2"/>
              <a:buNone/>
              <a:defRPr/>
            </a:pPr>
            <a:r>
              <a:rPr lang="en-US">
                <a:solidFill>
                  <a:srgbClr val="E41208"/>
                </a:solidFill>
                <a:ea typeface="ＭＳ Ｐゴシック" pitchFamily="42" charset="-128"/>
                <a:cs typeface="ＭＳ Ｐゴシック" pitchFamily="42" charset="-128"/>
              </a:rPr>
              <a:t>Obstacles to Implementation</a:t>
            </a:r>
            <a:endParaRPr lang="en-US">
              <a:ea typeface="ＭＳ Ｐゴシック" pitchFamily="42" charset="-128"/>
              <a:cs typeface="ＭＳ Ｐゴシック" pitchFamily="42" charset="-128"/>
            </a:endParaRPr>
          </a:p>
          <a:p>
            <a:pPr eaLnBrk="1" hangingPunct="1">
              <a:buFont typeface="Wingdings" pitchFamily="42" charset="2"/>
              <a:buNone/>
              <a:defRPr/>
            </a:pPr>
            <a:r>
              <a:rPr lang="en-US">
                <a:ea typeface="ＭＳ Ｐゴシック" pitchFamily="42" charset="-128"/>
                <a:cs typeface="ＭＳ Ｐゴシック" pitchFamily="42" charset="-128"/>
              </a:rPr>
              <a:t>Experience &amp; Tools</a:t>
            </a:r>
          </a:p>
          <a:p>
            <a:pPr eaLnBrk="1" hangingPunct="1">
              <a:buFont typeface="Wingdings" pitchFamily="42" charset="2"/>
              <a:buNone/>
              <a:defRPr/>
            </a:pPr>
            <a:r>
              <a:rPr lang="en-US">
                <a:ea typeface="ＭＳ Ｐゴシック" pitchFamily="42" charset="-128"/>
                <a:cs typeface="ＭＳ Ｐゴシック" pitchFamily="42" charset="-128"/>
              </a:rPr>
              <a:t>Technology Support</a:t>
            </a:r>
          </a:p>
          <a:p>
            <a:pPr eaLnBrk="1" hangingPunct="1">
              <a:buFont typeface="Wingdings" pitchFamily="42" charset="2"/>
              <a:buNone/>
              <a:defRPr/>
            </a:pPr>
            <a:r>
              <a:rPr lang="en-US">
                <a:ea typeface="ＭＳ Ｐゴシック" pitchFamily="42" charset="-128"/>
                <a:cs typeface="ＭＳ Ｐゴシック" pitchFamily="42" charset="-128"/>
              </a:rPr>
              <a:t>New Role of Textbooks</a:t>
            </a:r>
          </a:p>
          <a:p>
            <a:pPr eaLnBrk="1" hangingPunct="1">
              <a:buFont typeface="Wingdings" pitchFamily="42" charset="2"/>
              <a:buNone/>
              <a:defRPr/>
            </a:pPr>
            <a:r>
              <a:rPr lang="en-US">
                <a:ea typeface="ＭＳ Ｐゴシック" pitchFamily="42" charset="-128"/>
                <a:cs typeface="ＭＳ Ｐゴシック" pitchFamily="42" charset="-128"/>
              </a:rPr>
              <a:t>New Role of Math</a:t>
            </a:r>
          </a:p>
          <a:p>
            <a:pPr eaLnBrk="1" hangingPunct="1">
              <a:buFont typeface="Wingdings" pitchFamily="42" charset="2"/>
              <a:buNone/>
              <a:defRPr/>
            </a:pPr>
            <a:r>
              <a:rPr lang="en-US">
                <a:ea typeface="ＭＳ Ｐゴシック" pitchFamily="42" charset="-128"/>
                <a:cs typeface="ＭＳ Ｐゴシック" pitchFamily="42" charset="-128"/>
              </a:rPr>
              <a:t>Simulation Metaphor</a:t>
            </a:r>
          </a:p>
          <a:p>
            <a:pPr eaLnBrk="1" hangingPunct="1">
              <a:buFont typeface="Wingdings" pitchFamily="42" charset="2"/>
              <a:buNone/>
              <a:defRPr/>
            </a:pPr>
            <a:r>
              <a:rPr lang="en-US">
                <a:ea typeface="ＭＳ Ｐゴシック" pitchFamily="42" charset="-128"/>
                <a:cs typeface="ＭＳ Ｐゴシック" pitchFamily="42" charset="-128"/>
              </a:rPr>
              <a:t>Implications for Stat 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quarter" idx="10"/>
          </p:nvPr>
        </p:nvSpPr>
        <p:spPr/>
        <p:txBody>
          <a:bodyPr/>
          <a:lstStyle/>
          <a:p>
            <a:pPr>
              <a:defRPr/>
            </a:pPr>
            <a:r>
              <a:rPr lang="en-CA"/>
              <a:t>May, 2009</a:t>
            </a:r>
            <a:endParaRPr lang="en-US"/>
          </a:p>
        </p:txBody>
      </p:sp>
      <p:sp>
        <p:nvSpPr>
          <p:cNvPr id="13" name="Footer Placeholder 4"/>
          <p:cNvSpPr>
            <a:spLocks noGrp="1"/>
          </p:cNvSpPr>
          <p:nvPr>
            <p:ph type="ftr" sz="quarter" idx="11"/>
          </p:nvPr>
        </p:nvSpPr>
        <p:spPr/>
        <p:txBody>
          <a:bodyPr/>
          <a:lstStyle/>
          <a:p>
            <a:pPr>
              <a:defRPr/>
            </a:pPr>
            <a:r>
              <a:rPr lang="en-US"/>
              <a:t>CMEF</a:t>
            </a:r>
          </a:p>
        </p:txBody>
      </p:sp>
      <p:sp>
        <p:nvSpPr>
          <p:cNvPr id="14" name="Slide Number Placeholder 5"/>
          <p:cNvSpPr>
            <a:spLocks noGrp="1"/>
          </p:cNvSpPr>
          <p:nvPr>
            <p:ph type="sldNum" sz="quarter" idx="12"/>
          </p:nvPr>
        </p:nvSpPr>
        <p:spPr/>
        <p:txBody>
          <a:bodyPr/>
          <a:lstStyle/>
          <a:p>
            <a:pPr>
              <a:defRPr/>
            </a:pPr>
            <a:fld id="{0E6A5659-95AB-45D9-B54D-6657C76E1C24}" type="slidenum">
              <a:rPr lang="en-US" smtClean="0"/>
              <a:pPr>
                <a:defRPr/>
              </a:pPr>
              <a:t>19</a:t>
            </a:fld>
            <a:endParaRPr lang="en-US"/>
          </a:p>
        </p:txBody>
      </p:sp>
      <p:sp>
        <p:nvSpPr>
          <p:cNvPr id="50178" name="Rectangle 1026"/>
          <p:cNvSpPr>
            <a:spLocks noGrp="1" noRot="1" noChangeArrowheads="1"/>
          </p:cNvSpPr>
          <p:nvPr>
            <p:ph type="title"/>
          </p:nvPr>
        </p:nvSpPr>
        <p:spPr>
          <a:solidFill>
            <a:srgbClr val="005D45">
              <a:alpha val="0"/>
            </a:srgbClr>
          </a:solidFill>
        </p:spPr>
        <p:txBody>
          <a:bodyPr/>
          <a:lstStyle/>
          <a:p>
            <a:pPr eaLnBrk="1" hangingPunct="1">
              <a:defRPr/>
            </a:pPr>
            <a:r>
              <a:rPr lang="en-US" dirty="0">
                <a:ea typeface="+mj-ea"/>
                <a:cs typeface="+mj-cs"/>
              </a:rPr>
              <a:t>Obstacles to Implementation</a:t>
            </a:r>
          </a:p>
        </p:txBody>
      </p:sp>
      <p:sp>
        <p:nvSpPr>
          <p:cNvPr id="50179" name="Rectangle 1027"/>
          <p:cNvSpPr>
            <a:spLocks noGrp="1" noRot="1" noChangeArrowheads="1"/>
          </p:cNvSpPr>
          <p:nvPr>
            <p:ph type="body" idx="1"/>
          </p:nvPr>
        </p:nvSpPr>
        <p:spPr>
          <a:xfrm>
            <a:off x="304800" y="5257800"/>
            <a:ext cx="8540750" cy="2057400"/>
          </a:xfrm>
        </p:spPr>
        <p:txBody>
          <a:bodyPr/>
          <a:lstStyle/>
          <a:p>
            <a:pPr eaLnBrk="1" hangingPunct="1">
              <a:buFontTx/>
              <a:buNone/>
              <a:defRPr/>
            </a:pPr>
            <a:endParaRPr lang="en-US">
              <a:ea typeface="+mn-ea"/>
              <a:cs typeface="+mn-cs"/>
            </a:endParaRPr>
          </a:p>
          <a:p>
            <a:pPr eaLnBrk="1" hangingPunct="1">
              <a:buFontTx/>
              <a:buNone/>
              <a:defRPr/>
            </a:pPr>
            <a:endParaRPr lang="en-US">
              <a:ea typeface="+mn-ea"/>
              <a:cs typeface="+mn-cs"/>
            </a:endParaRPr>
          </a:p>
        </p:txBody>
      </p:sp>
      <p:sp>
        <p:nvSpPr>
          <p:cNvPr id="45063" name="Text Box 1028"/>
          <p:cNvSpPr txBox="1">
            <a:spLocks noChangeArrowheads="1"/>
          </p:cNvSpPr>
          <p:nvPr/>
        </p:nvSpPr>
        <p:spPr bwMode="auto">
          <a:xfrm>
            <a:off x="555625" y="1287463"/>
            <a:ext cx="7978775"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50182" name="Text Box 1030"/>
          <p:cNvSpPr txBox="1">
            <a:spLocks noChangeArrowheads="1"/>
          </p:cNvSpPr>
          <p:nvPr/>
        </p:nvSpPr>
        <p:spPr bwMode="auto">
          <a:xfrm>
            <a:off x="228600" y="1295400"/>
            <a:ext cx="8915400" cy="2630488"/>
          </a:xfrm>
          <a:prstGeom prst="rect">
            <a:avLst/>
          </a:prstGeom>
          <a:noFill/>
          <a:ln w="9525">
            <a:noFill/>
            <a:miter lim="800000"/>
            <a:headEnd/>
            <a:tailEnd/>
          </a:ln>
        </p:spPr>
        <p:txBody>
          <a:bodyPr>
            <a:prstTxWarp prst="textNoShape">
              <a:avLst/>
            </a:prstTxWarp>
            <a:spAutoFit/>
          </a:bodyPr>
          <a:lstStyle/>
          <a:p>
            <a:pPr eaLnBrk="1" hangingPunct="1">
              <a:spcBef>
                <a:spcPct val="20000"/>
              </a:spcBef>
              <a:buClr>
                <a:schemeClr val="hlink"/>
              </a:buClr>
            </a:pPr>
            <a:r>
              <a:rPr lang="en-US" sz="3200"/>
              <a:t>Domination of Old-Math Culture in Stat Ed</a:t>
            </a:r>
          </a:p>
          <a:p>
            <a:pPr lvl="1" eaLnBrk="1" hangingPunct="1">
              <a:spcBef>
                <a:spcPct val="20000"/>
              </a:spcBef>
            </a:pPr>
            <a:r>
              <a:rPr lang="en-US" sz="2800"/>
              <a:t>Math eliminates context, stats incorporates it</a:t>
            </a:r>
          </a:p>
          <a:p>
            <a:pPr lvl="1" eaLnBrk="1" hangingPunct="1">
              <a:spcBef>
                <a:spcPct val="20000"/>
              </a:spcBef>
            </a:pPr>
            <a:r>
              <a:rPr lang="en-US" sz="2800"/>
              <a:t>Math appeals to minority, stats needed by many</a:t>
            </a:r>
          </a:p>
          <a:p>
            <a:pPr lvl="1" eaLnBrk="1" hangingPunct="1">
              <a:spcBef>
                <a:spcPct val="20000"/>
              </a:spcBef>
            </a:pPr>
            <a:r>
              <a:rPr lang="en-US" sz="2800"/>
              <a:t>Confusion of Math-Stat = Stat Theory</a:t>
            </a:r>
          </a:p>
          <a:p>
            <a:pPr lvl="1" eaLnBrk="1" hangingPunct="1">
              <a:spcBef>
                <a:spcPct val="20000"/>
              </a:spcBef>
            </a:pPr>
            <a:r>
              <a:rPr lang="en-US" sz="2800"/>
              <a:t>Administrative Control of Stats by Math Dept</a:t>
            </a:r>
          </a:p>
        </p:txBody>
      </p:sp>
      <p:sp>
        <p:nvSpPr>
          <p:cNvPr id="50183" name="Text Box 1031"/>
          <p:cNvSpPr txBox="1">
            <a:spLocks noChangeArrowheads="1"/>
          </p:cNvSpPr>
          <p:nvPr/>
        </p:nvSpPr>
        <p:spPr bwMode="auto">
          <a:xfrm>
            <a:off x="0" y="4191000"/>
            <a:ext cx="9144000" cy="579438"/>
          </a:xfrm>
          <a:prstGeom prst="rect">
            <a:avLst/>
          </a:prstGeom>
          <a:noFill/>
          <a:ln w="9525">
            <a:noFill/>
            <a:miter lim="800000"/>
            <a:headEnd/>
            <a:tailEnd/>
          </a:ln>
        </p:spPr>
        <p:txBody>
          <a:bodyPr>
            <a:prstTxWarp prst="textNoShape">
              <a:avLst/>
            </a:prstTxWarp>
            <a:spAutoFit/>
          </a:bodyPr>
          <a:lstStyle/>
          <a:p>
            <a:r>
              <a:rPr lang="en-US" sz="3200"/>
              <a:t>  Academic Disincentives to Curriculum Change</a:t>
            </a:r>
          </a:p>
        </p:txBody>
      </p:sp>
      <p:sp>
        <p:nvSpPr>
          <p:cNvPr id="50184" name="Text Box 1032"/>
          <p:cNvSpPr txBox="1">
            <a:spLocks noChangeArrowheads="1"/>
          </p:cNvSpPr>
          <p:nvPr/>
        </p:nvSpPr>
        <p:spPr bwMode="auto">
          <a:xfrm>
            <a:off x="0" y="5334000"/>
            <a:ext cx="8626475" cy="579438"/>
          </a:xfrm>
          <a:prstGeom prst="rect">
            <a:avLst/>
          </a:prstGeom>
          <a:noFill/>
          <a:ln w="9525">
            <a:noFill/>
            <a:miter lim="800000"/>
            <a:headEnd/>
            <a:tailEnd/>
          </a:ln>
        </p:spPr>
        <p:txBody>
          <a:bodyPr>
            <a:prstTxWarp prst="textNoShape">
              <a:avLst/>
            </a:prstTxWarp>
            <a:spAutoFit/>
          </a:bodyPr>
          <a:lstStyle/>
          <a:p>
            <a:r>
              <a:rPr lang="en-US" sz="3200"/>
              <a:t>  Publishers Reluctance to Innovate</a:t>
            </a:r>
          </a:p>
        </p:txBody>
      </p:sp>
      <p:sp>
        <p:nvSpPr>
          <p:cNvPr id="50185" name="Text Box 1033"/>
          <p:cNvSpPr txBox="1">
            <a:spLocks noChangeArrowheads="1"/>
          </p:cNvSpPr>
          <p:nvPr/>
        </p:nvSpPr>
        <p:spPr bwMode="auto">
          <a:xfrm>
            <a:off x="381000" y="1981200"/>
            <a:ext cx="8534400" cy="2100263"/>
          </a:xfrm>
          <a:prstGeom prst="rect">
            <a:avLst/>
          </a:prstGeom>
          <a:solidFill>
            <a:srgbClr val="003300"/>
          </a:solidFill>
          <a:ln w="9525">
            <a:noFill/>
            <a:miter lim="800000"/>
            <a:headEnd/>
            <a:tailEnd/>
          </a:ln>
        </p:spPr>
        <p:txBody>
          <a:bodyPr>
            <a:prstTxWarp prst="textNoShape">
              <a:avLst/>
            </a:prstTxWarp>
            <a:spAutoFit/>
          </a:bodyPr>
          <a:lstStyle/>
          <a:p>
            <a:pPr>
              <a:spcBef>
                <a:spcPct val="50000"/>
              </a:spcBef>
            </a:pPr>
            <a:endParaRPr lang="en-US"/>
          </a:p>
          <a:p>
            <a:pPr>
              <a:spcBef>
                <a:spcPct val="50000"/>
              </a:spcBef>
            </a:pPr>
            <a:r>
              <a:rPr lang="en-US"/>
              <a:t>Stat Theory: </a:t>
            </a:r>
          </a:p>
          <a:p>
            <a:pPr>
              <a:spcBef>
                <a:spcPct val="50000"/>
              </a:spcBef>
            </a:pPr>
            <a:r>
              <a:rPr lang="en-US"/>
              <a:t>Strategies for Information Extraction From Data With Context</a:t>
            </a:r>
          </a:p>
          <a:p>
            <a:pPr>
              <a:spcBef>
                <a:spcPct val="50000"/>
              </a:spcBef>
            </a:pPr>
            <a:endParaRPr lang="en-US"/>
          </a:p>
        </p:txBody>
      </p:sp>
      <p:sp>
        <p:nvSpPr>
          <p:cNvPr id="45068" name="Text Box 1034"/>
          <p:cNvSpPr txBox="1">
            <a:spLocks noChangeArrowheads="1"/>
          </p:cNvSpPr>
          <p:nvPr/>
        </p:nvSpPr>
        <p:spPr bwMode="auto">
          <a:xfrm>
            <a:off x="441325" y="4924425"/>
            <a:ext cx="7940675" cy="457200"/>
          </a:xfrm>
          <a:prstGeom prst="rect">
            <a:avLst/>
          </a:prstGeom>
          <a:noFill/>
          <a:ln w="9525">
            <a:noFill/>
            <a:miter lim="800000"/>
            <a:headEnd/>
            <a:tailEnd/>
          </a:ln>
        </p:spPr>
        <p:txBody>
          <a:bodyPr>
            <a:prstTxWarp prst="textNoShape">
              <a:avLst/>
            </a:prstTxWarp>
            <a:spAutoFit/>
          </a:bodyPr>
          <a:lstStyle/>
          <a:p>
            <a:endParaRPr lang="en-US"/>
          </a:p>
        </p:txBody>
      </p:sp>
      <p:sp>
        <p:nvSpPr>
          <p:cNvPr id="50187" name="Text Box 1035"/>
          <p:cNvSpPr txBox="1">
            <a:spLocks noChangeArrowheads="1"/>
          </p:cNvSpPr>
          <p:nvPr/>
        </p:nvSpPr>
        <p:spPr bwMode="auto">
          <a:xfrm>
            <a:off x="609600" y="4724400"/>
            <a:ext cx="8153400" cy="457200"/>
          </a:xfrm>
          <a:prstGeom prst="rect">
            <a:avLst/>
          </a:prstGeom>
          <a:solidFill>
            <a:srgbClr val="003300"/>
          </a:solidFill>
          <a:ln w="9525">
            <a:noFill/>
            <a:miter lim="800000"/>
            <a:headEnd/>
            <a:tailEnd/>
          </a:ln>
        </p:spPr>
        <p:txBody>
          <a:bodyPr>
            <a:prstTxWarp prst="textNoShape">
              <a:avLst/>
            </a:prstTxWarp>
            <a:spAutoFit/>
          </a:bodyPr>
          <a:lstStyle/>
          <a:p>
            <a:pPr>
              <a:spcBef>
                <a:spcPct val="50000"/>
              </a:spcBef>
            </a:pPr>
            <a:r>
              <a:rPr lang="en-US"/>
              <a:t>Promote Data Analysis Courses - Instructor Is Guide</a:t>
            </a:r>
          </a:p>
        </p:txBody>
      </p:sp>
      <p:sp>
        <p:nvSpPr>
          <p:cNvPr id="50188" name="Text Box 1036"/>
          <p:cNvSpPr txBox="1">
            <a:spLocks noChangeArrowheads="1"/>
          </p:cNvSpPr>
          <p:nvPr/>
        </p:nvSpPr>
        <p:spPr bwMode="auto">
          <a:xfrm>
            <a:off x="533400" y="5943600"/>
            <a:ext cx="8077200" cy="457200"/>
          </a:xfrm>
          <a:prstGeom prst="rect">
            <a:avLst/>
          </a:prstGeom>
          <a:solidFill>
            <a:srgbClr val="003300"/>
          </a:solidFill>
          <a:ln w="9525">
            <a:noFill/>
            <a:miter lim="800000"/>
            <a:headEnd/>
            <a:tailEnd/>
          </a:ln>
        </p:spPr>
        <p:txBody>
          <a:bodyPr>
            <a:prstTxWarp prst="textNoShape">
              <a:avLst/>
            </a:prstTxWarp>
            <a:spAutoFit/>
          </a:bodyPr>
          <a:lstStyle/>
          <a:p>
            <a:r>
              <a:rPr lang="en-US"/>
              <a:t>Find a new role for existing textbooks - evolve</a:t>
            </a:r>
          </a:p>
        </p:txBody>
      </p:sp>
      <p:sp>
        <p:nvSpPr>
          <p:cNvPr id="15" name="TextBox 14"/>
          <p:cNvSpPr txBox="1">
            <a:spLocks noChangeArrowheads="1"/>
          </p:cNvSpPr>
          <p:nvPr/>
        </p:nvSpPr>
        <p:spPr bwMode="auto">
          <a:xfrm>
            <a:off x="685800" y="685800"/>
            <a:ext cx="7924800" cy="708025"/>
          </a:xfrm>
          <a:prstGeom prst="rect">
            <a:avLst/>
          </a:prstGeom>
          <a:noFill/>
          <a:ln w="9525">
            <a:noFill/>
            <a:miter lim="800000"/>
            <a:headEnd/>
            <a:tailEnd/>
          </a:ln>
        </p:spPr>
        <p:txBody>
          <a:bodyPr>
            <a:prstTxWarp prst="textNoShape">
              <a:avLst/>
            </a:prstTxWarp>
            <a:spAutoFit/>
          </a:bodyPr>
          <a:lstStyle/>
          <a:p>
            <a:r>
              <a:rPr lang="en-US" sz="4000">
                <a:solidFill>
                  <a:srgbClr val="005D45"/>
                </a:solidFill>
              </a:rPr>
              <a:t>Overcoming These Obstacles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dissolve">
                                      <p:cBhvr>
                                        <p:cTn id="7" dur="500"/>
                                        <p:tgtEl>
                                          <p:spTgt spid="501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83"/>
                                        </p:tgtEl>
                                        <p:attrNameLst>
                                          <p:attrName>style.visibility</p:attrName>
                                        </p:attrNameLst>
                                      </p:cBhvr>
                                      <p:to>
                                        <p:strVal val="visible"/>
                                      </p:to>
                                    </p:set>
                                    <p:animEffect transition="in" filter="dissolve">
                                      <p:cBhvr>
                                        <p:cTn id="12" dur="500"/>
                                        <p:tgtEl>
                                          <p:spTgt spid="5018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184"/>
                                        </p:tgtEl>
                                        <p:attrNameLst>
                                          <p:attrName>style.visibility</p:attrName>
                                        </p:attrNameLst>
                                      </p:cBhvr>
                                      <p:to>
                                        <p:strVal val="visible"/>
                                      </p:to>
                                    </p:set>
                                    <p:animEffect transition="in" filter="dissolve">
                                      <p:cBhvr>
                                        <p:cTn id="17" dur="500"/>
                                        <p:tgtEl>
                                          <p:spTgt spid="5018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50178"/>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0185"/>
                                        </p:tgtEl>
                                        <p:attrNameLst>
                                          <p:attrName>style.visibility</p:attrName>
                                        </p:attrNameLst>
                                      </p:cBhvr>
                                      <p:to>
                                        <p:strVal val="visible"/>
                                      </p:to>
                                    </p:set>
                                    <p:animEffect transition="in" filter="dissolve">
                                      <p:cBhvr>
                                        <p:cTn id="28" dur="500"/>
                                        <p:tgtEl>
                                          <p:spTgt spid="5018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0187"/>
                                        </p:tgtEl>
                                        <p:attrNameLst>
                                          <p:attrName>style.visibility</p:attrName>
                                        </p:attrNameLst>
                                      </p:cBhvr>
                                      <p:to>
                                        <p:strVal val="visible"/>
                                      </p:to>
                                    </p:set>
                                    <p:animEffect transition="in" filter="dissolve">
                                      <p:cBhvr>
                                        <p:cTn id="33" dur="500"/>
                                        <p:tgtEl>
                                          <p:spTgt spid="5018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0188"/>
                                        </p:tgtEl>
                                        <p:attrNameLst>
                                          <p:attrName>style.visibility</p:attrName>
                                        </p:attrNameLst>
                                      </p:cBhvr>
                                      <p:to>
                                        <p:strVal val="visible"/>
                                      </p:to>
                                    </p:set>
                                    <p:animEffect transition="in" filter="dissolve">
                                      <p:cBhvr>
                                        <p:cTn id="38" dur="500"/>
                                        <p:tgtEl>
                                          <p:spTgt spid="50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82" grpId="0"/>
      <p:bldP spid="50183" grpId="0"/>
      <p:bldP spid="50184" grpId="0"/>
      <p:bldP spid="50185" grpId="0" animBg="1"/>
      <p:bldP spid="50187" grpId="0" animBg="1"/>
      <p:bldP spid="50188" grpId="0" animBg="1"/>
      <p:bldP spid="15"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mtClean="0">
                <a:ea typeface="ＭＳ Ｐゴシック" pitchFamily="42" charset="-128"/>
                <a:cs typeface="ＭＳ Ｐゴシック" pitchFamily="42" charset="-128"/>
              </a:rPr>
              <a:t>Overview of Issue</a:t>
            </a:r>
          </a:p>
        </p:txBody>
      </p:sp>
      <p:sp>
        <p:nvSpPr>
          <p:cNvPr id="12" name="Subtitle 11"/>
          <p:cNvSpPr>
            <a:spLocks noGrp="1"/>
          </p:cNvSpPr>
          <p:nvPr>
            <p:ph type="subTitle" idx="1"/>
          </p:nvPr>
        </p:nvSpPr>
        <p:spPr/>
        <p:txBody>
          <a:bodyPr/>
          <a:lstStyle/>
          <a:p>
            <a:pPr>
              <a:buFont typeface="Wingdings" pitchFamily="42" charset="2"/>
              <a:buNone/>
              <a:defRPr/>
            </a:pPr>
            <a:r>
              <a:rPr lang="en-US" smtClean="0">
                <a:ea typeface="ＭＳ Ｐゴシック" pitchFamily="42" charset="-128"/>
                <a:cs typeface="ＭＳ Ｐゴシック" pitchFamily="42" charset="-128"/>
              </a:rPr>
              <a:t>How can we arrange to have statistics courses evolve with modern statistical practice? </a:t>
            </a:r>
          </a:p>
        </p:txBody>
      </p:sp>
      <p:sp>
        <p:nvSpPr>
          <p:cNvPr id="4" name="Date Placeholder 3"/>
          <p:cNvSpPr>
            <a:spLocks noGrp="1"/>
          </p:cNvSpPr>
          <p:nvPr>
            <p:ph type="dt" sz="quarter" idx="10"/>
          </p:nvPr>
        </p:nvSpPr>
        <p:spPr/>
        <p:txBody>
          <a:bodyPr/>
          <a:lstStyle/>
          <a:p>
            <a:pPr>
              <a:defRPr/>
            </a:pPr>
            <a:r>
              <a:rPr lang="en-CA" smtClean="0"/>
              <a:t>May, 2009</a:t>
            </a:r>
            <a:endParaRPr lang="en-US"/>
          </a:p>
        </p:txBody>
      </p:sp>
      <p:sp>
        <p:nvSpPr>
          <p:cNvPr id="5" name="Footer Placeholder 4"/>
          <p:cNvSpPr>
            <a:spLocks noGrp="1"/>
          </p:cNvSpPr>
          <p:nvPr>
            <p:ph type="ftr" sz="quarter" idx="11"/>
          </p:nvPr>
        </p:nvSpPr>
        <p:spPr/>
        <p:txBody>
          <a:bodyPr/>
          <a:lstStyle/>
          <a:p>
            <a:pPr>
              <a:defRPr/>
            </a:pPr>
            <a:r>
              <a:rPr lang="en-US" smtClean="0"/>
              <a:t>CMEF</a:t>
            </a:r>
            <a:endParaRPr lang="en-US"/>
          </a:p>
        </p:txBody>
      </p:sp>
      <p:sp>
        <p:nvSpPr>
          <p:cNvPr id="6" name="Slide Number Placeholder 5"/>
          <p:cNvSpPr>
            <a:spLocks noGrp="1"/>
          </p:cNvSpPr>
          <p:nvPr>
            <p:ph type="sldNum" sz="quarter" idx="12"/>
          </p:nvPr>
        </p:nvSpPr>
        <p:spPr/>
        <p:txBody>
          <a:bodyPr/>
          <a:lstStyle/>
          <a:p>
            <a:pPr>
              <a:defRPr/>
            </a:pPr>
            <a:fld id="{15FA1DD1-2905-4EFE-9BA0-DE8835A37F8B}"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B7979804-4DC6-44AE-ACF7-999E58B4BA84}" type="slidenum">
              <a:rPr lang="en-US" smtClean="0"/>
              <a:pPr>
                <a:defRPr/>
              </a:pPr>
              <a:t>20</a:t>
            </a:fld>
            <a:endParaRPr lang="en-US"/>
          </a:p>
        </p:txBody>
      </p:sp>
      <p:sp>
        <p:nvSpPr>
          <p:cNvPr id="81922" name="Rectangle 1026"/>
          <p:cNvSpPr>
            <a:spLocks noGrp="1" noRot="1" noChangeArrowheads="1"/>
          </p:cNvSpPr>
          <p:nvPr>
            <p:ph type="title"/>
          </p:nvPr>
        </p:nvSpPr>
        <p:spPr/>
        <p:txBody>
          <a:bodyPr/>
          <a:lstStyle/>
          <a:p>
            <a:pPr eaLnBrk="1" hangingPunct="1">
              <a:defRPr/>
            </a:pPr>
            <a:r>
              <a:rPr lang="en-US" dirty="0">
                <a:solidFill>
                  <a:srgbClr val="800000"/>
                </a:solidFill>
                <a:ea typeface="+mj-ea"/>
                <a:cs typeface="+mj-cs"/>
              </a:rPr>
              <a:t>Context</a:t>
            </a:r>
            <a:r>
              <a:rPr lang="en-US" dirty="0">
                <a:ea typeface="+mj-ea"/>
                <a:cs typeface="+mj-cs"/>
              </a:rPr>
              <a:t> </a:t>
            </a:r>
            <a:r>
              <a:rPr lang="en-US" dirty="0" err="1">
                <a:ea typeface="+mj-ea"/>
                <a:cs typeface="+mj-cs"/>
              </a:rPr>
              <a:t>vs</a:t>
            </a:r>
            <a:r>
              <a:rPr lang="en-US" dirty="0">
                <a:ea typeface="+mj-ea"/>
                <a:cs typeface="+mj-cs"/>
              </a:rPr>
              <a:t> </a:t>
            </a:r>
            <a:r>
              <a:rPr lang="en-US" dirty="0">
                <a:solidFill>
                  <a:srgbClr val="800000"/>
                </a:solidFill>
                <a:ea typeface="+mj-ea"/>
                <a:cs typeface="+mj-cs"/>
              </a:rPr>
              <a:t>Abstraction</a:t>
            </a:r>
          </a:p>
        </p:txBody>
      </p:sp>
      <p:sp>
        <p:nvSpPr>
          <p:cNvPr id="81923" name="Rectangle 1027"/>
          <p:cNvSpPr>
            <a:spLocks noGrp="1" noRot="1" noChangeArrowheads="1"/>
          </p:cNvSpPr>
          <p:nvPr>
            <p:ph type="body" idx="1"/>
          </p:nvPr>
        </p:nvSpPr>
        <p:spPr/>
        <p:txBody>
          <a:bodyPr/>
          <a:lstStyle/>
          <a:p>
            <a:pPr eaLnBrk="1" hangingPunct="1">
              <a:buFont typeface="Wingdings" pitchFamily="96" charset="2"/>
              <a:buChar char="§"/>
              <a:defRPr/>
            </a:pPr>
            <a:r>
              <a:rPr lang="en-US" dirty="0">
                <a:ea typeface="+mn-ea"/>
                <a:cs typeface="+mn-cs"/>
              </a:rPr>
              <a:t>Which is more interesting to students? </a:t>
            </a:r>
          </a:p>
          <a:p>
            <a:pPr eaLnBrk="1" hangingPunct="1">
              <a:buFont typeface="Wingdings" pitchFamily="96" charset="2"/>
              <a:buChar char="§"/>
              <a:defRPr/>
            </a:pPr>
            <a:r>
              <a:rPr lang="en-US" dirty="0">
                <a:ea typeface="+mn-ea"/>
                <a:cs typeface="+mn-cs"/>
              </a:rPr>
              <a:t>Example of a new item of stat theory</a:t>
            </a:r>
          </a:p>
          <a:p>
            <a:pPr lvl="1" eaLnBrk="1" hangingPunct="1">
              <a:buFontTx/>
              <a:buNone/>
              <a:defRPr/>
            </a:pPr>
            <a:r>
              <a:rPr lang="en-US" dirty="0"/>
              <a:t>“</a:t>
            </a:r>
            <a:r>
              <a:rPr lang="en-US" dirty="0" err="1"/>
              <a:t>Zipf’s</a:t>
            </a:r>
            <a:r>
              <a:rPr lang="en-US" dirty="0"/>
              <a:t> Law”  chosen for obscurity! </a:t>
            </a:r>
          </a:p>
          <a:p>
            <a:pPr lvl="1" eaLnBrk="1" hangingPunct="1">
              <a:buFontTx/>
              <a:buNone/>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CA"/>
              <a:t>May, 2009</a:t>
            </a:r>
            <a:endParaRPr lang="en-US"/>
          </a:p>
        </p:txBody>
      </p:sp>
      <p:sp>
        <p:nvSpPr>
          <p:cNvPr id="8" name="Footer Placeholder 4"/>
          <p:cNvSpPr>
            <a:spLocks noGrp="1"/>
          </p:cNvSpPr>
          <p:nvPr>
            <p:ph type="ftr" sz="quarter" idx="11"/>
          </p:nvPr>
        </p:nvSpPr>
        <p:spPr/>
        <p:txBody>
          <a:bodyPr/>
          <a:lstStyle/>
          <a:p>
            <a:pPr>
              <a:defRPr/>
            </a:pPr>
            <a:r>
              <a:rPr lang="en-US"/>
              <a:t>CMEF</a:t>
            </a:r>
          </a:p>
        </p:txBody>
      </p:sp>
      <p:sp>
        <p:nvSpPr>
          <p:cNvPr id="9" name="Slide Number Placeholder 5"/>
          <p:cNvSpPr>
            <a:spLocks noGrp="1"/>
          </p:cNvSpPr>
          <p:nvPr>
            <p:ph type="sldNum" sz="quarter" idx="12"/>
          </p:nvPr>
        </p:nvSpPr>
        <p:spPr/>
        <p:txBody>
          <a:bodyPr/>
          <a:lstStyle/>
          <a:p>
            <a:pPr>
              <a:defRPr/>
            </a:pPr>
            <a:fld id="{1EF9A2CB-3938-489B-8AC7-9F3FB8ACA9CE}" type="slidenum">
              <a:rPr lang="en-US" smtClean="0"/>
              <a:pPr>
                <a:defRPr/>
              </a:pPr>
              <a:t>21</a:t>
            </a:fld>
            <a:endParaRPr lang="en-US"/>
          </a:p>
        </p:txBody>
      </p:sp>
      <p:sp>
        <p:nvSpPr>
          <p:cNvPr id="6146" name="Rectangle 2"/>
          <p:cNvSpPr>
            <a:spLocks noGrp="1" noRot="1" noChangeArrowheads="1"/>
          </p:cNvSpPr>
          <p:nvPr>
            <p:ph type="title"/>
          </p:nvPr>
        </p:nvSpPr>
        <p:spPr>
          <a:xfrm>
            <a:off x="228600" y="0"/>
            <a:ext cx="8510588" cy="1325563"/>
          </a:xfrm>
        </p:spPr>
        <p:txBody>
          <a:bodyPr/>
          <a:lstStyle/>
          <a:p>
            <a:pPr eaLnBrk="1" hangingPunct="1">
              <a:defRPr/>
            </a:pPr>
            <a:r>
              <a:rPr lang="en-US">
                <a:ea typeface="+mj-ea"/>
                <a:cs typeface="+mj-cs"/>
              </a:rPr>
              <a:t>“Theory”: </a:t>
            </a:r>
            <a:r>
              <a:rPr lang="en-US">
                <a:solidFill>
                  <a:schemeClr val="accent2"/>
                </a:solidFill>
                <a:ea typeface="+mj-ea"/>
                <a:cs typeface="+mj-cs"/>
              </a:rPr>
              <a:t>Zipf’s Law</a:t>
            </a:r>
            <a:endParaRPr lang="en-US">
              <a:ea typeface="+mj-ea"/>
              <a:cs typeface="+mj-cs"/>
            </a:endParaRPr>
          </a:p>
        </p:txBody>
      </p:sp>
      <p:sp>
        <p:nvSpPr>
          <p:cNvPr id="6147" name="Rectangle 3"/>
          <p:cNvSpPr>
            <a:spLocks noGrp="1" noRot="1" noChangeArrowheads="1"/>
          </p:cNvSpPr>
          <p:nvPr>
            <p:ph type="body" idx="1"/>
          </p:nvPr>
        </p:nvSpPr>
        <p:spPr>
          <a:xfrm>
            <a:off x="685800" y="1371600"/>
            <a:ext cx="7772400" cy="4572000"/>
          </a:xfrm>
        </p:spPr>
        <p:txBody>
          <a:bodyPr/>
          <a:lstStyle/>
          <a:p>
            <a:pPr eaLnBrk="1" hangingPunct="1">
              <a:buFont typeface="Wingdings" pitchFamily="96" charset="2"/>
              <a:buChar char="§"/>
              <a:defRPr/>
            </a:pPr>
            <a:r>
              <a:rPr lang="en-US">
                <a:ea typeface="+mn-ea"/>
                <a:cs typeface="+mn-cs"/>
              </a:rPr>
              <a:t>An empirical finding</a:t>
            </a:r>
            <a:br>
              <a:rPr lang="en-US">
                <a:ea typeface="+mn-ea"/>
                <a:cs typeface="+mn-cs"/>
              </a:rPr>
            </a:br>
            <a:r>
              <a:rPr lang="en-US">
                <a:ea typeface="+mn-ea"/>
                <a:cs typeface="+mn-cs"/>
              </a:rPr>
              <a:t>of relative sizes of things</a:t>
            </a:r>
          </a:p>
          <a:p>
            <a:pPr eaLnBrk="1" hangingPunct="1">
              <a:buFont typeface="Wingdings" pitchFamily="96" charset="2"/>
              <a:buChar char="§"/>
              <a:defRPr/>
            </a:pPr>
            <a:r>
              <a:rPr lang="en-US">
                <a:solidFill>
                  <a:schemeClr val="accent2"/>
                </a:solidFill>
                <a:ea typeface="+mn-ea"/>
                <a:cs typeface="+mn-cs"/>
              </a:rPr>
              <a:t>Frequency * rank = constant</a:t>
            </a:r>
            <a:r>
              <a:rPr lang="en-US">
                <a:ea typeface="+mn-ea"/>
                <a:cs typeface="+mn-cs"/>
              </a:rPr>
              <a:t/>
            </a:r>
            <a:br>
              <a:rPr lang="en-US">
                <a:ea typeface="+mn-ea"/>
                <a:cs typeface="+mn-cs"/>
              </a:rPr>
            </a:br>
            <a:r>
              <a:rPr lang="en-US">
                <a:ea typeface="+mn-ea"/>
                <a:cs typeface="+mn-cs"/>
              </a:rPr>
              <a:t/>
            </a:r>
            <a:br>
              <a:rPr lang="en-US">
                <a:ea typeface="+mn-ea"/>
                <a:cs typeface="+mn-cs"/>
              </a:rPr>
            </a:br>
            <a:endParaRPr lang="en-US">
              <a:ea typeface="+mn-ea"/>
              <a:cs typeface="+mn-cs"/>
            </a:endParaRPr>
          </a:p>
        </p:txBody>
      </p:sp>
      <p:pic>
        <p:nvPicPr>
          <p:cNvPr id="49159" name="Picture 7" descr="p1"/>
          <p:cNvPicPr>
            <a:picLocks noChangeAspect="1" noChangeArrowheads="1"/>
          </p:cNvPicPr>
          <p:nvPr/>
        </p:nvPicPr>
        <p:blipFill>
          <a:blip r:embed="rId3"/>
          <a:srcRect/>
          <a:stretch>
            <a:fillRect/>
          </a:stretch>
        </p:blipFill>
        <p:spPr bwMode="auto">
          <a:xfrm>
            <a:off x="1981200" y="3124200"/>
            <a:ext cx="3505200" cy="3505200"/>
          </a:xfrm>
          <a:prstGeom prst="rect">
            <a:avLst/>
          </a:prstGeom>
          <a:noFill/>
          <a:ln w="9525">
            <a:noFill/>
            <a:miter lim="800000"/>
            <a:headEnd/>
            <a:tailEnd/>
          </a:ln>
        </p:spPr>
      </p:pic>
      <p:sp>
        <p:nvSpPr>
          <p:cNvPr id="49160" name="Text Box 9"/>
          <p:cNvSpPr txBox="1">
            <a:spLocks noChangeArrowheads="1"/>
          </p:cNvSpPr>
          <p:nvPr/>
        </p:nvSpPr>
        <p:spPr bwMode="auto">
          <a:xfrm>
            <a:off x="3298825" y="4183063"/>
            <a:ext cx="18415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49161" name="Text Box 11"/>
          <p:cNvSpPr txBox="1">
            <a:spLocks noChangeArrowheads="1"/>
          </p:cNvSpPr>
          <p:nvPr/>
        </p:nvSpPr>
        <p:spPr bwMode="auto">
          <a:xfrm>
            <a:off x="2743200" y="3733800"/>
            <a:ext cx="2428875" cy="822325"/>
          </a:xfrm>
          <a:prstGeom prst="rect">
            <a:avLst/>
          </a:prstGeom>
          <a:noFill/>
          <a:ln w="9525">
            <a:noFill/>
            <a:miter lim="800000"/>
            <a:headEnd/>
            <a:tailEnd/>
          </a:ln>
        </p:spPr>
        <p:txBody>
          <a:bodyPr wrap="none">
            <a:prstTxWarp prst="textNoShape">
              <a:avLst/>
            </a:prstTxWarp>
            <a:spAutoFit/>
          </a:bodyPr>
          <a:lstStyle/>
          <a:p>
            <a:r>
              <a:rPr lang="en-US">
                <a:solidFill>
                  <a:srgbClr val="E41208"/>
                </a:solidFill>
              </a:rPr>
              <a:t>Total Freq = 300</a:t>
            </a:r>
          </a:p>
          <a:p>
            <a:r>
              <a:rPr lang="en-US">
                <a:solidFill>
                  <a:srgbClr val="E41208"/>
                </a:solidFill>
              </a:rPr>
              <a:t>Constant=100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CA"/>
              <a:t>May, 2009</a:t>
            </a:r>
            <a:endParaRPr lang="en-US"/>
          </a:p>
        </p:txBody>
      </p:sp>
      <p:sp>
        <p:nvSpPr>
          <p:cNvPr id="8" name="Footer Placeholder 3"/>
          <p:cNvSpPr>
            <a:spLocks noGrp="1"/>
          </p:cNvSpPr>
          <p:nvPr>
            <p:ph type="ftr" sz="quarter" idx="11"/>
          </p:nvPr>
        </p:nvSpPr>
        <p:spPr/>
        <p:txBody>
          <a:bodyPr/>
          <a:lstStyle/>
          <a:p>
            <a:pPr>
              <a:defRPr/>
            </a:pPr>
            <a:r>
              <a:rPr lang="en-US"/>
              <a:t>CMEF</a:t>
            </a:r>
          </a:p>
        </p:txBody>
      </p:sp>
      <p:sp>
        <p:nvSpPr>
          <p:cNvPr id="9" name="Slide Number Placeholder 4"/>
          <p:cNvSpPr>
            <a:spLocks noGrp="1"/>
          </p:cNvSpPr>
          <p:nvPr>
            <p:ph type="sldNum" sz="quarter" idx="12"/>
          </p:nvPr>
        </p:nvSpPr>
        <p:spPr/>
        <p:txBody>
          <a:bodyPr/>
          <a:lstStyle/>
          <a:p>
            <a:pPr>
              <a:defRPr/>
            </a:pPr>
            <a:fld id="{F3CDADF3-B9D5-4212-A4EF-ACF8FB5402FE}" type="slidenum">
              <a:rPr lang="en-US" smtClean="0"/>
              <a:pPr>
                <a:defRPr/>
              </a:pPr>
              <a:t>22</a:t>
            </a:fld>
            <a:endParaRPr lang="en-US"/>
          </a:p>
        </p:txBody>
      </p:sp>
      <p:sp>
        <p:nvSpPr>
          <p:cNvPr id="8194" name="Rectangle 2"/>
          <p:cNvSpPr>
            <a:spLocks noGrp="1" noRot="1" noChangeArrowheads="1"/>
          </p:cNvSpPr>
          <p:nvPr>
            <p:ph type="title"/>
          </p:nvPr>
        </p:nvSpPr>
        <p:spPr>
          <a:xfrm>
            <a:off x="685800" y="0"/>
            <a:ext cx="7772400" cy="1143000"/>
          </a:xfrm>
        </p:spPr>
        <p:txBody>
          <a:bodyPr/>
          <a:lstStyle/>
          <a:p>
            <a:pPr eaLnBrk="1" hangingPunct="1">
              <a:defRPr/>
            </a:pPr>
            <a:r>
              <a:rPr lang="en-US">
                <a:ea typeface="+mj-ea"/>
                <a:cs typeface="+mj-cs"/>
              </a:rPr>
              <a:t>Population*Rank = Constant?</a:t>
            </a:r>
          </a:p>
        </p:txBody>
      </p:sp>
      <p:sp>
        <p:nvSpPr>
          <p:cNvPr id="51206" name="Text Box 3"/>
          <p:cNvSpPr txBox="1">
            <a:spLocks noChangeArrowheads="1"/>
          </p:cNvSpPr>
          <p:nvPr/>
        </p:nvSpPr>
        <p:spPr bwMode="auto">
          <a:xfrm>
            <a:off x="2003425" y="4716463"/>
            <a:ext cx="1882775"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latin typeface="Times" pitchFamily="42" charset="0"/>
            </a:endParaRPr>
          </a:p>
        </p:txBody>
      </p:sp>
      <p:sp>
        <p:nvSpPr>
          <p:cNvPr id="51207" name="Line 5"/>
          <p:cNvSpPr>
            <a:spLocks noChangeShapeType="1"/>
          </p:cNvSpPr>
          <p:nvPr/>
        </p:nvSpPr>
        <p:spPr bwMode="auto">
          <a:xfrm>
            <a:off x="2667000" y="3276600"/>
            <a:ext cx="3886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51208" name="Picture 14" descr="CANcities.jpg"/>
          <p:cNvPicPr>
            <a:picLocks noChangeAspect="1"/>
          </p:cNvPicPr>
          <p:nvPr/>
        </p:nvPicPr>
        <p:blipFill>
          <a:blip r:embed="rId3"/>
          <a:srcRect/>
          <a:stretch>
            <a:fillRect/>
          </a:stretch>
        </p:blipFill>
        <p:spPr bwMode="auto">
          <a:xfrm>
            <a:off x="1828800" y="1219200"/>
            <a:ext cx="5257800" cy="5257800"/>
          </a:xfrm>
          <a:prstGeom prst="rect">
            <a:avLst/>
          </a:prstGeom>
          <a:noFill/>
          <a:ln w="9525">
            <a:noFill/>
            <a:miter lim="800000"/>
            <a:headEnd/>
            <a:tailEnd/>
          </a:ln>
        </p:spPr>
      </p:pic>
      <p:sp>
        <p:nvSpPr>
          <p:cNvPr id="51209" name="TextBox 11"/>
          <p:cNvSpPr txBox="1">
            <a:spLocks noChangeArrowheads="1"/>
          </p:cNvSpPr>
          <p:nvPr/>
        </p:nvSpPr>
        <p:spPr bwMode="auto">
          <a:xfrm>
            <a:off x="3886200" y="1981200"/>
            <a:ext cx="1466850"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CANADA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CA"/>
              <a:t>May, 2009</a:t>
            </a:r>
            <a:endParaRPr lang="en-US"/>
          </a:p>
        </p:txBody>
      </p:sp>
      <p:sp>
        <p:nvSpPr>
          <p:cNvPr id="7" name="Footer Placeholder 3"/>
          <p:cNvSpPr>
            <a:spLocks noGrp="1"/>
          </p:cNvSpPr>
          <p:nvPr>
            <p:ph type="ftr" sz="quarter" idx="11"/>
          </p:nvPr>
        </p:nvSpPr>
        <p:spPr/>
        <p:txBody>
          <a:bodyPr/>
          <a:lstStyle/>
          <a:p>
            <a:pPr>
              <a:defRPr/>
            </a:pPr>
            <a:r>
              <a:rPr lang="en-US"/>
              <a:t>CMEF</a:t>
            </a:r>
          </a:p>
        </p:txBody>
      </p:sp>
      <p:sp>
        <p:nvSpPr>
          <p:cNvPr id="8" name="Slide Number Placeholder 4"/>
          <p:cNvSpPr>
            <a:spLocks noGrp="1"/>
          </p:cNvSpPr>
          <p:nvPr>
            <p:ph type="sldNum" sz="quarter" idx="12"/>
          </p:nvPr>
        </p:nvSpPr>
        <p:spPr/>
        <p:txBody>
          <a:bodyPr/>
          <a:lstStyle/>
          <a:p>
            <a:pPr>
              <a:defRPr/>
            </a:pPr>
            <a:fld id="{806A3A06-CC47-4BF4-90C2-8877D501369D}" type="slidenum">
              <a:rPr lang="en-US" smtClean="0"/>
              <a:pPr>
                <a:defRPr/>
              </a:pPr>
              <a:t>23</a:t>
            </a:fld>
            <a:endParaRPr lang="en-US"/>
          </a:p>
        </p:txBody>
      </p:sp>
      <p:sp>
        <p:nvSpPr>
          <p:cNvPr id="31746" name="Rectangle 2"/>
          <p:cNvSpPr>
            <a:spLocks noGrp="1" noRot="1" noChangeArrowheads="1"/>
          </p:cNvSpPr>
          <p:nvPr>
            <p:ph type="title"/>
          </p:nvPr>
        </p:nvSpPr>
        <p:spPr>
          <a:xfrm>
            <a:off x="685800" y="0"/>
            <a:ext cx="7772400" cy="1295400"/>
          </a:xfrm>
        </p:spPr>
        <p:txBody>
          <a:bodyPr/>
          <a:lstStyle/>
          <a:p>
            <a:pPr eaLnBrk="1" hangingPunct="1">
              <a:defRPr/>
            </a:pPr>
            <a:r>
              <a:rPr lang="en-US" dirty="0">
                <a:ea typeface="+mj-ea"/>
                <a:cs typeface="+mj-cs"/>
              </a:rPr>
              <a:t>Population*Rank = Constant?</a:t>
            </a:r>
          </a:p>
        </p:txBody>
      </p:sp>
      <p:sp>
        <p:nvSpPr>
          <p:cNvPr id="53254" name="Text Box 3"/>
          <p:cNvSpPr txBox="1">
            <a:spLocks noChangeArrowheads="1"/>
          </p:cNvSpPr>
          <p:nvPr/>
        </p:nvSpPr>
        <p:spPr bwMode="auto">
          <a:xfrm>
            <a:off x="2003425" y="4716463"/>
            <a:ext cx="1882775"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latin typeface="Times" pitchFamily="42" charset="0"/>
            </a:endParaRPr>
          </a:p>
        </p:txBody>
      </p:sp>
      <p:pic>
        <p:nvPicPr>
          <p:cNvPr id="53255" name="Picture 14" descr="CANcities.jpg"/>
          <p:cNvPicPr>
            <a:picLocks noChangeAspect="1"/>
          </p:cNvPicPr>
          <p:nvPr/>
        </p:nvPicPr>
        <p:blipFill>
          <a:blip r:embed="rId3"/>
          <a:srcRect/>
          <a:stretch>
            <a:fillRect/>
          </a:stretch>
        </p:blipFill>
        <p:spPr bwMode="auto">
          <a:xfrm>
            <a:off x="0" y="1624013"/>
            <a:ext cx="4471988" cy="4471987"/>
          </a:xfrm>
          <a:prstGeom prst="rect">
            <a:avLst/>
          </a:prstGeom>
          <a:noFill/>
          <a:ln w="9525">
            <a:noFill/>
            <a:miter lim="800000"/>
            <a:headEnd/>
            <a:tailEnd/>
          </a:ln>
        </p:spPr>
      </p:pic>
      <p:pic>
        <p:nvPicPr>
          <p:cNvPr id="53256" name="Picture 15" descr="UScities.jpg"/>
          <p:cNvPicPr>
            <a:picLocks noChangeAspect="1"/>
          </p:cNvPicPr>
          <p:nvPr/>
        </p:nvPicPr>
        <p:blipFill>
          <a:blip r:embed="rId4"/>
          <a:srcRect/>
          <a:stretch>
            <a:fillRect/>
          </a:stretch>
        </p:blipFill>
        <p:spPr bwMode="auto">
          <a:xfrm>
            <a:off x="4648200" y="1600200"/>
            <a:ext cx="4495800" cy="4495800"/>
          </a:xfrm>
          <a:prstGeom prst="rect">
            <a:avLst/>
          </a:prstGeom>
          <a:noFill/>
          <a:ln w="9525">
            <a:noFill/>
            <a:miter lim="800000"/>
            <a:headEnd/>
            <a:tailEnd/>
          </a:ln>
        </p:spPr>
      </p:pic>
      <p:sp>
        <p:nvSpPr>
          <p:cNvPr id="53257" name="TextBox 17"/>
          <p:cNvSpPr txBox="1">
            <a:spLocks noChangeArrowheads="1"/>
          </p:cNvSpPr>
          <p:nvPr/>
        </p:nvSpPr>
        <p:spPr bwMode="auto">
          <a:xfrm>
            <a:off x="1676400" y="2209800"/>
            <a:ext cx="1466850"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CANADA</a:t>
            </a:r>
          </a:p>
        </p:txBody>
      </p:sp>
      <p:sp>
        <p:nvSpPr>
          <p:cNvPr id="53258" name="TextBox 18"/>
          <p:cNvSpPr txBox="1">
            <a:spLocks noChangeArrowheads="1"/>
          </p:cNvSpPr>
          <p:nvPr/>
        </p:nvSpPr>
        <p:spPr bwMode="auto">
          <a:xfrm>
            <a:off x="6477000" y="2209800"/>
            <a:ext cx="1066800" cy="461963"/>
          </a:xfrm>
          <a:prstGeom prst="rect">
            <a:avLst/>
          </a:prstGeom>
          <a:noFill/>
          <a:ln w="9525">
            <a:noFill/>
            <a:miter lim="800000"/>
            <a:headEnd/>
            <a:tailEnd/>
          </a:ln>
        </p:spPr>
        <p:txBody>
          <a:bodyPr>
            <a:prstTxWarp prst="textNoShape">
              <a:avLst/>
            </a:prstTxWarp>
            <a:spAutoFit/>
          </a:bodyPr>
          <a:lstStyle/>
          <a:p>
            <a:pPr algn="ctr"/>
            <a:r>
              <a:rPr lang="en-US">
                <a:solidFill>
                  <a:srgbClr val="000000"/>
                </a:solidFill>
              </a:rPr>
              <a:t>U.S.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CA"/>
              <a:t>May, 2009</a:t>
            </a:r>
            <a:endParaRPr lang="en-US"/>
          </a:p>
        </p:txBody>
      </p:sp>
      <p:sp>
        <p:nvSpPr>
          <p:cNvPr id="7" name="Footer Placeholder 3"/>
          <p:cNvSpPr>
            <a:spLocks noGrp="1"/>
          </p:cNvSpPr>
          <p:nvPr>
            <p:ph type="ftr" sz="quarter" idx="11"/>
          </p:nvPr>
        </p:nvSpPr>
        <p:spPr/>
        <p:txBody>
          <a:bodyPr/>
          <a:lstStyle/>
          <a:p>
            <a:pPr>
              <a:defRPr/>
            </a:pPr>
            <a:r>
              <a:rPr lang="en-US"/>
              <a:t>CMEF</a:t>
            </a:r>
          </a:p>
        </p:txBody>
      </p:sp>
      <p:sp>
        <p:nvSpPr>
          <p:cNvPr id="8" name="Slide Number Placeholder 4"/>
          <p:cNvSpPr>
            <a:spLocks noGrp="1"/>
          </p:cNvSpPr>
          <p:nvPr>
            <p:ph type="sldNum" sz="quarter" idx="12"/>
          </p:nvPr>
        </p:nvSpPr>
        <p:spPr/>
        <p:txBody>
          <a:bodyPr/>
          <a:lstStyle/>
          <a:p>
            <a:pPr>
              <a:defRPr/>
            </a:pPr>
            <a:fld id="{9A488A99-186E-4521-BAD7-C275A5012BDA}" type="slidenum">
              <a:rPr lang="en-US" smtClean="0"/>
              <a:pPr>
                <a:defRPr/>
              </a:pPr>
              <a:t>24</a:t>
            </a:fld>
            <a:endParaRPr lang="en-US"/>
          </a:p>
        </p:txBody>
      </p:sp>
      <p:sp>
        <p:nvSpPr>
          <p:cNvPr id="31746" name="Rectangle 2"/>
          <p:cNvSpPr>
            <a:spLocks noGrp="1" noRot="1" noChangeArrowheads="1"/>
          </p:cNvSpPr>
          <p:nvPr>
            <p:ph type="title"/>
          </p:nvPr>
        </p:nvSpPr>
        <p:spPr>
          <a:xfrm>
            <a:off x="685800" y="0"/>
            <a:ext cx="7772400" cy="1295400"/>
          </a:xfrm>
        </p:spPr>
        <p:txBody>
          <a:bodyPr/>
          <a:lstStyle/>
          <a:p>
            <a:pPr eaLnBrk="1" hangingPunct="1">
              <a:defRPr/>
            </a:pPr>
            <a:r>
              <a:rPr lang="en-US" dirty="0">
                <a:ea typeface="+mj-ea"/>
                <a:cs typeface="+mj-cs"/>
              </a:rPr>
              <a:t>Population*Rank = Constant?</a:t>
            </a:r>
          </a:p>
        </p:txBody>
      </p:sp>
      <p:sp>
        <p:nvSpPr>
          <p:cNvPr id="55302" name="Text Box 3"/>
          <p:cNvSpPr txBox="1">
            <a:spLocks noChangeArrowheads="1"/>
          </p:cNvSpPr>
          <p:nvPr/>
        </p:nvSpPr>
        <p:spPr bwMode="auto">
          <a:xfrm>
            <a:off x="2003425" y="4716463"/>
            <a:ext cx="1882775"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latin typeface="Times" pitchFamily="42" charset="0"/>
            </a:endParaRPr>
          </a:p>
        </p:txBody>
      </p:sp>
      <p:pic>
        <p:nvPicPr>
          <p:cNvPr id="55303" name="Picture 14" descr="CANcities.jpg"/>
          <p:cNvPicPr>
            <a:picLocks noChangeAspect="1"/>
          </p:cNvPicPr>
          <p:nvPr/>
        </p:nvPicPr>
        <p:blipFill>
          <a:blip r:embed="rId3"/>
          <a:srcRect/>
          <a:stretch>
            <a:fillRect/>
          </a:stretch>
        </p:blipFill>
        <p:spPr bwMode="auto">
          <a:xfrm>
            <a:off x="0" y="1600200"/>
            <a:ext cx="4471988" cy="4471988"/>
          </a:xfrm>
          <a:prstGeom prst="rect">
            <a:avLst/>
          </a:prstGeom>
          <a:noFill/>
          <a:ln w="9525">
            <a:noFill/>
            <a:miter lim="800000"/>
            <a:headEnd/>
            <a:tailEnd/>
          </a:ln>
        </p:spPr>
      </p:pic>
      <p:sp>
        <p:nvSpPr>
          <p:cNvPr id="55304" name="TextBox 17"/>
          <p:cNvSpPr txBox="1">
            <a:spLocks noChangeArrowheads="1"/>
          </p:cNvSpPr>
          <p:nvPr/>
        </p:nvSpPr>
        <p:spPr bwMode="auto">
          <a:xfrm>
            <a:off x="6324600" y="2286000"/>
            <a:ext cx="1466850"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CANADA</a:t>
            </a:r>
          </a:p>
        </p:txBody>
      </p:sp>
      <p:pic>
        <p:nvPicPr>
          <p:cNvPr id="55305" name="Picture 10" descr="WLDcities.jpg"/>
          <p:cNvPicPr>
            <a:picLocks noChangeAspect="1"/>
          </p:cNvPicPr>
          <p:nvPr/>
        </p:nvPicPr>
        <p:blipFill>
          <a:blip r:embed="rId4"/>
          <a:srcRect/>
          <a:stretch>
            <a:fillRect/>
          </a:stretch>
        </p:blipFill>
        <p:spPr bwMode="auto">
          <a:xfrm>
            <a:off x="4624388" y="1600200"/>
            <a:ext cx="4519612" cy="4519613"/>
          </a:xfrm>
          <a:prstGeom prst="rect">
            <a:avLst/>
          </a:prstGeom>
          <a:noFill/>
          <a:ln w="9525">
            <a:noFill/>
            <a:miter lim="800000"/>
            <a:headEnd/>
            <a:tailEnd/>
          </a:ln>
        </p:spPr>
      </p:pic>
      <p:sp>
        <p:nvSpPr>
          <p:cNvPr id="55306" name="TextBox 12"/>
          <p:cNvSpPr txBox="1">
            <a:spLocks noChangeArrowheads="1"/>
          </p:cNvSpPr>
          <p:nvPr/>
        </p:nvSpPr>
        <p:spPr bwMode="auto">
          <a:xfrm>
            <a:off x="1752600" y="2209800"/>
            <a:ext cx="1466850"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CANADA</a:t>
            </a:r>
          </a:p>
        </p:txBody>
      </p:sp>
      <p:sp>
        <p:nvSpPr>
          <p:cNvPr id="55307" name="TextBox 13"/>
          <p:cNvSpPr txBox="1">
            <a:spLocks noChangeArrowheads="1"/>
          </p:cNvSpPr>
          <p:nvPr/>
        </p:nvSpPr>
        <p:spPr bwMode="auto">
          <a:xfrm>
            <a:off x="6400800" y="2209800"/>
            <a:ext cx="1330325"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WORLD</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CA"/>
              <a:t>May, 2009</a:t>
            </a:r>
            <a:endParaRPr lang="en-US"/>
          </a:p>
        </p:txBody>
      </p:sp>
      <p:sp>
        <p:nvSpPr>
          <p:cNvPr id="7" name="Footer Placeholder 3"/>
          <p:cNvSpPr>
            <a:spLocks noGrp="1"/>
          </p:cNvSpPr>
          <p:nvPr>
            <p:ph type="ftr" sz="quarter" idx="11"/>
          </p:nvPr>
        </p:nvSpPr>
        <p:spPr/>
        <p:txBody>
          <a:bodyPr/>
          <a:lstStyle/>
          <a:p>
            <a:pPr>
              <a:defRPr/>
            </a:pPr>
            <a:r>
              <a:rPr lang="en-US"/>
              <a:t>CMEF</a:t>
            </a:r>
          </a:p>
        </p:txBody>
      </p:sp>
      <p:sp>
        <p:nvSpPr>
          <p:cNvPr id="8" name="Slide Number Placeholder 4"/>
          <p:cNvSpPr>
            <a:spLocks noGrp="1"/>
          </p:cNvSpPr>
          <p:nvPr>
            <p:ph type="sldNum" sz="quarter" idx="12"/>
          </p:nvPr>
        </p:nvSpPr>
        <p:spPr/>
        <p:txBody>
          <a:bodyPr/>
          <a:lstStyle/>
          <a:p>
            <a:pPr>
              <a:defRPr/>
            </a:pPr>
            <a:fld id="{F20741CD-3921-42B1-BF35-B265AED9B858}" type="slidenum">
              <a:rPr lang="en-US" smtClean="0"/>
              <a:pPr>
                <a:defRPr/>
              </a:pPr>
              <a:t>25</a:t>
            </a:fld>
            <a:endParaRPr lang="en-US"/>
          </a:p>
        </p:txBody>
      </p:sp>
      <p:sp>
        <p:nvSpPr>
          <p:cNvPr id="82946" name="Rectangle 2"/>
          <p:cNvSpPr>
            <a:spLocks noGrp="1" noRot="1" noChangeArrowheads="1"/>
          </p:cNvSpPr>
          <p:nvPr>
            <p:ph type="title"/>
          </p:nvPr>
        </p:nvSpPr>
        <p:spPr/>
        <p:txBody>
          <a:bodyPr/>
          <a:lstStyle/>
          <a:p>
            <a:pPr eaLnBrk="1" hangingPunct="1">
              <a:defRPr/>
            </a:pPr>
            <a:r>
              <a:rPr lang="en-US">
                <a:ea typeface="+mj-ea"/>
                <a:cs typeface="+mj-cs"/>
              </a:rPr>
              <a:t>Suggests Follow-up</a:t>
            </a:r>
          </a:p>
        </p:txBody>
      </p:sp>
      <p:sp>
        <p:nvSpPr>
          <p:cNvPr id="57350" name="Text Box 4"/>
          <p:cNvSpPr txBox="1">
            <a:spLocks noChangeArrowheads="1"/>
          </p:cNvSpPr>
          <p:nvPr/>
        </p:nvSpPr>
        <p:spPr bwMode="auto">
          <a:xfrm>
            <a:off x="990600" y="2819400"/>
            <a:ext cx="6911975"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82949" name="Rectangle 5"/>
          <p:cNvSpPr>
            <a:spLocks noChangeArrowheads="1"/>
          </p:cNvSpPr>
          <p:nvPr/>
        </p:nvSpPr>
        <p:spPr bwMode="auto">
          <a:xfrm>
            <a:off x="762000" y="1676400"/>
            <a:ext cx="7543800" cy="1200150"/>
          </a:xfrm>
          <a:prstGeom prst="rect">
            <a:avLst/>
          </a:prstGeom>
          <a:noFill/>
          <a:ln w="9525">
            <a:noFill/>
            <a:miter lim="800000"/>
            <a:headEnd/>
            <a:tailEnd/>
          </a:ln>
        </p:spPr>
        <p:txBody>
          <a:bodyPr>
            <a:prstTxWarp prst="textNoShape">
              <a:avLst/>
            </a:prstTxWarp>
            <a:spAutoFit/>
          </a:bodyPr>
          <a:lstStyle/>
          <a:p>
            <a:pPr marL="457200" indent="-457200">
              <a:buFont typeface="Arial" pitchFamily="42" charset="0"/>
              <a:buAutoNum type="arabicPeriod"/>
            </a:pPr>
            <a:r>
              <a:rPr lang="en-US"/>
              <a:t>Why is WORLD different?</a:t>
            </a:r>
          </a:p>
          <a:p>
            <a:pPr marL="457200" indent="-457200">
              <a:buFont typeface="Arial" pitchFamily="42" charset="0"/>
              <a:buAutoNum type="arabicPeriod"/>
            </a:pPr>
            <a:endParaRPr lang="en-US"/>
          </a:p>
          <a:p>
            <a:pPr marL="457200" indent="-457200">
              <a:buFont typeface="Arial" pitchFamily="42" charset="0"/>
              <a:buAutoNum type="arabicPeriod"/>
            </a:pPr>
            <a:r>
              <a:rPr lang="en-US"/>
              <a:t>To which kinds of counts does Zipf’s Law apply? </a:t>
            </a:r>
          </a:p>
        </p:txBody>
      </p:sp>
      <p:sp>
        <p:nvSpPr>
          <p:cNvPr id="82950" name="Text Box 6"/>
          <p:cNvSpPr txBox="1">
            <a:spLocks noChangeArrowheads="1"/>
          </p:cNvSpPr>
          <p:nvPr/>
        </p:nvSpPr>
        <p:spPr bwMode="auto">
          <a:xfrm>
            <a:off x="304800" y="3124200"/>
            <a:ext cx="8534400" cy="2647950"/>
          </a:xfrm>
          <a:prstGeom prst="rect">
            <a:avLst/>
          </a:prstGeom>
          <a:noFill/>
          <a:ln w="9525">
            <a:noFill/>
            <a:miter lim="800000"/>
            <a:headEnd/>
            <a:tailEnd/>
          </a:ln>
        </p:spPr>
        <p:txBody>
          <a:bodyPr>
            <a:prstTxWarp prst="textNoShape">
              <a:avLst/>
            </a:prstTxWarp>
            <a:spAutoFit/>
          </a:bodyPr>
          <a:lstStyle/>
          <a:p>
            <a:pPr>
              <a:spcBef>
                <a:spcPct val="50000"/>
              </a:spcBef>
            </a:pPr>
            <a:r>
              <a:rPr lang="en-US"/>
              <a:t>Point is:  </a:t>
            </a:r>
          </a:p>
          <a:p>
            <a:pPr algn="ctr">
              <a:spcBef>
                <a:spcPct val="50000"/>
              </a:spcBef>
            </a:pPr>
            <a:r>
              <a:rPr lang="en-US"/>
              <a:t>Contextual Introduction conveys understanding of theory</a:t>
            </a:r>
          </a:p>
          <a:p>
            <a:pPr algn="ctr">
              <a:spcBef>
                <a:spcPct val="50000"/>
              </a:spcBef>
            </a:pPr>
            <a:r>
              <a:rPr lang="en-US"/>
              <a:t>wheras</a:t>
            </a:r>
          </a:p>
          <a:p>
            <a:pPr algn="ctr">
              <a:spcBef>
                <a:spcPct val="50000"/>
              </a:spcBef>
            </a:pPr>
            <a:r>
              <a:rPr lang="en-US"/>
              <a:t>Theory alone conveys ‘theory’ but not understanding</a:t>
            </a:r>
          </a:p>
          <a:p>
            <a:pPr algn="ctr">
              <a:spcBef>
                <a:spcPct val="50000"/>
              </a:spcBef>
            </a:pPr>
            <a:r>
              <a:rPr lang="en-US"/>
              <a:t>(Even with confirming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dissolve">
                                      <p:cBhvr>
                                        <p:cTn id="7" dur="500"/>
                                        <p:tgtEl>
                                          <p:spTgt spid="829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950"/>
                                        </p:tgtEl>
                                        <p:attrNameLst>
                                          <p:attrName>style.visibility</p:attrName>
                                        </p:attrNameLst>
                                      </p:cBhvr>
                                      <p:to>
                                        <p:strVal val="visible"/>
                                      </p:to>
                                    </p:set>
                                    <p:animEffect transition="in" filter="dissolve">
                                      <p:cBhvr>
                                        <p:cTn id="12" dur="5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p:bldP spid="82950"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r>
              <a:rPr lang="en-CA"/>
              <a:t>May, 2009</a:t>
            </a:r>
            <a:endParaRPr lang="en-US"/>
          </a:p>
        </p:txBody>
      </p:sp>
      <p:sp>
        <p:nvSpPr>
          <p:cNvPr id="12" name="Footer Placeholder 4"/>
          <p:cNvSpPr>
            <a:spLocks noGrp="1"/>
          </p:cNvSpPr>
          <p:nvPr>
            <p:ph type="ftr" sz="quarter" idx="11"/>
          </p:nvPr>
        </p:nvSpPr>
        <p:spPr/>
        <p:txBody>
          <a:bodyPr/>
          <a:lstStyle/>
          <a:p>
            <a:pPr>
              <a:defRPr/>
            </a:pPr>
            <a:r>
              <a:rPr lang="en-US"/>
              <a:t>CMEF</a:t>
            </a:r>
          </a:p>
        </p:txBody>
      </p:sp>
      <p:sp>
        <p:nvSpPr>
          <p:cNvPr id="13" name="Slide Number Placeholder 5"/>
          <p:cNvSpPr>
            <a:spLocks noGrp="1"/>
          </p:cNvSpPr>
          <p:nvPr>
            <p:ph type="sldNum" sz="quarter" idx="12"/>
          </p:nvPr>
        </p:nvSpPr>
        <p:spPr/>
        <p:txBody>
          <a:bodyPr/>
          <a:lstStyle/>
          <a:p>
            <a:pPr>
              <a:defRPr/>
            </a:pPr>
            <a:fld id="{6B5681EB-EC32-4E50-B407-C940E129A136}" type="slidenum">
              <a:rPr lang="en-US" smtClean="0"/>
              <a:pPr>
                <a:defRPr/>
              </a:pPr>
              <a:t>26</a:t>
            </a:fld>
            <a:endParaRPr lang="en-US"/>
          </a:p>
        </p:txBody>
      </p:sp>
      <p:sp>
        <p:nvSpPr>
          <p:cNvPr id="10242" name="Rectangle 2"/>
          <p:cNvSpPr>
            <a:spLocks noGrp="1" noRot="1" noChangeArrowheads="1"/>
          </p:cNvSpPr>
          <p:nvPr>
            <p:ph type="title"/>
          </p:nvPr>
        </p:nvSpPr>
        <p:spPr/>
        <p:txBody>
          <a:bodyPr/>
          <a:lstStyle/>
          <a:p>
            <a:pPr eaLnBrk="1" hangingPunct="1">
              <a:defRPr/>
            </a:pPr>
            <a:r>
              <a:rPr lang="en-US" smtClean="0">
                <a:ea typeface="ＭＳ Ｐゴシック" pitchFamily="42" charset="-128"/>
                <a:cs typeface="ＭＳ Ｐゴシック" pitchFamily="42" charset="-128"/>
              </a:rPr>
              <a:t>Another Example:</a:t>
            </a:r>
            <a:br>
              <a:rPr lang="en-US" smtClean="0">
                <a:ea typeface="ＭＳ Ｐゴシック" pitchFamily="42" charset="-128"/>
                <a:cs typeface="ＭＳ Ｐゴシック" pitchFamily="42" charset="-128"/>
              </a:rPr>
            </a:br>
            <a:r>
              <a:rPr lang="en-US" smtClean="0">
                <a:ea typeface="ＭＳ Ｐゴシック" pitchFamily="42" charset="-128"/>
                <a:cs typeface="ＭＳ Ｐゴシック" pitchFamily="42" charset="-128"/>
              </a:rPr>
              <a:t>Gasoline Consumption</a:t>
            </a:r>
          </a:p>
        </p:txBody>
      </p:sp>
      <p:sp>
        <p:nvSpPr>
          <p:cNvPr id="59398" name="Text Box 3"/>
          <p:cNvSpPr txBox="1">
            <a:spLocks noChangeArrowheads="1"/>
          </p:cNvSpPr>
          <p:nvPr/>
        </p:nvSpPr>
        <p:spPr bwMode="auto">
          <a:xfrm>
            <a:off x="708025" y="3497263"/>
            <a:ext cx="5464175"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latin typeface="Times" pitchFamily="42" charset="0"/>
            </a:endParaRPr>
          </a:p>
        </p:txBody>
      </p:sp>
      <p:sp>
        <p:nvSpPr>
          <p:cNvPr id="59399" name="Text Box 4"/>
          <p:cNvSpPr txBox="1">
            <a:spLocks noChangeArrowheads="1"/>
          </p:cNvSpPr>
          <p:nvPr/>
        </p:nvSpPr>
        <p:spPr bwMode="auto">
          <a:xfrm>
            <a:off x="2057400" y="1676400"/>
            <a:ext cx="5626100" cy="457200"/>
          </a:xfrm>
          <a:prstGeom prst="rect">
            <a:avLst/>
          </a:prstGeom>
          <a:noFill/>
          <a:ln w="9525">
            <a:noFill/>
            <a:miter lim="800000"/>
            <a:headEnd/>
            <a:tailEnd/>
          </a:ln>
        </p:spPr>
        <p:txBody>
          <a:bodyPr wrap="none">
            <a:prstTxWarp prst="textNoShape">
              <a:avLst/>
            </a:prstTxWarp>
            <a:spAutoFit/>
          </a:bodyPr>
          <a:lstStyle/>
          <a:p>
            <a:r>
              <a:rPr lang="en-US">
                <a:latin typeface="Times" pitchFamily="42" charset="0"/>
              </a:rPr>
              <a:t>Each Fill - record kms and litres of fuel used</a:t>
            </a:r>
          </a:p>
        </p:txBody>
      </p:sp>
      <p:sp>
        <p:nvSpPr>
          <p:cNvPr id="10245" name="Text Box 5"/>
          <p:cNvSpPr txBox="1">
            <a:spLocks noChangeArrowheads="1"/>
          </p:cNvSpPr>
          <p:nvPr/>
        </p:nvSpPr>
        <p:spPr bwMode="auto">
          <a:xfrm>
            <a:off x="7239000" y="3733800"/>
            <a:ext cx="1268413" cy="1552575"/>
          </a:xfrm>
          <a:prstGeom prst="rect">
            <a:avLst/>
          </a:prstGeom>
          <a:noFill/>
          <a:ln w="9525">
            <a:noFill/>
            <a:miter lim="800000"/>
            <a:headEnd/>
            <a:tailEnd/>
          </a:ln>
        </p:spPr>
        <p:txBody>
          <a:bodyPr>
            <a:prstTxWarp prst="textNoShape">
              <a:avLst/>
            </a:prstTxWarp>
            <a:spAutoFit/>
          </a:bodyPr>
          <a:lstStyle/>
          <a:p>
            <a:r>
              <a:rPr lang="en-US">
                <a:solidFill>
                  <a:srgbClr val="D21432"/>
                </a:solidFill>
                <a:latin typeface="Times" pitchFamily="42" charset="0"/>
              </a:rPr>
              <a:t>Smooth</a:t>
            </a:r>
          </a:p>
          <a:p>
            <a:r>
              <a:rPr lang="en-US">
                <a:solidFill>
                  <a:srgbClr val="D21432"/>
                </a:solidFill>
                <a:latin typeface="Times" pitchFamily="42" charset="0"/>
              </a:rPr>
              <a:t>---&gt;</a:t>
            </a:r>
          </a:p>
          <a:p>
            <a:r>
              <a:rPr lang="en-US">
                <a:solidFill>
                  <a:srgbClr val="D21432"/>
                </a:solidFill>
                <a:latin typeface="Times" pitchFamily="42" charset="0"/>
              </a:rPr>
              <a:t>Seasonal</a:t>
            </a:r>
          </a:p>
          <a:p>
            <a:r>
              <a:rPr lang="en-US">
                <a:solidFill>
                  <a:srgbClr val="D21432"/>
                </a:solidFill>
                <a:latin typeface="Times" pitchFamily="42" charset="0"/>
              </a:rPr>
              <a:t>Pattern</a:t>
            </a:r>
            <a:endParaRPr lang="en-US">
              <a:latin typeface="Times" pitchFamily="42" charset="0"/>
            </a:endParaRPr>
          </a:p>
        </p:txBody>
      </p:sp>
      <p:pic>
        <p:nvPicPr>
          <p:cNvPr id="10246" name="Picture 6" descr="gasplot1"/>
          <p:cNvPicPr>
            <a:picLocks noChangeAspect="1" noChangeArrowheads="1"/>
          </p:cNvPicPr>
          <p:nvPr/>
        </p:nvPicPr>
        <p:blipFill>
          <a:blip r:embed="rId3"/>
          <a:srcRect/>
          <a:stretch>
            <a:fillRect/>
          </a:stretch>
        </p:blipFill>
        <p:spPr bwMode="auto">
          <a:xfrm>
            <a:off x="2057400" y="2468563"/>
            <a:ext cx="4389438" cy="4389437"/>
          </a:xfrm>
          <a:prstGeom prst="rect">
            <a:avLst/>
          </a:prstGeom>
          <a:noFill/>
          <a:ln w="9525">
            <a:noFill/>
            <a:miter lim="800000"/>
            <a:headEnd/>
            <a:tailEnd/>
          </a:ln>
        </p:spPr>
      </p:pic>
      <p:pic>
        <p:nvPicPr>
          <p:cNvPr id="10247" name="Picture 7" descr="gasplotoneandhalf"/>
          <p:cNvPicPr>
            <a:picLocks noChangeAspect="1" noChangeArrowheads="1"/>
          </p:cNvPicPr>
          <p:nvPr/>
        </p:nvPicPr>
        <p:blipFill>
          <a:blip r:embed="rId4"/>
          <a:srcRect/>
          <a:stretch>
            <a:fillRect/>
          </a:stretch>
        </p:blipFill>
        <p:spPr bwMode="auto">
          <a:xfrm>
            <a:off x="2057400" y="2468563"/>
            <a:ext cx="4389438" cy="4389437"/>
          </a:xfrm>
          <a:prstGeom prst="rect">
            <a:avLst/>
          </a:prstGeom>
          <a:noFill/>
          <a:ln w="9525">
            <a:noFill/>
            <a:miter lim="800000"/>
            <a:headEnd/>
            <a:tailEnd/>
          </a:ln>
        </p:spPr>
      </p:pic>
      <p:pic>
        <p:nvPicPr>
          <p:cNvPr id="10248" name="Picture 8" descr="gasplot2"/>
          <p:cNvPicPr>
            <a:picLocks noChangeAspect="1" noChangeArrowheads="1"/>
          </p:cNvPicPr>
          <p:nvPr/>
        </p:nvPicPr>
        <p:blipFill>
          <a:blip r:embed="rId5"/>
          <a:srcRect/>
          <a:stretch>
            <a:fillRect/>
          </a:stretch>
        </p:blipFill>
        <p:spPr bwMode="auto">
          <a:xfrm>
            <a:off x="2057400" y="2468563"/>
            <a:ext cx="4389438" cy="4389437"/>
          </a:xfrm>
          <a:prstGeom prst="rect">
            <a:avLst/>
          </a:prstGeom>
          <a:noFill/>
          <a:ln w="9525">
            <a:noFill/>
            <a:miter lim="800000"/>
            <a:headEnd/>
            <a:tailEnd/>
          </a:ln>
        </p:spPr>
      </p:pic>
      <p:pic>
        <p:nvPicPr>
          <p:cNvPr id="10249" name="Picture 9" descr="gasplot3"/>
          <p:cNvPicPr>
            <a:picLocks noChangeAspect="1" noChangeArrowheads="1"/>
          </p:cNvPicPr>
          <p:nvPr/>
        </p:nvPicPr>
        <p:blipFill>
          <a:blip r:embed="rId6"/>
          <a:srcRect/>
          <a:stretch>
            <a:fillRect/>
          </a:stretch>
        </p:blipFill>
        <p:spPr bwMode="auto">
          <a:xfrm>
            <a:off x="2057400" y="2468563"/>
            <a:ext cx="4389438" cy="4389437"/>
          </a:xfrm>
          <a:prstGeom prst="rect">
            <a:avLst/>
          </a:prstGeom>
          <a:noFill/>
          <a:ln w="9525">
            <a:noFill/>
            <a:miter lim="800000"/>
            <a:headEnd/>
            <a:tailEnd/>
          </a:ln>
        </p:spPr>
      </p:pic>
      <p:pic>
        <p:nvPicPr>
          <p:cNvPr id="10250" name="Picture 10" descr="gasplot4"/>
          <p:cNvPicPr>
            <a:picLocks noChangeAspect="1" noChangeArrowheads="1"/>
          </p:cNvPicPr>
          <p:nvPr/>
        </p:nvPicPr>
        <p:blipFill>
          <a:blip r:embed="rId7"/>
          <a:srcRect/>
          <a:stretch>
            <a:fillRect/>
          </a:stretch>
        </p:blipFill>
        <p:spPr bwMode="auto">
          <a:xfrm>
            <a:off x="2057400" y="2468563"/>
            <a:ext cx="4389438" cy="4389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dissolve">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dissolve">
                                      <p:cBhvr>
                                        <p:cTn id="12" dur="500"/>
                                        <p:tgtEl>
                                          <p:spTgt spid="102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48"/>
                                        </p:tgtEl>
                                        <p:attrNameLst>
                                          <p:attrName>style.visibility</p:attrName>
                                        </p:attrNameLst>
                                      </p:cBhvr>
                                      <p:to>
                                        <p:strVal val="visible"/>
                                      </p:to>
                                    </p:set>
                                    <p:animEffect transition="in" filter="dissolve">
                                      <p:cBhvr>
                                        <p:cTn id="17" dur="500"/>
                                        <p:tgtEl>
                                          <p:spTgt spid="1024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49"/>
                                        </p:tgtEl>
                                        <p:attrNameLst>
                                          <p:attrName>style.visibility</p:attrName>
                                        </p:attrNameLst>
                                      </p:cBhvr>
                                      <p:to>
                                        <p:strVal val="visible"/>
                                      </p:to>
                                    </p:set>
                                    <p:animEffect transition="in" filter="dissolve">
                                      <p:cBhvr>
                                        <p:cTn id="22" dur="500"/>
                                        <p:tgtEl>
                                          <p:spTgt spid="1024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250"/>
                                        </p:tgtEl>
                                        <p:attrNameLst>
                                          <p:attrName>style.visibility</p:attrName>
                                        </p:attrNameLst>
                                      </p:cBhvr>
                                      <p:to>
                                        <p:strVal val="visible"/>
                                      </p:to>
                                    </p:set>
                                    <p:animEffect transition="in" filter="dissolve">
                                      <p:cBhvr>
                                        <p:cTn id="27" dur="500"/>
                                        <p:tgtEl>
                                          <p:spTgt spid="1025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45"/>
                                        </p:tgtEl>
                                        <p:attrNameLst>
                                          <p:attrName>style.visibility</p:attrName>
                                        </p:attrNameLst>
                                      </p:cBhvr>
                                      <p:to>
                                        <p:strVal val="visible"/>
                                      </p:to>
                                    </p:set>
                                    <p:animEffect transition="in" filter="dissolve">
                                      <p:cBhvr>
                                        <p:cTn id="32"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May, 2009</a:t>
            </a:r>
            <a:endParaRPr lang="en-US"/>
          </a:p>
        </p:txBody>
      </p:sp>
      <p:sp>
        <p:nvSpPr>
          <p:cNvPr id="6" name="Footer Placeholder 4"/>
          <p:cNvSpPr>
            <a:spLocks noGrp="1"/>
          </p:cNvSpPr>
          <p:nvPr>
            <p:ph type="ftr" sz="quarter" idx="11"/>
          </p:nvPr>
        </p:nvSpPr>
        <p:spPr/>
        <p:txBody>
          <a:bodyPr/>
          <a:lstStyle/>
          <a:p>
            <a:pPr>
              <a:defRPr/>
            </a:pPr>
            <a:r>
              <a:rPr lang="en-US"/>
              <a:t>CMEF</a:t>
            </a:r>
          </a:p>
        </p:txBody>
      </p:sp>
      <p:sp>
        <p:nvSpPr>
          <p:cNvPr id="7" name="Slide Number Placeholder 5"/>
          <p:cNvSpPr>
            <a:spLocks noGrp="1"/>
          </p:cNvSpPr>
          <p:nvPr>
            <p:ph type="sldNum" sz="quarter" idx="12"/>
          </p:nvPr>
        </p:nvSpPr>
        <p:spPr/>
        <p:txBody>
          <a:bodyPr/>
          <a:lstStyle/>
          <a:p>
            <a:pPr>
              <a:defRPr/>
            </a:pPr>
            <a:fld id="{4E2D202B-6FBF-4CCA-9964-C4004C8E830A}" type="slidenum">
              <a:rPr lang="en-US" smtClean="0"/>
              <a:pPr>
                <a:defRPr/>
              </a:pPr>
              <a:t>27</a:t>
            </a:fld>
            <a:endParaRPr lang="en-US"/>
          </a:p>
        </p:txBody>
      </p:sp>
      <p:sp>
        <p:nvSpPr>
          <p:cNvPr id="86018" name="Rectangle 2"/>
          <p:cNvSpPr>
            <a:spLocks noGrp="1" noRot="1" noChangeArrowheads="1"/>
          </p:cNvSpPr>
          <p:nvPr>
            <p:ph type="title"/>
          </p:nvPr>
        </p:nvSpPr>
        <p:spPr/>
        <p:txBody>
          <a:bodyPr/>
          <a:lstStyle/>
          <a:p>
            <a:pPr eaLnBrk="1" hangingPunct="1">
              <a:defRPr/>
            </a:pPr>
            <a:r>
              <a:rPr lang="en-US">
                <a:ea typeface="+mj-ea"/>
                <a:cs typeface="+mj-cs"/>
              </a:rPr>
              <a:t>Suggests follow-up</a:t>
            </a:r>
          </a:p>
        </p:txBody>
      </p:sp>
      <p:sp>
        <p:nvSpPr>
          <p:cNvPr id="86019" name="Rectangle 3"/>
          <p:cNvSpPr>
            <a:spLocks noGrp="1" noRot="1" noChangeArrowheads="1"/>
          </p:cNvSpPr>
          <p:nvPr>
            <p:ph type="body" idx="1"/>
          </p:nvPr>
        </p:nvSpPr>
        <p:spPr/>
        <p:txBody>
          <a:bodyPr/>
          <a:lstStyle/>
          <a:p>
            <a:pPr eaLnBrk="1" hangingPunct="1">
              <a:buFont typeface="Wingdings" pitchFamily="96" charset="2"/>
              <a:buChar char="§"/>
              <a:defRPr/>
            </a:pPr>
            <a:r>
              <a:rPr lang="en-US">
                <a:ea typeface="+mn-ea"/>
                <a:cs typeface="+mn-cs"/>
              </a:rPr>
              <a:t>1. How do you choose the amount of smoothing to produce useful information?</a:t>
            </a:r>
          </a:p>
          <a:p>
            <a:pPr eaLnBrk="1" hangingPunct="1">
              <a:buFont typeface="Wingdings" pitchFamily="96" charset="2"/>
              <a:buChar char="§"/>
              <a:defRPr/>
            </a:pPr>
            <a:endParaRPr lang="en-US">
              <a:ea typeface="+mn-ea"/>
              <a:cs typeface="+mn-cs"/>
            </a:endParaRPr>
          </a:p>
          <a:p>
            <a:pPr eaLnBrk="1" hangingPunct="1">
              <a:buFont typeface="Wingdings" pitchFamily="96" charset="2"/>
              <a:buChar char="§"/>
              <a:defRPr/>
            </a:pPr>
            <a:r>
              <a:rPr lang="en-US">
                <a:ea typeface="+mn-ea"/>
                <a:cs typeface="+mn-cs"/>
              </a:rPr>
              <a:t>2. Why does a seasonal pattern occur? </a:t>
            </a:r>
          </a:p>
        </p:txBody>
      </p:sp>
      <p:sp>
        <p:nvSpPr>
          <p:cNvPr id="86020" name="Rectangle 4"/>
          <p:cNvSpPr>
            <a:spLocks noChangeArrowheads="1"/>
          </p:cNvSpPr>
          <p:nvPr/>
        </p:nvSpPr>
        <p:spPr bwMode="auto">
          <a:xfrm>
            <a:off x="609600" y="4267200"/>
            <a:ext cx="7656513" cy="2100263"/>
          </a:xfrm>
          <a:prstGeom prst="rect">
            <a:avLst/>
          </a:prstGeom>
          <a:noFill/>
          <a:ln w="9525">
            <a:noFill/>
            <a:miter lim="800000"/>
            <a:headEnd/>
            <a:tailEnd/>
          </a:ln>
        </p:spPr>
        <p:txBody>
          <a:bodyPr wrap="none">
            <a:prstTxWarp prst="textNoShape">
              <a:avLst/>
            </a:prstTxWarp>
            <a:spAutoFit/>
          </a:bodyPr>
          <a:lstStyle/>
          <a:p>
            <a:pPr>
              <a:spcBef>
                <a:spcPct val="50000"/>
              </a:spcBef>
            </a:pPr>
            <a:endParaRPr lang="en-US"/>
          </a:p>
          <a:p>
            <a:pPr>
              <a:spcBef>
                <a:spcPct val="50000"/>
              </a:spcBef>
            </a:pPr>
            <a:r>
              <a:rPr lang="en-US"/>
              <a:t>Again, Point is …</a:t>
            </a:r>
          </a:p>
          <a:p>
            <a:pPr>
              <a:spcBef>
                <a:spcPct val="50000"/>
              </a:spcBef>
            </a:pPr>
            <a:r>
              <a:rPr lang="en-US"/>
              <a:t>New theory is best introduced through data exploration.</a:t>
            </a:r>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dissolve">
                                      <p:cBhvr>
                                        <p:cTn id="7"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Date Placeholder 2"/>
          <p:cNvSpPr>
            <a:spLocks noGrp="1"/>
          </p:cNvSpPr>
          <p:nvPr>
            <p:ph type="dt" sz="quarter" idx="10"/>
          </p:nvPr>
        </p:nvSpPr>
        <p:spPr/>
        <p:txBody>
          <a:bodyPr/>
          <a:lstStyle/>
          <a:p>
            <a:pPr>
              <a:defRPr/>
            </a:pPr>
            <a:r>
              <a:rPr lang="en-CA"/>
              <a:t>May, 2009</a:t>
            </a:r>
            <a:endParaRPr lang="en-US"/>
          </a:p>
        </p:txBody>
      </p:sp>
      <p:sp>
        <p:nvSpPr>
          <p:cNvPr id="14" name="Footer Placeholder 3"/>
          <p:cNvSpPr>
            <a:spLocks noGrp="1"/>
          </p:cNvSpPr>
          <p:nvPr>
            <p:ph type="ftr" sz="quarter" idx="11"/>
          </p:nvPr>
        </p:nvSpPr>
        <p:spPr/>
        <p:txBody>
          <a:bodyPr/>
          <a:lstStyle/>
          <a:p>
            <a:pPr>
              <a:defRPr/>
            </a:pPr>
            <a:r>
              <a:rPr lang="en-US"/>
              <a:t>CMEF</a:t>
            </a:r>
          </a:p>
        </p:txBody>
      </p:sp>
      <p:sp>
        <p:nvSpPr>
          <p:cNvPr id="15" name="Slide Number Placeholder 4"/>
          <p:cNvSpPr>
            <a:spLocks noGrp="1"/>
          </p:cNvSpPr>
          <p:nvPr>
            <p:ph type="sldNum" sz="quarter" idx="12"/>
          </p:nvPr>
        </p:nvSpPr>
        <p:spPr/>
        <p:txBody>
          <a:bodyPr/>
          <a:lstStyle/>
          <a:p>
            <a:pPr>
              <a:defRPr/>
            </a:pPr>
            <a:fld id="{668A3593-6A37-4685-A7ED-0E84AEDDF716}" type="slidenum">
              <a:rPr lang="en-US" smtClean="0"/>
              <a:pPr>
                <a:defRPr/>
              </a:pPr>
              <a:t>28</a:t>
            </a:fld>
            <a:endParaRPr lang="en-US"/>
          </a:p>
        </p:txBody>
      </p:sp>
      <p:pic>
        <p:nvPicPr>
          <p:cNvPr id="88082" name="Picture 18"/>
          <p:cNvPicPr>
            <a:picLocks noChangeAspect="1" noChangeArrowheads="1"/>
          </p:cNvPicPr>
          <p:nvPr/>
        </p:nvPicPr>
        <p:blipFill>
          <a:blip r:embed="rId3"/>
          <a:srcRect/>
          <a:stretch>
            <a:fillRect/>
          </a:stretch>
        </p:blipFill>
        <p:spPr bwMode="auto">
          <a:xfrm>
            <a:off x="1447800" y="457200"/>
            <a:ext cx="6019800" cy="6019800"/>
          </a:xfrm>
          <a:prstGeom prst="rect">
            <a:avLst/>
          </a:prstGeom>
          <a:noFill/>
          <a:ln w="9525">
            <a:noFill/>
            <a:miter lim="800000"/>
            <a:headEnd/>
            <a:tailEnd/>
          </a:ln>
        </p:spPr>
      </p:pic>
      <p:pic>
        <p:nvPicPr>
          <p:cNvPr id="88083" name="Picture 19"/>
          <p:cNvPicPr>
            <a:picLocks noChangeAspect="1" noChangeArrowheads="1"/>
          </p:cNvPicPr>
          <p:nvPr/>
        </p:nvPicPr>
        <p:blipFill>
          <a:blip r:embed="rId4"/>
          <a:srcRect/>
          <a:stretch>
            <a:fillRect/>
          </a:stretch>
        </p:blipFill>
        <p:spPr bwMode="auto">
          <a:xfrm>
            <a:off x="1447800" y="457200"/>
            <a:ext cx="6019800" cy="6019800"/>
          </a:xfrm>
          <a:prstGeom prst="rect">
            <a:avLst/>
          </a:prstGeom>
          <a:noFill/>
          <a:ln w="9525">
            <a:noFill/>
            <a:miter lim="800000"/>
            <a:headEnd/>
            <a:tailEnd/>
          </a:ln>
        </p:spPr>
      </p:pic>
      <p:pic>
        <p:nvPicPr>
          <p:cNvPr id="88084" name="Picture 20"/>
          <p:cNvPicPr>
            <a:picLocks noChangeAspect="1" noChangeArrowheads="1"/>
          </p:cNvPicPr>
          <p:nvPr/>
        </p:nvPicPr>
        <p:blipFill>
          <a:blip r:embed="rId5"/>
          <a:srcRect/>
          <a:stretch>
            <a:fillRect/>
          </a:stretch>
        </p:blipFill>
        <p:spPr bwMode="auto">
          <a:xfrm>
            <a:off x="1447800" y="457200"/>
            <a:ext cx="6019800" cy="6019800"/>
          </a:xfrm>
          <a:prstGeom prst="rect">
            <a:avLst/>
          </a:prstGeom>
          <a:noFill/>
          <a:ln w="9525">
            <a:noFill/>
            <a:miter lim="800000"/>
            <a:headEnd/>
            <a:tailEnd/>
          </a:ln>
        </p:spPr>
      </p:pic>
      <p:pic>
        <p:nvPicPr>
          <p:cNvPr id="88085" name="Picture 21"/>
          <p:cNvPicPr>
            <a:picLocks noChangeAspect="1" noChangeArrowheads="1"/>
          </p:cNvPicPr>
          <p:nvPr/>
        </p:nvPicPr>
        <p:blipFill>
          <a:blip r:embed="rId6"/>
          <a:srcRect/>
          <a:stretch>
            <a:fillRect/>
          </a:stretch>
        </p:blipFill>
        <p:spPr bwMode="auto">
          <a:xfrm>
            <a:off x="1447800" y="457200"/>
            <a:ext cx="6019800" cy="6019800"/>
          </a:xfrm>
          <a:prstGeom prst="rect">
            <a:avLst/>
          </a:prstGeom>
          <a:noFill/>
          <a:ln w="9525">
            <a:noFill/>
            <a:miter lim="800000"/>
            <a:headEnd/>
            <a:tailEnd/>
          </a:ln>
        </p:spPr>
      </p:pic>
      <p:pic>
        <p:nvPicPr>
          <p:cNvPr id="88086" name="Picture 22"/>
          <p:cNvPicPr>
            <a:picLocks noChangeAspect="1" noChangeArrowheads="1"/>
          </p:cNvPicPr>
          <p:nvPr/>
        </p:nvPicPr>
        <p:blipFill>
          <a:blip r:embed="rId7"/>
          <a:srcRect/>
          <a:stretch>
            <a:fillRect/>
          </a:stretch>
        </p:blipFill>
        <p:spPr bwMode="auto">
          <a:xfrm>
            <a:off x="1447800" y="457200"/>
            <a:ext cx="6019800" cy="6019800"/>
          </a:xfrm>
          <a:prstGeom prst="rect">
            <a:avLst/>
          </a:prstGeom>
          <a:noFill/>
          <a:ln w="9525">
            <a:noFill/>
            <a:miter lim="800000"/>
            <a:headEnd/>
            <a:tailEnd/>
          </a:ln>
        </p:spPr>
      </p:pic>
      <p:pic>
        <p:nvPicPr>
          <p:cNvPr id="88087" name="Picture 23"/>
          <p:cNvPicPr>
            <a:picLocks noChangeAspect="1" noChangeArrowheads="1"/>
          </p:cNvPicPr>
          <p:nvPr/>
        </p:nvPicPr>
        <p:blipFill>
          <a:blip r:embed="rId8"/>
          <a:srcRect/>
          <a:stretch>
            <a:fillRect/>
          </a:stretch>
        </p:blipFill>
        <p:spPr bwMode="auto">
          <a:xfrm>
            <a:off x="1447800" y="457200"/>
            <a:ext cx="6019800" cy="6019800"/>
          </a:xfrm>
          <a:prstGeom prst="rect">
            <a:avLst/>
          </a:prstGeom>
          <a:noFill/>
          <a:ln w="9525">
            <a:noFill/>
            <a:miter lim="800000"/>
            <a:headEnd/>
            <a:tailEnd/>
          </a:ln>
        </p:spPr>
      </p:pic>
      <p:pic>
        <p:nvPicPr>
          <p:cNvPr id="88088" name="Picture 24"/>
          <p:cNvPicPr>
            <a:picLocks noChangeAspect="1" noChangeArrowheads="1"/>
          </p:cNvPicPr>
          <p:nvPr/>
        </p:nvPicPr>
        <p:blipFill>
          <a:blip r:embed="rId9"/>
          <a:srcRect/>
          <a:stretch>
            <a:fillRect/>
          </a:stretch>
        </p:blipFill>
        <p:spPr bwMode="auto">
          <a:xfrm>
            <a:off x="1447800" y="457200"/>
            <a:ext cx="6019800" cy="6019800"/>
          </a:xfrm>
          <a:prstGeom prst="rect">
            <a:avLst/>
          </a:prstGeom>
          <a:noFill/>
          <a:ln w="9525">
            <a:noFill/>
            <a:miter lim="800000"/>
            <a:headEnd/>
            <a:tailEnd/>
          </a:ln>
        </p:spPr>
      </p:pic>
      <p:pic>
        <p:nvPicPr>
          <p:cNvPr id="88089" name="Picture 25"/>
          <p:cNvPicPr>
            <a:picLocks noChangeAspect="1" noChangeArrowheads="1"/>
          </p:cNvPicPr>
          <p:nvPr/>
        </p:nvPicPr>
        <p:blipFill>
          <a:blip r:embed="rId10"/>
          <a:srcRect/>
          <a:stretch>
            <a:fillRect/>
          </a:stretch>
        </p:blipFill>
        <p:spPr bwMode="auto">
          <a:xfrm>
            <a:off x="1447800" y="457200"/>
            <a:ext cx="6019800" cy="6019800"/>
          </a:xfrm>
          <a:prstGeom prst="rect">
            <a:avLst/>
          </a:prstGeom>
          <a:noFill/>
          <a:ln w="9525">
            <a:noFill/>
            <a:miter lim="800000"/>
            <a:headEnd/>
            <a:tailEnd/>
          </a:ln>
        </p:spPr>
      </p:pic>
      <p:pic>
        <p:nvPicPr>
          <p:cNvPr id="88090" name="Picture 26"/>
          <p:cNvPicPr>
            <a:picLocks noChangeAspect="1" noChangeArrowheads="1"/>
          </p:cNvPicPr>
          <p:nvPr/>
        </p:nvPicPr>
        <p:blipFill>
          <a:blip r:embed="rId11"/>
          <a:srcRect/>
          <a:stretch>
            <a:fillRect/>
          </a:stretch>
        </p:blipFill>
        <p:spPr bwMode="auto">
          <a:xfrm>
            <a:off x="1447800" y="457200"/>
            <a:ext cx="6019800" cy="6019800"/>
          </a:xfrm>
          <a:prstGeom prst="rect">
            <a:avLst/>
          </a:prstGeom>
          <a:noFill/>
          <a:ln w="9525">
            <a:noFill/>
            <a:miter lim="800000"/>
            <a:headEnd/>
            <a:tailEnd/>
          </a:ln>
        </p:spPr>
      </p:pic>
      <p:pic>
        <p:nvPicPr>
          <p:cNvPr id="88091" name="Picture 27"/>
          <p:cNvPicPr>
            <a:picLocks noChangeAspect="1" noChangeArrowheads="1"/>
          </p:cNvPicPr>
          <p:nvPr/>
        </p:nvPicPr>
        <p:blipFill>
          <a:blip r:embed="rId12"/>
          <a:srcRect/>
          <a:stretch>
            <a:fillRect/>
          </a:stretch>
        </p:blipFill>
        <p:spPr bwMode="auto">
          <a:xfrm>
            <a:off x="1447800" y="457200"/>
            <a:ext cx="6019800" cy="6019800"/>
          </a:xfrm>
          <a:prstGeom prst="rect">
            <a:avLst/>
          </a:prstGeom>
          <a:noFill/>
          <a:ln w="9525">
            <a:noFill/>
            <a:miter lim="800000"/>
            <a:headEnd/>
            <a:tailEnd/>
          </a:ln>
        </p:spPr>
      </p:pic>
      <p:sp>
        <p:nvSpPr>
          <p:cNvPr id="88092" name="Text Box 28"/>
          <p:cNvSpPr txBox="1">
            <a:spLocks noChangeArrowheads="1"/>
          </p:cNvSpPr>
          <p:nvPr/>
        </p:nvSpPr>
        <p:spPr bwMode="auto">
          <a:xfrm>
            <a:off x="2209800" y="2286000"/>
            <a:ext cx="4706938" cy="457200"/>
          </a:xfrm>
          <a:prstGeom prst="rect">
            <a:avLst/>
          </a:prstGeom>
          <a:noFill/>
          <a:ln w="9525">
            <a:noFill/>
            <a:miter lim="800000"/>
            <a:headEnd/>
            <a:tailEnd/>
          </a:ln>
        </p:spPr>
        <p:txBody>
          <a:bodyPr wrap="none">
            <a:prstTxWarp prst="textNoShape">
              <a:avLst/>
            </a:prstTxWarp>
            <a:spAutoFit/>
          </a:bodyPr>
          <a:lstStyle/>
          <a:p>
            <a:r>
              <a:rPr lang="en-US"/>
              <a:t>Intro to smoothing with context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8092"/>
                                        </p:tgtEl>
                                      </p:cBhvr>
                                    </p:animEffect>
                                    <p:set>
                                      <p:cBhvr>
                                        <p:cTn id="7" dur="1" fill="hold">
                                          <p:stCondLst>
                                            <p:cond delay="499"/>
                                          </p:stCondLst>
                                        </p:cTn>
                                        <p:tgtEl>
                                          <p:spTgt spid="88092"/>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8082"/>
                                        </p:tgtEl>
                                        <p:attrNameLst>
                                          <p:attrName>style.visibility</p:attrName>
                                        </p:attrNameLst>
                                      </p:cBhvr>
                                      <p:to>
                                        <p:strVal val="visible"/>
                                      </p:to>
                                    </p:set>
                                    <p:animEffect transition="in" filter="dissolve">
                                      <p:cBhvr>
                                        <p:cTn id="10" dur="500"/>
                                        <p:tgtEl>
                                          <p:spTgt spid="8808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8083"/>
                                        </p:tgtEl>
                                        <p:attrNameLst>
                                          <p:attrName>style.visibility</p:attrName>
                                        </p:attrNameLst>
                                      </p:cBhvr>
                                      <p:to>
                                        <p:strVal val="visible"/>
                                      </p:to>
                                    </p:set>
                                    <p:animEffect transition="in" filter="dissolve">
                                      <p:cBhvr>
                                        <p:cTn id="15" dur="500"/>
                                        <p:tgtEl>
                                          <p:spTgt spid="8808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8084"/>
                                        </p:tgtEl>
                                        <p:attrNameLst>
                                          <p:attrName>style.visibility</p:attrName>
                                        </p:attrNameLst>
                                      </p:cBhvr>
                                      <p:to>
                                        <p:strVal val="visible"/>
                                      </p:to>
                                    </p:set>
                                    <p:animEffect transition="in" filter="dissolve">
                                      <p:cBhvr>
                                        <p:cTn id="20" dur="500"/>
                                        <p:tgtEl>
                                          <p:spTgt spid="8808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8085"/>
                                        </p:tgtEl>
                                        <p:attrNameLst>
                                          <p:attrName>style.visibility</p:attrName>
                                        </p:attrNameLst>
                                      </p:cBhvr>
                                      <p:to>
                                        <p:strVal val="visible"/>
                                      </p:to>
                                    </p:set>
                                    <p:animEffect transition="in" filter="dissolve">
                                      <p:cBhvr>
                                        <p:cTn id="25" dur="500"/>
                                        <p:tgtEl>
                                          <p:spTgt spid="8808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88086"/>
                                        </p:tgtEl>
                                        <p:attrNameLst>
                                          <p:attrName>style.visibility</p:attrName>
                                        </p:attrNameLst>
                                      </p:cBhvr>
                                      <p:to>
                                        <p:strVal val="visible"/>
                                      </p:to>
                                    </p:set>
                                    <p:animEffect transition="in" filter="dissolve">
                                      <p:cBhvr>
                                        <p:cTn id="30" dur="500"/>
                                        <p:tgtEl>
                                          <p:spTgt spid="8808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8087"/>
                                        </p:tgtEl>
                                        <p:attrNameLst>
                                          <p:attrName>style.visibility</p:attrName>
                                        </p:attrNameLst>
                                      </p:cBhvr>
                                      <p:to>
                                        <p:strVal val="visible"/>
                                      </p:to>
                                    </p:set>
                                    <p:animEffect transition="in" filter="dissolve">
                                      <p:cBhvr>
                                        <p:cTn id="35" dur="500"/>
                                        <p:tgtEl>
                                          <p:spTgt spid="8808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88088"/>
                                        </p:tgtEl>
                                        <p:attrNameLst>
                                          <p:attrName>style.visibility</p:attrName>
                                        </p:attrNameLst>
                                      </p:cBhvr>
                                      <p:to>
                                        <p:strVal val="visible"/>
                                      </p:to>
                                    </p:set>
                                    <p:animEffect transition="in" filter="dissolve">
                                      <p:cBhvr>
                                        <p:cTn id="40" dur="500"/>
                                        <p:tgtEl>
                                          <p:spTgt spid="8808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88089"/>
                                        </p:tgtEl>
                                        <p:attrNameLst>
                                          <p:attrName>style.visibility</p:attrName>
                                        </p:attrNameLst>
                                      </p:cBhvr>
                                      <p:to>
                                        <p:strVal val="visible"/>
                                      </p:to>
                                    </p:set>
                                    <p:animEffect transition="in" filter="dissolve">
                                      <p:cBhvr>
                                        <p:cTn id="45" dur="500"/>
                                        <p:tgtEl>
                                          <p:spTgt spid="8808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88090"/>
                                        </p:tgtEl>
                                        <p:attrNameLst>
                                          <p:attrName>style.visibility</p:attrName>
                                        </p:attrNameLst>
                                      </p:cBhvr>
                                      <p:to>
                                        <p:strVal val="visible"/>
                                      </p:to>
                                    </p:set>
                                    <p:animEffect transition="in" filter="dissolve">
                                      <p:cBhvr>
                                        <p:cTn id="50" dur="500"/>
                                        <p:tgtEl>
                                          <p:spTgt spid="8809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88091"/>
                                        </p:tgtEl>
                                        <p:attrNameLst>
                                          <p:attrName>style.visibility</p:attrName>
                                        </p:attrNameLst>
                                      </p:cBhvr>
                                      <p:to>
                                        <p:strVal val="visible"/>
                                      </p:to>
                                    </p:set>
                                    <p:animEffect transition="in" filter="dissolve">
                                      <p:cBhvr>
                                        <p:cTn id="55" dur="500"/>
                                        <p:tgtEl>
                                          <p:spTgt spid="88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2"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Role of </a:t>
            </a:r>
            <a:r>
              <a:rPr lang="en-US" smtClean="0">
                <a:solidFill>
                  <a:srgbClr val="800000"/>
                </a:solidFill>
              </a:rPr>
              <a:t>Context</a:t>
            </a:r>
            <a:r>
              <a:rPr lang="en-US" smtClean="0"/>
              <a:t>?</a:t>
            </a:r>
          </a:p>
        </p:txBody>
      </p:sp>
      <p:sp>
        <p:nvSpPr>
          <p:cNvPr id="3" name="Date Placeholder 2"/>
          <p:cNvSpPr>
            <a:spLocks noGrp="1"/>
          </p:cNvSpPr>
          <p:nvPr>
            <p:ph type="dt" sz="quarter" idx="10"/>
          </p:nvPr>
        </p:nvSpPr>
        <p:spPr/>
        <p:txBody>
          <a:bodyPr/>
          <a:lstStyle/>
          <a:p>
            <a:pPr>
              <a:defRPr/>
            </a:pPr>
            <a:r>
              <a:rPr lang="en-CA" smtClean="0"/>
              <a:t>May, 2009</a:t>
            </a:r>
            <a:endParaRPr lang="en-US"/>
          </a:p>
        </p:txBody>
      </p:sp>
      <p:sp>
        <p:nvSpPr>
          <p:cNvPr id="4" name="Footer Placeholder 3"/>
          <p:cNvSpPr>
            <a:spLocks noGrp="1"/>
          </p:cNvSpPr>
          <p:nvPr>
            <p:ph type="ftr" sz="quarter" idx="11"/>
          </p:nvPr>
        </p:nvSpPr>
        <p:spPr/>
        <p:txBody>
          <a:bodyPr/>
          <a:lstStyle/>
          <a:p>
            <a:pPr>
              <a:defRPr/>
            </a:pPr>
            <a:r>
              <a:rPr lang="en-US" smtClean="0"/>
              <a:t>CMEF</a:t>
            </a:r>
          </a:p>
        </p:txBody>
      </p:sp>
      <p:sp>
        <p:nvSpPr>
          <p:cNvPr id="5" name="Slide Number Placeholder 4"/>
          <p:cNvSpPr>
            <a:spLocks noGrp="1"/>
          </p:cNvSpPr>
          <p:nvPr>
            <p:ph type="sldNum" sz="quarter" idx="12"/>
          </p:nvPr>
        </p:nvSpPr>
        <p:spPr/>
        <p:txBody>
          <a:bodyPr/>
          <a:lstStyle/>
          <a:p>
            <a:pPr>
              <a:defRPr/>
            </a:pPr>
            <a:fld id="{5DDBCE32-C6E0-4485-8BF9-FCF635044A62}" type="slidenum">
              <a:rPr lang="en-US" smtClean="0"/>
              <a:pPr>
                <a:defRPr/>
              </a:pPr>
              <a:t>29</a:t>
            </a:fld>
            <a:endParaRPr lang="en-US"/>
          </a:p>
        </p:txBody>
      </p:sp>
      <p:sp>
        <p:nvSpPr>
          <p:cNvPr id="7" name="TextBox 6"/>
          <p:cNvSpPr txBox="1">
            <a:spLocks noChangeArrowheads="1"/>
          </p:cNvSpPr>
          <p:nvPr/>
        </p:nvSpPr>
        <p:spPr bwMode="auto">
          <a:xfrm>
            <a:off x="381000" y="1935163"/>
            <a:ext cx="7696200" cy="3170237"/>
          </a:xfrm>
          <a:prstGeom prst="rect">
            <a:avLst/>
          </a:prstGeom>
          <a:noFill/>
          <a:ln w="9525">
            <a:noFill/>
            <a:miter lim="800000"/>
            <a:headEnd/>
            <a:tailEnd/>
          </a:ln>
        </p:spPr>
        <p:txBody>
          <a:bodyPr>
            <a:prstTxWarp prst="textNoShape">
              <a:avLst/>
            </a:prstTxWarp>
            <a:spAutoFit/>
          </a:bodyPr>
          <a:lstStyle/>
          <a:p>
            <a:pPr>
              <a:buFont typeface="Arial" pitchFamily="42" charset="0"/>
              <a:buChar char="•"/>
            </a:pPr>
            <a:r>
              <a:rPr lang="en-US" sz="4000"/>
              <a:t>Necessary for the extraction of useful information</a:t>
            </a:r>
            <a:br>
              <a:rPr lang="en-US" sz="4000"/>
            </a:br>
            <a:endParaRPr lang="en-US" sz="4000"/>
          </a:p>
          <a:p>
            <a:pPr>
              <a:buFont typeface="Arial" pitchFamily="42" charset="0"/>
              <a:buChar char="•"/>
            </a:pPr>
            <a:r>
              <a:rPr lang="en-US" sz="4000"/>
              <a:t>Necessary for arousing student interest in statistical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What are “the basics”?</a:t>
            </a:r>
          </a:p>
        </p:txBody>
      </p:sp>
      <p:sp>
        <p:nvSpPr>
          <p:cNvPr id="3" name="Content Placeholder 2"/>
          <p:cNvSpPr>
            <a:spLocks noGrp="1"/>
          </p:cNvSpPr>
          <p:nvPr>
            <p:ph idx="1"/>
          </p:nvPr>
        </p:nvSpPr>
        <p:spPr>
          <a:xfrm>
            <a:off x="304800" y="1371600"/>
            <a:ext cx="8540750" cy="2971800"/>
          </a:xfrm>
        </p:spPr>
        <p:txBody>
          <a:bodyPr/>
          <a:lstStyle/>
          <a:p>
            <a:pPr>
              <a:buFont typeface="Wingdings" pitchFamily="-60" charset="2"/>
              <a:buChar char="§"/>
              <a:defRPr/>
            </a:pPr>
            <a:r>
              <a:rPr lang="en-US" dirty="0" smtClean="0"/>
              <a:t>Histograms, measures of center and spread</a:t>
            </a:r>
          </a:p>
          <a:p>
            <a:pPr>
              <a:buFont typeface="Wingdings" pitchFamily="-60" charset="2"/>
              <a:buChar char="§"/>
              <a:defRPr/>
            </a:pPr>
            <a:r>
              <a:rPr lang="en-US" dirty="0" smtClean="0"/>
              <a:t>Probability models</a:t>
            </a:r>
          </a:p>
          <a:p>
            <a:pPr>
              <a:buFont typeface="Wingdings" pitchFamily="-60" charset="2"/>
              <a:buChar char="§"/>
              <a:defRPr/>
            </a:pPr>
            <a:r>
              <a:rPr lang="en-US" dirty="0" smtClean="0"/>
              <a:t>Estimation</a:t>
            </a:r>
          </a:p>
          <a:p>
            <a:pPr>
              <a:buFont typeface="Wingdings" pitchFamily="-60" charset="2"/>
              <a:buChar char="§"/>
              <a:defRPr/>
            </a:pPr>
            <a:r>
              <a:rPr lang="en-US" dirty="0" smtClean="0"/>
              <a:t>Hypothesis testing</a:t>
            </a:r>
          </a:p>
          <a:p>
            <a:pPr>
              <a:buFont typeface="Wingdings" pitchFamily="-60" charset="2"/>
              <a:buChar char="§"/>
              <a:defRPr/>
            </a:pPr>
            <a:r>
              <a:rPr lang="en-US" dirty="0" smtClean="0"/>
              <a:t>Regression and </a:t>
            </a:r>
            <a:r>
              <a:rPr lang="en-US" dirty="0" err="1" smtClean="0"/>
              <a:t>Anovar</a:t>
            </a:r>
            <a:endParaRPr lang="en-US" dirty="0" smtClean="0"/>
          </a:p>
          <a:p>
            <a:pPr>
              <a:buFont typeface="Wingdings" pitchFamily="-60" charset="2"/>
              <a:buNone/>
              <a:defRPr/>
            </a:pPr>
            <a:endParaRPr lang="en-US" dirty="0" smtClean="0"/>
          </a:p>
        </p:txBody>
      </p:sp>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07B3AE25-307F-4050-AC9C-91304A6BF071}" type="slidenum">
              <a:rPr lang="en-US" smtClean="0"/>
              <a:pPr>
                <a:defRPr/>
              </a:pPr>
              <a:t>3</a:t>
            </a:fld>
            <a:endParaRPr lang="en-US"/>
          </a:p>
        </p:txBody>
      </p:sp>
      <p:sp>
        <p:nvSpPr>
          <p:cNvPr id="18439" name="TextBox 6"/>
          <p:cNvSpPr txBox="1">
            <a:spLocks noChangeArrowheads="1"/>
          </p:cNvSpPr>
          <p:nvPr/>
        </p:nvSpPr>
        <p:spPr bwMode="auto">
          <a:xfrm>
            <a:off x="762000" y="4953000"/>
            <a:ext cx="7267575" cy="461963"/>
          </a:xfrm>
          <a:prstGeom prst="rect">
            <a:avLst/>
          </a:prstGeom>
          <a:noFill/>
          <a:ln w="9525">
            <a:noFill/>
            <a:miter lim="800000"/>
            <a:headEnd/>
            <a:tailEnd/>
          </a:ln>
        </p:spPr>
        <p:txBody>
          <a:bodyPr wrap="none">
            <a:prstTxWarp prst="textNoShape">
              <a:avLst/>
            </a:prstTxWarp>
            <a:spAutoFit/>
          </a:bodyPr>
          <a:lstStyle/>
          <a:p>
            <a:r>
              <a:rPr lang="en-US"/>
              <a:t>But are these the most commonly used techniques?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r>
              <a:rPr lang="en-CA"/>
              <a:t>May, 2009</a:t>
            </a:r>
            <a:endParaRPr lang="en-US"/>
          </a:p>
        </p:txBody>
      </p:sp>
      <p:sp>
        <p:nvSpPr>
          <p:cNvPr id="5" name="Rectangle 5"/>
          <p:cNvSpPr>
            <a:spLocks noGrp="1" noChangeArrowheads="1"/>
          </p:cNvSpPr>
          <p:nvPr>
            <p:ph type="ftr" sz="quarter" idx="11"/>
          </p:nvPr>
        </p:nvSpPr>
        <p:spPr/>
        <p:txBody>
          <a:bodyPr/>
          <a:lstStyle/>
          <a:p>
            <a:pPr>
              <a:defRPr/>
            </a:pPr>
            <a:r>
              <a:rPr lang="en-US"/>
              <a:t>CMEF</a:t>
            </a:r>
          </a:p>
        </p:txBody>
      </p:sp>
      <p:sp>
        <p:nvSpPr>
          <p:cNvPr id="6" name="Rectangle 6"/>
          <p:cNvSpPr>
            <a:spLocks noGrp="1" noChangeArrowheads="1"/>
          </p:cNvSpPr>
          <p:nvPr>
            <p:ph type="sldNum" sz="quarter" idx="12"/>
          </p:nvPr>
        </p:nvSpPr>
        <p:spPr/>
        <p:txBody>
          <a:bodyPr/>
          <a:lstStyle/>
          <a:p>
            <a:pPr>
              <a:defRPr/>
            </a:pPr>
            <a:fld id="{329F4FE5-6913-49F2-A5A6-E548F3D491CA}" type="slidenum">
              <a:rPr lang="en-US"/>
              <a:pPr>
                <a:defRPr/>
              </a:pPr>
              <a:t>30</a:t>
            </a:fld>
            <a:endParaRPr lang="en-US"/>
          </a:p>
        </p:txBody>
      </p:sp>
      <p:sp>
        <p:nvSpPr>
          <p:cNvPr id="142338" name="Rectangle 1026"/>
          <p:cNvSpPr>
            <a:spLocks noGrp="1" noRot="1" noChangeArrowheads="1"/>
          </p:cNvSpPr>
          <p:nvPr>
            <p:ph type="ctrTitle"/>
          </p:nvPr>
        </p:nvSpPr>
        <p:spPr>
          <a:xfrm>
            <a:off x="457200" y="1524000"/>
            <a:ext cx="8229600" cy="1600200"/>
          </a:xfrm>
        </p:spPr>
        <p:txBody>
          <a:bodyPr/>
          <a:lstStyle/>
          <a:p>
            <a:pPr eaLnBrk="1" hangingPunct="1">
              <a:defRPr/>
            </a:pPr>
            <a:r>
              <a:rPr lang="en-US" smtClean="0"/>
              <a:t>Old Math Culture inhibits the joy of data analysis in learning stats</a:t>
            </a:r>
          </a:p>
        </p:txBody>
      </p:sp>
      <p:sp>
        <p:nvSpPr>
          <p:cNvPr id="142339" name="Rectangle 1027"/>
          <p:cNvSpPr>
            <a:spLocks noGrp="1" noRot="1" noChangeArrowheads="1"/>
          </p:cNvSpPr>
          <p:nvPr>
            <p:ph type="subTitle" idx="1"/>
          </p:nvPr>
        </p:nvSpPr>
        <p:spPr/>
        <p:txBody>
          <a:bodyPr/>
          <a:lstStyle/>
          <a:p>
            <a:pPr eaLnBrk="1" hangingPunct="1">
              <a:defRPr/>
            </a:pPr>
            <a:r>
              <a:rPr lang="en-US" sz="4000">
                <a:solidFill>
                  <a:schemeClr val="tx2"/>
                </a:solidFill>
                <a:ea typeface="+mn-ea"/>
                <a:cs typeface="+mn-cs"/>
              </a:rPr>
              <a:t>And so retards pedagogic reform in statistics</a:t>
            </a:r>
            <a:endParaRPr lang="en-US">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dissolve">
                                      <p:cBhvr>
                                        <p:cTn id="7" dur="500"/>
                                        <p:tgtEl>
                                          <p:spTgt spid="142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CA"/>
              <a:t>May, 2009</a:t>
            </a:r>
            <a:endParaRPr lang="en-US"/>
          </a:p>
        </p:txBody>
      </p:sp>
      <p:sp>
        <p:nvSpPr>
          <p:cNvPr id="5" name="Footer Placeholder 3"/>
          <p:cNvSpPr>
            <a:spLocks noGrp="1"/>
          </p:cNvSpPr>
          <p:nvPr>
            <p:ph type="ftr" sz="quarter" idx="11"/>
          </p:nvPr>
        </p:nvSpPr>
        <p:spPr/>
        <p:txBody>
          <a:bodyPr/>
          <a:lstStyle/>
          <a:p>
            <a:pPr>
              <a:defRPr/>
            </a:pPr>
            <a:r>
              <a:rPr lang="en-US"/>
              <a:t>CMEF</a:t>
            </a:r>
          </a:p>
        </p:txBody>
      </p:sp>
      <p:sp>
        <p:nvSpPr>
          <p:cNvPr id="6" name="Slide Number Placeholder 4"/>
          <p:cNvSpPr>
            <a:spLocks noGrp="1"/>
          </p:cNvSpPr>
          <p:nvPr>
            <p:ph type="sldNum" sz="quarter" idx="12"/>
          </p:nvPr>
        </p:nvSpPr>
        <p:spPr/>
        <p:txBody>
          <a:bodyPr/>
          <a:lstStyle/>
          <a:p>
            <a:pPr>
              <a:defRPr/>
            </a:pPr>
            <a:fld id="{679ECBCE-7A80-4C84-977B-4A0D89E63161}" type="slidenum">
              <a:rPr lang="en-US" smtClean="0"/>
              <a:pPr>
                <a:defRPr/>
              </a:pPr>
              <a:t>31</a:t>
            </a:fld>
            <a:endParaRPr lang="en-US"/>
          </a:p>
        </p:txBody>
      </p:sp>
      <p:sp>
        <p:nvSpPr>
          <p:cNvPr id="134146" name="Rectangle 2"/>
          <p:cNvSpPr>
            <a:spLocks noGrp="1" noRot="1" noChangeArrowheads="1"/>
          </p:cNvSpPr>
          <p:nvPr>
            <p:ph type="title"/>
          </p:nvPr>
        </p:nvSpPr>
        <p:spPr/>
        <p:txBody>
          <a:bodyPr/>
          <a:lstStyle/>
          <a:p>
            <a:pPr eaLnBrk="1" hangingPunct="1">
              <a:defRPr/>
            </a:pPr>
            <a:r>
              <a:rPr lang="en-US" smtClean="0">
                <a:ea typeface="ＭＳ Ｐゴシック" pitchFamily="42" charset="-128"/>
                <a:cs typeface="ＭＳ Ｐゴシック" pitchFamily="42" charset="-128"/>
              </a:rPr>
              <a:t>A More Traditional Intro to </a:t>
            </a:r>
            <a:br>
              <a:rPr lang="en-US" smtClean="0">
                <a:ea typeface="ＭＳ Ｐゴシック" pitchFamily="42" charset="-128"/>
                <a:cs typeface="ＭＳ Ｐゴシック" pitchFamily="42" charset="-128"/>
              </a:rPr>
            </a:br>
            <a:r>
              <a:rPr lang="en-US" smtClean="0">
                <a:ea typeface="ＭＳ Ｐゴシック" pitchFamily="42" charset="-128"/>
                <a:cs typeface="ＭＳ Ｐゴシック" pitchFamily="42" charset="-128"/>
              </a:rPr>
              <a:t>Theory of Smoothing</a:t>
            </a:r>
          </a:p>
        </p:txBody>
      </p:sp>
      <p:sp>
        <p:nvSpPr>
          <p:cNvPr id="68614" name="Text Box 3"/>
          <p:cNvSpPr txBox="1">
            <a:spLocks noChangeArrowheads="1"/>
          </p:cNvSpPr>
          <p:nvPr/>
        </p:nvSpPr>
        <p:spPr bwMode="auto">
          <a:xfrm>
            <a:off x="838200" y="2362200"/>
            <a:ext cx="7304088" cy="1938338"/>
          </a:xfrm>
          <a:prstGeom prst="rect">
            <a:avLst/>
          </a:prstGeom>
          <a:noFill/>
          <a:ln w="9525">
            <a:noFill/>
            <a:miter lim="800000"/>
            <a:headEnd/>
            <a:tailEnd/>
          </a:ln>
        </p:spPr>
        <p:txBody>
          <a:bodyPr wrap="none">
            <a:prstTxWarp prst="textNoShape">
              <a:avLst/>
            </a:prstTxWarp>
            <a:spAutoFit/>
          </a:bodyPr>
          <a:lstStyle/>
          <a:p>
            <a:pPr algn="ctr"/>
            <a:r>
              <a:rPr lang="en-US" sz="4000"/>
              <a:t>Smoothing amplifies signal </a:t>
            </a:r>
          </a:p>
          <a:p>
            <a:pPr algn="ctr"/>
            <a:r>
              <a:rPr lang="en-US" sz="4000"/>
              <a:t>but introduces bias </a:t>
            </a:r>
          </a:p>
          <a:p>
            <a:pPr algn="ctr"/>
            <a:r>
              <a:rPr lang="en-US" sz="4000"/>
              <a:t>by cutting off peaks and valleys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Theory Intro</a:t>
            </a:r>
          </a:p>
        </p:txBody>
      </p:sp>
      <p:sp>
        <p:nvSpPr>
          <p:cNvPr id="3" name="Date Placeholder 2"/>
          <p:cNvSpPr>
            <a:spLocks noGrp="1"/>
          </p:cNvSpPr>
          <p:nvPr>
            <p:ph type="dt" sz="quarter" idx="10"/>
          </p:nvPr>
        </p:nvSpPr>
        <p:spPr/>
        <p:txBody>
          <a:bodyPr/>
          <a:lstStyle/>
          <a:p>
            <a:pPr>
              <a:defRPr/>
            </a:pPr>
            <a:r>
              <a:rPr lang="en-CA" smtClean="0"/>
              <a:t>May, 2009</a:t>
            </a:r>
            <a:endParaRPr lang="en-US"/>
          </a:p>
        </p:txBody>
      </p:sp>
      <p:sp>
        <p:nvSpPr>
          <p:cNvPr id="4" name="Footer Placeholder 3"/>
          <p:cNvSpPr>
            <a:spLocks noGrp="1"/>
          </p:cNvSpPr>
          <p:nvPr>
            <p:ph type="ftr" sz="quarter" idx="11"/>
          </p:nvPr>
        </p:nvSpPr>
        <p:spPr/>
        <p:txBody>
          <a:bodyPr/>
          <a:lstStyle/>
          <a:p>
            <a:pPr>
              <a:defRPr/>
            </a:pPr>
            <a:r>
              <a:rPr lang="en-US" smtClean="0"/>
              <a:t>CMEF</a:t>
            </a:r>
          </a:p>
        </p:txBody>
      </p:sp>
      <p:sp>
        <p:nvSpPr>
          <p:cNvPr id="5" name="Slide Number Placeholder 4"/>
          <p:cNvSpPr>
            <a:spLocks noGrp="1"/>
          </p:cNvSpPr>
          <p:nvPr>
            <p:ph type="sldNum" sz="quarter" idx="12"/>
          </p:nvPr>
        </p:nvSpPr>
        <p:spPr/>
        <p:txBody>
          <a:bodyPr/>
          <a:lstStyle/>
          <a:p>
            <a:pPr>
              <a:defRPr/>
            </a:pPr>
            <a:fld id="{18B04EA6-4BCD-4F6D-B4EF-1EF2A3174392}" type="slidenum">
              <a:rPr lang="en-US" smtClean="0"/>
              <a:pPr>
                <a:defRPr/>
              </a:pPr>
              <a:t>32</a:t>
            </a:fld>
            <a:endParaRPr lang="en-US"/>
          </a:p>
        </p:txBody>
      </p:sp>
      <p:sp>
        <p:nvSpPr>
          <p:cNvPr id="70662" name="TextBox 5"/>
          <p:cNvSpPr txBox="1">
            <a:spLocks noChangeArrowheads="1"/>
          </p:cNvSpPr>
          <p:nvPr/>
        </p:nvSpPr>
        <p:spPr bwMode="auto">
          <a:xfrm>
            <a:off x="1905000" y="2286000"/>
            <a:ext cx="5461000" cy="2554288"/>
          </a:xfrm>
          <a:prstGeom prst="rect">
            <a:avLst/>
          </a:prstGeom>
          <a:noFill/>
          <a:ln w="9525">
            <a:noFill/>
            <a:miter lim="800000"/>
            <a:headEnd/>
            <a:tailEnd/>
          </a:ln>
        </p:spPr>
        <p:txBody>
          <a:bodyPr wrap="none">
            <a:prstTxWarp prst="textNoShape">
              <a:avLst/>
            </a:prstTxWarp>
            <a:spAutoFit/>
          </a:bodyPr>
          <a:lstStyle/>
          <a:p>
            <a:r>
              <a:rPr lang="en-US" sz="4000"/>
              <a:t>Moving Average</a:t>
            </a:r>
          </a:p>
          <a:p>
            <a:r>
              <a:rPr lang="en-US" sz="4000"/>
              <a:t>Exponential Smoothing</a:t>
            </a:r>
          </a:p>
          <a:p>
            <a:r>
              <a:rPr lang="en-US" sz="4000"/>
              <a:t>Loess</a:t>
            </a:r>
          </a:p>
          <a:p>
            <a:r>
              <a:rPr lang="en-US" sz="4000"/>
              <a:t>Kernel Windows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2"/>
          <p:cNvSpPr>
            <a:spLocks noGrp="1"/>
          </p:cNvSpPr>
          <p:nvPr>
            <p:ph type="dt" sz="quarter" idx="10"/>
          </p:nvPr>
        </p:nvSpPr>
        <p:spPr/>
        <p:txBody>
          <a:bodyPr/>
          <a:lstStyle/>
          <a:p>
            <a:pPr>
              <a:defRPr/>
            </a:pPr>
            <a:r>
              <a:rPr lang="en-CA"/>
              <a:t>May, 2009</a:t>
            </a:r>
            <a:endParaRPr lang="en-US"/>
          </a:p>
        </p:txBody>
      </p:sp>
      <p:sp>
        <p:nvSpPr>
          <p:cNvPr id="9" name="Footer Placeholder 3"/>
          <p:cNvSpPr>
            <a:spLocks noGrp="1"/>
          </p:cNvSpPr>
          <p:nvPr>
            <p:ph type="ftr" sz="quarter" idx="11"/>
          </p:nvPr>
        </p:nvSpPr>
        <p:spPr/>
        <p:txBody>
          <a:bodyPr/>
          <a:lstStyle/>
          <a:p>
            <a:pPr>
              <a:defRPr/>
            </a:pPr>
            <a:r>
              <a:rPr lang="en-US"/>
              <a:t>CMEF</a:t>
            </a:r>
          </a:p>
        </p:txBody>
      </p:sp>
      <p:sp>
        <p:nvSpPr>
          <p:cNvPr id="10" name="Slide Number Placeholder 4"/>
          <p:cNvSpPr>
            <a:spLocks noGrp="1"/>
          </p:cNvSpPr>
          <p:nvPr>
            <p:ph type="sldNum" sz="quarter" idx="12"/>
          </p:nvPr>
        </p:nvSpPr>
        <p:spPr/>
        <p:txBody>
          <a:bodyPr/>
          <a:lstStyle/>
          <a:p>
            <a:pPr>
              <a:defRPr/>
            </a:pPr>
            <a:fld id="{0B8CDEA1-A5AD-48B3-AB9F-9ED747616C14}" type="slidenum">
              <a:rPr lang="en-US" smtClean="0"/>
              <a:pPr>
                <a:defRPr/>
              </a:pPr>
              <a:t>33</a:t>
            </a:fld>
            <a:endParaRPr lang="en-US"/>
          </a:p>
        </p:txBody>
      </p:sp>
      <p:sp>
        <p:nvSpPr>
          <p:cNvPr id="25602" name="Rectangle 2"/>
          <p:cNvSpPr>
            <a:spLocks noGrp="1" noRot="1" noChangeArrowheads="1"/>
          </p:cNvSpPr>
          <p:nvPr>
            <p:ph type="title"/>
          </p:nvPr>
        </p:nvSpPr>
        <p:spPr/>
        <p:txBody>
          <a:bodyPr/>
          <a:lstStyle/>
          <a:p>
            <a:pPr eaLnBrk="1" hangingPunct="1">
              <a:defRPr/>
            </a:pPr>
            <a:r>
              <a:rPr lang="en-US">
                <a:ea typeface="+mj-ea"/>
                <a:cs typeface="+mj-cs"/>
              </a:rPr>
              <a:t>Illustration of Effect</a:t>
            </a:r>
          </a:p>
        </p:txBody>
      </p:sp>
      <p:pic>
        <p:nvPicPr>
          <p:cNvPr id="71686" name="Picture 17"/>
          <p:cNvPicPr>
            <a:picLocks noChangeAspect="1" noChangeArrowheads="1"/>
          </p:cNvPicPr>
          <p:nvPr/>
        </p:nvPicPr>
        <p:blipFill>
          <a:blip r:embed="rId3"/>
          <a:srcRect/>
          <a:stretch>
            <a:fillRect/>
          </a:stretch>
        </p:blipFill>
        <p:spPr bwMode="auto">
          <a:xfrm>
            <a:off x="2286000" y="1752600"/>
            <a:ext cx="4572000" cy="4572000"/>
          </a:xfrm>
          <a:prstGeom prst="rect">
            <a:avLst/>
          </a:prstGeom>
          <a:noFill/>
          <a:ln w="9525">
            <a:noFill/>
            <a:miter lim="800000"/>
            <a:headEnd/>
            <a:tailEnd/>
          </a:ln>
        </p:spPr>
      </p:pic>
      <p:pic>
        <p:nvPicPr>
          <p:cNvPr id="25618" name="Picture 18"/>
          <p:cNvPicPr>
            <a:picLocks noChangeAspect="1" noChangeArrowheads="1"/>
          </p:cNvPicPr>
          <p:nvPr/>
        </p:nvPicPr>
        <p:blipFill>
          <a:blip r:embed="rId4"/>
          <a:srcRect/>
          <a:stretch>
            <a:fillRect/>
          </a:stretch>
        </p:blipFill>
        <p:spPr bwMode="auto">
          <a:xfrm>
            <a:off x="2286000" y="1752600"/>
            <a:ext cx="4572000" cy="4572000"/>
          </a:xfrm>
          <a:prstGeom prst="rect">
            <a:avLst/>
          </a:prstGeom>
          <a:noFill/>
          <a:ln w="9525">
            <a:noFill/>
            <a:miter lim="800000"/>
            <a:headEnd/>
            <a:tailEnd/>
          </a:ln>
        </p:spPr>
      </p:pic>
      <p:pic>
        <p:nvPicPr>
          <p:cNvPr id="25619" name="Picture 19"/>
          <p:cNvPicPr>
            <a:picLocks noChangeAspect="1" noChangeArrowheads="1"/>
          </p:cNvPicPr>
          <p:nvPr/>
        </p:nvPicPr>
        <p:blipFill>
          <a:blip r:embed="rId5"/>
          <a:srcRect/>
          <a:stretch>
            <a:fillRect/>
          </a:stretch>
        </p:blipFill>
        <p:spPr bwMode="auto">
          <a:xfrm>
            <a:off x="2286000" y="1752600"/>
            <a:ext cx="4572000" cy="4572000"/>
          </a:xfrm>
          <a:prstGeom prst="rect">
            <a:avLst/>
          </a:prstGeom>
          <a:noFill/>
          <a:ln w="9525">
            <a:noFill/>
            <a:miter lim="800000"/>
            <a:headEnd/>
            <a:tailEnd/>
          </a:ln>
        </p:spPr>
      </p:pic>
      <p:pic>
        <p:nvPicPr>
          <p:cNvPr id="25620" name="Picture 20"/>
          <p:cNvPicPr>
            <a:picLocks noChangeAspect="1" noChangeArrowheads="1"/>
          </p:cNvPicPr>
          <p:nvPr/>
        </p:nvPicPr>
        <p:blipFill>
          <a:blip r:embed="rId6"/>
          <a:srcRect/>
          <a:stretch>
            <a:fillRect/>
          </a:stretch>
        </p:blipFill>
        <p:spPr bwMode="auto">
          <a:xfrm>
            <a:off x="2286000" y="1752600"/>
            <a:ext cx="4572000" cy="4572000"/>
          </a:xfrm>
          <a:prstGeom prst="rect">
            <a:avLst/>
          </a:prstGeom>
          <a:noFill/>
          <a:ln w="9525">
            <a:noFill/>
            <a:miter lim="800000"/>
            <a:headEnd/>
            <a:tailEnd/>
          </a:ln>
        </p:spPr>
      </p:pic>
      <p:pic>
        <p:nvPicPr>
          <p:cNvPr id="25621" name="Picture 21"/>
          <p:cNvPicPr>
            <a:picLocks noChangeAspect="1" noChangeArrowheads="1"/>
          </p:cNvPicPr>
          <p:nvPr/>
        </p:nvPicPr>
        <p:blipFill>
          <a:blip r:embed="rId7"/>
          <a:srcRect/>
          <a:stretch>
            <a:fillRect/>
          </a:stretch>
        </p:blipFill>
        <p:spPr bwMode="auto">
          <a:xfrm>
            <a:off x="2286000" y="1752600"/>
            <a:ext cx="45720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18"/>
                                        </p:tgtEl>
                                        <p:attrNameLst>
                                          <p:attrName>style.visibility</p:attrName>
                                        </p:attrNameLst>
                                      </p:cBhvr>
                                      <p:to>
                                        <p:strVal val="visible"/>
                                      </p:to>
                                    </p:set>
                                    <p:animEffect transition="in" filter="dissolve">
                                      <p:cBhvr>
                                        <p:cTn id="7" dur="500"/>
                                        <p:tgtEl>
                                          <p:spTgt spid="256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619"/>
                                        </p:tgtEl>
                                        <p:attrNameLst>
                                          <p:attrName>style.visibility</p:attrName>
                                        </p:attrNameLst>
                                      </p:cBhvr>
                                      <p:to>
                                        <p:strVal val="visible"/>
                                      </p:to>
                                    </p:set>
                                    <p:animEffect transition="in" filter="dissolve">
                                      <p:cBhvr>
                                        <p:cTn id="12" dur="500"/>
                                        <p:tgtEl>
                                          <p:spTgt spid="256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620"/>
                                        </p:tgtEl>
                                        <p:attrNameLst>
                                          <p:attrName>style.visibility</p:attrName>
                                        </p:attrNameLst>
                                      </p:cBhvr>
                                      <p:to>
                                        <p:strVal val="visible"/>
                                      </p:to>
                                    </p:set>
                                    <p:animEffect transition="in" filter="dissolve">
                                      <p:cBhvr>
                                        <p:cTn id="17" dur="500"/>
                                        <p:tgtEl>
                                          <p:spTgt spid="256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621"/>
                                        </p:tgtEl>
                                        <p:attrNameLst>
                                          <p:attrName>style.visibility</p:attrName>
                                        </p:attrNameLst>
                                      </p:cBhvr>
                                      <p:to>
                                        <p:strVal val="visible"/>
                                      </p:to>
                                    </p:set>
                                    <p:animEffect transition="in" filter="dissolve">
                                      <p:cBhvr>
                                        <p:cTn id="22" dur="500"/>
                                        <p:tgtEl>
                                          <p:spTgt spid="25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Real Data Example</a:t>
            </a:r>
          </a:p>
        </p:txBody>
      </p:sp>
      <p:sp>
        <p:nvSpPr>
          <p:cNvPr id="3" name="Date Placeholder 2"/>
          <p:cNvSpPr>
            <a:spLocks noGrp="1"/>
          </p:cNvSpPr>
          <p:nvPr>
            <p:ph type="dt" sz="quarter" idx="10"/>
          </p:nvPr>
        </p:nvSpPr>
        <p:spPr/>
        <p:txBody>
          <a:bodyPr/>
          <a:lstStyle/>
          <a:p>
            <a:pPr>
              <a:defRPr/>
            </a:pPr>
            <a:r>
              <a:rPr lang="en-CA" smtClean="0"/>
              <a:t>May, 2009</a:t>
            </a:r>
            <a:endParaRPr lang="en-US"/>
          </a:p>
        </p:txBody>
      </p:sp>
      <p:sp>
        <p:nvSpPr>
          <p:cNvPr id="4" name="Footer Placeholder 3"/>
          <p:cNvSpPr>
            <a:spLocks noGrp="1"/>
          </p:cNvSpPr>
          <p:nvPr>
            <p:ph type="ftr" sz="quarter" idx="11"/>
          </p:nvPr>
        </p:nvSpPr>
        <p:spPr/>
        <p:txBody>
          <a:bodyPr/>
          <a:lstStyle/>
          <a:p>
            <a:pPr>
              <a:defRPr/>
            </a:pPr>
            <a:r>
              <a:rPr lang="en-US" smtClean="0"/>
              <a:t>CMEF</a:t>
            </a:r>
          </a:p>
        </p:txBody>
      </p:sp>
      <p:sp>
        <p:nvSpPr>
          <p:cNvPr id="5" name="Slide Number Placeholder 4"/>
          <p:cNvSpPr>
            <a:spLocks noGrp="1"/>
          </p:cNvSpPr>
          <p:nvPr>
            <p:ph type="sldNum" sz="quarter" idx="12"/>
          </p:nvPr>
        </p:nvSpPr>
        <p:spPr/>
        <p:txBody>
          <a:bodyPr/>
          <a:lstStyle/>
          <a:p>
            <a:pPr>
              <a:defRPr/>
            </a:pPr>
            <a:fld id="{B43B8040-AAF0-4FB8-960F-5345F528E430}" type="slidenum">
              <a:rPr lang="en-US" smtClean="0"/>
              <a:pPr>
                <a:defRPr/>
              </a:pPr>
              <a:t>34</a:t>
            </a:fld>
            <a:endParaRPr lang="en-US"/>
          </a:p>
        </p:txBody>
      </p:sp>
      <p:pic>
        <p:nvPicPr>
          <p:cNvPr id="73734" name="Picture 5" descr="gasdata.jpg"/>
          <p:cNvPicPr>
            <a:picLocks noChangeAspect="1"/>
          </p:cNvPicPr>
          <p:nvPr/>
        </p:nvPicPr>
        <p:blipFill>
          <a:blip r:embed="rId2"/>
          <a:srcRect/>
          <a:stretch>
            <a:fillRect/>
          </a:stretch>
        </p:blipFill>
        <p:spPr bwMode="auto">
          <a:xfrm>
            <a:off x="1500188" y="357188"/>
            <a:ext cx="6143625" cy="6143625"/>
          </a:xfrm>
          <a:prstGeom prst="rect">
            <a:avLst/>
          </a:prstGeom>
          <a:noFill/>
          <a:ln w="9525">
            <a:noFill/>
            <a:miter lim="800000"/>
            <a:headEnd/>
            <a:tailEnd/>
          </a:ln>
        </p:spPr>
      </p:pic>
      <p:pic>
        <p:nvPicPr>
          <p:cNvPr id="73735" name="Picture 6" descr="gasdata.sm.jpg"/>
          <p:cNvPicPr>
            <a:picLocks noChangeAspect="1"/>
          </p:cNvPicPr>
          <p:nvPr/>
        </p:nvPicPr>
        <p:blipFill>
          <a:blip r:embed="rId3"/>
          <a:srcRect/>
          <a:stretch>
            <a:fillRect/>
          </a:stretch>
        </p:blipFill>
        <p:spPr bwMode="auto">
          <a:xfrm>
            <a:off x="1500188" y="357188"/>
            <a:ext cx="6143625" cy="614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r>
              <a:rPr lang="en-CA"/>
              <a:t>May, 2009</a:t>
            </a:r>
            <a:endParaRPr lang="en-US"/>
          </a:p>
        </p:txBody>
      </p:sp>
      <p:sp>
        <p:nvSpPr>
          <p:cNvPr id="5" name="Rectangle 5"/>
          <p:cNvSpPr>
            <a:spLocks noGrp="1" noChangeArrowheads="1"/>
          </p:cNvSpPr>
          <p:nvPr>
            <p:ph type="ftr" sz="quarter" idx="11"/>
          </p:nvPr>
        </p:nvSpPr>
        <p:spPr/>
        <p:txBody>
          <a:bodyPr/>
          <a:lstStyle/>
          <a:p>
            <a:pPr>
              <a:defRPr/>
            </a:pPr>
            <a:r>
              <a:rPr lang="en-US"/>
              <a:t>CMEF</a:t>
            </a:r>
          </a:p>
        </p:txBody>
      </p:sp>
      <p:sp>
        <p:nvSpPr>
          <p:cNvPr id="6" name="Rectangle 6"/>
          <p:cNvSpPr>
            <a:spLocks noGrp="1" noChangeArrowheads="1"/>
          </p:cNvSpPr>
          <p:nvPr>
            <p:ph type="sldNum" sz="quarter" idx="12"/>
          </p:nvPr>
        </p:nvSpPr>
        <p:spPr/>
        <p:txBody>
          <a:bodyPr/>
          <a:lstStyle/>
          <a:p>
            <a:pPr>
              <a:defRPr/>
            </a:pPr>
            <a:fld id="{F0A4A83A-FB7B-45E5-AFC8-17A850943417}" type="slidenum">
              <a:rPr lang="en-US"/>
              <a:pPr>
                <a:defRPr/>
              </a:pPr>
              <a:t>35</a:t>
            </a:fld>
            <a:endParaRPr lang="en-US"/>
          </a:p>
        </p:txBody>
      </p:sp>
      <p:sp>
        <p:nvSpPr>
          <p:cNvPr id="68610" name="Rectangle 2"/>
          <p:cNvSpPr>
            <a:spLocks noGrp="1" noRot="1" noChangeArrowheads="1"/>
          </p:cNvSpPr>
          <p:nvPr>
            <p:ph type="ctrTitle"/>
          </p:nvPr>
        </p:nvSpPr>
        <p:spPr>
          <a:xfrm>
            <a:off x="685800" y="381000"/>
            <a:ext cx="7772400" cy="1600200"/>
          </a:xfrm>
        </p:spPr>
        <p:txBody>
          <a:bodyPr/>
          <a:lstStyle/>
          <a:p>
            <a:pPr eaLnBrk="1" hangingPunct="1">
              <a:defRPr/>
            </a:pPr>
            <a:r>
              <a:rPr lang="en-US">
                <a:ea typeface="+mj-ea"/>
                <a:cs typeface="+mj-cs"/>
              </a:rPr>
              <a:t>Outline</a:t>
            </a:r>
          </a:p>
        </p:txBody>
      </p:sp>
      <p:sp>
        <p:nvSpPr>
          <p:cNvPr id="68611" name="Rectangle 3"/>
          <p:cNvSpPr>
            <a:spLocks noGrp="1" noRot="1" noChangeArrowheads="1"/>
          </p:cNvSpPr>
          <p:nvPr>
            <p:ph type="subTitle" idx="1"/>
          </p:nvPr>
        </p:nvSpPr>
        <p:spPr>
          <a:xfrm>
            <a:off x="1219200" y="1752600"/>
            <a:ext cx="6400800" cy="1752600"/>
          </a:xfrm>
        </p:spPr>
        <p:txBody>
          <a:bodyPr/>
          <a:lstStyle/>
          <a:p>
            <a:pPr eaLnBrk="1" hangingPunct="1">
              <a:buFont typeface="Wingdings" pitchFamily="42" charset="2"/>
              <a:buNone/>
              <a:defRPr/>
            </a:pPr>
            <a:r>
              <a:rPr lang="en-US">
                <a:ea typeface="ＭＳ Ｐゴシック" pitchFamily="42" charset="-128"/>
                <a:cs typeface="ＭＳ Ｐゴシック" pitchFamily="42" charset="-128"/>
              </a:rPr>
              <a:t>Pedagogy Reform </a:t>
            </a:r>
          </a:p>
          <a:p>
            <a:pPr eaLnBrk="1" hangingPunct="1">
              <a:buFont typeface="Wingdings" pitchFamily="42" charset="2"/>
              <a:buNone/>
              <a:defRPr/>
            </a:pPr>
            <a:r>
              <a:rPr lang="en-US">
                <a:ea typeface="ＭＳ Ｐゴシック" pitchFamily="42" charset="-128"/>
                <a:cs typeface="ＭＳ Ｐゴシック" pitchFamily="42" charset="-128"/>
              </a:rPr>
              <a:t>Obstacles to Implementation</a:t>
            </a:r>
          </a:p>
          <a:p>
            <a:pPr eaLnBrk="1" hangingPunct="1">
              <a:buFont typeface="Wingdings" pitchFamily="42" charset="2"/>
              <a:buNone/>
              <a:defRPr/>
            </a:pPr>
            <a:r>
              <a:rPr lang="en-US">
                <a:solidFill>
                  <a:srgbClr val="E41208"/>
                </a:solidFill>
                <a:ea typeface="ＭＳ Ｐゴシック" pitchFamily="42" charset="-128"/>
                <a:cs typeface="ＭＳ Ｐゴシック" pitchFamily="42" charset="-128"/>
              </a:rPr>
              <a:t>Experience &amp; Tools</a:t>
            </a:r>
          </a:p>
          <a:p>
            <a:pPr eaLnBrk="1" hangingPunct="1">
              <a:buFont typeface="Wingdings" pitchFamily="42" charset="2"/>
              <a:buNone/>
              <a:defRPr/>
            </a:pPr>
            <a:r>
              <a:rPr lang="en-US">
                <a:ea typeface="ＭＳ Ｐゴシック" pitchFamily="42" charset="-128"/>
                <a:cs typeface="ＭＳ Ｐゴシック" pitchFamily="42" charset="-128"/>
              </a:rPr>
              <a:t>Technology Support</a:t>
            </a:r>
          </a:p>
          <a:p>
            <a:pPr eaLnBrk="1" hangingPunct="1">
              <a:buFont typeface="Wingdings" pitchFamily="42" charset="2"/>
              <a:buNone/>
              <a:defRPr/>
            </a:pPr>
            <a:r>
              <a:rPr lang="en-US">
                <a:ea typeface="ＭＳ Ｐゴシック" pitchFamily="42" charset="-128"/>
                <a:cs typeface="ＭＳ Ｐゴシック" pitchFamily="42" charset="-128"/>
              </a:rPr>
              <a:t>New Role of Textbooks</a:t>
            </a:r>
          </a:p>
          <a:p>
            <a:pPr eaLnBrk="1" hangingPunct="1">
              <a:buFont typeface="Wingdings" pitchFamily="42" charset="2"/>
              <a:buNone/>
              <a:defRPr/>
            </a:pPr>
            <a:r>
              <a:rPr lang="en-US">
                <a:ea typeface="ＭＳ Ｐゴシック" pitchFamily="42" charset="-128"/>
                <a:cs typeface="ＭＳ Ｐゴシック" pitchFamily="42" charset="-128"/>
              </a:rPr>
              <a:t>New Role of Math</a:t>
            </a:r>
          </a:p>
          <a:p>
            <a:pPr eaLnBrk="1" hangingPunct="1">
              <a:buFont typeface="Wingdings" pitchFamily="42" charset="2"/>
              <a:buNone/>
              <a:defRPr/>
            </a:pPr>
            <a:r>
              <a:rPr lang="en-US">
                <a:ea typeface="ＭＳ Ｐゴシック" pitchFamily="42" charset="-128"/>
                <a:cs typeface="ＭＳ Ｐゴシック" pitchFamily="42" charset="-128"/>
              </a:rPr>
              <a:t>Simulation Metaphor</a:t>
            </a:r>
          </a:p>
          <a:p>
            <a:pPr eaLnBrk="1" hangingPunct="1">
              <a:buFont typeface="Wingdings" pitchFamily="42" charset="2"/>
              <a:buNone/>
              <a:defRPr/>
            </a:pPr>
            <a:r>
              <a:rPr lang="en-US">
                <a:ea typeface="ＭＳ Ｐゴシック" pitchFamily="42" charset="-128"/>
                <a:cs typeface="ＭＳ Ｐゴシック" pitchFamily="42" charset="-128"/>
              </a:rPr>
              <a:t>Implications for Stat 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May, 2009</a:t>
            </a:r>
            <a:endParaRPr lang="en-US"/>
          </a:p>
        </p:txBody>
      </p:sp>
      <p:sp>
        <p:nvSpPr>
          <p:cNvPr id="6" name="Footer Placeholder 4"/>
          <p:cNvSpPr>
            <a:spLocks noGrp="1"/>
          </p:cNvSpPr>
          <p:nvPr>
            <p:ph type="ftr" sz="quarter" idx="11"/>
          </p:nvPr>
        </p:nvSpPr>
        <p:spPr/>
        <p:txBody>
          <a:bodyPr/>
          <a:lstStyle/>
          <a:p>
            <a:pPr>
              <a:defRPr/>
            </a:pPr>
            <a:r>
              <a:rPr lang="en-US"/>
              <a:t>CMEF</a:t>
            </a:r>
          </a:p>
        </p:txBody>
      </p:sp>
      <p:sp>
        <p:nvSpPr>
          <p:cNvPr id="7" name="Slide Number Placeholder 5"/>
          <p:cNvSpPr>
            <a:spLocks noGrp="1"/>
          </p:cNvSpPr>
          <p:nvPr>
            <p:ph type="sldNum" sz="quarter" idx="12"/>
          </p:nvPr>
        </p:nvSpPr>
        <p:spPr/>
        <p:txBody>
          <a:bodyPr/>
          <a:lstStyle/>
          <a:p>
            <a:pPr>
              <a:defRPr/>
            </a:pPr>
            <a:fld id="{7A327A04-A0EE-4DCB-A753-81EC7643192B}" type="slidenum">
              <a:rPr lang="en-US" smtClean="0"/>
              <a:pPr>
                <a:defRPr/>
              </a:pPr>
              <a:t>36</a:t>
            </a:fld>
            <a:endParaRPr lang="en-US"/>
          </a:p>
        </p:txBody>
      </p:sp>
      <p:sp>
        <p:nvSpPr>
          <p:cNvPr id="92162" name="Rectangle 1026"/>
          <p:cNvSpPr>
            <a:spLocks noGrp="1" noRot="1" noChangeArrowheads="1"/>
          </p:cNvSpPr>
          <p:nvPr>
            <p:ph type="title"/>
          </p:nvPr>
        </p:nvSpPr>
        <p:spPr/>
        <p:txBody>
          <a:bodyPr/>
          <a:lstStyle/>
          <a:p>
            <a:pPr eaLnBrk="1" hangingPunct="1">
              <a:defRPr/>
            </a:pPr>
            <a:r>
              <a:rPr lang="en-US">
                <a:ea typeface="+mj-ea"/>
                <a:cs typeface="+mj-cs"/>
              </a:rPr>
              <a:t>Data Analysis -&gt; Stat Theory</a:t>
            </a:r>
          </a:p>
        </p:txBody>
      </p:sp>
      <p:sp>
        <p:nvSpPr>
          <p:cNvPr id="92163" name="Rectangle 1027"/>
          <p:cNvSpPr>
            <a:spLocks noGrp="1" noRot="1" noChangeArrowheads="1"/>
          </p:cNvSpPr>
          <p:nvPr>
            <p:ph type="body" idx="1"/>
          </p:nvPr>
        </p:nvSpPr>
        <p:spPr/>
        <p:txBody>
          <a:bodyPr/>
          <a:lstStyle/>
          <a:p>
            <a:pPr eaLnBrk="1" hangingPunct="1">
              <a:buFont typeface="Wingdings" pitchFamily="96" charset="2"/>
              <a:buChar char="§"/>
              <a:defRPr/>
            </a:pPr>
            <a:r>
              <a:rPr lang="en-US">
                <a:ea typeface="+mn-ea"/>
                <a:cs typeface="+mn-cs"/>
              </a:rPr>
              <a:t>Using applications to illustrate theory</a:t>
            </a:r>
          </a:p>
          <a:p>
            <a:pPr algn="ctr" eaLnBrk="1" hangingPunct="1">
              <a:buFont typeface="Wingdings" pitchFamily="96" charset="2"/>
              <a:buNone/>
              <a:defRPr/>
            </a:pPr>
            <a:r>
              <a:rPr lang="en-US">
                <a:ea typeface="+mn-ea"/>
                <a:cs typeface="+mn-cs"/>
              </a:rPr>
              <a:t>(is common approach)</a:t>
            </a:r>
          </a:p>
          <a:p>
            <a:pPr eaLnBrk="1" hangingPunct="1">
              <a:buFont typeface="Wingdings" pitchFamily="96" charset="2"/>
              <a:buChar char="§"/>
              <a:defRPr/>
            </a:pPr>
            <a:endParaRPr lang="en-US">
              <a:ea typeface="+mn-ea"/>
              <a:cs typeface="+mn-cs"/>
            </a:endParaRPr>
          </a:p>
          <a:p>
            <a:pPr eaLnBrk="1" hangingPunct="1">
              <a:buFont typeface="Wingdings" pitchFamily="96" charset="2"/>
              <a:buChar char="§"/>
              <a:defRPr/>
            </a:pPr>
            <a:r>
              <a:rPr lang="en-US">
                <a:ea typeface="+mn-ea"/>
                <a:cs typeface="+mn-cs"/>
              </a:rPr>
              <a:t>Using applications to construct theory</a:t>
            </a:r>
          </a:p>
          <a:p>
            <a:pPr algn="ctr" eaLnBrk="1" hangingPunct="1">
              <a:buFont typeface="Wingdings" pitchFamily="96" charset="2"/>
              <a:buNone/>
              <a:defRPr/>
            </a:pPr>
            <a:r>
              <a:rPr lang="en-US">
                <a:ea typeface="+mn-ea"/>
                <a:cs typeface="+mn-cs"/>
              </a:rPr>
              <a:t>(is proposal here)</a:t>
            </a:r>
          </a:p>
        </p:txBody>
      </p:sp>
      <p:sp>
        <p:nvSpPr>
          <p:cNvPr id="76807" name="Text Box 1028"/>
          <p:cNvSpPr txBox="1">
            <a:spLocks noChangeArrowheads="1"/>
          </p:cNvSpPr>
          <p:nvPr/>
        </p:nvSpPr>
        <p:spPr bwMode="auto">
          <a:xfrm>
            <a:off x="1905000" y="5410200"/>
            <a:ext cx="5589588" cy="457200"/>
          </a:xfrm>
          <a:prstGeom prst="rect">
            <a:avLst/>
          </a:prstGeom>
          <a:noFill/>
          <a:ln w="9525">
            <a:noFill/>
            <a:miter lim="800000"/>
            <a:headEnd/>
            <a:tailEnd/>
          </a:ln>
        </p:spPr>
        <p:txBody>
          <a:bodyPr wrap="none">
            <a:prstTxWarp prst="textNoShape">
              <a:avLst/>
            </a:prstTxWarp>
            <a:spAutoFit/>
          </a:bodyPr>
          <a:lstStyle/>
          <a:p>
            <a:r>
              <a:rPr lang="en-US"/>
              <a:t>Best Approach for undergraduate stats?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CA"/>
              <a:t>May, 2009</a:t>
            </a:r>
            <a:endParaRPr lang="en-US"/>
          </a:p>
        </p:txBody>
      </p:sp>
      <p:sp>
        <p:nvSpPr>
          <p:cNvPr id="7" name="Footer Placeholder 3"/>
          <p:cNvSpPr>
            <a:spLocks noGrp="1"/>
          </p:cNvSpPr>
          <p:nvPr>
            <p:ph type="ftr" sz="quarter" idx="11"/>
          </p:nvPr>
        </p:nvSpPr>
        <p:spPr/>
        <p:txBody>
          <a:bodyPr/>
          <a:lstStyle/>
          <a:p>
            <a:pPr>
              <a:defRPr/>
            </a:pPr>
            <a:r>
              <a:rPr lang="en-US"/>
              <a:t>CMEF</a:t>
            </a:r>
          </a:p>
        </p:txBody>
      </p:sp>
      <p:sp>
        <p:nvSpPr>
          <p:cNvPr id="8" name="Slide Number Placeholder 4"/>
          <p:cNvSpPr>
            <a:spLocks noGrp="1"/>
          </p:cNvSpPr>
          <p:nvPr>
            <p:ph type="sldNum" sz="quarter" idx="12"/>
          </p:nvPr>
        </p:nvSpPr>
        <p:spPr/>
        <p:txBody>
          <a:bodyPr/>
          <a:lstStyle/>
          <a:p>
            <a:pPr>
              <a:defRPr/>
            </a:pPr>
            <a:fld id="{32F68420-D2B8-4588-B171-922DCEEDB335}" type="slidenum">
              <a:rPr lang="en-US" smtClean="0"/>
              <a:pPr>
                <a:defRPr/>
              </a:pPr>
              <a:t>37</a:t>
            </a:fld>
            <a:endParaRPr lang="en-US"/>
          </a:p>
        </p:txBody>
      </p:sp>
      <p:sp>
        <p:nvSpPr>
          <p:cNvPr id="101378" name="Rectangle 2"/>
          <p:cNvSpPr>
            <a:spLocks noGrp="1" noRot="1" noChangeArrowheads="1"/>
          </p:cNvSpPr>
          <p:nvPr>
            <p:ph type="title"/>
          </p:nvPr>
        </p:nvSpPr>
        <p:spPr>
          <a:xfrm>
            <a:off x="685800" y="304800"/>
            <a:ext cx="7772400" cy="1143000"/>
          </a:xfrm>
        </p:spPr>
        <p:txBody>
          <a:bodyPr/>
          <a:lstStyle/>
          <a:p>
            <a:pPr eaLnBrk="1" hangingPunct="1">
              <a:defRPr/>
            </a:pPr>
            <a:r>
              <a:rPr lang="en-US">
                <a:ea typeface="+mj-ea"/>
                <a:cs typeface="+mj-cs"/>
              </a:rPr>
              <a:t>Sports League - Football</a:t>
            </a:r>
            <a:br>
              <a:rPr lang="en-US">
                <a:ea typeface="+mj-ea"/>
                <a:cs typeface="+mj-cs"/>
              </a:rPr>
            </a:br>
            <a:r>
              <a:rPr lang="en-US">
                <a:ea typeface="+mj-ea"/>
                <a:cs typeface="+mj-cs"/>
              </a:rPr>
              <a:t>Success = Quality or Luck?</a:t>
            </a:r>
          </a:p>
        </p:txBody>
      </p:sp>
      <p:sp>
        <p:nvSpPr>
          <p:cNvPr id="78855" name="Rectangle 3"/>
          <p:cNvSpPr>
            <a:spLocks noChangeArrowheads="1"/>
          </p:cNvSpPr>
          <p:nvPr/>
        </p:nvSpPr>
        <p:spPr bwMode="auto">
          <a:xfrm>
            <a:off x="3429000" y="2571750"/>
            <a:ext cx="184150" cy="457200"/>
          </a:xfrm>
          <a:prstGeom prst="rect">
            <a:avLst/>
          </a:prstGeom>
          <a:noFill/>
          <a:ln w="9525">
            <a:noFill/>
            <a:miter lim="800000"/>
            <a:headEnd/>
            <a:tailEnd/>
          </a:ln>
        </p:spPr>
        <p:txBody>
          <a:bodyPr wrap="none">
            <a:prstTxWarp prst="textNoShape">
              <a:avLst/>
            </a:prstTxWarp>
            <a:spAutoFit/>
          </a:bodyPr>
          <a:lstStyle/>
          <a:p>
            <a:endParaRPr lang="en-US">
              <a:latin typeface="Times" pitchFamily="42" charset="0"/>
            </a:endParaRPr>
          </a:p>
        </p:txBody>
      </p:sp>
      <p:graphicFrame>
        <p:nvGraphicFramePr>
          <p:cNvPr id="78850" name="Object 2"/>
          <p:cNvGraphicFramePr>
            <a:graphicFrameLocks noChangeAspect="1"/>
          </p:cNvGraphicFramePr>
          <p:nvPr/>
        </p:nvGraphicFramePr>
        <p:xfrm>
          <a:off x="304800" y="1828800"/>
          <a:ext cx="8515350" cy="4443413"/>
        </p:xfrm>
        <a:graphic>
          <a:graphicData uri="http://schemas.openxmlformats.org/presentationml/2006/ole">
            <p:oleObj spid="_x0000_s78850" name="Worksheet" r:id="rId4" imgW="5903976" imgH="2974848" progId="Excel.Sheet.8">
              <p:embed/>
            </p:oleObj>
          </a:graphicData>
        </a:graphic>
      </p:graphicFrame>
      <p:sp>
        <p:nvSpPr>
          <p:cNvPr id="78856" name="Rectangle 5"/>
          <p:cNvSpPr>
            <a:spLocks noChangeArrowheads="1"/>
          </p:cNvSpPr>
          <p:nvPr/>
        </p:nvSpPr>
        <p:spPr bwMode="auto">
          <a:xfrm>
            <a:off x="8382000" y="2286000"/>
            <a:ext cx="533400" cy="4114800"/>
          </a:xfrm>
          <a:prstGeom prst="rect">
            <a:avLst/>
          </a:prstGeom>
          <a:noFill/>
          <a:ln w="31750">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CA"/>
              <a:t>May, 2009</a:t>
            </a:r>
            <a:endParaRPr lang="en-US"/>
          </a:p>
        </p:txBody>
      </p:sp>
      <p:sp>
        <p:nvSpPr>
          <p:cNvPr id="7" name="Footer Placeholder 4"/>
          <p:cNvSpPr>
            <a:spLocks noGrp="1"/>
          </p:cNvSpPr>
          <p:nvPr>
            <p:ph type="ftr" sz="quarter" idx="11"/>
          </p:nvPr>
        </p:nvSpPr>
        <p:spPr/>
        <p:txBody>
          <a:bodyPr/>
          <a:lstStyle/>
          <a:p>
            <a:pPr>
              <a:defRPr/>
            </a:pPr>
            <a:r>
              <a:rPr lang="en-US"/>
              <a:t>CMEF</a:t>
            </a:r>
          </a:p>
        </p:txBody>
      </p:sp>
      <p:sp>
        <p:nvSpPr>
          <p:cNvPr id="8" name="Slide Number Placeholder 5"/>
          <p:cNvSpPr>
            <a:spLocks noGrp="1"/>
          </p:cNvSpPr>
          <p:nvPr>
            <p:ph type="sldNum" sz="quarter" idx="12"/>
          </p:nvPr>
        </p:nvSpPr>
        <p:spPr/>
        <p:txBody>
          <a:bodyPr/>
          <a:lstStyle/>
          <a:p>
            <a:pPr>
              <a:defRPr/>
            </a:pPr>
            <a:fld id="{0FC5EB35-F905-455C-92FF-EE171D0202FE}" type="slidenum">
              <a:rPr lang="en-US" smtClean="0"/>
              <a:pPr>
                <a:defRPr/>
              </a:pPr>
              <a:t>38</a:t>
            </a:fld>
            <a:endParaRPr lang="en-US"/>
          </a:p>
        </p:txBody>
      </p:sp>
      <p:sp>
        <p:nvSpPr>
          <p:cNvPr id="98306" name="Rectangle 2"/>
          <p:cNvSpPr>
            <a:spLocks noGrp="1" noRot="1" noChangeArrowheads="1"/>
          </p:cNvSpPr>
          <p:nvPr>
            <p:ph type="title"/>
          </p:nvPr>
        </p:nvSpPr>
        <p:spPr/>
        <p:txBody>
          <a:bodyPr/>
          <a:lstStyle/>
          <a:p>
            <a:pPr eaLnBrk="1" hangingPunct="1">
              <a:defRPr/>
            </a:pPr>
            <a:r>
              <a:rPr lang="en-US">
                <a:ea typeface="+mj-ea"/>
                <a:cs typeface="+mj-cs"/>
              </a:rPr>
              <a:t>Leading Questions</a:t>
            </a:r>
          </a:p>
        </p:txBody>
      </p:sp>
      <p:sp>
        <p:nvSpPr>
          <p:cNvPr id="98307" name="Rectangle 3"/>
          <p:cNvSpPr>
            <a:spLocks noGrp="1" noRot="1" noChangeArrowheads="1"/>
          </p:cNvSpPr>
          <p:nvPr>
            <p:ph type="body" idx="1"/>
          </p:nvPr>
        </p:nvSpPr>
        <p:spPr/>
        <p:txBody>
          <a:bodyPr/>
          <a:lstStyle/>
          <a:p>
            <a:pPr eaLnBrk="1" hangingPunct="1">
              <a:buFont typeface="Wingdings" pitchFamily="96" charset="2"/>
              <a:buChar char="§"/>
              <a:defRPr/>
            </a:pPr>
            <a:r>
              <a:rPr lang="en-US">
                <a:ea typeface="+mn-ea"/>
                <a:cs typeface="+mn-cs"/>
              </a:rPr>
              <a:t>Does </a:t>
            </a:r>
            <a:r>
              <a:rPr lang="en-US">
                <a:solidFill>
                  <a:srgbClr val="E41208"/>
                </a:solidFill>
                <a:ea typeface="+mn-ea"/>
                <a:cs typeface="+mn-cs"/>
              </a:rPr>
              <a:t>Team Performance</a:t>
            </a:r>
            <a:r>
              <a:rPr lang="en-US">
                <a:ea typeface="+mn-ea"/>
                <a:cs typeface="+mn-cs"/>
              </a:rPr>
              <a:t> (as represented by league points) reflect </a:t>
            </a:r>
            <a:r>
              <a:rPr lang="en-US">
                <a:solidFill>
                  <a:srgbClr val="E41208"/>
                </a:solidFill>
                <a:ea typeface="+mn-ea"/>
                <a:cs typeface="+mn-cs"/>
              </a:rPr>
              <a:t>Team Quality</a:t>
            </a:r>
            <a:r>
              <a:rPr lang="en-US">
                <a:ea typeface="+mn-ea"/>
                <a:cs typeface="+mn-cs"/>
              </a:rPr>
              <a:t> (as represented by the probability of winning a game)?</a:t>
            </a:r>
          </a:p>
          <a:p>
            <a:pPr eaLnBrk="1" hangingPunct="1">
              <a:buFont typeface="Wingdings" pitchFamily="96" charset="2"/>
              <a:buChar char="§"/>
              <a:defRPr/>
            </a:pPr>
            <a:r>
              <a:rPr lang="en-US">
                <a:ea typeface="+mn-ea"/>
                <a:cs typeface="+mn-cs"/>
              </a:rPr>
              <a:t>What would happen if every match 50-50? </a:t>
            </a:r>
          </a:p>
          <a:p>
            <a:pPr eaLnBrk="1" hangingPunct="1">
              <a:buFont typeface="Wingdings" pitchFamily="96" charset="2"/>
              <a:buNone/>
              <a:defRPr/>
            </a:pPr>
            <a:r>
              <a:rPr lang="en-US">
                <a:ea typeface="+mn-ea"/>
                <a:cs typeface="+mn-cs"/>
              </a:rPr>
              <a:t>	</a:t>
            </a:r>
          </a:p>
        </p:txBody>
      </p:sp>
      <p:sp>
        <p:nvSpPr>
          <p:cNvPr id="98308" name="Text Box 4"/>
          <p:cNvSpPr txBox="1">
            <a:spLocks noChangeArrowheads="1"/>
          </p:cNvSpPr>
          <p:nvPr/>
        </p:nvSpPr>
        <p:spPr bwMode="auto">
          <a:xfrm>
            <a:off x="1676400" y="4267200"/>
            <a:ext cx="5502275" cy="641350"/>
          </a:xfrm>
          <a:prstGeom prst="rect">
            <a:avLst/>
          </a:prstGeom>
          <a:noFill/>
          <a:ln w="9525">
            <a:noFill/>
            <a:miter lim="800000"/>
            <a:headEnd/>
            <a:tailEnd/>
          </a:ln>
        </p:spPr>
        <p:txBody>
          <a:bodyPr>
            <a:prstTxWarp prst="textNoShape">
              <a:avLst/>
            </a:prstTxWarp>
            <a:spAutoFit/>
          </a:bodyPr>
          <a:lstStyle/>
          <a:p>
            <a:pPr algn="ctr"/>
            <a:r>
              <a:rPr lang="en-US" sz="3600"/>
              <a:t>“Equal Quality” Teams</a:t>
            </a:r>
          </a:p>
        </p:txBody>
      </p:sp>
      <p:sp>
        <p:nvSpPr>
          <p:cNvPr id="98309" name="Text Box 5"/>
          <p:cNvSpPr txBox="1">
            <a:spLocks noChangeArrowheads="1"/>
          </p:cNvSpPr>
          <p:nvPr/>
        </p:nvSpPr>
        <p:spPr bwMode="auto">
          <a:xfrm>
            <a:off x="898525" y="5464175"/>
            <a:ext cx="8008938" cy="641350"/>
          </a:xfrm>
          <a:prstGeom prst="rect">
            <a:avLst/>
          </a:prstGeom>
          <a:noFill/>
          <a:ln w="9525">
            <a:noFill/>
            <a:miter lim="800000"/>
            <a:headEnd/>
            <a:tailEnd/>
          </a:ln>
        </p:spPr>
        <p:txBody>
          <a:bodyPr wrap="none">
            <a:prstTxWarp prst="textNoShape">
              <a:avLst/>
            </a:prstTxWarp>
            <a:spAutoFit/>
          </a:bodyPr>
          <a:lstStyle/>
          <a:p>
            <a:r>
              <a:rPr lang="en-US" sz="3600"/>
              <a:t>Coin Toss (or computer) simulation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dissolve">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dissolve">
                                      <p:cBhvr>
                                        <p:cTn id="12" dur="500"/>
                                        <p:tgtEl>
                                          <p:spTgt spid="98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308"/>
                                        </p:tgtEl>
                                        <p:attrNameLst>
                                          <p:attrName>style.visibility</p:attrName>
                                        </p:attrNameLst>
                                      </p:cBhvr>
                                      <p:to>
                                        <p:strVal val="visible"/>
                                      </p:to>
                                    </p:set>
                                    <p:animEffect transition="in" filter="dissolve">
                                      <p:cBhvr>
                                        <p:cTn id="17" dur="500"/>
                                        <p:tgtEl>
                                          <p:spTgt spid="9830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8309"/>
                                        </p:tgtEl>
                                        <p:attrNameLst>
                                          <p:attrName>style.visibility</p:attrName>
                                        </p:attrNameLst>
                                      </p:cBhvr>
                                      <p:to>
                                        <p:strVal val="visible"/>
                                      </p:to>
                                    </p:set>
                                    <p:animEffect transition="in" filter="dissolve">
                                      <p:cBhvr>
                                        <p:cTn id="22" dur="5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P spid="98308" grpId="0"/>
      <p:bldP spid="98309"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93A7852B-BD50-45D1-B051-0829EACEF4CE}" type="slidenum">
              <a:rPr lang="en-US" smtClean="0"/>
              <a:pPr>
                <a:defRPr/>
              </a:pPr>
              <a:t>39</a:t>
            </a:fld>
            <a:endParaRPr lang="en-US"/>
          </a:p>
        </p:txBody>
      </p:sp>
      <p:sp>
        <p:nvSpPr>
          <p:cNvPr id="100354" name="Rectangle 1026"/>
          <p:cNvSpPr>
            <a:spLocks noGrp="1" noRot="1" noChangeArrowheads="1"/>
          </p:cNvSpPr>
          <p:nvPr>
            <p:ph type="title"/>
          </p:nvPr>
        </p:nvSpPr>
        <p:spPr/>
        <p:txBody>
          <a:bodyPr/>
          <a:lstStyle/>
          <a:p>
            <a:pPr eaLnBrk="1" hangingPunct="1">
              <a:defRPr/>
            </a:pPr>
            <a:r>
              <a:rPr lang="en-US">
                <a:ea typeface="+mj-ea"/>
                <a:cs typeface="+mj-cs"/>
              </a:rPr>
              <a:t>Stat Theory?</a:t>
            </a:r>
          </a:p>
        </p:txBody>
      </p:sp>
      <p:sp>
        <p:nvSpPr>
          <p:cNvPr id="100355" name="Rectangle 1027"/>
          <p:cNvSpPr>
            <a:spLocks noGrp="1" noRot="1" noChangeArrowheads="1"/>
          </p:cNvSpPr>
          <p:nvPr>
            <p:ph type="body" idx="1"/>
          </p:nvPr>
        </p:nvSpPr>
        <p:spPr/>
        <p:txBody>
          <a:bodyPr/>
          <a:lstStyle/>
          <a:p>
            <a:pPr eaLnBrk="1" hangingPunct="1">
              <a:buFont typeface="Wingdings" pitchFamily="96" charset="2"/>
              <a:buChar char="§"/>
              <a:defRPr/>
            </a:pPr>
            <a:r>
              <a:rPr lang="en-US">
                <a:ea typeface="+mn-ea"/>
                <a:cs typeface="+mn-cs"/>
              </a:rPr>
              <a:t>Understanding of “illusions of randomness”</a:t>
            </a:r>
          </a:p>
          <a:p>
            <a:pPr eaLnBrk="1" hangingPunct="1">
              <a:buFont typeface="Wingdings" pitchFamily="96" charset="2"/>
              <a:buChar char="§"/>
              <a:defRPr/>
            </a:pPr>
            <a:r>
              <a:rPr lang="en-US">
                <a:ea typeface="+mn-ea"/>
                <a:cs typeface="+mn-cs"/>
              </a:rPr>
              <a:t>Opportunity for Hypothesis Test (via simulation)</a:t>
            </a:r>
          </a:p>
          <a:p>
            <a:pPr eaLnBrk="1" hangingPunct="1">
              <a:buFont typeface="Wingdings" pitchFamily="96" charset="2"/>
              <a:buChar char="§"/>
              <a:defRPr/>
            </a:pPr>
            <a:r>
              <a:rPr lang="en-US">
                <a:ea typeface="+mn-ea"/>
                <a:cs typeface="+mn-cs"/>
              </a:rPr>
              <a:t>Need for measures of variability</a:t>
            </a:r>
          </a:p>
          <a:p>
            <a:pPr eaLnBrk="1" hangingPunct="1">
              <a:buFont typeface="Wingdings" pitchFamily="96" charset="2"/>
              <a:buChar char="§"/>
              <a:defRPr/>
            </a:pPr>
            <a:r>
              <a:rPr lang="en-US">
                <a:ea typeface="+mn-ea"/>
                <a:cs typeface="+mn-cs"/>
              </a:rPr>
              <a:t>….(more in paper)</a:t>
            </a:r>
          </a:p>
          <a:p>
            <a:pPr eaLnBrk="1" hangingPunct="1">
              <a:buFont typeface="Wingdings" pitchFamily="96" charset="2"/>
              <a:buChar char="§"/>
              <a:defRPr/>
            </a:pPr>
            <a:endParaRPr lang="en-US">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Some tools of practice </a:t>
            </a:r>
            <a:br>
              <a:rPr lang="en-US" smtClean="0"/>
            </a:br>
            <a:r>
              <a:rPr lang="en-US" smtClean="0"/>
              <a:t>(data analysis)</a:t>
            </a:r>
          </a:p>
        </p:txBody>
      </p:sp>
      <p:sp>
        <p:nvSpPr>
          <p:cNvPr id="3" name="Content Placeholder 2"/>
          <p:cNvSpPr>
            <a:spLocks noGrp="1"/>
          </p:cNvSpPr>
          <p:nvPr>
            <p:ph idx="1"/>
          </p:nvPr>
        </p:nvSpPr>
        <p:spPr/>
        <p:txBody>
          <a:bodyPr/>
          <a:lstStyle/>
          <a:p>
            <a:pPr>
              <a:buFont typeface="Wingdings" pitchFamily="-60" charset="2"/>
              <a:buChar char="§"/>
              <a:defRPr/>
            </a:pPr>
            <a:r>
              <a:rPr lang="en-US" dirty="0" smtClean="0"/>
              <a:t>descriptive measures and indexes</a:t>
            </a:r>
          </a:p>
          <a:p>
            <a:pPr>
              <a:buFont typeface="Wingdings" pitchFamily="-60" charset="2"/>
              <a:buChar char="§"/>
              <a:defRPr/>
            </a:pPr>
            <a:r>
              <a:rPr lang="en-US" dirty="0" smtClean="0"/>
              <a:t>data screening methods</a:t>
            </a:r>
          </a:p>
          <a:p>
            <a:pPr>
              <a:buFont typeface="Wingdings" pitchFamily="-60" charset="2"/>
              <a:buChar char="§"/>
              <a:defRPr/>
            </a:pPr>
            <a:r>
              <a:rPr lang="en-US" dirty="0" smtClean="0"/>
              <a:t>graphs of data distributions</a:t>
            </a:r>
          </a:p>
          <a:p>
            <a:pPr>
              <a:buFont typeface="Wingdings" pitchFamily="-60" charset="2"/>
              <a:buChar char="§"/>
              <a:defRPr/>
            </a:pPr>
            <a:r>
              <a:rPr lang="en-US" dirty="0" smtClean="0"/>
              <a:t>smoothes and their graphs</a:t>
            </a:r>
          </a:p>
          <a:p>
            <a:pPr>
              <a:buFont typeface="Wingdings" pitchFamily="-60" charset="2"/>
              <a:buChar char="§"/>
              <a:defRPr/>
            </a:pPr>
            <a:r>
              <a:rPr lang="en-US" dirty="0" smtClean="0"/>
              <a:t>simulation to study variability, robustness, and the influence of missing data.</a:t>
            </a:r>
          </a:p>
          <a:p>
            <a:pPr>
              <a:buFont typeface="Wingdings" pitchFamily="-60" charset="2"/>
              <a:buChar char="§"/>
              <a:defRPr/>
            </a:pPr>
            <a:r>
              <a:rPr lang="en-US" dirty="0" smtClean="0"/>
              <a:t>sensitivity to apparent outliers</a:t>
            </a:r>
          </a:p>
          <a:p>
            <a:pPr>
              <a:buFont typeface="Wingdings" pitchFamily="-60" charset="2"/>
              <a:buChar char="§"/>
              <a:defRPr/>
            </a:pPr>
            <a:endParaRPr lang="en-US" dirty="0"/>
          </a:p>
        </p:txBody>
      </p:sp>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2DEFDF3F-8E1E-4026-AF88-A26569A2660B}"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May, 2009</a:t>
            </a:r>
            <a:endParaRPr lang="en-US"/>
          </a:p>
        </p:txBody>
      </p:sp>
      <p:sp>
        <p:nvSpPr>
          <p:cNvPr id="6" name="Footer Placeholder 4"/>
          <p:cNvSpPr>
            <a:spLocks noGrp="1"/>
          </p:cNvSpPr>
          <p:nvPr>
            <p:ph type="ftr" sz="quarter" idx="11"/>
          </p:nvPr>
        </p:nvSpPr>
        <p:spPr/>
        <p:txBody>
          <a:bodyPr/>
          <a:lstStyle/>
          <a:p>
            <a:pPr>
              <a:defRPr/>
            </a:pPr>
            <a:r>
              <a:rPr lang="en-US"/>
              <a:t>CMEF</a:t>
            </a:r>
          </a:p>
        </p:txBody>
      </p:sp>
      <p:sp>
        <p:nvSpPr>
          <p:cNvPr id="7" name="Slide Number Placeholder 5"/>
          <p:cNvSpPr>
            <a:spLocks noGrp="1"/>
          </p:cNvSpPr>
          <p:nvPr>
            <p:ph type="sldNum" sz="quarter" idx="12"/>
          </p:nvPr>
        </p:nvSpPr>
        <p:spPr/>
        <p:txBody>
          <a:bodyPr/>
          <a:lstStyle/>
          <a:p>
            <a:pPr>
              <a:defRPr/>
            </a:pPr>
            <a:fld id="{6D30E62B-5358-4AA4-8E23-9D91883A736B}" type="slidenum">
              <a:rPr lang="en-US" smtClean="0"/>
              <a:pPr>
                <a:defRPr/>
              </a:pPr>
              <a:t>40</a:t>
            </a:fld>
            <a:endParaRPr lang="en-US"/>
          </a:p>
        </p:txBody>
      </p:sp>
      <p:sp>
        <p:nvSpPr>
          <p:cNvPr id="104450" name="Rectangle 2"/>
          <p:cNvSpPr>
            <a:spLocks noGrp="1" noRot="1" noChangeArrowheads="1"/>
          </p:cNvSpPr>
          <p:nvPr>
            <p:ph type="title"/>
          </p:nvPr>
        </p:nvSpPr>
        <p:spPr/>
        <p:txBody>
          <a:bodyPr/>
          <a:lstStyle/>
          <a:p>
            <a:pPr eaLnBrk="1" hangingPunct="1">
              <a:defRPr/>
            </a:pPr>
            <a:r>
              <a:rPr lang="en-US">
                <a:ea typeface="+mj-ea"/>
                <a:cs typeface="+mj-cs"/>
              </a:rPr>
              <a:t>Arms and Hands Exercise</a:t>
            </a:r>
          </a:p>
        </p:txBody>
      </p:sp>
      <p:sp>
        <p:nvSpPr>
          <p:cNvPr id="104451" name="Rectangle 3"/>
          <p:cNvSpPr>
            <a:spLocks noGrp="1" noRot="1" noChangeArrowheads="1"/>
          </p:cNvSpPr>
          <p:nvPr>
            <p:ph type="body" idx="1"/>
          </p:nvPr>
        </p:nvSpPr>
        <p:spPr>
          <a:xfrm>
            <a:off x="301625" y="1676400"/>
            <a:ext cx="8540750" cy="2590800"/>
          </a:xfrm>
        </p:spPr>
        <p:txBody>
          <a:bodyPr/>
          <a:lstStyle/>
          <a:p>
            <a:pPr eaLnBrk="1" hangingPunct="1">
              <a:buFont typeface="Wingdings" pitchFamily="96" charset="2"/>
              <a:buChar char="§"/>
              <a:defRPr/>
            </a:pPr>
            <a:r>
              <a:rPr lang="en-US" sz="2800">
                <a:ea typeface="+mn-ea"/>
                <a:cs typeface="+mn-cs"/>
              </a:rPr>
              <a:t>Ways to cross arms and to fold hands</a:t>
            </a:r>
          </a:p>
          <a:p>
            <a:pPr algn="ctr" eaLnBrk="1" hangingPunct="1">
              <a:buFont typeface="Wingdings" pitchFamily="96" charset="2"/>
              <a:buNone/>
              <a:defRPr/>
            </a:pPr>
            <a:r>
              <a:rPr lang="en-US" sz="2800">
                <a:ea typeface="+mn-ea"/>
                <a:cs typeface="+mn-cs"/>
              </a:rPr>
              <a:t>(MacGillivray (2007))</a:t>
            </a:r>
          </a:p>
          <a:p>
            <a:pPr eaLnBrk="1" hangingPunct="1">
              <a:buFont typeface="Wingdings" pitchFamily="96" charset="2"/>
              <a:buChar char="§"/>
              <a:defRPr/>
            </a:pPr>
            <a:r>
              <a:rPr lang="en-US" sz="2800">
                <a:ea typeface="+mn-ea"/>
                <a:cs typeface="+mn-cs"/>
              </a:rPr>
              <a:t>Related?</a:t>
            </a:r>
          </a:p>
          <a:p>
            <a:pPr eaLnBrk="1" hangingPunct="1">
              <a:buFont typeface="Wingdings" pitchFamily="96" charset="2"/>
              <a:buChar char="§"/>
              <a:defRPr/>
            </a:pPr>
            <a:r>
              <a:rPr lang="en-US" sz="2800">
                <a:ea typeface="+mn-ea"/>
                <a:cs typeface="+mn-cs"/>
              </a:rPr>
              <a:t>Related to Gender?</a:t>
            </a:r>
          </a:p>
          <a:p>
            <a:pPr eaLnBrk="1" hangingPunct="1">
              <a:buFont typeface="Wingdings" pitchFamily="96" charset="2"/>
              <a:buChar char="§"/>
              <a:defRPr/>
            </a:pPr>
            <a:endParaRPr lang="en-US" sz="2800">
              <a:ea typeface="+mn-ea"/>
              <a:cs typeface="+mn-cs"/>
            </a:endParaRPr>
          </a:p>
        </p:txBody>
      </p:sp>
      <p:sp>
        <p:nvSpPr>
          <p:cNvPr id="84999" name="Text Box 4"/>
          <p:cNvSpPr txBox="1">
            <a:spLocks noChangeArrowheads="1"/>
          </p:cNvSpPr>
          <p:nvPr/>
        </p:nvSpPr>
        <p:spPr bwMode="auto">
          <a:xfrm>
            <a:off x="533400" y="4267200"/>
            <a:ext cx="7940675" cy="1917700"/>
          </a:xfrm>
          <a:prstGeom prst="rect">
            <a:avLst/>
          </a:prstGeom>
          <a:noFill/>
          <a:ln w="9525">
            <a:noFill/>
            <a:miter lim="800000"/>
            <a:headEnd/>
            <a:tailEnd/>
          </a:ln>
        </p:spPr>
        <p:txBody>
          <a:bodyPr>
            <a:prstTxWarp prst="textNoShape">
              <a:avLst/>
            </a:prstTxWarp>
            <a:spAutoFit/>
          </a:bodyPr>
          <a:lstStyle/>
          <a:p>
            <a:r>
              <a:rPr lang="en-US"/>
              <a:t>Theory Learned?</a:t>
            </a:r>
          </a:p>
          <a:p>
            <a:r>
              <a:rPr lang="en-US"/>
              <a:t>Formulation of Data-Based Question</a:t>
            </a:r>
          </a:p>
          <a:p>
            <a:r>
              <a:rPr lang="en-US"/>
              <a:t>Summary of Categorical Variable Relationships</a:t>
            </a:r>
          </a:p>
          <a:p>
            <a:r>
              <a:rPr lang="en-US"/>
              <a:t>Illusions of Randomness</a:t>
            </a:r>
          </a:p>
          <a:p>
            <a:r>
              <a:rPr lang="en-US"/>
              <a:t>…. (more)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May, 2009</a:t>
            </a:r>
            <a:endParaRPr lang="en-US"/>
          </a:p>
        </p:txBody>
      </p:sp>
      <p:sp>
        <p:nvSpPr>
          <p:cNvPr id="6" name="Footer Placeholder 4"/>
          <p:cNvSpPr>
            <a:spLocks noGrp="1"/>
          </p:cNvSpPr>
          <p:nvPr>
            <p:ph type="ftr" sz="quarter" idx="11"/>
          </p:nvPr>
        </p:nvSpPr>
        <p:spPr/>
        <p:txBody>
          <a:bodyPr/>
          <a:lstStyle/>
          <a:p>
            <a:pPr>
              <a:defRPr/>
            </a:pPr>
            <a:r>
              <a:rPr lang="en-US"/>
              <a:t>CMEF</a:t>
            </a:r>
          </a:p>
        </p:txBody>
      </p:sp>
      <p:sp>
        <p:nvSpPr>
          <p:cNvPr id="7" name="Slide Number Placeholder 5"/>
          <p:cNvSpPr>
            <a:spLocks noGrp="1"/>
          </p:cNvSpPr>
          <p:nvPr>
            <p:ph type="sldNum" sz="quarter" idx="12"/>
          </p:nvPr>
        </p:nvSpPr>
        <p:spPr/>
        <p:txBody>
          <a:bodyPr/>
          <a:lstStyle/>
          <a:p>
            <a:pPr>
              <a:defRPr/>
            </a:pPr>
            <a:fld id="{719CCEEF-B725-48DA-80F6-C4BF17C26E4E}" type="slidenum">
              <a:rPr lang="en-US" smtClean="0"/>
              <a:pPr>
                <a:defRPr/>
              </a:pPr>
              <a:t>41</a:t>
            </a:fld>
            <a:endParaRPr lang="en-US"/>
          </a:p>
        </p:txBody>
      </p:sp>
      <p:sp>
        <p:nvSpPr>
          <p:cNvPr id="116738" name="Rectangle 2"/>
          <p:cNvSpPr>
            <a:spLocks noGrp="1" noRot="1" noChangeArrowheads="1"/>
          </p:cNvSpPr>
          <p:nvPr>
            <p:ph type="title"/>
          </p:nvPr>
        </p:nvSpPr>
        <p:spPr/>
        <p:txBody>
          <a:bodyPr/>
          <a:lstStyle/>
          <a:p>
            <a:pPr eaLnBrk="1" hangingPunct="1">
              <a:defRPr/>
            </a:pPr>
            <a:r>
              <a:rPr lang="en-US">
                <a:ea typeface="+mj-ea"/>
                <a:cs typeface="+mj-cs"/>
              </a:rPr>
              <a:t>Examples of Experiential Learning Courses (SFU)</a:t>
            </a:r>
          </a:p>
        </p:txBody>
      </p:sp>
      <p:sp>
        <p:nvSpPr>
          <p:cNvPr id="116739" name="Rectangle 3"/>
          <p:cNvSpPr>
            <a:spLocks noGrp="1" noRot="1" noChangeArrowheads="1"/>
          </p:cNvSpPr>
          <p:nvPr>
            <p:ph type="body" idx="1"/>
          </p:nvPr>
        </p:nvSpPr>
        <p:spPr/>
        <p:txBody>
          <a:bodyPr/>
          <a:lstStyle/>
          <a:p>
            <a:pPr eaLnBrk="1" hangingPunct="1">
              <a:lnSpc>
                <a:spcPct val="90000"/>
              </a:lnSpc>
              <a:buFont typeface="Wingdings" pitchFamily="96" charset="2"/>
              <a:buChar char="§"/>
              <a:defRPr/>
            </a:pPr>
            <a:r>
              <a:rPr lang="en-US">
                <a:ea typeface="+mn-ea"/>
                <a:cs typeface="+mn-cs"/>
              </a:rPr>
              <a:t>STAT 100 - Statistics Appreciation Course</a:t>
            </a:r>
          </a:p>
          <a:p>
            <a:pPr lvl="1" eaLnBrk="1" hangingPunct="1">
              <a:lnSpc>
                <a:spcPct val="90000"/>
              </a:lnSpc>
              <a:defRPr/>
            </a:pPr>
            <a:r>
              <a:rPr lang="en-US"/>
              <a:t>Survival analysis, Randomized Response, …</a:t>
            </a:r>
          </a:p>
          <a:p>
            <a:pPr eaLnBrk="1" hangingPunct="1">
              <a:lnSpc>
                <a:spcPct val="90000"/>
              </a:lnSpc>
              <a:buFont typeface="Wingdings" pitchFamily="96" charset="2"/>
              <a:buChar char="§"/>
              <a:defRPr/>
            </a:pPr>
            <a:r>
              <a:rPr lang="en-US">
                <a:ea typeface="+mn-ea"/>
                <a:cs typeface="+mn-cs"/>
              </a:rPr>
              <a:t>STAT 300 - Statistics Communication </a:t>
            </a:r>
          </a:p>
          <a:p>
            <a:pPr lvl="1" eaLnBrk="1" hangingPunct="1">
              <a:lnSpc>
                <a:spcPct val="90000"/>
              </a:lnSpc>
              <a:defRPr/>
            </a:pPr>
            <a:r>
              <a:rPr lang="en-US"/>
              <a:t>Verbal explanations of stat theory and practice</a:t>
            </a:r>
          </a:p>
          <a:p>
            <a:pPr lvl="1" eaLnBrk="1" hangingPunct="1">
              <a:lnSpc>
                <a:spcPct val="90000"/>
              </a:lnSpc>
              <a:defRPr/>
            </a:pPr>
            <a:r>
              <a:rPr lang="en-US"/>
              <a:t>Oral presentation of summary of official data</a:t>
            </a:r>
          </a:p>
          <a:p>
            <a:pPr eaLnBrk="1" hangingPunct="1">
              <a:lnSpc>
                <a:spcPct val="90000"/>
              </a:lnSpc>
              <a:buFont typeface="Wingdings" pitchFamily="96" charset="2"/>
              <a:buChar char="§"/>
              <a:defRPr/>
            </a:pPr>
            <a:r>
              <a:rPr lang="en-US">
                <a:ea typeface="+mn-ea"/>
                <a:cs typeface="+mn-cs"/>
              </a:rPr>
              <a:t>STAT 400 - Data Analysis</a:t>
            </a:r>
          </a:p>
          <a:p>
            <a:pPr lvl="1" eaLnBrk="1" hangingPunct="1">
              <a:lnSpc>
                <a:spcPct val="90000"/>
              </a:lnSpc>
              <a:defRPr/>
            </a:pPr>
            <a:r>
              <a:rPr lang="en-US"/>
              <a:t>Data exploration by graphics and simulation</a:t>
            </a:r>
          </a:p>
          <a:p>
            <a:pPr lvl="1" eaLnBrk="1" hangingPunct="1">
              <a:lnSpc>
                <a:spcPct val="90000"/>
              </a:lnSpc>
              <a:defRPr/>
            </a:pPr>
            <a:r>
              <a:rPr lang="en-US"/>
              <a:t>Comparison of parametric and non-par methods</a:t>
            </a:r>
          </a:p>
          <a:p>
            <a:pPr lvl="1" eaLnBrk="1" hangingPunct="1">
              <a:lnSpc>
                <a:spcPct val="90000"/>
              </a:lnSpc>
              <a:defRPr/>
            </a:pPr>
            <a:r>
              <a:rPr lang="en-US"/>
              <a:t>Rescue of (almost) hopeless cases</a:t>
            </a:r>
          </a:p>
        </p:txBody>
      </p:sp>
      <p:sp>
        <p:nvSpPr>
          <p:cNvPr id="116740" name="Text Box 4"/>
          <p:cNvSpPr txBox="1">
            <a:spLocks noChangeArrowheads="1"/>
          </p:cNvSpPr>
          <p:nvPr/>
        </p:nvSpPr>
        <p:spPr bwMode="auto">
          <a:xfrm>
            <a:off x="1676400" y="6172200"/>
            <a:ext cx="5715000" cy="457200"/>
          </a:xfrm>
          <a:prstGeom prst="rect">
            <a:avLst/>
          </a:prstGeom>
          <a:noFill/>
          <a:ln w="9525">
            <a:noFill/>
            <a:miter lim="800000"/>
            <a:headEnd/>
            <a:tailEnd/>
          </a:ln>
        </p:spPr>
        <p:txBody>
          <a:bodyPr wrap="none">
            <a:prstTxWarp prst="textNoShape">
              <a:avLst/>
            </a:prstTxWarp>
            <a:spAutoFit/>
          </a:bodyPr>
          <a:lstStyle/>
          <a:p>
            <a:r>
              <a:rPr lang="en-US"/>
              <a:t>More details at www.stat.sfu.ca/~weldon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dissolve">
                                      <p:cBhvr>
                                        <p:cTn id="7" dur="500"/>
                                        <p:tgtEl>
                                          <p:spTgt spid="11673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6739">
                                            <p:txEl>
                                              <p:pRg st="1" end="1"/>
                                            </p:txEl>
                                          </p:spTgt>
                                        </p:tgtEl>
                                        <p:attrNameLst>
                                          <p:attrName>style.visibility</p:attrName>
                                        </p:attrNameLst>
                                      </p:cBhvr>
                                      <p:to>
                                        <p:strVal val="visible"/>
                                      </p:to>
                                    </p:set>
                                    <p:animEffect transition="in" filter="dissolve">
                                      <p:cBhvr>
                                        <p:cTn id="10" dur="500"/>
                                        <p:tgtEl>
                                          <p:spTgt spid="1167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animEffect transition="in" filter="dissolve">
                                      <p:cBhvr>
                                        <p:cTn id="15" dur="500"/>
                                        <p:tgtEl>
                                          <p:spTgt spid="11673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6739">
                                            <p:txEl>
                                              <p:pRg st="3" end="3"/>
                                            </p:txEl>
                                          </p:spTgt>
                                        </p:tgtEl>
                                        <p:attrNameLst>
                                          <p:attrName>style.visibility</p:attrName>
                                        </p:attrNameLst>
                                      </p:cBhvr>
                                      <p:to>
                                        <p:strVal val="visible"/>
                                      </p:to>
                                    </p:set>
                                    <p:animEffect transition="in" filter="dissolve">
                                      <p:cBhvr>
                                        <p:cTn id="18" dur="500"/>
                                        <p:tgtEl>
                                          <p:spTgt spid="11673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6739">
                                            <p:txEl>
                                              <p:pRg st="4" end="4"/>
                                            </p:txEl>
                                          </p:spTgt>
                                        </p:tgtEl>
                                        <p:attrNameLst>
                                          <p:attrName>style.visibility</p:attrName>
                                        </p:attrNameLst>
                                      </p:cBhvr>
                                      <p:to>
                                        <p:strVal val="visible"/>
                                      </p:to>
                                    </p:set>
                                    <p:animEffect transition="in" filter="dissolve">
                                      <p:cBhvr>
                                        <p:cTn id="21" dur="500"/>
                                        <p:tgtEl>
                                          <p:spTgt spid="11673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6739">
                                            <p:txEl>
                                              <p:pRg st="5" end="5"/>
                                            </p:txEl>
                                          </p:spTgt>
                                        </p:tgtEl>
                                        <p:attrNameLst>
                                          <p:attrName>style.visibility</p:attrName>
                                        </p:attrNameLst>
                                      </p:cBhvr>
                                      <p:to>
                                        <p:strVal val="visible"/>
                                      </p:to>
                                    </p:set>
                                    <p:animEffect transition="in" filter="dissolve">
                                      <p:cBhvr>
                                        <p:cTn id="26" dur="500"/>
                                        <p:tgtEl>
                                          <p:spTgt spid="116739">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6739">
                                            <p:txEl>
                                              <p:pRg st="6" end="6"/>
                                            </p:txEl>
                                          </p:spTgt>
                                        </p:tgtEl>
                                        <p:attrNameLst>
                                          <p:attrName>style.visibility</p:attrName>
                                        </p:attrNameLst>
                                      </p:cBhvr>
                                      <p:to>
                                        <p:strVal val="visible"/>
                                      </p:to>
                                    </p:set>
                                    <p:animEffect transition="in" filter="dissolve">
                                      <p:cBhvr>
                                        <p:cTn id="29" dur="500"/>
                                        <p:tgtEl>
                                          <p:spTgt spid="116739">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6739">
                                            <p:txEl>
                                              <p:pRg st="7" end="7"/>
                                            </p:txEl>
                                          </p:spTgt>
                                        </p:tgtEl>
                                        <p:attrNameLst>
                                          <p:attrName>style.visibility</p:attrName>
                                        </p:attrNameLst>
                                      </p:cBhvr>
                                      <p:to>
                                        <p:strVal val="visible"/>
                                      </p:to>
                                    </p:set>
                                    <p:animEffect transition="in" filter="dissolve">
                                      <p:cBhvr>
                                        <p:cTn id="32" dur="500"/>
                                        <p:tgtEl>
                                          <p:spTgt spid="116739">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6739">
                                            <p:txEl>
                                              <p:pRg st="8" end="8"/>
                                            </p:txEl>
                                          </p:spTgt>
                                        </p:tgtEl>
                                        <p:attrNameLst>
                                          <p:attrName>style.visibility</p:attrName>
                                        </p:attrNameLst>
                                      </p:cBhvr>
                                      <p:to>
                                        <p:strVal val="visible"/>
                                      </p:to>
                                    </p:set>
                                    <p:animEffect transition="in" filter="dissolve">
                                      <p:cBhvr>
                                        <p:cTn id="35" dur="500"/>
                                        <p:tgtEl>
                                          <p:spTgt spid="116739">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16740"/>
                                        </p:tgtEl>
                                        <p:attrNameLst>
                                          <p:attrName>style.visibility</p:attrName>
                                        </p:attrNameLst>
                                      </p:cBhvr>
                                      <p:to>
                                        <p:strVal val="visible"/>
                                      </p:to>
                                    </p:set>
                                    <p:animEffect transition="in" filter="dissolve">
                                      <p:cBhvr>
                                        <p:cTn id="40" dur="5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P spid="116740"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FBC014F9-3D72-4B99-8B27-84B95AB59F36}" type="slidenum">
              <a:rPr lang="en-US" smtClean="0"/>
              <a:pPr>
                <a:defRPr/>
              </a:pPr>
              <a:t>42</a:t>
            </a:fld>
            <a:endParaRPr lang="en-US"/>
          </a:p>
        </p:txBody>
      </p:sp>
      <p:sp>
        <p:nvSpPr>
          <p:cNvPr id="136195" name="Rectangle 1027"/>
          <p:cNvSpPr>
            <a:spLocks noGrp="1" noRot="1" noChangeArrowheads="1"/>
          </p:cNvSpPr>
          <p:nvPr>
            <p:ph type="body" idx="1"/>
          </p:nvPr>
        </p:nvSpPr>
        <p:spPr/>
        <p:txBody>
          <a:bodyPr/>
          <a:lstStyle/>
          <a:p>
            <a:pPr eaLnBrk="1" hangingPunct="1">
              <a:buFont typeface="Wingdings" pitchFamily="96" charset="2"/>
              <a:buChar char="§"/>
              <a:defRPr/>
            </a:pPr>
            <a:r>
              <a:rPr lang="en-US">
                <a:ea typeface="+mn-ea"/>
                <a:cs typeface="+mn-cs"/>
              </a:rPr>
              <a:t>Experiential learning has potential to </a:t>
            </a:r>
          </a:p>
          <a:p>
            <a:pPr lvl="1" eaLnBrk="1" hangingPunct="1">
              <a:defRPr/>
            </a:pPr>
            <a:r>
              <a:rPr lang="en-US"/>
              <a:t>Motivate student inquiry into stat theory</a:t>
            </a:r>
            <a:br>
              <a:rPr lang="en-US"/>
            </a:br>
            <a:r>
              <a:rPr lang="en-US"/>
              <a:t>at all undergraduate levels</a:t>
            </a:r>
          </a:p>
          <a:p>
            <a:pPr lvl="1" eaLnBrk="1" hangingPunct="1">
              <a:defRPr/>
            </a:pPr>
            <a:r>
              <a:rPr lang="en-US"/>
              <a:t>Encourage authentic learning of stat theory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May, 2009</a:t>
            </a:r>
            <a:endParaRPr lang="en-US"/>
          </a:p>
        </p:txBody>
      </p:sp>
      <p:sp>
        <p:nvSpPr>
          <p:cNvPr id="6" name="Footer Placeholder 4"/>
          <p:cNvSpPr>
            <a:spLocks noGrp="1"/>
          </p:cNvSpPr>
          <p:nvPr>
            <p:ph type="ftr" sz="quarter" idx="11"/>
          </p:nvPr>
        </p:nvSpPr>
        <p:spPr/>
        <p:txBody>
          <a:bodyPr/>
          <a:lstStyle/>
          <a:p>
            <a:pPr>
              <a:defRPr/>
            </a:pPr>
            <a:r>
              <a:rPr lang="en-US"/>
              <a:t>CMEF</a:t>
            </a:r>
          </a:p>
        </p:txBody>
      </p:sp>
      <p:sp>
        <p:nvSpPr>
          <p:cNvPr id="7" name="Slide Number Placeholder 5"/>
          <p:cNvSpPr>
            <a:spLocks noGrp="1"/>
          </p:cNvSpPr>
          <p:nvPr>
            <p:ph type="sldNum" sz="quarter" idx="12"/>
          </p:nvPr>
        </p:nvSpPr>
        <p:spPr/>
        <p:txBody>
          <a:bodyPr/>
          <a:lstStyle/>
          <a:p>
            <a:pPr>
              <a:defRPr/>
            </a:pPr>
            <a:fld id="{A56F7AFC-7B5B-4438-8DC6-310EDC1ED11F}" type="slidenum">
              <a:rPr lang="en-US" smtClean="0"/>
              <a:pPr>
                <a:defRPr/>
              </a:pPr>
              <a:t>43</a:t>
            </a:fld>
            <a:endParaRPr lang="en-US"/>
          </a:p>
        </p:txBody>
      </p:sp>
      <p:sp>
        <p:nvSpPr>
          <p:cNvPr id="105474" name="Rectangle 2"/>
          <p:cNvSpPr>
            <a:spLocks noGrp="1" noRot="1" noChangeArrowheads="1"/>
          </p:cNvSpPr>
          <p:nvPr>
            <p:ph type="title"/>
          </p:nvPr>
        </p:nvSpPr>
        <p:spPr/>
        <p:txBody>
          <a:bodyPr/>
          <a:lstStyle/>
          <a:p>
            <a:pPr eaLnBrk="1" hangingPunct="1">
              <a:defRPr/>
            </a:pPr>
            <a:r>
              <a:rPr lang="en-US">
                <a:ea typeface="+mj-ea"/>
                <a:cs typeface="+mj-cs"/>
              </a:rPr>
              <a:t>Objections to </a:t>
            </a:r>
            <a:br>
              <a:rPr lang="en-US">
                <a:ea typeface="+mj-ea"/>
                <a:cs typeface="+mj-cs"/>
              </a:rPr>
            </a:br>
            <a:r>
              <a:rPr lang="en-US">
                <a:ea typeface="+mj-ea"/>
                <a:cs typeface="+mj-cs"/>
              </a:rPr>
              <a:t>Experiential Learning</a:t>
            </a:r>
          </a:p>
        </p:txBody>
      </p:sp>
      <p:sp>
        <p:nvSpPr>
          <p:cNvPr id="105475" name="Rectangle 3"/>
          <p:cNvSpPr>
            <a:spLocks noGrp="1" noRot="1" noChangeArrowheads="1"/>
          </p:cNvSpPr>
          <p:nvPr>
            <p:ph type="body" idx="1"/>
          </p:nvPr>
        </p:nvSpPr>
        <p:spPr/>
        <p:txBody>
          <a:bodyPr/>
          <a:lstStyle/>
          <a:p>
            <a:pPr eaLnBrk="1" hangingPunct="1">
              <a:buFont typeface="Wingdings" pitchFamily="96" charset="2"/>
              <a:buChar char="§"/>
              <a:defRPr/>
            </a:pPr>
            <a:r>
              <a:rPr lang="en-US">
                <a:ea typeface="+mn-ea"/>
                <a:cs typeface="+mn-cs"/>
              </a:rPr>
              <a:t>1.  Chaotic collection of techniques</a:t>
            </a:r>
          </a:p>
          <a:p>
            <a:pPr eaLnBrk="1" hangingPunct="1">
              <a:buFont typeface="Wingdings" pitchFamily="96" charset="2"/>
              <a:buNone/>
              <a:defRPr/>
            </a:pPr>
            <a:r>
              <a:rPr lang="en-US">
                <a:ea typeface="+mn-ea"/>
                <a:cs typeface="+mn-cs"/>
              </a:rPr>
              <a:t> (No general framework for applications)</a:t>
            </a:r>
          </a:p>
          <a:p>
            <a:pPr eaLnBrk="1" hangingPunct="1">
              <a:buFont typeface="Wingdings" pitchFamily="96" charset="2"/>
              <a:buChar char="§"/>
              <a:defRPr/>
            </a:pPr>
            <a:r>
              <a:rPr lang="en-US">
                <a:ea typeface="+mn-ea"/>
                <a:cs typeface="+mn-cs"/>
              </a:rPr>
              <a:t>2.  Lack of complete coverage of basics</a:t>
            </a:r>
          </a:p>
          <a:p>
            <a:pPr eaLnBrk="1" hangingPunct="1">
              <a:buFont typeface="Wingdings" pitchFamily="96" charset="2"/>
              <a:buChar char="§"/>
              <a:defRPr/>
            </a:pPr>
            <a:endParaRPr lang="en-US">
              <a:ea typeface="+mn-ea"/>
              <a:cs typeface="+mn-cs"/>
            </a:endParaRPr>
          </a:p>
        </p:txBody>
      </p:sp>
      <p:sp>
        <p:nvSpPr>
          <p:cNvPr id="105477" name="Text Box 5"/>
          <p:cNvSpPr txBox="1">
            <a:spLocks noChangeArrowheads="1"/>
          </p:cNvSpPr>
          <p:nvPr/>
        </p:nvSpPr>
        <p:spPr bwMode="auto">
          <a:xfrm>
            <a:off x="381000" y="3886200"/>
            <a:ext cx="8077200" cy="1190625"/>
          </a:xfrm>
          <a:prstGeom prst="rect">
            <a:avLst/>
          </a:prstGeom>
          <a:noFill/>
          <a:ln w="9525">
            <a:noFill/>
            <a:miter lim="800000"/>
            <a:headEnd/>
            <a:tailEnd/>
          </a:ln>
        </p:spPr>
        <p:txBody>
          <a:bodyPr>
            <a:prstTxWarp prst="textNoShape">
              <a:avLst/>
            </a:prstTxWarp>
            <a:spAutoFit/>
          </a:bodyPr>
          <a:lstStyle/>
          <a:p>
            <a:pPr marL="457200" indent="-457200" algn="ctr"/>
            <a:r>
              <a:rPr lang="en-US" sz="3600">
                <a:solidFill>
                  <a:schemeClr val="hlink"/>
                </a:solidFill>
              </a:rPr>
              <a:t>Some New Technologies can help</a:t>
            </a:r>
          </a:p>
          <a:p>
            <a:pPr marL="457200" indent="-457200"/>
            <a:endParaRPr lang="en-US" sz="36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dissolve">
                                      <p:cBhvr>
                                        <p:cTn id="7" dur="5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dissolve">
                                      <p:cBhvr>
                                        <p:cTn id="12" dur="500"/>
                                        <p:tgtEl>
                                          <p:spTgt spid="105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Effect transition="in" filter="dissolve">
                                      <p:cBhvr>
                                        <p:cTn id="17" dur="500"/>
                                        <p:tgtEl>
                                          <p:spTgt spid="1054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5477"/>
                                        </p:tgtEl>
                                        <p:attrNameLst>
                                          <p:attrName>style.visibility</p:attrName>
                                        </p:attrNameLst>
                                      </p:cBhvr>
                                      <p:to>
                                        <p:strVal val="visible"/>
                                      </p:to>
                                    </p:set>
                                    <p:animEffect transition="in" filter="dissolve">
                                      <p:cBhvr>
                                        <p:cTn id="22" dur="500"/>
                                        <p:tgtEl>
                                          <p:spTgt spid="10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P spid="105477"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r>
              <a:rPr lang="en-CA"/>
              <a:t>May, 2009</a:t>
            </a:r>
            <a:endParaRPr lang="en-US"/>
          </a:p>
        </p:txBody>
      </p:sp>
      <p:sp>
        <p:nvSpPr>
          <p:cNvPr id="5" name="Rectangle 5"/>
          <p:cNvSpPr>
            <a:spLocks noGrp="1" noChangeArrowheads="1"/>
          </p:cNvSpPr>
          <p:nvPr>
            <p:ph type="ftr" sz="quarter" idx="11"/>
          </p:nvPr>
        </p:nvSpPr>
        <p:spPr/>
        <p:txBody>
          <a:bodyPr/>
          <a:lstStyle/>
          <a:p>
            <a:pPr>
              <a:defRPr/>
            </a:pPr>
            <a:r>
              <a:rPr lang="en-US"/>
              <a:t>CMEF</a:t>
            </a:r>
          </a:p>
        </p:txBody>
      </p:sp>
      <p:sp>
        <p:nvSpPr>
          <p:cNvPr id="6" name="Rectangle 6"/>
          <p:cNvSpPr>
            <a:spLocks noGrp="1" noChangeArrowheads="1"/>
          </p:cNvSpPr>
          <p:nvPr>
            <p:ph type="sldNum" sz="quarter" idx="12"/>
          </p:nvPr>
        </p:nvSpPr>
        <p:spPr/>
        <p:txBody>
          <a:bodyPr/>
          <a:lstStyle/>
          <a:p>
            <a:pPr>
              <a:defRPr/>
            </a:pPr>
            <a:fld id="{72A93DC8-6C9C-49A5-BE6C-17CEA3BC5FB2}" type="slidenum">
              <a:rPr lang="en-US"/>
              <a:pPr>
                <a:defRPr/>
              </a:pPr>
              <a:t>44</a:t>
            </a:fld>
            <a:endParaRPr lang="en-US"/>
          </a:p>
        </p:txBody>
      </p:sp>
      <p:sp>
        <p:nvSpPr>
          <p:cNvPr id="58370" name="Rectangle 1026"/>
          <p:cNvSpPr>
            <a:spLocks noGrp="1" noRot="1" noChangeArrowheads="1"/>
          </p:cNvSpPr>
          <p:nvPr>
            <p:ph type="ctrTitle"/>
          </p:nvPr>
        </p:nvSpPr>
        <p:spPr>
          <a:xfrm>
            <a:off x="685800" y="381000"/>
            <a:ext cx="7772400" cy="1600200"/>
          </a:xfrm>
        </p:spPr>
        <p:txBody>
          <a:bodyPr/>
          <a:lstStyle/>
          <a:p>
            <a:pPr eaLnBrk="1" hangingPunct="1">
              <a:defRPr/>
            </a:pPr>
            <a:r>
              <a:rPr lang="en-US">
                <a:ea typeface="+mj-ea"/>
                <a:cs typeface="+mj-cs"/>
              </a:rPr>
              <a:t>Outline</a:t>
            </a:r>
          </a:p>
        </p:txBody>
      </p:sp>
      <p:sp>
        <p:nvSpPr>
          <p:cNvPr id="58371" name="Rectangle 1027"/>
          <p:cNvSpPr>
            <a:spLocks noGrp="1" noRot="1" noChangeArrowheads="1"/>
          </p:cNvSpPr>
          <p:nvPr>
            <p:ph type="subTitle" idx="1"/>
          </p:nvPr>
        </p:nvSpPr>
        <p:spPr>
          <a:xfrm>
            <a:off x="1219200" y="1752600"/>
            <a:ext cx="6400800" cy="1752600"/>
          </a:xfrm>
        </p:spPr>
        <p:txBody>
          <a:bodyPr/>
          <a:lstStyle/>
          <a:p>
            <a:pPr eaLnBrk="1" hangingPunct="1">
              <a:buFont typeface="Wingdings" pitchFamily="42" charset="2"/>
              <a:buNone/>
              <a:defRPr/>
            </a:pPr>
            <a:r>
              <a:rPr lang="en-US">
                <a:ea typeface="ＭＳ Ｐゴシック" pitchFamily="42" charset="-128"/>
                <a:cs typeface="ＭＳ Ｐゴシック" pitchFamily="42" charset="-128"/>
              </a:rPr>
              <a:t>Pedagogy Reform </a:t>
            </a:r>
          </a:p>
          <a:p>
            <a:pPr eaLnBrk="1" hangingPunct="1">
              <a:buFont typeface="Wingdings" pitchFamily="42" charset="2"/>
              <a:buNone/>
              <a:defRPr/>
            </a:pPr>
            <a:r>
              <a:rPr lang="en-US">
                <a:ea typeface="ＭＳ Ｐゴシック" pitchFamily="42" charset="-128"/>
                <a:cs typeface="ＭＳ Ｐゴシック" pitchFamily="42" charset="-128"/>
              </a:rPr>
              <a:t>Obstacles to Implementation</a:t>
            </a:r>
          </a:p>
          <a:p>
            <a:pPr eaLnBrk="1" hangingPunct="1">
              <a:buFont typeface="Wingdings" pitchFamily="42" charset="2"/>
              <a:buNone/>
              <a:defRPr/>
            </a:pPr>
            <a:r>
              <a:rPr lang="en-US">
                <a:ea typeface="ＭＳ Ｐゴシック" pitchFamily="42" charset="-128"/>
                <a:cs typeface="ＭＳ Ｐゴシック" pitchFamily="42" charset="-128"/>
              </a:rPr>
              <a:t>Experience &amp; Tools</a:t>
            </a:r>
          </a:p>
          <a:p>
            <a:pPr eaLnBrk="1" hangingPunct="1">
              <a:buFont typeface="Wingdings" pitchFamily="42" charset="2"/>
              <a:buNone/>
              <a:defRPr/>
            </a:pPr>
            <a:r>
              <a:rPr lang="en-US">
                <a:solidFill>
                  <a:srgbClr val="E41208"/>
                </a:solidFill>
                <a:ea typeface="ＭＳ Ｐゴシック" pitchFamily="42" charset="-128"/>
                <a:cs typeface="ＭＳ Ｐゴシック" pitchFamily="42" charset="-128"/>
              </a:rPr>
              <a:t>Technology Support</a:t>
            </a:r>
            <a:endParaRPr lang="en-US">
              <a:ea typeface="ＭＳ Ｐゴシック" pitchFamily="42" charset="-128"/>
              <a:cs typeface="ＭＳ Ｐゴシック" pitchFamily="42" charset="-128"/>
            </a:endParaRPr>
          </a:p>
          <a:p>
            <a:pPr eaLnBrk="1" hangingPunct="1">
              <a:buFont typeface="Wingdings" pitchFamily="42" charset="2"/>
              <a:buNone/>
              <a:defRPr/>
            </a:pPr>
            <a:r>
              <a:rPr lang="en-US">
                <a:ea typeface="ＭＳ Ｐゴシック" pitchFamily="42" charset="-128"/>
                <a:cs typeface="ＭＳ Ｐゴシック" pitchFamily="42" charset="-128"/>
              </a:rPr>
              <a:t>New Role of Textbooks</a:t>
            </a:r>
          </a:p>
          <a:p>
            <a:pPr eaLnBrk="1" hangingPunct="1">
              <a:buFont typeface="Wingdings" pitchFamily="42" charset="2"/>
              <a:buNone/>
              <a:defRPr/>
            </a:pPr>
            <a:r>
              <a:rPr lang="en-US">
                <a:ea typeface="ＭＳ Ｐゴシック" pitchFamily="42" charset="-128"/>
                <a:cs typeface="ＭＳ Ｐゴシック" pitchFamily="42" charset="-128"/>
              </a:rPr>
              <a:t>New Role of Math</a:t>
            </a:r>
          </a:p>
          <a:p>
            <a:pPr eaLnBrk="1" hangingPunct="1">
              <a:buFont typeface="Wingdings" pitchFamily="42" charset="2"/>
              <a:buNone/>
              <a:defRPr/>
            </a:pPr>
            <a:r>
              <a:rPr lang="en-US">
                <a:ea typeface="ＭＳ Ｐゴシック" pitchFamily="42" charset="-128"/>
                <a:cs typeface="ＭＳ Ｐゴシック" pitchFamily="42" charset="-128"/>
              </a:rPr>
              <a:t>Simulation Metaphor</a:t>
            </a:r>
          </a:p>
          <a:p>
            <a:pPr eaLnBrk="1" hangingPunct="1">
              <a:buFont typeface="Wingdings" pitchFamily="42" charset="2"/>
              <a:buNone/>
              <a:defRPr/>
            </a:pPr>
            <a:r>
              <a:rPr lang="en-US">
                <a:ea typeface="ＭＳ Ｐゴシック" pitchFamily="42" charset="-128"/>
                <a:cs typeface="ＭＳ Ｐゴシック" pitchFamily="42" charset="-128"/>
              </a:rPr>
              <a:t>Implications for Stat 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r>
              <a:rPr lang="en-CA"/>
              <a:t>May, 2009</a:t>
            </a:r>
            <a:endParaRPr lang="en-US"/>
          </a:p>
        </p:txBody>
      </p:sp>
      <p:sp>
        <p:nvSpPr>
          <p:cNvPr id="6" name="Footer Placeholder 2"/>
          <p:cNvSpPr>
            <a:spLocks noGrp="1"/>
          </p:cNvSpPr>
          <p:nvPr>
            <p:ph type="ftr" sz="quarter" idx="11"/>
          </p:nvPr>
        </p:nvSpPr>
        <p:spPr/>
        <p:txBody>
          <a:bodyPr/>
          <a:lstStyle/>
          <a:p>
            <a:pPr>
              <a:defRPr/>
            </a:pPr>
            <a:r>
              <a:rPr lang="en-US"/>
              <a:t>CMEF</a:t>
            </a:r>
          </a:p>
        </p:txBody>
      </p:sp>
      <p:sp>
        <p:nvSpPr>
          <p:cNvPr id="7" name="Slide Number Placeholder 3"/>
          <p:cNvSpPr>
            <a:spLocks noGrp="1"/>
          </p:cNvSpPr>
          <p:nvPr>
            <p:ph type="sldNum" sz="quarter" idx="12"/>
          </p:nvPr>
        </p:nvSpPr>
        <p:spPr/>
        <p:txBody>
          <a:bodyPr/>
          <a:lstStyle/>
          <a:p>
            <a:pPr>
              <a:defRPr/>
            </a:pPr>
            <a:fld id="{1A03B509-2F9D-4B25-83B1-235E97515D87}" type="slidenum">
              <a:rPr lang="en-US" smtClean="0"/>
              <a:pPr>
                <a:defRPr/>
              </a:pPr>
              <a:t>45</a:t>
            </a:fld>
            <a:endParaRPr lang="en-US"/>
          </a:p>
        </p:txBody>
      </p:sp>
      <p:graphicFrame>
        <p:nvGraphicFramePr>
          <p:cNvPr id="95234" name="Object 2"/>
          <p:cNvGraphicFramePr>
            <a:graphicFrameLocks noChangeAspect="1"/>
          </p:cNvGraphicFramePr>
          <p:nvPr/>
        </p:nvGraphicFramePr>
        <p:xfrm>
          <a:off x="457200" y="0"/>
          <a:ext cx="8153400" cy="6951663"/>
        </p:xfrm>
        <a:graphic>
          <a:graphicData uri="http://schemas.openxmlformats.org/presentationml/2006/ole">
            <p:oleObj spid="_x0000_s95234" name="Document" r:id="rId4" imgW="5410200" imgH="4614672" progId="Word.Document.8">
              <p:embed/>
            </p:oleObj>
          </a:graphicData>
        </a:graphic>
      </p:graphicFrame>
      <p:sp>
        <p:nvSpPr>
          <p:cNvPr id="95238" name="Text Box 5"/>
          <p:cNvSpPr txBox="1">
            <a:spLocks noChangeArrowheads="1"/>
          </p:cNvSpPr>
          <p:nvPr/>
        </p:nvSpPr>
        <p:spPr bwMode="auto">
          <a:xfrm>
            <a:off x="6629400" y="1600200"/>
            <a:ext cx="1911350" cy="457200"/>
          </a:xfrm>
          <a:prstGeom prst="rect">
            <a:avLst/>
          </a:prstGeom>
          <a:noFill/>
          <a:ln w="9525">
            <a:noFill/>
            <a:miter lim="800000"/>
            <a:headEnd/>
            <a:tailEnd/>
          </a:ln>
        </p:spPr>
        <p:txBody>
          <a:bodyPr wrap="none">
            <a:prstTxWarp prst="textNoShape">
              <a:avLst/>
            </a:prstTxWarp>
            <a:spAutoFit/>
          </a:bodyPr>
          <a:lstStyle/>
          <a:p>
            <a:r>
              <a:rPr lang="en-US"/>
              <a:t>Rodney Carr</a:t>
            </a:r>
          </a:p>
        </p:txBody>
      </p:sp>
      <p:sp>
        <p:nvSpPr>
          <p:cNvPr id="95239" name="Text Box 6"/>
          <p:cNvSpPr txBox="1">
            <a:spLocks noChangeArrowheads="1"/>
          </p:cNvSpPr>
          <p:nvPr/>
        </p:nvSpPr>
        <p:spPr bwMode="auto">
          <a:xfrm>
            <a:off x="6613525" y="1495425"/>
            <a:ext cx="1911350" cy="822325"/>
          </a:xfrm>
          <a:prstGeom prst="rect">
            <a:avLst/>
          </a:prstGeom>
          <a:noFill/>
          <a:ln w="9525">
            <a:noFill/>
            <a:miter lim="800000"/>
            <a:headEnd/>
            <a:tailEnd/>
          </a:ln>
        </p:spPr>
        <p:txBody>
          <a:bodyPr wrap="none">
            <a:prstTxWarp prst="textNoShape">
              <a:avLst/>
            </a:prstTxWarp>
            <a:spAutoFit/>
          </a:bodyPr>
          <a:lstStyle/>
          <a:p>
            <a:r>
              <a:rPr lang="en-US"/>
              <a:t>Rodney Carr</a:t>
            </a:r>
          </a:p>
          <a:p>
            <a:r>
              <a:rPr lang="en-US"/>
              <a:t>Deakin U</a:t>
            </a:r>
          </a:p>
        </p:txBody>
      </p:sp>
      <p:sp>
        <p:nvSpPr>
          <p:cNvPr id="8" name="TextBox 7"/>
          <p:cNvSpPr txBox="1">
            <a:spLocks noChangeArrowheads="1"/>
          </p:cNvSpPr>
          <p:nvPr/>
        </p:nvSpPr>
        <p:spPr bwMode="auto">
          <a:xfrm>
            <a:off x="6324600" y="2209800"/>
            <a:ext cx="1905000" cy="461963"/>
          </a:xfrm>
          <a:prstGeom prst="rect">
            <a:avLst/>
          </a:prstGeom>
          <a:noFill/>
          <a:ln w="9525">
            <a:noFill/>
            <a:miter lim="800000"/>
            <a:headEnd/>
            <a:tailEnd/>
          </a:ln>
        </p:spPr>
        <p:txBody>
          <a:bodyPr>
            <a:prstTxWarp prst="textNoShape">
              <a:avLst/>
            </a:prstTxWarp>
            <a:spAutoFit/>
          </a:bodyPr>
          <a:lstStyle/>
          <a:p>
            <a:r>
              <a:rPr lang="en-US">
                <a:solidFill>
                  <a:srgbClr val="800000"/>
                </a:solidFill>
              </a:rPr>
              <a:t>Demo in PP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r>
              <a:rPr lang="en-CA"/>
              <a:t>May, 2009</a:t>
            </a:r>
            <a:endParaRPr lang="en-US"/>
          </a:p>
        </p:txBody>
      </p:sp>
      <p:sp>
        <p:nvSpPr>
          <p:cNvPr id="5" name="Rectangle 5"/>
          <p:cNvSpPr>
            <a:spLocks noGrp="1" noChangeArrowheads="1"/>
          </p:cNvSpPr>
          <p:nvPr>
            <p:ph type="ftr" sz="quarter" idx="11"/>
          </p:nvPr>
        </p:nvSpPr>
        <p:spPr/>
        <p:txBody>
          <a:bodyPr/>
          <a:lstStyle/>
          <a:p>
            <a:pPr>
              <a:defRPr/>
            </a:pPr>
            <a:r>
              <a:rPr lang="en-US"/>
              <a:t>CMEF</a:t>
            </a:r>
          </a:p>
        </p:txBody>
      </p:sp>
      <p:sp>
        <p:nvSpPr>
          <p:cNvPr id="6" name="Rectangle 6"/>
          <p:cNvSpPr>
            <a:spLocks noGrp="1" noChangeArrowheads="1"/>
          </p:cNvSpPr>
          <p:nvPr>
            <p:ph type="sldNum" sz="quarter" idx="12"/>
          </p:nvPr>
        </p:nvSpPr>
        <p:spPr/>
        <p:txBody>
          <a:bodyPr/>
          <a:lstStyle/>
          <a:p>
            <a:pPr>
              <a:defRPr/>
            </a:pPr>
            <a:fld id="{C3B2E911-9750-477B-B3DD-1EF268A27626}" type="slidenum">
              <a:rPr lang="en-US"/>
              <a:pPr>
                <a:defRPr/>
              </a:pPr>
              <a:t>46</a:t>
            </a:fld>
            <a:endParaRPr lang="en-US"/>
          </a:p>
        </p:txBody>
      </p:sp>
      <p:sp>
        <p:nvSpPr>
          <p:cNvPr id="60418" name="Rectangle 2"/>
          <p:cNvSpPr>
            <a:spLocks noGrp="1" noRot="1" noChangeArrowheads="1"/>
          </p:cNvSpPr>
          <p:nvPr>
            <p:ph type="ctrTitle"/>
          </p:nvPr>
        </p:nvSpPr>
        <p:spPr>
          <a:xfrm>
            <a:off x="685800" y="381000"/>
            <a:ext cx="7772400" cy="1600200"/>
          </a:xfrm>
        </p:spPr>
        <p:txBody>
          <a:bodyPr/>
          <a:lstStyle/>
          <a:p>
            <a:pPr eaLnBrk="1" hangingPunct="1">
              <a:defRPr/>
            </a:pPr>
            <a:r>
              <a:rPr lang="en-US">
                <a:ea typeface="+mj-ea"/>
                <a:cs typeface="+mj-cs"/>
              </a:rPr>
              <a:t>Outline</a:t>
            </a:r>
          </a:p>
        </p:txBody>
      </p:sp>
      <p:sp>
        <p:nvSpPr>
          <p:cNvPr id="60419" name="Rectangle 3"/>
          <p:cNvSpPr>
            <a:spLocks noGrp="1" noRot="1" noChangeArrowheads="1"/>
          </p:cNvSpPr>
          <p:nvPr>
            <p:ph type="subTitle" idx="1"/>
          </p:nvPr>
        </p:nvSpPr>
        <p:spPr>
          <a:xfrm>
            <a:off x="1219200" y="1752600"/>
            <a:ext cx="6400800" cy="1752600"/>
          </a:xfrm>
        </p:spPr>
        <p:txBody>
          <a:bodyPr/>
          <a:lstStyle/>
          <a:p>
            <a:pPr eaLnBrk="1" hangingPunct="1">
              <a:buFont typeface="Wingdings" pitchFamily="42" charset="2"/>
              <a:buNone/>
              <a:defRPr/>
            </a:pPr>
            <a:r>
              <a:rPr lang="en-US">
                <a:ea typeface="ＭＳ Ｐゴシック" pitchFamily="42" charset="-128"/>
                <a:cs typeface="ＭＳ Ｐゴシック" pitchFamily="42" charset="-128"/>
              </a:rPr>
              <a:t>Pedagogy Reform </a:t>
            </a:r>
          </a:p>
          <a:p>
            <a:pPr eaLnBrk="1" hangingPunct="1">
              <a:buFont typeface="Wingdings" pitchFamily="42" charset="2"/>
              <a:buNone/>
              <a:defRPr/>
            </a:pPr>
            <a:r>
              <a:rPr lang="en-US">
                <a:ea typeface="ＭＳ Ｐゴシック" pitchFamily="42" charset="-128"/>
                <a:cs typeface="ＭＳ Ｐゴシック" pitchFamily="42" charset="-128"/>
              </a:rPr>
              <a:t>Obstacles to Implementation</a:t>
            </a:r>
          </a:p>
          <a:p>
            <a:pPr eaLnBrk="1" hangingPunct="1">
              <a:buFont typeface="Wingdings" pitchFamily="42" charset="2"/>
              <a:buNone/>
              <a:defRPr/>
            </a:pPr>
            <a:r>
              <a:rPr lang="en-US">
                <a:ea typeface="ＭＳ Ｐゴシック" pitchFamily="42" charset="-128"/>
                <a:cs typeface="ＭＳ Ｐゴシック" pitchFamily="42" charset="-128"/>
              </a:rPr>
              <a:t>Experience &amp; Tools</a:t>
            </a:r>
          </a:p>
          <a:p>
            <a:pPr eaLnBrk="1" hangingPunct="1">
              <a:buFont typeface="Wingdings" pitchFamily="42" charset="2"/>
              <a:buNone/>
              <a:defRPr/>
            </a:pPr>
            <a:r>
              <a:rPr lang="en-US">
                <a:ea typeface="ＭＳ Ｐゴシック" pitchFamily="42" charset="-128"/>
                <a:cs typeface="ＭＳ Ｐゴシック" pitchFamily="42" charset="-128"/>
              </a:rPr>
              <a:t>Technology Support</a:t>
            </a:r>
          </a:p>
          <a:p>
            <a:pPr eaLnBrk="1" hangingPunct="1">
              <a:buFont typeface="Wingdings" pitchFamily="42" charset="2"/>
              <a:buNone/>
              <a:defRPr/>
            </a:pPr>
            <a:r>
              <a:rPr lang="en-US">
                <a:solidFill>
                  <a:srgbClr val="E41208"/>
                </a:solidFill>
                <a:ea typeface="ＭＳ Ｐゴシック" pitchFamily="42" charset="-128"/>
                <a:cs typeface="ＭＳ Ｐゴシック" pitchFamily="42" charset="-128"/>
              </a:rPr>
              <a:t>New Role of Textbooks</a:t>
            </a:r>
          </a:p>
          <a:p>
            <a:pPr eaLnBrk="1" hangingPunct="1">
              <a:buFont typeface="Wingdings" pitchFamily="42" charset="2"/>
              <a:buNone/>
              <a:defRPr/>
            </a:pPr>
            <a:r>
              <a:rPr lang="en-US">
                <a:ea typeface="ＭＳ Ｐゴシック" pitchFamily="42" charset="-128"/>
                <a:cs typeface="ＭＳ Ｐゴシック" pitchFamily="42" charset="-128"/>
              </a:rPr>
              <a:t>New Role of Math</a:t>
            </a:r>
          </a:p>
          <a:p>
            <a:pPr eaLnBrk="1" hangingPunct="1">
              <a:buFont typeface="Wingdings" pitchFamily="42" charset="2"/>
              <a:buNone/>
              <a:defRPr/>
            </a:pPr>
            <a:r>
              <a:rPr lang="en-US">
                <a:ea typeface="ＭＳ Ｐゴシック" pitchFamily="42" charset="-128"/>
                <a:cs typeface="ＭＳ Ｐゴシック" pitchFamily="42" charset="-128"/>
              </a:rPr>
              <a:t>Simulation Metaphor</a:t>
            </a:r>
          </a:p>
          <a:p>
            <a:pPr eaLnBrk="1" hangingPunct="1">
              <a:buFont typeface="Wingdings" pitchFamily="42" charset="2"/>
              <a:buNone/>
              <a:defRPr/>
            </a:pPr>
            <a:r>
              <a:rPr lang="en-US">
                <a:ea typeface="ＭＳ Ｐゴシック" pitchFamily="42" charset="-128"/>
                <a:cs typeface="ＭＳ Ｐゴシック" pitchFamily="42" charset="-128"/>
              </a:rPr>
              <a:t>Implications for Stat 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0B42574A-154E-449E-B544-6944CB8F2D48}" type="slidenum">
              <a:rPr lang="en-US" smtClean="0"/>
              <a:pPr>
                <a:defRPr/>
              </a:pPr>
              <a:t>47</a:t>
            </a:fld>
            <a:endParaRPr lang="en-US"/>
          </a:p>
        </p:txBody>
      </p:sp>
      <p:sp>
        <p:nvSpPr>
          <p:cNvPr id="117762" name="Rectangle 1026"/>
          <p:cNvSpPr>
            <a:spLocks noGrp="1" noRot="1" noChangeArrowheads="1"/>
          </p:cNvSpPr>
          <p:nvPr>
            <p:ph type="title"/>
          </p:nvPr>
        </p:nvSpPr>
        <p:spPr/>
        <p:txBody>
          <a:bodyPr/>
          <a:lstStyle/>
          <a:p>
            <a:pPr eaLnBrk="1" hangingPunct="1">
              <a:defRPr/>
            </a:pPr>
            <a:r>
              <a:rPr lang="en-US">
                <a:ea typeface="+mj-ea"/>
                <a:cs typeface="+mj-cs"/>
              </a:rPr>
              <a:t>Textbook as Reference</a:t>
            </a:r>
          </a:p>
        </p:txBody>
      </p:sp>
      <p:sp>
        <p:nvSpPr>
          <p:cNvPr id="117763" name="Rectangle 1027"/>
          <p:cNvSpPr>
            <a:spLocks noGrp="1" noRot="1" noChangeArrowheads="1"/>
          </p:cNvSpPr>
          <p:nvPr>
            <p:ph type="body" idx="1"/>
          </p:nvPr>
        </p:nvSpPr>
        <p:spPr/>
        <p:txBody>
          <a:bodyPr/>
          <a:lstStyle/>
          <a:p>
            <a:pPr eaLnBrk="1" hangingPunct="1">
              <a:buFont typeface="Wingdings" pitchFamily="-60" charset="2"/>
              <a:buChar char="§"/>
              <a:defRPr/>
            </a:pPr>
            <a:r>
              <a:rPr lang="en-US" dirty="0" smtClean="0"/>
              <a:t>Textbook for topic sequence?</a:t>
            </a:r>
          </a:p>
          <a:p>
            <a:pPr eaLnBrk="1" hangingPunct="1">
              <a:buFont typeface="Wingdings" pitchFamily="-60" charset="2"/>
              <a:buChar char="§"/>
              <a:defRPr/>
            </a:pPr>
            <a:r>
              <a:rPr lang="en-US" dirty="0" smtClean="0"/>
              <a:t>Textbook for reference, cases for sequence</a:t>
            </a:r>
          </a:p>
          <a:p>
            <a:pPr eaLnBrk="1" hangingPunct="1">
              <a:buFont typeface="Wingdings" pitchFamily="-60" charset="2"/>
              <a:buChar char="§"/>
              <a:defRPr/>
            </a:pPr>
            <a:r>
              <a:rPr lang="en-US" dirty="0"/>
              <a:t>Electronic textbooks particularly useful here</a:t>
            </a:r>
          </a:p>
          <a:p>
            <a:pPr eaLnBrk="1" hangingPunct="1">
              <a:buFont typeface="Wingdings" pitchFamily="-60" charset="2"/>
              <a:buNone/>
              <a:defRPr/>
            </a:pPr>
            <a:r>
              <a:rPr lang="en-US" dirty="0"/>
              <a:t>(e.g. Stirling(2002) CAST - Computer Assisted Statistics Teaching.)  </a:t>
            </a:r>
          </a:p>
          <a:p>
            <a:pPr eaLnBrk="1" hangingPunct="1">
              <a:buFont typeface="Wingdings" pitchFamily="-60" charset="2"/>
              <a:buNone/>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r>
              <a:rPr lang="en-CA"/>
              <a:t>May, 2009</a:t>
            </a:r>
            <a:endParaRPr lang="en-US"/>
          </a:p>
        </p:txBody>
      </p:sp>
      <p:sp>
        <p:nvSpPr>
          <p:cNvPr id="5" name="Rectangle 5"/>
          <p:cNvSpPr>
            <a:spLocks noGrp="1" noChangeArrowheads="1"/>
          </p:cNvSpPr>
          <p:nvPr>
            <p:ph type="ftr" sz="quarter" idx="11"/>
          </p:nvPr>
        </p:nvSpPr>
        <p:spPr/>
        <p:txBody>
          <a:bodyPr/>
          <a:lstStyle/>
          <a:p>
            <a:pPr>
              <a:defRPr/>
            </a:pPr>
            <a:r>
              <a:rPr lang="en-US"/>
              <a:t>CMEF</a:t>
            </a:r>
          </a:p>
        </p:txBody>
      </p:sp>
      <p:sp>
        <p:nvSpPr>
          <p:cNvPr id="6" name="Rectangle 6"/>
          <p:cNvSpPr>
            <a:spLocks noGrp="1" noChangeArrowheads="1"/>
          </p:cNvSpPr>
          <p:nvPr>
            <p:ph type="sldNum" sz="quarter" idx="12"/>
          </p:nvPr>
        </p:nvSpPr>
        <p:spPr/>
        <p:txBody>
          <a:bodyPr/>
          <a:lstStyle/>
          <a:p>
            <a:pPr>
              <a:defRPr/>
            </a:pPr>
            <a:fld id="{0A3B2174-4DC0-44E7-A6ED-5F119355823E}" type="slidenum">
              <a:rPr lang="en-US"/>
              <a:pPr>
                <a:defRPr/>
              </a:pPr>
              <a:t>48</a:t>
            </a:fld>
            <a:endParaRPr lang="en-US"/>
          </a:p>
        </p:txBody>
      </p:sp>
      <p:sp>
        <p:nvSpPr>
          <p:cNvPr id="62466" name="Rectangle 2"/>
          <p:cNvSpPr>
            <a:spLocks noGrp="1" noRot="1" noChangeArrowheads="1"/>
          </p:cNvSpPr>
          <p:nvPr>
            <p:ph type="ctrTitle"/>
          </p:nvPr>
        </p:nvSpPr>
        <p:spPr>
          <a:xfrm>
            <a:off x="685800" y="381000"/>
            <a:ext cx="7772400" cy="1600200"/>
          </a:xfrm>
        </p:spPr>
        <p:txBody>
          <a:bodyPr/>
          <a:lstStyle/>
          <a:p>
            <a:pPr eaLnBrk="1" hangingPunct="1">
              <a:defRPr/>
            </a:pPr>
            <a:r>
              <a:rPr lang="en-US">
                <a:ea typeface="+mj-ea"/>
                <a:cs typeface="+mj-cs"/>
              </a:rPr>
              <a:t>Outline</a:t>
            </a:r>
          </a:p>
        </p:txBody>
      </p:sp>
      <p:sp>
        <p:nvSpPr>
          <p:cNvPr id="62467" name="Rectangle 3"/>
          <p:cNvSpPr>
            <a:spLocks noGrp="1" noRot="1" noChangeArrowheads="1"/>
          </p:cNvSpPr>
          <p:nvPr>
            <p:ph type="subTitle" idx="1"/>
          </p:nvPr>
        </p:nvSpPr>
        <p:spPr>
          <a:xfrm>
            <a:off x="1219200" y="1752600"/>
            <a:ext cx="6400800" cy="1752600"/>
          </a:xfrm>
        </p:spPr>
        <p:txBody>
          <a:bodyPr/>
          <a:lstStyle/>
          <a:p>
            <a:pPr eaLnBrk="1" hangingPunct="1">
              <a:buFont typeface="Wingdings" pitchFamily="42" charset="2"/>
              <a:buNone/>
              <a:defRPr/>
            </a:pPr>
            <a:r>
              <a:rPr lang="en-US">
                <a:ea typeface="ＭＳ Ｐゴシック" pitchFamily="42" charset="-128"/>
                <a:cs typeface="ＭＳ Ｐゴシック" pitchFamily="42" charset="-128"/>
              </a:rPr>
              <a:t>Pedagogy Reform </a:t>
            </a:r>
          </a:p>
          <a:p>
            <a:pPr eaLnBrk="1" hangingPunct="1">
              <a:buFont typeface="Wingdings" pitchFamily="42" charset="2"/>
              <a:buNone/>
              <a:defRPr/>
            </a:pPr>
            <a:r>
              <a:rPr lang="en-US">
                <a:ea typeface="ＭＳ Ｐゴシック" pitchFamily="42" charset="-128"/>
                <a:cs typeface="ＭＳ Ｐゴシック" pitchFamily="42" charset="-128"/>
              </a:rPr>
              <a:t>Obstacles to Implementation</a:t>
            </a:r>
          </a:p>
          <a:p>
            <a:pPr eaLnBrk="1" hangingPunct="1">
              <a:buFont typeface="Wingdings" pitchFamily="42" charset="2"/>
              <a:buNone/>
              <a:defRPr/>
            </a:pPr>
            <a:r>
              <a:rPr lang="en-US">
                <a:ea typeface="ＭＳ Ｐゴシック" pitchFamily="42" charset="-128"/>
                <a:cs typeface="ＭＳ Ｐゴシック" pitchFamily="42" charset="-128"/>
              </a:rPr>
              <a:t>Experience &amp; Tools</a:t>
            </a:r>
          </a:p>
          <a:p>
            <a:pPr eaLnBrk="1" hangingPunct="1">
              <a:buFont typeface="Wingdings" pitchFamily="42" charset="2"/>
              <a:buNone/>
              <a:defRPr/>
            </a:pPr>
            <a:r>
              <a:rPr lang="en-US">
                <a:ea typeface="ＭＳ Ｐゴシック" pitchFamily="42" charset="-128"/>
                <a:cs typeface="ＭＳ Ｐゴシック" pitchFamily="42" charset="-128"/>
              </a:rPr>
              <a:t>Technology Support</a:t>
            </a:r>
          </a:p>
          <a:p>
            <a:pPr eaLnBrk="1" hangingPunct="1">
              <a:buFont typeface="Wingdings" pitchFamily="42" charset="2"/>
              <a:buNone/>
              <a:defRPr/>
            </a:pPr>
            <a:r>
              <a:rPr lang="en-US">
                <a:ea typeface="ＭＳ Ｐゴシック" pitchFamily="42" charset="-128"/>
                <a:cs typeface="ＭＳ Ｐゴシック" pitchFamily="42" charset="-128"/>
              </a:rPr>
              <a:t>New Role of Textbooks</a:t>
            </a:r>
          </a:p>
          <a:p>
            <a:pPr eaLnBrk="1" hangingPunct="1">
              <a:buFont typeface="Wingdings" pitchFamily="42" charset="2"/>
              <a:buNone/>
              <a:defRPr/>
            </a:pPr>
            <a:r>
              <a:rPr lang="en-US">
                <a:solidFill>
                  <a:srgbClr val="E41208"/>
                </a:solidFill>
                <a:ea typeface="ＭＳ Ｐゴシック" pitchFamily="42" charset="-128"/>
                <a:cs typeface="ＭＳ Ｐゴシック" pitchFamily="42" charset="-128"/>
              </a:rPr>
              <a:t>New Role of Math</a:t>
            </a:r>
            <a:endParaRPr lang="en-US">
              <a:ea typeface="ＭＳ Ｐゴシック" pitchFamily="42" charset="-128"/>
              <a:cs typeface="ＭＳ Ｐゴシック" pitchFamily="42" charset="-128"/>
            </a:endParaRPr>
          </a:p>
          <a:p>
            <a:pPr eaLnBrk="1" hangingPunct="1">
              <a:buFont typeface="Wingdings" pitchFamily="42" charset="2"/>
              <a:buNone/>
              <a:defRPr/>
            </a:pPr>
            <a:r>
              <a:rPr lang="en-US">
                <a:ea typeface="ＭＳ Ｐゴシック" pitchFamily="42" charset="-128"/>
                <a:cs typeface="ＭＳ Ｐゴシック" pitchFamily="42" charset="-128"/>
              </a:rPr>
              <a:t>Simulation Metaphor</a:t>
            </a:r>
          </a:p>
          <a:p>
            <a:pPr eaLnBrk="1" hangingPunct="1">
              <a:buFont typeface="Wingdings" pitchFamily="42" charset="2"/>
              <a:buNone/>
              <a:defRPr/>
            </a:pPr>
            <a:r>
              <a:rPr lang="en-US">
                <a:ea typeface="ＭＳ Ｐゴシック" pitchFamily="42" charset="-128"/>
                <a:cs typeface="ＭＳ Ｐゴシック" pitchFamily="42" charset="-128"/>
              </a:rPr>
              <a:t>Implications for Stat 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May, 2009</a:t>
            </a:r>
            <a:endParaRPr lang="en-US"/>
          </a:p>
        </p:txBody>
      </p:sp>
      <p:sp>
        <p:nvSpPr>
          <p:cNvPr id="6" name="Footer Placeholder 4"/>
          <p:cNvSpPr>
            <a:spLocks noGrp="1"/>
          </p:cNvSpPr>
          <p:nvPr>
            <p:ph type="ftr" sz="quarter" idx="11"/>
          </p:nvPr>
        </p:nvSpPr>
        <p:spPr/>
        <p:txBody>
          <a:bodyPr/>
          <a:lstStyle/>
          <a:p>
            <a:pPr>
              <a:defRPr/>
            </a:pPr>
            <a:r>
              <a:rPr lang="en-US"/>
              <a:t>CMEF</a:t>
            </a:r>
          </a:p>
        </p:txBody>
      </p:sp>
      <p:sp>
        <p:nvSpPr>
          <p:cNvPr id="7" name="Slide Number Placeholder 5"/>
          <p:cNvSpPr>
            <a:spLocks noGrp="1"/>
          </p:cNvSpPr>
          <p:nvPr>
            <p:ph type="sldNum" sz="quarter" idx="12"/>
          </p:nvPr>
        </p:nvSpPr>
        <p:spPr/>
        <p:txBody>
          <a:bodyPr/>
          <a:lstStyle/>
          <a:p>
            <a:pPr>
              <a:defRPr/>
            </a:pPr>
            <a:fld id="{6B0F4F27-20BD-4432-BD98-695069BDF154}" type="slidenum">
              <a:rPr lang="en-US" smtClean="0"/>
              <a:pPr>
                <a:defRPr/>
              </a:pPr>
              <a:t>49</a:t>
            </a:fld>
            <a:endParaRPr lang="en-US"/>
          </a:p>
        </p:txBody>
      </p:sp>
      <p:sp>
        <p:nvSpPr>
          <p:cNvPr id="132098" name="Rectangle 1026"/>
          <p:cNvSpPr>
            <a:spLocks noGrp="1" noRot="1" noChangeArrowheads="1"/>
          </p:cNvSpPr>
          <p:nvPr>
            <p:ph type="title"/>
          </p:nvPr>
        </p:nvSpPr>
        <p:spPr/>
        <p:txBody>
          <a:bodyPr/>
          <a:lstStyle/>
          <a:p>
            <a:pPr eaLnBrk="1" hangingPunct="1">
              <a:defRPr/>
            </a:pPr>
            <a:r>
              <a:rPr lang="en-US">
                <a:ea typeface="+mj-ea"/>
                <a:cs typeface="+mj-cs"/>
              </a:rPr>
              <a:t>Teaching Future Practitioners</a:t>
            </a:r>
          </a:p>
        </p:txBody>
      </p:sp>
      <p:sp>
        <p:nvSpPr>
          <p:cNvPr id="132099" name="Rectangle 1027"/>
          <p:cNvSpPr>
            <a:spLocks noGrp="1" noRot="1" noChangeArrowheads="1"/>
          </p:cNvSpPr>
          <p:nvPr>
            <p:ph type="body" idx="1"/>
          </p:nvPr>
        </p:nvSpPr>
        <p:spPr>
          <a:xfrm>
            <a:off x="1143000" y="1752600"/>
            <a:ext cx="6632575" cy="2667000"/>
          </a:xfrm>
        </p:spPr>
        <p:txBody>
          <a:bodyPr/>
          <a:lstStyle/>
          <a:p>
            <a:pPr algn="just" eaLnBrk="1" hangingPunct="1">
              <a:buFont typeface="Wingdings" pitchFamily="96" charset="2"/>
              <a:buChar char="§"/>
              <a:defRPr/>
            </a:pPr>
            <a:r>
              <a:rPr lang="en-US">
                <a:latin typeface="Times New Roman" pitchFamily="96" charset="0"/>
                <a:ea typeface="+mn-ea"/>
                <a:cs typeface="+mn-cs"/>
              </a:rPr>
              <a:t>"A very limited view of statistics is that it is practiced by statisticians. … The wide view has far greater promise … ”  Cleveland (1993)</a:t>
            </a:r>
          </a:p>
          <a:p>
            <a:pPr eaLnBrk="1" hangingPunct="1">
              <a:buFont typeface="Wingdings" pitchFamily="96" charset="2"/>
              <a:buNone/>
              <a:defRPr/>
            </a:pPr>
            <a:endParaRPr lang="en-US">
              <a:ea typeface="+mn-ea"/>
              <a:cs typeface="+mn-cs"/>
            </a:endParaRPr>
          </a:p>
        </p:txBody>
      </p:sp>
      <p:sp>
        <p:nvSpPr>
          <p:cNvPr id="103431" name="Text Box 1028"/>
          <p:cNvSpPr txBox="1">
            <a:spLocks noChangeArrowheads="1"/>
          </p:cNvSpPr>
          <p:nvPr/>
        </p:nvSpPr>
        <p:spPr bwMode="auto">
          <a:xfrm>
            <a:off x="1295400" y="4495800"/>
            <a:ext cx="6249988" cy="457200"/>
          </a:xfrm>
          <a:prstGeom prst="rect">
            <a:avLst/>
          </a:prstGeom>
          <a:noFill/>
          <a:ln w="9525">
            <a:noFill/>
            <a:miter lim="800000"/>
            <a:headEnd/>
            <a:tailEnd/>
          </a:ln>
        </p:spPr>
        <p:txBody>
          <a:bodyPr wrap="none">
            <a:prstTxWarp prst="textNoShape">
              <a:avLst/>
            </a:prstTxWarp>
            <a:spAutoFit/>
          </a:bodyPr>
          <a:lstStyle/>
          <a:p>
            <a:r>
              <a:rPr lang="en-US"/>
              <a:t>Math-Stat Not the Target for Undergraduates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does a student learn these practical strategies? </a:t>
            </a:r>
          </a:p>
        </p:txBody>
      </p:sp>
      <p:sp>
        <p:nvSpPr>
          <p:cNvPr id="3" name="Content Placeholder 2"/>
          <p:cNvSpPr>
            <a:spLocks noGrp="1"/>
          </p:cNvSpPr>
          <p:nvPr>
            <p:ph idx="1"/>
          </p:nvPr>
        </p:nvSpPr>
        <p:spPr/>
        <p:txBody>
          <a:bodyPr/>
          <a:lstStyle/>
          <a:p>
            <a:pPr>
              <a:buFont typeface="Wingdings" pitchFamily="-60" charset="2"/>
              <a:buChar char="§"/>
              <a:defRPr/>
            </a:pPr>
            <a:r>
              <a:rPr lang="en-US" dirty="0" smtClean="0"/>
              <a:t>Through live data analysis projects with expert statistical advice</a:t>
            </a:r>
          </a:p>
          <a:p>
            <a:pPr>
              <a:buFont typeface="Wingdings" pitchFamily="-60" charset="2"/>
              <a:buChar char="§"/>
              <a:defRPr/>
            </a:pPr>
            <a:r>
              <a:rPr lang="en-US" dirty="0" smtClean="0"/>
              <a:t>What is theory </a:t>
            </a:r>
            <a:r>
              <a:rPr lang="en-US" dirty="0" err="1" smtClean="0"/>
              <a:t>vs</a:t>
            </a:r>
            <a:r>
              <a:rPr lang="en-US" dirty="0" smtClean="0"/>
              <a:t> practice?</a:t>
            </a:r>
          </a:p>
          <a:p>
            <a:pPr lvl="1">
              <a:defRPr/>
            </a:pPr>
            <a:r>
              <a:rPr lang="en-US" dirty="0" smtClean="0"/>
              <a:t>Theory:  Generally-applicable strategies</a:t>
            </a:r>
          </a:p>
          <a:p>
            <a:pPr lvl="1">
              <a:defRPr/>
            </a:pPr>
            <a:r>
              <a:rPr lang="en-US" dirty="0" smtClean="0"/>
              <a:t>Practice: Context-specific strategies</a:t>
            </a:r>
          </a:p>
          <a:p>
            <a:pPr>
              <a:buFont typeface="Wingdings" pitchFamily="-60" charset="2"/>
              <a:buChar char="§"/>
              <a:defRPr/>
            </a:pPr>
            <a:r>
              <a:rPr lang="en-US" dirty="0" smtClean="0"/>
              <a:t>What do students find more instructive?</a:t>
            </a:r>
          </a:p>
          <a:p>
            <a:pPr>
              <a:buFont typeface="Wingdings" pitchFamily="-60" charset="2"/>
              <a:buNone/>
              <a:defRPr/>
            </a:pPr>
            <a:r>
              <a:rPr lang="en-US" dirty="0" smtClean="0"/>
              <a:t>Practice -&gt; Theory or Theory -&gt; Practice ????</a:t>
            </a:r>
          </a:p>
        </p:txBody>
      </p:sp>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7302C872-98AF-4A1B-A201-A82B8E6428C0}"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May, 2009</a:t>
            </a:r>
            <a:endParaRPr lang="en-US"/>
          </a:p>
        </p:txBody>
      </p:sp>
      <p:sp>
        <p:nvSpPr>
          <p:cNvPr id="6" name="Footer Placeholder 4"/>
          <p:cNvSpPr>
            <a:spLocks noGrp="1"/>
          </p:cNvSpPr>
          <p:nvPr>
            <p:ph type="ftr" sz="quarter" idx="11"/>
          </p:nvPr>
        </p:nvSpPr>
        <p:spPr/>
        <p:txBody>
          <a:bodyPr/>
          <a:lstStyle/>
          <a:p>
            <a:pPr>
              <a:defRPr/>
            </a:pPr>
            <a:r>
              <a:rPr lang="en-US" dirty="0"/>
              <a:t>CMEF</a:t>
            </a:r>
          </a:p>
        </p:txBody>
      </p:sp>
      <p:sp>
        <p:nvSpPr>
          <p:cNvPr id="7" name="Slide Number Placeholder 5"/>
          <p:cNvSpPr>
            <a:spLocks noGrp="1"/>
          </p:cNvSpPr>
          <p:nvPr>
            <p:ph type="sldNum" sz="quarter" idx="12"/>
          </p:nvPr>
        </p:nvSpPr>
        <p:spPr/>
        <p:txBody>
          <a:bodyPr/>
          <a:lstStyle/>
          <a:p>
            <a:pPr>
              <a:defRPr/>
            </a:pPr>
            <a:fld id="{6A48C2A7-8298-4FF9-9710-4255E856CF58}" type="slidenum">
              <a:rPr lang="en-US" smtClean="0"/>
              <a:pPr>
                <a:defRPr/>
              </a:pPr>
              <a:t>50</a:t>
            </a:fld>
            <a:endParaRPr lang="en-US"/>
          </a:p>
        </p:txBody>
      </p:sp>
      <p:sp>
        <p:nvSpPr>
          <p:cNvPr id="118786" name="Rectangle 1026"/>
          <p:cNvSpPr>
            <a:spLocks noGrp="1" noRot="1" noChangeArrowheads="1"/>
          </p:cNvSpPr>
          <p:nvPr>
            <p:ph type="title"/>
          </p:nvPr>
        </p:nvSpPr>
        <p:spPr/>
        <p:txBody>
          <a:bodyPr/>
          <a:lstStyle/>
          <a:p>
            <a:pPr eaLnBrk="1" hangingPunct="1">
              <a:defRPr/>
            </a:pPr>
            <a:r>
              <a:rPr lang="en-US">
                <a:ea typeface="+mj-ea"/>
                <a:cs typeface="+mj-cs"/>
              </a:rPr>
              <a:t>Math as an “simplifier”</a:t>
            </a:r>
          </a:p>
        </p:txBody>
      </p:sp>
      <p:sp>
        <p:nvSpPr>
          <p:cNvPr id="118787" name="Rectangle 1027"/>
          <p:cNvSpPr>
            <a:spLocks noGrp="1" noRot="1" noChangeArrowheads="1"/>
          </p:cNvSpPr>
          <p:nvPr>
            <p:ph type="body" idx="1"/>
          </p:nvPr>
        </p:nvSpPr>
        <p:spPr>
          <a:xfrm>
            <a:off x="301625" y="1676400"/>
            <a:ext cx="8540750" cy="3581400"/>
          </a:xfrm>
        </p:spPr>
        <p:txBody>
          <a:bodyPr/>
          <a:lstStyle/>
          <a:p>
            <a:pPr eaLnBrk="1" hangingPunct="1">
              <a:lnSpc>
                <a:spcPct val="90000"/>
              </a:lnSpc>
              <a:buFont typeface="Wingdings" pitchFamily="96" charset="2"/>
              <a:buChar char="§"/>
              <a:defRPr/>
            </a:pPr>
            <a:r>
              <a:rPr lang="en-US" sz="2800">
                <a:ea typeface="+mn-ea"/>
                <a:cs typeface="+mn-cs"/>
              </a:rPr>
              <a:t>Identify Common Approaches (e.g. regression, residual plots, conditioning,  …)  </a:t>
            </a:r>
          </a:p>
          <a:p>
            <a:pPr eaLnBrk="1" hangingPunct="1">
              <a:lnSpc>
                <a:spcPct val="90000"/>
              </a:lnSpc>
              <a:buFont typeface="Wingdings" pitchFamily="96" charset="2"/>
              <a:buChar char="§"/>
              <a:defRPr/>
            </a:pPr>
            <a:r>
              <a:rPr lang="en-US" sz="2800">
                <a:ea typeface="+mn-ea"/>
                <a:cs typeface="+mn-cs"/>
              </a:rPr>
              <a:t>Compare and Contrast Methods (e.g. hypoth tests vs CIs, parametric vs non-parametric, …)</a:t>
            </a:r>
          </a:p>
          <a:p>
            <a:pPr eaLnBrk="1" hangingPunct="1">
              <a:lnSpc>
                <a:spcPct val="90000"/>
              </a:lnSpc>
              <a:buFont typeface="Wingdings" pitchFamily="96" charset="2"/>
              <a:buChar char="§"/>
              <a:defRPr/>
            </a:pPr>
            <a:r>
              <a:rPr lang="en-US" sz="2800">
                <a:ea typeface="+mn-ea"/>
                <a:cs typeface="+mn-cs"/>
              </a:rPr>
              <a:t>Discuss role of models (simpler than reality, simulation role, independence, …)</a:t>
            </a:r>
          </a:p>
          <a:p>
            <a:pPr eaLnBrk="1" hangingPunct="1">
              <a:lnSpc>
                <a:spcPct val="90000"/>
              </a:lnSpc>
              <a:buFont typeface="Wingdings" pitchFamily="96" charset="2"/>
              <a:buChar char="§"/>
              <a:defRPr/>
            </a:pPr>
            <a:r>
              <a:rPr lang="en-US" sz="2800">
                <a:ea typeface="+mn-ea"/>
                <a:cs typeface="+mn-cs"/>
              </a:rPr>
              <a:t>… </a:t>
            </a:r>
          </a:p>
          <a:p>
            <a:pPr eaLnBrk="1" hangingPunct="1">
              <a:lnSpc>
                <a:spcPct val="90000"/>
              </a:lnSpc>
              <a:buFont typeface="Wingdings" pitchFamily="96" charset="2"/>
              <a:buNone/>
              <a:defRPr/>
            </a:pPr>
            <a:r>
              <a:rPr lang="en-US" sz="2800">
                <a:ea typeface="+mn-ea"/>
                <a:cs typeface="+mn-cs"/>
              </a:rPr>
              <a:t>   Anything that clarifies and reduces ambiguity</a:t>
            </a:r>
          </a:p>
          <a:p>
            <a:pPr algn="ctr" eaLnBrk="1" hangingPunct="1">
              <a:lnSpc>
                <a:spcPct val="90000"/>
              </a:lnSpc>
              <a:buFontTx/>
              <a:buNone/>
              <a:defRPr/>
            </a:pPr>
            <a:endParaRPr lang="en-US" sz="2800">
              <a:ea typeface="+mn-ea"/>
              <a:cs typeface="+mn-cs"/>
            </a:endParaRPr>
          </a:p>
          <a:p>
            <a:pPr eaLnBrk="1" hangingPunct="1">
              <a:lnSpc>
                <a:spcPct val="90000"/>
              </a:lnSpc>
              <a:buFont typeface="Wingdings" pitchFamily="96" charset="2"/>
              <a:buNone/>
              <a:defRPr/>
            </a:pPr>
            <a:endParaRPr lang="en-US" sz="280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dissolve">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dissolve">
                                      <p:cBhvr>
                                        <p:cTn id="12" dur="500"/>
                                        <p:tgtEl>
                                          <p:spTgt spid="118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dissolve">
                                      <p:cBhvr>
                                        <p:cTn id="17" dur="500"/>
                                        <p:tgtEl>
                                          <p:spTgt spid="1187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dissolve">
                                      <p:cBhvr>
                                        <p:cTn id="22" dur="500"/>
                                        <p:tgtEl>
                                          <p:spTgt spid="1187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8787">
                                            <p:txEl>
                                              <p:pRg st="4" end="4"/>
                                            </p:txEl>
                                          </p:spTgt>
                                        </p:tgtEl>
                                        <p:attrNameLst>
                                          <p:attrName>style.visibility</p:attrName>
                                        </p:attrNameLst>
                                      </p:cBhvr>
                                      <p:to>
                                        <p:strVal val="visible"/>
                                      </p:to>
                                    </p:set>
                                    <p:animEffect transition="in" filter="dissolve">
                                      <p:cBhvr>
                                        <p:cTn id="27" dur="5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r>
              <a:rPr lang="en-CA"/>
              <a:t>May, 2009</a:t>
            </a:r>
            <a:endParaRPr lang="en-US"/>
          </a:p>
        </p:txBody>
      </p:sp>
      <p:sp>
        <p:nvSpPr>
          <p:cNvPr id="5" name="Rectangle 5"/>
          <p:cNvSpPr>
            <a:spLocks noGrp="1" noChangeArrowheads="1"/>
          </p:cNvSpPr>
          <p:nvPr>
            <p:ph type="ftr" sz="quarter" idx="11"/>
          </p:nvPr>
        </p:nvSpPr>
        <p:spPr/>
        <p:txBody>
          <a:bodyPr/>
          <a:lstStyle/>
          <a:p>
            <a:pPr>
              <a:defRPr/>
            </a:pPr>
            <a:r>
              <a:rPr lang="en-US"/>
              <a:t>CMEF</a:t>
            </a:r>
          </a:p>
        </p:txBody>
      </p:sp>
      <p:sp>
        <p:nvSpPr>
          <p:cNvPr id="6" name="Rectangle 6"/>
          <p:cNvSpPr>
            <a:spLocks noGrp="1" noChangeArrowheads="1"/>
          </p:cNvSpPr>
          <p:nvPr>
            <p:ph type="sldNum" sz="quarter" idx="12"/>
          </p:nvPr>
        </p:nvSpPr>
        <p:spPr/>
        <p:txBody>
          <a:bodyPr/>
          <a:lstStyle/>
          <a:p>
            <a:pPr>
              <a:defRPr/>
            </a:pPr>
            <a:fld id="{A7A5B3BF-E49E-4B25-B4C7-5F1C0371A0AA}" type="slidenum">
              <a:rPr lang="en-US"/>
              <a:pPr>
                <a:defRPr/>
              </a:pPr>
              <a:t>51</a:t>
            </a:fld>
            <a:endParaRPr lang="en-US"/>
          </a:p>
        </p:txBody>
      </p:sp>
      <p:sp>
        <p:nvSpPr>
          <p:cNvPr id="64514" name="Rectangle 2"/>
          <p:cNvSpPr>
            <a:spLocks noGrp="1" noRot="1" noChangeArrowheads="1"/>
          </p:cNvSpPr>
          <p:nvPr>
            <p:ph type="ctrTitle"/>
          </p:nvPr>
        </p:nvSpPr>
        <p:spPr>
          <a:xfrm>
            <a:off x="685800" y="381000"/>
            <a:ext cx="7772400" cy="1600200"/>
          </a:xfrm>
        </p:spPr>
        <p:txBody>
          <a:bodyPr/>
          <a:lstStyle/>
          <a:p>
            <a:pPr eaLnBrk="1" hangingPunct="1">
              <a:defRPr/>
            </a:pPr>
            <a:r>
              <a:rPr lang="en-US">
                <a:ea typeface="+mj-ea"/>
                <a:cs typeface="+mj-cs"/>
              </a:rPr>
              <a:t>Outline</a:t>
            </a:r>
          </a:p>
        </p:txBody>
      </p:sp>
      <p:sp>
        <p:nvSpPr>
          <p:cNvPr id="64515" name="Rectangle 3"/>
          <p:cNvSpPr>
            <a:spLocks noGrp="1" noRot="1" noChangeArrowheads="1"/>
          </p:cNvSpPr>
          <p:nvPr>
            <p:ph type="subTitle" idx="1"/>
          </p:nvPr>
        </p:nvSpPr>
        <p:spPr>
          <a:xfrm>
            <a:off x="1219200" y="1752600"/>
            <a:ext cx="6400800" cy="1752600"/>
          </a:xfrm>
        </p:spPr>
        <p:txBody>
          <a:bodyPr/>
          <a:lstStyle/>
          <a:p>
            <a:pPr eaLnBrk="1" hangingPunct="1">
              <a:buFont typeface="Wingdings" pitchFamily="42" charset="2"/>
              <a:buNone/>
              <a:defRPr/>
            </a:pPr>
            <a:r>
              <a:rPr lang="en-US">
                <a:ea typeface="ＭＳ Ｐゴシック" pitchFamily="42" charset="-128"/>
                <a:cs typeface="ＭＳ Ｐゴシック" pitchFamily="42" charset="-128"/>
              </a:rPr>
              <a:t>Pedagogy Reform </a:t>
            </a:r>
          </a:p>
          <a:p>
            <a:pPr eaLnBrk="1" hangingPunct="1">
              <a:buFont typeface="Wingdings" pitchFamily="42" charset="2"/>
              <a:buNone/>
              <a:defRPr/>
            </a:pPr>
            <a:r>
              <a:rPr lang="en-US">
                <a:ea typeface="ＭＳ Ｐゴシック" pitchFamily="42" charset="-128"/>
                <a:cs typeface="ＭＳ Ｐゴシック" pitchFamily="42" charset="-128"/>
              </a:rPr>
              <a:t>Obstacles to Implementation</a:t>
            </a:r>
          </a:p>
          <a:p>
            <a:pPr eaLnBrk="1" hangingPunct="1">
              <a:buFont typeface="Wingdings" pitchFamily="42" charset="2"/>
              <a:buNone/>
              <a:defRPr/>
            </a:pPr>
            <a:r>
              <a:rPr lang="en-US">
                <a:ea typeface="ＭＳ Ｐゴシック" pitchFamily="42" charset="-128"/>
                <a:cs typeface="ＭＳ Ｐゴシック" pitchFamily="42" charset="-128"/>
              </a:rPr>
              <a:t>Experience &amp; Tools</a:t>
            </a:r>
          </a:p>
          <a:p>
            <a:pPr eaLnBrk="1" hangingPunct="1">
              <a:buFont typeface="Wingdings" pitchFamily="42" charset="2"/>
              <a:buNone/>
              <a:defRPr/>
            </a:pPr>
            <a:r>
              <a:rPr lang="en-US">
                <a:ea typeface="ＭＳ Ｐゴシック" pitchFamily="42" charset="-128"/>
                <a:cs typeface="ＭＳ Ｐゴシック" pitchFamily="42" charset="-128"/>
              </a:rPr>
              <a:t>Technology Support</a:t>
            </a:r>
          </a:p>
          <a:p>
            <a:pPr eaLnBrk="1" hangingPunct="1">
              <a:buFont typeface="Wingdings" pitchFamily="42" charset="2"/>
              <a:buNone/>
              <a:defRPr/>
            </a:pPr>
            <a:r>
              <a:rPr lang="en-US">
                <a:ea typeface="ＭＳ Ｐゴシック" pitchFamily="42" charset="-128"/>
                <a:cs typeface="ＭＳ Ｐゴシック" pitchFamily="42" charset="-128"/>
              </a:rPr>
              <a:t>New Role of Textbooks</a:t>
            </a:r>
          </a:p>
          <a:p>
            <a:pPr eaLnBrk="1" hangingPunct="1">
              <a:buFont typeface="Wingdings" pitchFamily="42" charset="2"/>
              <a:buNone/>
              <a:defRPr/>
            </a:pPr>
            <a:r>
              <a:rPr lang="en-US">
                <a:ea typeface="ＭＳ Ｐゴシック" pitchFamily="42" charset="-128"/>
                <a:cs typeface="ＭＳ Ｐゴシック" pitchFamily="42" charset="-128"/>
              </a:rPr>
              <a:t>New Role of Math</a:t>
            </a:r>
          </a:p>
          <a:p>
            <a:pPr eaLnBrk="1" hangingPunct="1">
              <a:buFont typeface="Wingdings" pitchFamily="42" charset="2"/>
              <a:buNone/>
              <a:defRPr/>
            </a:pPr>
            <a:r>
              <a:rPr lang="en-US">
                <a:solidFill>
                  <a:srgbClr val="E41208"/>
                </a:solidFill>
                <a:ea typeface="ＭＳ Ｐゴシック" pitchFamily="42" charset="-128"/>
                <a:cs typeface="ＭＳ Ｐゴシック" pitchFamily="42" charset="-128"/>
              </a:rPr>
              <a:t>Simulation Metaphor</a:t>
            </a:r>
            <a:endParaRPr lang="en-US">
              <a:ea typeface="ＭＳ Ｐゴシック" pitchFamily="42" charset="-128"/>
              <a:cs typeface="ＭＳ Ｐゴシック" pitchFamily="42" charset="-128"/>
            </a:endParaRPr>
          </a:p>
          <a:p>
            <a:pPr eaLnBrk="1" hangingPunct="1">
              <a:buFont typeface="Wingdings" pitchFamily="42" charset="2"/>
              <a:buNone/>
              <a:defRPr/>
            </a:pPr>
            <a:r>
              <a:rPr lang="en-US">
                <a:ea typeface="ＭＳ Ｐゴシック" pitchFamily="42" charset="-128"/>
                <a:cs typeface="ＭＳ Ｐゴシック" pitchFamily="42" charset="-128"/>
              </a:rPr>
              <a:t>Implications for Stat 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CA"/>
              <a:t>May, 2009</a:t>
            </a:r>
            <a:endParaRPr lang="en-US"/>
          </a:p>
        </p:txBody>
      </p:sp>
      <p:sp>
        <p:nvSpPr>
          <p:cNvPr id="10" name="Footer Placeholder 4"/>
          <p:cNvSpPr>
            <a:spLocks noGrp="1"/>
          </p:cNvSpPr>
          <p:nvPr>
            <p:ph type="ftr" sz="quarter" idx="11"/>
          </p:nvPr>
        </p:nvSpPr>
        <p:spPr/>
        <p:txBody>
          <a:bodyPr/>
          <a:lstStyle/>
          <a:p>
            <a:pPr>
              <a:defRPr/>
            </a:pPr>
            <a:r>
              <a:rPr lang="en-US"/>
              <a:t>CMEF</a:t>
            </a:r>
          </a:p>
        </p:txBody>
      </p:sp>
      <p:sp>
        <p:nvSpPr>
          <p:cNvPr id="11" name="Slide Number Placeholder 5"/>
          <p:cNvSpPr>
            <a:spLocks noGrp="1"/>
          </p:cNvSpPr>
          <p:nvPr>
            <p:ph type="sldNum" sz="quarter" idx="12"/>
          </p:nvPr>
        </p:nvSpPr>
        <p:spPr/>
        <p:txBody>
          <a:bodyPr/>
          <a:lstStyle/>
          <a:p>
            <a:pPr>
              <a:defRPr/>
            </a:pPr>
            <a:fld id="{17E6C54E-CF23-4E5D-8615-7AFF0BE1EED0}" type="slidenum">
              <a:rPr lang="en-US" smtClean="0"/>
              <a:pPr>
                <a:defRPr/>
              </a:pPr>
              <a:t>52</a:t>
            </a:fld>
            <a:endParaRPr lang="en-US" dirty="0"/>
          </a:p>
        </p:txBody>
      </p:sp>
      <p:sp>
        <p:nvSpPr>
          <p:cNvPr id="119810" name="Rectangle 2"/>
          <p:cNvSpPr>
            <a:spLocks noGrp="1" noRot="1" noChangeArrowheads="1"/>
          </p:cNvSpPr>
          <p:nvPr>
            <p:ph type="title"/>
          </p:nvPr>
        </p:nvSpPr>
        <p:spPr/>
        <p:txBody>
          <a:bodyPr/>
          <a:lstStyle/>
          <a:p>
            <a:pPr eaLnBrk="1" hangingPunct="1">
              <a:defRPr/>
            </a:pPr>
            <a:r>
              <a:rPr lang="en-US" dirty="0">
                <a:ea typeface="+mj-ea"/>
                <a:cs typeface="+mj-cs"/>
              </a:rPr>
              <a:t>Statistics for the Practitioner</a:t>
            </a:r>
          </a:p>
        </p:txBody>
      </p:sp>
      <p:sp>
        <p:nvSpPr>
          <p:cNvPr id="119812" name="Rectangle 4"/>
          <p:cNvSpPr>
            <a:spLocks noGrp="1" noRot="1" noChangeArrowheads="1"/>
          </p:cNvSpPr>
          <p:nvPr>
            <p:ph type="body" idx="1"/>
          </p:nvPr>
        </p:nvSpPr>
        <p:spPr>
          <a:xfrm>
            <a:off x="984250" y="1371600"/>
            <a:ext cx="8159750" cy="4422775"/>
          </a:xfrm>
        </p:spPr>
        <p:txBody>
          <a:bodyPr/>
          <a:lstStyle/>
          <a:p>
            <a:pPr eaLnBrk="1" hangingPunct="1">
              <a:buFont typeface="Wingdings" pitchFamily="-60" charset="2"/>
              <a:buChar char="§"/>
              <a:defRPr/>
            </a:pPr>
            <a:r>
              <a:rPr lang="en-US"/>
              <a:t>Experiential Immersion provides</a:t>
            </a:r>
            <a:br>
              <a:rPr lang="en-US"/>
            </a:br>
            <a:r>
              <a:rPr lang="en-US"/>
              <a:t> 			               </a:t>
            </a:r>
            <a:r>
              <a:rPr lang="en-US">
                <a:solidFill>
                  <a:schemeClr val="hlink"/>
                </a:solidFill>
              </a:rPr>
              <a:t>Authentic Target</a:t>
            </a:r>
            <a:endParaRPr lang="en-US"/>
          </a:p>
          <a:p>
            <a:pPr eaLnBrk="1" hangingPunct="1">
              <a:buFont typeface="Wingdings" pitchFamily="-60" charset="2"/>
              <a:buChar char="§"/>
              <a:defRPr/>
            </a:pPr>
            <a:r>
              <a:rPr lang="en-US"/>
              <a:t>Simulation Metaphor:</a:t>
            </a:r>
            <a:br>
              <a:rPr lang="en-US"/>
            </a:br>
            <a:r>
              <a:rPr lang="en-US"/>
              <a:t/>
            </a:r>
            <a:br>
              <a:rPr lang="en-US"/>
            </a:br>
            <a:endParaRPr lang="en-US"/>
          </a:p>
          <a:p>
            <a:pPr eaLnBrk="1" hangingPunct="1">
              <a:buFont typeface="Wingdings" pitchFamily="-60" charset="2"/>
              <a:buNone/>
              <a:defRPr/>
            </a:pPr>
            <a:endParaRPr lang="en-US"/>
          </a:p>
        </p:txBody>
      </p:sp>
      <p:pic>
        <p:nvPicPr>
          <p:cNvPr id="119819" name="Picture 11" descr="Picture 3"/>
          <p:cNvPicPr>
            <a:picLocks noChangeAspect="1" noChangeArrowheads="1"/>
          </p:cNvPicPr>
          <p:nvPr/>
        </p:nvPicPr>
        <p:blipFill>
          <a:blip r:embed="rId3"/>
          <a:srcRect/>
          <a:stretch>
            <a:fillRect/>
          </a:stretch>
        </p:blipFill>
        <p:spPr bwMode="auto">
          <a:xfrm>
            <a:off x="2895600" y="4876800"/>
            <a:ext cx="3236913" cy="1443038"/>
          </a:xfrm>
          <a:prstGeom prst="rect">
            <a:avLst/>
          </a:prstGeom>
          <a:noFill/>
          <a:ln w="9525">
            <a:noFill/>
            <a:miter lim="800000"/>
            <a:headEnd/>
            <a:tailEnd/>
          </a:ln>
        </p:spPr>
      </p:pic>
      <p:sp>
        <p:nvSpPr>
          <p:cNvPr id="119823" name="Line 15"/>
          <p:cNvSpPr>
            <a:spLocks noChangeShapeType="1"/>
          </p:cNvSpPr>
          <p:nvPr/>
        </p:nvSpPr>
        <p:spPr bwMode="auto">
          <a:xfrm flipH="1">
            <a:off x="6324600" y="2590800"/>
            <a:ext cx="685800" cy="25908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119824" name="Rectangle 16"/>
          <p:cNvSpPr>
            <a:spLocks noChangeArrowheads="1"/>
          </p:cNvSpPr>
          <p:nvPr/>
        </p:nvSpPr>
        <p:spPr bwMode="auto">
          <a:xfrm>
            <a:off x="5334000" y="1905000"/>
            <a:ext cx="3276600" cy="762000"/>
          </a:xfrm>
          <a:prstGeom prst="rect">
            <a:avLst/>
          </a:prstGeom>
          <a:noFill/>
          <a:ln w="38100">
            <a:solidFill>
              <a:srgbClr val="FF0000"/>
            </a:solidFill>
            <a:miter lim="800000"/>
            <a:headEnd/>
            <a:tailEnd/>
          </a:ln>
        </p:spPr>
        <p:txBody>
          <a:bodyPr wrap="none" anchor="ctr">
            <a:prstTxWarp prst="textNoShape">
              <a:avLst/>
            </a:prstTxWarp>
          </a:bodyPr>
          <a:lstStyle/>
          <a:p>
            <a:endParaRPr lang="en-US"/>
          </a:p>
        </p:txBody>
      </p:sp>
      <p:pic>
        <p:nvPicPr>
          <p:cNvPr id="119828" name="Picture 20" descr="Picture 4"/>
          <p:cNvPicPr>
            <a:picLocks noChangeAspect="1" noChangeArrowheads="1"/>
          </p:cNvPicPr>
          <p:nvPr/>
        </p:nvPicPr>
        <p:blipFill>
          <a:blip r:embed="rId4"/>
          <a:srcRect/>
          <a:stretch>
            <a:fillRect/>
          </a:stretch>
        </p:blipFill>
        <p:spPr bwMode="auto">
          <a:xfrm>
            <a:off x="2895600" y="3200400"/>
            <a:ext cx="3236913" cy="1362075"/>
          </a:xfrm>
          <a:prstGeom prst="rect">
            <a:avLst/>
          </a:prstGeom>
          <a:noFill/>
          <a:ln w="9525">
            <a:noFill/>
            <a:miter lim="800000"/>
            <a:headEnd/>
            <a:tailEnd/>
          </a:ln>
        </p:spPr>
      </p:pic>
      <p:pic>
        <p:nvPicPr>
          <p:cNvPr id="13" name="Picture 12" descr="gamma2.10.jpg"/>
          <p:cNvPicPr>
            <a:picLocks noChangeAspect="1"/>
          </p:cNvPicPr>
          <p:nvPr/>
        </p:nvPicPr>
        <p:blipFill>
          <a:blip r:embed="rId5"/>
          <a:srcRect/>
          <a:stretch>
            <a:fillRect/>
          </a:stretch>
        </p:blipFill>
        <p:spPr bwMode="auto">
          <a:xfrm>
            <a:off x="2743200" y="3200400"/>
            <a:ext cx="3402013" cy="1422400"/>
          </a:xfrm>
          <a:prstGeom prst="rect">
            <a:avLst/>
          </a:prstGeom>
          <a:noFill/>
          <a:ln w="9525">
            <a:noFill/>
            <a:miter lim="800000"/>
            <a:headEnd/>
            <a:tailEnd/>
          </a:ln>
        </p:spPr>
      </p:pic>
      <p:pic>
        <p:nvPicPr>
          <p:cNvPr id="14" name="Picture 13" descr="gamma2.500.jpg"/>
          <p:cNvPicPr>
            <a:picLocks noChangeAspect="1"/>
          </p:cNvPicPr>
          <p:nvPr/>
        </p:nvPicPr>
        <p:blipFill>
          <a:blip r:embed="rId6"/>
          <a:srcRect/>
          <a:stretch>
            <a:fillRect/>
          </a:stretch>
        </p:blipFill>
        <p:spPr bwMode="auto">
          <a:xfrm>
            <a:off x="2743200" y="4876800"/>
            <a:ext cx="3352800" cy="1462088"/>
          </a:xfrm>
          <a:prstGeom prst="rect">
            <a:avLst/>
          </a:prstGeom>
          <a:noFill/>
          <a:ln w="9525">
            <a:noFill/>
            <a:miter lim="800000"/>
            <a:headEnd/>
            <a:tailEnd/>
          </a:ln>
        </p:spPr>
      </p:pic>
      <p:sp>
        <p:nvSpPr>
          <p:cNvPr id="15" name="TextBox 14"/>
          <p:cNvSpPr txBox="1">
            <a:spLocks noChangeArrowheads="1"/>
          </p:cNvSpPr>
          <p:nvPr/>
        </p:nvSpPr>
        <p:spPr bwMode="auto">
          <a:xfrm>
            <a:off x="2743200" y="3124200"/>
            <a:ext cx="3435350" cy="461963"/>
          </a:xfrm>
          <a:prstGeom prst="rect">
            <a:avLst/>
          </a:prstGeom>
          <a:noFill/>
          <a:ln w="9525">
            <a:noFill/>
            <a:miter lim="800000"/>
            <a:headEnd/>
            <a:tailEnd/>
          </a:ln>
        </p:spPr>
        <p:txBody>
          <a:bodyPr wrap="none">
            <a:prstTxWarp prst="textNoShape">
              <a:avLst/>
            </a:prstTxWarp>
            <a:spAutoFit/>
          </a:bodyPr>
          <a:lstStyle/>
          <a:p>
            <a:r>
              <a:rPr lang="en-US">
                <a:solidFill>
                  <a:srgbClr val="800000"/>
                </a:solidFill>
              </a:rPr>
              <a:t>Random Sample from ? </a:t>
            </a:r>
          </a:p>
        </p:txBody>
      </p:sp>
      <p:sp>
        <p:nvSpPr>
          <p:cNvPr id="16" name="TextBox 15"/>
          <p:cNvSpPr txBox="1">
            <a:spLocks noChangeArrowheads="1"/>
          </p:cNvSpPr>
          <p:nvPr/>
        </p:nvSpPr>
        <p:spPr bwMode="auto">
          <a:xfrm>
            <a:off x="3810000" y="4800600"/>
            <a:ext cx="1655763" cy="461963"/>
          </a:xfrm>
          <a:prstGeom prst="rect">
            <a:avLst/>
          </a:prstGeom>
          <a:noFill/>
          <a:ln w="9525">
            <a:noFill/>
            <a:miter lim="800000"/>
            <a:headEnd/>
            <a:tailEnd/>
          </a:ln>
        </p:spPr>
        <p:txBody>
          <a:bodyPr wrap="none">
            <a:prstTxWarp prst="textNoShape">
              <a:avLst/>
            </a:prstTxWarp>
            <a:spAutoFit/>
          </a:bodyPr>
          <a:lstStyle/>
          <a:p>
            <a:r>
              <a:rPr lang="en-US">
                <a:solidFill>
                  <a:srgbClr val="800000"/>
                </a:solidFill>
              </a:rPr>
              <a:t>(Empirical)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9812">
                                            <p:txEl>
                                              <p:pRg st="0" end="0"/>
                                            </p:txEl>
                                          </p:spTgt>
                                        </p:tgtEl>
                                        <p:attrNameLst>
                                          <p:attrName>style.visibility</p:attrName>
                                        </p:attrNameLst>
                                      </p:cBhvr>
                                      <p:to>
                                        <p:strVal val="visible"/>
                                      </p:to>
                                    </p:set>
                                    <p:animEffect transition="in" filter="dissolve">
                                      <p:cBhvr>
                                        <p:cTn id="7" dur="500"/>
                                        <p:tgtEl>
                                          <p:spTgt spid="1198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9812">
                                            <p:txEl>
                                              <p:pRg st="1" end="1"/>
                                            </p:txEl>
                                          </p:spTgt>
                                        </p:tgtEl>
                                        <p:attrNameLst>
                                          <p:attrName>style.visibility</p:attrName>
                                        </p:attrNameLst>
                                      </p:cBhvr>
                                      <p:to>
                                        <p:strVal val="visible"/>
                                      </p:to>
                                    </p:set>
                                    <p:animEffect transition="in" filter="dissolve">
                                      <p:cBhvr>
                                        <p:cTn id="12" dur="500"/>
                                        <p:tgtEl>
                                          <p:spTgt spid="1198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98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19819"/>
                                        </p:tgtEl>
                                        <p:attrNameLst>
                                          <p:attrName>style.visibility</p:attrName>
                                        </p:attrNameLst>
                                      </p:cBhvr>
                                      <p:to>
                                        <p:strVal val="visible"/>
                                      </p:to>
                                    </p:set>
                                    <p:animEffect transition="in" filter="dissolve">
                                      <p:cBhvr>
                                        <p:cTn id="21" dur="500"/>
                                        <p:tgtEl>
                                          <p:spTgt spid="1198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19824"/>
                                        </p:tgtEl>
                                        <p:attrNameLst>
                                          <p:attrName>style.visibility</p:attrName>
                                        </p:attrNameLst>
                                      </p:cBhvr>
                                      <p:to>
                                        <p:strVal val="visible"/>
                                      </p:to>
                                    </p:set>
                                    <p:animEffect transition="in" filter="dissolve">
                                      <p:cBhvr>
                                        <p:cTn id="38" dur="500"/>
                                        <p:tgtEl>
                                          <p:spTgt spid="119824"/>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9823"/>
                                        </p:tgtEl>
                                        <p:attrNameLst>
                                          <p:attrName>style.visibility</p:attrName>
                                        </p:attrNameLst>
                                      </p:cBhvr>
                                      <p:to>
                                        <p:strVal val="visible"/>
                                      </p:to>
                                    </p:set>
                                    <p:animEffect transition="in" filter="dissolve">
                                      <p:cBhvr>
                                        <p:cTn id="41" dur="500"/>
                                        <p:tgtEl>
                                          <p:spTgt spid="119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build="p"/>
      <p:bldP spid="119823" grpId="0" animBg="1"/>
      <p:bldP spid="119824" grpId="0" animBg="1"/>
      <p:bldP spid="15" grpId="0"/>
      <p:bldP spid="16"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Metaphor Revealed!</a:t>
            </a:r>
          </a:p>
        </p:txBody>
      </p:sp>
      <p:sp>
        <p:nvSpPr>
          <p:cNvPr id="4" name="Date Placeholder 3"/>
          <p:cNvSpPr>
            <a:spLocks noGrp="1"/>
          </p:cNvSpPr>
          <p:nvPr>
            <p:ph type="dt" sz="quarter" idx="10"/>
          </p:nvPr>
        </p:nvSpPr>
        <p:spPr/>
        <p:txBody>
          <a:bodyPr/>
          <a:lstStyle/>
          <a:p>
            <a:pPr>
              <a:defRPr/>
            </a:pPr>
            <a:r>
              <a:rPr lang="en-CA" smtClean="0"/>
              <a:t>May, 2009</a:t>
            </a:r>
            <a:endParaRPr lang="en-US"/>
          </a:p>
        </p:txBody>
      </p:sp>
      <p:sp>
        <p:nvSpPr>
          <p:cNvPr id="5" name="Footer Placeholder 4"/>
          <p:cNvSpPr>
            <a:spLocks noGrp="1"/>
          </p:cNvSpPr>
          <p:nvPr>
            <p:ph type="ftr" sz="quarter" idx="11"/>
          </p:nvPr>
        </p:nvSpPr>
        <p:spPr/>
        <p:txBody>
          <a:bodyPr/>
          <a:lstStyle/>
          <a:p>
            <a:pPr>
              <a:defRPr/>
            </a:pPr>
            <a:r>
              <a:rPr lang="en-US" smtClean="0"/>
              <a:t>CMEF</a:t>
            </a:r>
          </a:p>
        </p:txBody>
      </p:sp>
      <p:sp>
        <p:nvSpPr>
          <p:cNvPr id="6" name="Slide Number Placeholder 5"/>
          <p:cNvSpPr>
            <a:spLocks noGrp="1"/>
          </p:cNvSpPr>
          <p:nvPr>
            <p:ph type="sldNum" sz="quarter" idx="12"/>
          </p:nvPr>
        </p:nvSpPr>
        <p:spPr/>
        <p:txBody>
          <a:bodyPr/>
          <a:lstStyle/>
          <a:p>
            <a:pPr>
              <a:defRPr/>
            </a:pPr>
            <a:fld id="{DA7CFCD9-7B71-457F-A83C-BD45D8195DEF}" type="slidenum">
              <a:rPr lang="en-US" smtClean="0"/>
              <a:pPr>
                <a:defRPr/>
              </a:pPr>
              <a:t>53</a:t>
            </a:fld>
            <a:endParaRPr lang="en-US"/>
          </a:p>
        </p:txBody>
      </p:sp>
      <p:graphicFrame>
        <p:nvGraphicFramePr>
          <p:cNvPr id="9" name="Table 8"/>
          <p:cNvGraphicFramePr>
            <a:graphicFrameLocks noGrp="1"/>
          </p:cNvGraphicFramePr>
          <p:nvPr/>
        </p:nvGraphicFramePr>
        <p:xfrm>
          <a:off x="273050" y="1870075"/>
          <a:ext cx="8513763" cy="4279900"/>
        </p:xfrm>
        <a:graphic>
          <a:graphicData uri="http://schemas.openxmlformats.org/drawingml/2006/table">
            <a:tbl>
              <a:tblPr/>
              <a:tblGrid>
                <a:gridCol w="4256088"/>
                <a:gridCol w="4257675"/>
              </a:tblGrid>
              <a:tr h="3079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60" charset="0"/>
                          <a:ea typeface="ＭＳ Ｐゴシック" pitchFamily="-60" charset="-128"/>
                          <a:cs typeface="ＭＳ Ｐゴシック" pitchFamily="-60" charset="-128"/>
                        </a:rPr>
                        <a:t>sample from known distribution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60" charset="0"/>
                        <a:ea typeface="ＭＳ Ｐゴシック" pitchFamily="-60" charset="-128"/>
                        <a:cs typeface="ＭＳ Ｐゴシック" pitchFamily="-60" charset="-128"/>
                      </a:endParaRPr>
                    </a:p>
                  </a:txBody>
                  <a:tcP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25400" cap="flat" cmpd="sng" algn="ctr">
                      <a:solidFill>
                        <a:srgbClr val="AACAE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60" charset="0"/>
                          <a:ea typeface="ＭＳ Ｐゴシック" pitchFamily="-60" charset="-128"/>
                          <a:cs typeface="ＭＳ Ｐゴシック" pitchFamily="-60" charset="-128"/>
                        </a:rPr>
                        <a:t>example illustrating theory</a:t>
                      </a:r>
                    </a:p>
                  </a:txBody>
                  <a:tcP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25400" cap="flat" cmpd="sng" algn="ctr">
                      <a:solidFill>
                        <a:srgbClr val="AACAE2"/>
                      </a:solidFill>
                      <a:prstDash val="solid"/>
                      <a:round/>
                      <a:headEnd type="none" w="med" len="med"/>
                      <a:tailEnd type="none" w="med" len="med"/>
                    </a:lnB>
                    <a:lnTlToBr>
                      <a:noFill/>
                    </a:lnTlToBr>
                    <a:lnBlToTr>
                      <a:noFill/>
                    </a:lnBlToTr>
                    <a:noFill/>
                  </a:tcPr>
                </a:tc>
              </a:tr>
              <a:tr h="6381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60" charset="0"/>
                          <a:ea typeface="ＭＳ Ｐゴシック" pitchFamily="-60" charset="-128"/>
                          <a:cs typeface="ＭＳ Ｐゴシック" pitchFamily="-60" charset="-128"/>
                        </a:rPr>
                        <a:t>known distribution</a:t>
                      </a:r>
                    </a:p>
                  </a:txBody>
                  <a:tcP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254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AACAE2">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60" charset="0"/>
                          <a:ea typeface="ＭＳ Ｐゴシック" pitchFamily="-60" charset="-128"/>
                          <a:cs typeface="ＭＳ Ｐゴシック" pitchFamily="-60" charset="-128"/>
                        </a:rPr>
                        <a:t>theory thought basic</a:t>
                      </a:r>
                    </a:p>
                  </a:txBody>
                  <a:tcP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254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AACAE2">
                        <a:alpha val="20000"/>
                      </a:srgbClr>
                    </a:solidFill>
                  </a:tcPr>
                </a:tc>
              </a:tr>
              <a:tr h="13398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60" charset="0"/>
                          <a:ea typeface="ＭＳ Ｐゴシック" pitchFamily="-60" charset="-128"/>
                          <a:cs typeface="ＭＳ Ｐゴシック" pitchFamily="-60" charset="-128"/>
                        </a:rPr>
                        <a:t>sample from unknown distribution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60" charset="0"/>
                          <a:ea typeface="ＭＳ Ｐゴシック" pitchFamily="-60" charset="-128"/>
                          <a:cs typeface="ＭＳ Ｐゴシック" pitchFamily="-60" charset="-128"/>
                        </a:rPr>
                        <a:t> </a:t>
                      </a:r>
                    </a:p>
                  </a:txBody>
                  <a:tcP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60" charset="0"/>
                          <a:ea typeface="ＭＳ Ｐゴシック" pitchFamily="-60" charset="-128"/>
                          <a:cs typeface="ＭＳ Ｐゴシック" pitchFamily="-60" charset="-128"/>
                        </a:rPr>
                        <a:t>data from application context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60" charset="0"/>
                        <a:ea typeface="ＭＳ Ｐゴシック" pitchFamily="-60" charset="-128"/>
                        <a:cs typeface="ＭＳ Ｐゴシック" pitchFamily="-60" charset="-128"/>
                      </a:endParaRPr>
                    </a:p>
                  </a:txBody>
                  <a:tcP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noFill/>
                  </a:tcPr>
                </a:tc>
              </a:tr>
              <a:tr h="13398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60" charset="0"/>
                          <a:ea typeface="ＭＳ Ｐゴシック" pitchFamily="-60" charset="-128"/>
                          <a:cs typeface="ＭＳ Ｐゴシック" pitchFamily="-60" charset="-128"/>
                        </a:rPr>
                        <a:t>unknown distribution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60" charset="0"/>
                          <a:ea typeface="ＭＳ Ｐゴシック" pitchFamily="-60" charset="-128"/>
                          <a:cs typeface="ＭＳ Ｐゴシック" pitchFamily="-60" charset="-128"/>
                        </a:rPr>
                        <a:t>(real life)</a:t>
                      </a:r>
                    </a:p>
                  </a:txBody>
                  <a:tcP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AACAE2">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60" charset="0"/>
                          <a:ea typeface="ＭＳ Ｐゴシック" pitchFamily="-60" charset="-128"/>
                          <a:cs typeface="ＭＳ Ｐゴシック" pitchFamily="-60" charset="-128"/>
                        </a:rPr>
                        <a:t>technique required for real life practice</a:t>
                      </a:r>
                    </a:p>
                  </a:txBody>
                  <a:tcP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AACAE2">
                        <a:alpha val="20000"/>
                      </a:srgbClr>
                    </a:solidFill>
                  </a:tcPr>
                </a:tc>
              </a:tr>
            </a:tbl>
          </a:graphicData>
        </a:graphic>
      </p:graphicFrame>
      <p:cxnSp>
        <p:nvCxnSpPr>
          <p:cNvPr id="111639" name="Straight Connector 14"/>
          <p:cNvCxnSpPr>
            <a:cxnSpLocks noChangeShapeType="1"/>
          </p:cNvCxnSpPr>
          <p:nvPr/>
        </p:nvCxnSpPr>
        <p:spPr bwMode="auto">
          <a:xfrm rot="10800000">
            <a:off x="304800" y="3505200"/>
            <a:ext cx="8458200" cy="1588"/>
          </a:xfrm>
          <a:prstGeom prst="line">
            <a:avLst/>
          </a:prstGeom>
          <a:noFill/>
          <a:ln w="50800">
            <a:solidFill>
              <a:srgbClr val="800000"/>
            </a:solidFill>
            <a:round/>
            <a:headEnd/>
            <a:tailEnd/>
          </a:ln>
        </p:spPr>
      </p:cxnSp>
      <p:cxnSp>
        <p:nvCxnSpPr>
          <p:cNvPr id="111640" name="Straight Connector 18"/>
          <p:cNvCxnSpPr>
            <a:cxnSpLocks noChangeShapeType="1"/>
          </p:cNvCxnSpPr>
          <p:nvPr/>
        </p:nvCxnSpPr>
        <p:spPr bwMode="auto">
          <a:xfrm rot="5400000" flipH="1" flipV="1">
            <a:off x="2400301" y="4000500"/>
            <a:ext cx="4191000" cy="3175"/>
          </a:xfrm>
          <a:prstGeom prst="line">
            <a:avLst/>
          </a:prstGeom>
          <a:noFill/>
          <a:ln w="50800">
            <a:solidFill>
              <a:srgbClr val="800000"/>
            </a:solidFill>
            <a:round/>
            <a:headEnd/>
            <a:tailEnd/>
          </a:ln>
        </p:spPr>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DAA63D5C-1FC3-488A-80BE-1C95E321ED11}" type="slidenum">
              <a:rPr lang="en-US" smtClean="0"/>
              <a:pPr>
                <a:defRPr/>
              </a:pPr>
              <a:t>54</a:t>
            </a:fld>
            <a:endParaRPr lang="en-US"/>
          </a:p>
        </p:txBody>
      </p:sp>
      <p:sp>
        <p:nvSpPr>
          <p:cNvPr id="112645" name="Text Box 4"/>
          <p:cNvSpPr txBox="1">
            <a:spLocks noChangeArrowheads="1"/>
          </p:cNvSpPr>
          <p:nvPr/>
        </p:nvSpPr>
        <p:spPr bwMode="auto">
          <a:xfrm>
            <a:off x="914400" y="1295400"/>
            <a:ext cx="7097713" cy="1187450"/>
          </a:xfrm>
          <a:prstGeom prst="rect">
            <a:avLst/>
          </a:prstGeom>
          <a:noFill/>
          <a:ln w="9525">
            <a:noFill/>
            <a:miter lim="800000"/>
            <a:headEnd/>
            <a:tailEnd/>
          </a:ln>
        </p:spPr>
        <p:txBody>
          <a:bodyPr wrap="none">
            <a:prstTxWarp prst="textNoShape">
              <a:avLst/>
            </a:prstTxWarp>
            <a:spAutoFit/>
          </a:bodyPr>
          <a:lstStyle/>
          <a:p>
            <a:r>
              <a:rPr lang="en-US"/>
              <a:t>The aggregate of guided data analysis experiences</a:t>
            </a:r>
          </a:p>
          <a:p>
            <a:endParaRPr lang="en-US"/>
          </a:p>
          <a:p>
            <a:r>
              <a:rPr lang="en-US"/>
              <a:t>is what practitioners actually need to learn </a:t>
            </a:r>
          </a:p>
        </p:txBody>
      </p:sp>
      <p:sp>
        <p:nvSpPr>
          <p:cNvPr id="145413" name="Text Box 5"/>
          <p:cNvSpPr txBox="1">
            <a:spLocks noChangeArrowheads="1"/>
          </p:cNvSpPr>
          <p:nvPr/>
        </p:nvSpPr>
        <p:spPr bwMode="auto">
          <a:xfrm>
            <a:off x="1371600" y="3810000"/>
            <a:ext cx="5876925" cy="457200"/>
          </a:xfrm>
          <a:prstGeom prst="rect">
            <a:avLst/>
          </a:prstGeom>
          <a:noFill/>
          <a:ln w="9525">
            <a:noFill/>
            <a:miter lim="800000"/>
            <a:headEnd/>
            <a:tailEnd/>
          </a:ln>
        </p:spPr>
        <p:txBody>
          <a:bodyPr wrap="none">
            <a:prstTxWarp prst="textNoShape">
              <a:avLst/>
            </a:prstTxWarp>
            <a:spAutoFit/>
          </a:bodyPr>
          <a:lstStyle/>
          <a:p>
            <a:r>
              <a:rPr lang="en-US"/>
              <a:t>Experiential learning is Authentic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5413"/>
                                        </p:tgtEl>
                                        <p:attrNameLst>
                                          <p:attrName>style.visibility</p:attrName>
                                        </p:attrNameLst>
                                      </p:cBhvr>
                                      <p:to>
                                        <p:strVal val="visible"/>
                                      </p:to>
                                    </p:set>
                                    <p:animEffect transition="in" filter="dissolve">
                                      <p:cBhvr>
                                        <p:cTn id="7"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r>
              <a:rPr lang="en-CA"/>
              <a:t>May, 2009</a:t>
            </a:r>
            <a:endParaRPr lang="en-US"/>
          </a:p>
        </p:txBody>
      </p:sp>
      <p:sp>
        <p:nvSpPr>
          <p:cNvPr id="5" name="Rectangle 5"/>
          <p:cNvSpPr>
            <a:spLocks noGrp="1" noChangeArrowheads="1"/>
          </p:cNvSpPr>
          <p:nvPr>
            <p:ph type="ftr" sz="quarter" idx="11"/>
          </p:nvPr>
        </p:nvSpPr>
        <p:spPr/>
        <p:txBody>
          <a:bodyPr/>
          <a:lstStyle/>
          <a:p>
            <a:pPr>
              <a:defRPr/>
            </a:pPr>
            <a:r>
              <a:rPr lang="en-US"/>
              <a:t>CMEF</a:t>
            </a:r>
          </a:p>
        </p:txBody>
      </p:sp>
      <p:sp>
        <p:nvSpPr>
          <p:cNvPr id="6" name="Rectangle 6"/>
          <p:cNvSpPr>
            <a:spLocks noGrp="1" noChangeArrowheads="1"/>
          </p:cNvSpPr>
          <p:nvPr>
            <p:ph type="sldNum" sz="quarter" idx="12"/>
          </p:nvPr>
        </p:nvSpPr>
        <p:spPr/>
        <p:txBody>
          <a:bodyPr/>
          <a:lstStyle/>
          <a:p>
            <a:pPr>
              <a:defRPr/>
            </a:pPr>
            <a:fld id="{C0B2D6B1-EFEB-43AA-8625-CEEC64648E04}" type="slidenum">
              <a:rPr lang="en-US"/>
              <a:pPr>
                <a:defRPr/>
              </a:pPr>
              <a:t>55</a:t>
            </a:fld>
            <a:endParaRPr lang="en-US"/>
          </a:p>
        </p:txBody>
      </p:sp>
      <p:sp>
        <p:nvSpPr>
          <p:cNvPr id="66562" name="Rectangle 2"/>
          <p:cNvSpPr>
            <a:spLocks noGrp="1" noRot="1" noChangeArrowheads="1"/>
          </p:cNvSpPr>
          <p:nvPr>
            <p:ph type="ctrTitle"/>
          </p:nvPr>
        </p:nvSpPr>
        <p:spPr>
          <a:xfrm>
            <a:off x="685800" y="381000"/>
            <a:ext cx="7772400" cy="1600200"/>
          </a:xfrm>
        </p:spPr>
        <p:txBody>
          <a:bodyPr/>
          <a:lstStyle/>
          <a:p>
            <a:pPr eaLnBrk="1" hangingPunct="1">
              <a:defRPr/>
            </a:pPr>
            <a:r>
              <a:rPr lang="en-US">
                <a:ea typeface="+mj-ea"/>
                <a:cs typeface="+mj-cs"/>
              </a:rPr>
              <a:t>Outline</a:t>
            </a:r>
          </a:p>
        </p:txBody>
      </p:sp>
      <p:sp>
        <p:nvSpPr>
          <p:cNvPr id="66563" name="Rectangle 3"/>
          <p:cNvSpPr>
            <a:spLocks noGrp="1" noRot="1" noChangeArrowheads="1"/>
          </p:cNvSpPr>
          <p:nvPr>
            <p:ph type="subTitle" idx="1"/>
          </p:nvPr>
        </p:nvSpPr>
        <p:spPr>
          <a:xfrm>
            <a:off x="1219200" y="1752600"/>
            <a:ext cx="6400800" cy="1752600"/>
          </a:xfrm>
        </p:spPr>
        <p:txBody>
          <a:bodyPr/>
          <a:lstStyle/>
          <a:p>
            <a:pPr eaLnBrk="1" hangingPunct="1">
              <a:buFont typeface="Wingdings" pitchFamily="42" charset="2"/>
              <a:buNone/>
              <a:defRPr/>
            </a:pPr>
            <a:r>
              <a:rPr lang="en-US">
                <a:ea typeface="ＭＳ Ｐゴシック" pitchFamily="42" charset="-128"/>
                <a:cs typeface="ＭＳ Ｐゴシック" pitchFamily="42" charset="-128"/>
              </a:rPr>
              <a:t>Pedagogy Reform </a:t>
            </a:r>
          </a:p>
          <a:p>
            <a:pPr eaLnBrk="1" hangingPunct="1">
              <a:buFont typeface="Wingdings" pitchFamily="42" charset="2"/>
              <a:buNone/>
              <a:defRPr/>
            </a:pPr>
            <a:r>
              <a:rPr lang="en-US">
                <a:ea typeface="ＭＳ Ｐゴシック" pitchFamily="42" charset="-128"/>
                <a:cs typeface="ＭＳ Ｐゴシック" pitchFamily="42" charset="-128"/>
              </a:rPr>
              <a:t>Obstacles to Implementation</a:t>
            </a:r>
          </a:p>
          <a:p>
            <a:pPr eaLnBrk="1" hangingPunct="1">
              <a:buFont typeface="Wingdings" pitchFamily="42" charset="2"/>
              <a:buNone/>
              <a:defRPr/>
            </a:pPr>
            <a:r>
              <a:rPr lang="en-US">
                <a:ea typeface="ＭＳ Ｐゴシック" pitchFamily="42" charset="-128"/>
                <a:cs typeface="ＭＳ Ｐゴシック" pitchFamily="42" charset="-128"/>
              </a:rPr>
              <a:t>Experience &amp; Tools</a:t>
            </a:r>
          </a:p>
          <a:p>
            <a:pPr eaLnBrk="1" hangingPunct="1">
              <a:buFont typeface="Wingdings" pitchFamily="42" charset="2"/>
              <a:buNone/>
              <a:defRPr/>
            </a:pPr>
            <a:r>
              <a:rPr lang="en-US">
                <a:ea typeface="ＭＳ Ｐゴシック" pitchFamily="42" charset="-128"/>
                <a:cs typeface="ＭＳ Ｐゴシック" pitchFamily="42" charset="-128"/>
              </a:rPr>
              <a:t>Technology Support</a:t>
            </a:r>
          </a:p>
          <a:p>
            <a:pPr eaLnBrk="1" hangingPunct="1">
              <a:buFont typeface="Wingdings" pitchFamily="42" charset="2"/>
              <a:buNone/>
              <a:defRPr/>
            </a:pPr>
            <a:r>
              <a:rPr lang="en-US">
                <a:ea typeface="ＭＳ Ｐゴシック" pitchFamily="42" charset="-128"/>
                <a:cs typeface="ＭＳ Ｐゴシック" pitchFamily="42" charset="-128"/>
              </a:rPr>
              <a:t>New Role of Textbooks</a:t>
            </a:r>
          </a:p>
          <a:p>
            <a:pPr eaLnBrk="1" hangingPunct="1">
              <a:buFont typeface="Wingdings" pitchFamily="42" charset="2"/>
              <a:buNone/>
              <a:defRPr/>
            </a:pPr>
            <a:r>
              <a:rPr lang="en-US">
                <a:ea typeface="ＭＳ Ｐゴシック" pitchFamily="42" charset="-128"/>
                <a:cs typeface="ＭＳ Ｐゴシック" pitchFamily="42" charset="-128"/>
              </a:rPr>
              <a:t>New Role of Math</a:t>
            </a:r>
          </a:p>
          <a:p>
            <a:pPr eaLnBrk="1" hangingPunct="1">
              <a:buFont typeface="Wingdings" pitchFamily="42" charset="2"/>
              <a:buNone/>
              <a:defRPr/>
            </a:pPr>
            <a:r>
              <a:rPr lang="en-US">
                <a:ea typeface="ＭＳ Ｐゴシック" pitchFamily="42" charset="-128"/>
                <a:cs typeface="ＭＳ Ｐゴシック" pitchFamily="42" charset="-128"/>
              </a:rPr>
              <a:t>Simulation Metaphor</a:t>
            </a:r>
          </a:p>
          <a:p>
            <a:pPr eaLnBrk="1" hangingPunct="1">
              <a:buFont typeface="Wingdings" pitchFamily="42" charset="2"/>
              <a:buNone/>
              <a:defRPr/>
            </a:pPr>
            <a:r>
              <a:rPr lang="en-US">
                <a:solidFill>
                  <a:srgbClr val="E41208"/>
                </a:solidFill>
                <a:ea typeface="ＭＳ Ｐゴシック" pitchFamily="42" charset="-128"/>
                <a:cs typeface="ＭＳ Ｐゴシック" pitchFamily="42" charset="-128"/>
              </a:rPr>
              <a:t>Implications for Stat 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C221B89C-06BA-4FE1-8B95-2B2000933C3E}" type="slidenum">
              <a:rPr lang="en-US" smtClean="0"/>
              <a:pPr>
                <a:defRPr/>
              </a:pPr>
              <a:t>56</a:t>
            </a:fld>
            <a:endParaRPr lang="en-US"/>
          </a:p>
        </p:txBody>
      </p:sp>
      <p:sp>
        <p:nvSpPr>
          <p:cNvPr id="126978" name="Rectangle 2"/>
          <p:cNvSpPr>
            <a:spLocks noGrp="1" noRot="1" noChangeArrowheads="1"/>
          </p:cNvSpPr>
          <p:nvPr>
            <p:ph type="title"/>
          </p:nvPr>
        </p:nvSpPr>
        <p:spPr>
          <a:xfrm>
            <a:off x="328613" y="228600"/>
            <a:ext cx="8510587" cy="1325563"/>
          </a:xfrm>
        </p:spPr>
        <p:txBody>
          <a:bodyPr/>
          <a:lstStyle/>
          <a:p>
            <a:pPr eaLnBrk="1" hangingPunct="1">
              <a:defRPr/>
            </a:pPr>
            <a:r>
              <a:rPr lang="en-US" dirty="0">
                <a:ea typeface="+mj-ea"/>
                <a:cs typeface="+mj-cs"/>
              </a:rPr>
              <a:t>Teaching </a:t>
            </a:r>
            <a:r>
              <a:rPr lang="en-US" dirty="0" err="1">
                <a:ea typeface="+mj-ea"/>
                <a:cs typeface="+mj-cs"/>
              </a:rPr>
              <a:t>vs</a:t>
            </a:r>
            <a:r>
              <a:rPr lang="en-US" dirty="0">
                <a:ea typeface="+mj-ea"/>
                <a:cs typeface="+mj-cs"/>
              </a:rPr>
              <a:t> Learning</a:t>
            </a:r>
          </a:p>
        </p:txBody>
      </p:sp>
      <p:sp>
        <p:nvSpPr>
          <p:cNvPr id="126979" name="Rectangle 3"/>
          <p:cNvSpPr>
            <a:spLocks noGrp="1" noRot="1" noChangeArrowheads="1"/>
          </p:cNvSpPr>
          <p:nvPr>
            <p:ph type="body" idx="1"/>
          </p:nvPr>
        </p:nvSpPr>
        <p:spPr>
          <a:xfrm>
            <a:off x="301625" y="1676400"/>
            <a:ext cx="8540750" cy="4343400"/>
          </a:xfrm>
        </p:spPr>
        <p:txBody>
          <a:bodyPr/>
          <a:lstStyle/>
          <a:p>
            <a:pPr eaLnBrk="1" hangingPunct="1">
              <a:lnSpc>
                <a:spcPct val="90000"/>
              </a:lnSpc>
              <a:buFont typeface="Wingdings" pitchFamily="96" charset="2"/>
              <a:buChar char="§"/>
              <a:defRPr/>
            </a:pPr>
            <a:r>
              <a:rPr lang="en-US" dirty="0">
                <a:ea typeface="+mn-ea"/>
                <a:cs typeface="+mn-cs"/>
              </a:rPr>
              <a:t>Teachers can encourage authentic learning</a:t>
            </a:r>
          </a:p>
          <a:p>
            <a:pPr eaLnBrk="1" hangingPunct="1">
              <a:lnSpc>
                <a:spcPct val="90000"/>
              </a:lnSpc>
              <a:buFont typeface="Wingdings" pitchFamily="96" charset="2"/>
              <a:buChar char="§"/>
              <a:defRPr/>
            </a:pPr>
            <a:endParaRPr lang="en-US" dirty="0">
              <a:ea typeface="+mn-ea"/>
              <a:cs typeface="+mn-cs"/>
            </a:endParaRPr>
          </a:p>
          <a:p>
            <a:pPr eaLnBrk="1" hangingPunct="1">
              <a:lnSpc>
                <a:spcPct val="90000"/>
              </a:lnSpc>
              <a:buFont typeface="Wingdings" pitchFamily="96" charset="2"/>
              <a:buChar char="§"/>
              <a:defRPr/>
            </a:pPr>
            <a:r>
              <a:rPr lang="en-US" dirty="0">
                <a:ea typeface="+mn-ea"/>
                <a:cs typeface="+mn-cs"/>
              </a:rPr>
              <a:t>Difficult to arrange in conservative </a:t>
            </a:r>
            <a:r>
              <a:rPr lang="en-US" dirty="0" err="1">
                <a:ea typeface="+mn-ea"/>
                <a:cs typeface="+mn-cs"/>
              </a:rPr>
              <a:t>depts</a:t>
            </a:r>
            <a:endParaRPr lang="en-US" dirty="0">
              <a:ea typeface="+mn-ea"/>
              <a:cs typeface="+mn-cs"/>
            </a:endParaRPr>
          </a:p>
          <a:p>
            <a:pPr eaLnBrk="1" hangingPunct="1">
              <a:lnSpc>
                <a:spcPct val="90000"/>
              </a:lnSpc>
              <a:buFont typeface="Wingdings" pitchFamily="96" charset="2"/>
              <a:buChar char="§"/>
              <a:defRPr/>
            </a:pPr>
            <a:r>
              <a:rPr lang="en-US" dirty="0">
                <a:ea typeface="+mn-ea"/>
                <a:cs typeface="+mn-cs"/>
              </a:rPr>
              <a:t>Difficult to do with large classes</a:t>
            </a:r>
          </a:p>
          <a:p>
            <a:pPr eaLnBrk="1" hangingPunct="1">
              <a:lnSpc>
                <a:spcPct val="90000"/>
              </a:lnSpc>
              <a:buFont typeface="Wingdings" pitchFamily="96" charset="2"/>
              <a:buChar char="§"/>
              <a:defRPr/>
            </a:pPr>
            <a:r>
              <a:rPr lang="en-US" dirty="0">
                <a:ea typeface="+mn-ea"/>
                <a:cs typeface="+mn-cs"/>
              </a:rPr>
              <a:t>Difficult for teachers without practical </a:t>
            </a:r>
            <a:r>
              <a:rPr lang="en-US" dirty="0" err="1">
                <a:ea typeface="+mn-ea"/>
                <a:cs typeface="+mn-cs"/>
              </a:rPr>
              <a:t>exp’ce</a:t>
            </a:r>
            <a:endParaRPr lang="en-US" dirty="0">
              <a:ea typeface="+mn-ea"/>
              <a:cs typeface="+mn-cs"/>
            </a:endParaRPr>
          </a:p>
          <a:p>
            <a:pPr eaLnBrk="1" hangingPunct="1">
              <a:lnSpc>
                <a:spcPct val="90000"/>
              </a:lnSpc>
              <a:buFont typeface="Wingdings" pitchFamily="96" charset="2"/>
              <a:buChar char="§"/>
              <a:defRPr/>
            </a:pPr>
            <a:endParaRPr lang="en-US" dirty="0">
              <a:ea typeface="+mn-ea"/>
              <a:cs typeface="+mn-cs"/>
            </a:endParaRPr>
          </a:p>
          <a:p>
            <a:pPr eaLnBrk="1" hangingPunct="1">
              <a:lnSpc>
                <a:spcPct val="90000"/>
              </a:lnSpc>
              <a:buFont typeface="Wingdings" pitchFamily="96" charset="2"/>
              <a:buChar char="§"/>
              <a:defRPr/>
            </a:pPr>
            <a:r>
              <a:rPr lang="en-US" dirty="0">
                <a:ea typeface="+mn-ea"/>
                <a:cs typeface="+mn-cs"/>
              </a:rPr>
              <a:t>Nevertheless, a worthwhile goal.</a:t>
            </a:r>
          </a:p>
          <a:p>
            <a:pPr eaLnBrk="1" hangingPunct="1">
              <a:lnSpc>
                <a:spcPct val="90000"/>
              </a:lnSpc>
              <a:buFont typeface="Wingdings" pitchFamily="-60" charset="2"/>
              <a:buNone/>
              <a:defRPr/>
            </a:pPr>
            <a:endParaRPr lang="en-US"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dissolve">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6979">
                                            <p:txEl>
                                              <p:pRg st="2" end="2"/>
                                            </p:txEl>
                                          </p:spTgt>
                                        </p:tgtEl>
                                        <p:attrNameLst>
                                          <p:attrName>style.visibility</p:attrName>
                                        </p:attrNameLst>
                                      </p:cBhvr>
                                      <p:to>
                                        <p:strVal val="visible"/>
                                      </p:to>
                                    </p:set>
                                    <p:animEffect transition="in" filter="dissolve">
                                      <p:cBhvr>
                                        <p:cTn id="12" dur="500"/>
                                        <p:tgtEl>
                                          <p:spTgt spid="1269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6979">
                                            <p:txEl>
                                              <p:pRg st="3" end="3"/>
                                            </p:txEl>
                                          </p:spTgt>
                                        </p:tgtEl>
                                        <p:attrNameLst>
                                          <p:attrName>style.visibility</p:attrName>
                                        </p:attrNameLst>
                                      </p:cBhvr>
                                      <p:to>
                                        <p:strVal val="visible"/>
                                      </p:to>
                                    </p:set>
                                    <p:animEffect transition="in" filter="dissolve">
                                      <p:cBhvr>
                                        <p:cTn id="17" dur="500"/>
                                        <p:tgtEl>
                                          <p:spTgt spid="1269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6979">
                                            <p:txEl>
                                              <p:pRg st="4" end="4"/>
                                            </p:txEl>
                                          </p:spTgt>
                                        </p:tgtEl>
                                        <p:attrNameLst>
                                          <p:attrName>style.visibility</p:attrName>
                                        </p:attrNameLst>
                                      </p:cBhvr>
                                      <p:to>
                                        <p:strVal val="visible"/>
                                      </p:to>
                                    </p:set>
                                    <p:animEffect transition="in" filter="dissolve">
                                      <p:cBhvr>
                                        <p:cTn id="22" dur="500"/>
                                        <p:tgtEl>
                                          <p:spTgt spid="1269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6979">
                                            <p:txEl>
                                              <p:pRg st="6" end="6"/>
                                            </p:txEl>
                                          </p:spTgt>
                                        </p:tgtEl>
                                        <p:attrNameLst>
                                          <p:attrName>style.visibility</p:attrName>
                                        </p:attrNameLst>
                                      </p:cBhvr>
                                      <p:to>
                                        <p:strVal val="visible"/>
                                      </p:to>
                                    </p:set>
                                    <p:animEffect transition="in" filter="dissolve">
                                      <p:cBhvr>
                                        <p:cTn id="27" dur="500"/>
                                        <p:tgtEl>
                                          <p:spTgt spid="1269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noChangeArrowheads="1"/>
          </p:cNvSpPr>
          <p:nvPr>
            <p:ph type="dt" sz="quarter" idx="10"/>
          </p:nvPr>
        </p:nvSpPr>
        <p:spPr/>
        <p:txBody>
          <a:bodyPr/>
          <a:lstStyle/>
          <a:p>
            <a:pPr>
              <a:defRPr/>
            </a:pPr>
            <a:r>
              <a:rPr lang="en-CA"/>
              <a:t>May, 2009</a:t>
            </a:r>
            <a:endParaRPr lang="en-US"/>
          </a:p>
        </p:txBody>
      </p:sp>
      <p:sp>
        <p:nvSpPr>
          <p:cNvPr id="6" name="Footer Placeholder 5"/>
          <p:cNvSpPr>
            <a:spLocks noGrp="1" noChangeArrowheads="1"/>
          </p:cNvSpPr>
          <p:nvPr>
            <p:ph type="ftr" sz="quarter" idx="11"/>
          </p:nvPr>
        </p:nvSpPr>
        <p:spPr/>
        <p:txBody>
          <a:bodyPr/>
          <a:lstStyle/>
          <a:p>
            <a:pPr>
              <a:defRPr/>
            </a:pPr>
            <a:r>
              <a:rPr lang="en-US"/>
              <a:t>CMEF</a:t>
            </a:r>
          </a:p>
        </p:txBody>
      </p:sp>
      <p:sp>
        <p:nvSpPr>
          <p:cNvPr id="7" name="Slide Number Placeholder 6"/>
          <p:cNvSpPr>
            <a:spLocks noGrp="1" noChangeArrowheads="1"/>
          </p:cNvSpPr>
          <p:nvPr>
            <p:ph type="sldNum" sz="quarter" idx="12"/>
          </p:nvPr>
        </p:nvSpPr>
        <p:spPr/>
        <p:txBody>
          <a:bodyPr/>
          <a:lstStyle/>
          <a:p>
            <a:pPr>
              <a:defRPr/>
            </a:pPr>
            <a:fld id="{17985DAD-2AC4-4E9E-9325-77CB8CF4CDC5}" type="slidenum">
              <a:rPr lang="en-US"/>
              <a:pPr>
                <a:defRPr/>
              </a:pPr>
              <a:t>57</a:t>
            </a:fld>
            <a:endParaRPr lang="en-US"/>
          </a:p>
        </p:txBody>
      </p:sp>
      <p:sp>
        <p:nvSpPr>
          <p:cNvPr id="128002" name="Rectangle 2"/>
          <p:cNvSpPr>
            <a:spLocks noGrp="1" noRot="1" noChangeArrowheads="1"/>
          </p:cNvSpPr>
          <p:nvPr>
            <p:ph type="ctrTitle"/>
          </p:nvPr>
        </p:nvSpPr>
        <p:spPr>
          <a:xfrm>
            <a:off x="685800" y="2514600"/>
            <a:ext cx="7772400" cy="1600200"/>
          </a:xfrm>
        </p:spPr>
        <p:txBody>
          <a:bodyPr/>
          <a:lstStyle/>
          <a:p>
            <a:pPr eaLnBrk="1" hangingPunct="1">
              <a:defRPr/>
            </a:pPr>
            <a:r>
              <a:rPr lang="en-US" smtClean="0">
                <a:ea typeface="ＭＳ Ｐゴシック" pitchFamily="42" charset="-128"/>
                <a:cs typeface="ＭＳ Ｐゴシック" pitchFamily="42" charset="-128"/>
              </a:rPr>
              <a:t>Thanks for listening.</a:t>
            </a:r>
          </a:p>
        </p:txBody>
      </p:sp>
      <p:sp>
        <p:nvSpPr>
          <p:cNvPr id="128003" name="Rectangle 3"/>
          <p:cNvSpPr>
            <a:spLocks noGrp="1" noRot="1" noChangeArrowheads="1"/>
          </p:cNvSpPr>
          <p:nvPr>
            <p:ph type="subTitle" idx="1"/>
          </p:nvPr>
        </p:nvSpPr>
        <p:spPr/>
        <p:txBody>
          <a:bodyPr/>
          <a:lstStyle/>
          <a:p>
            <a:pPr eaLnBrk="1" hangingPunct="1">
              <a:defRPr/>
            </a:pPr>
            <a:endParaRPr lang="en-US">
              <a:ea typeface="+mn-ea"/>
              <a:cs typeface="+mn-cs"/>
            </a:endParaRPr>
          </a:p>
          <a:p>
            <a:pPr eaLnBrk="1" hangingPunct="1">
              <a:defRPr/>
            </a:pPr>
            <a:r>
              <a:rPr lang="en-US">
                <a:ea typeface="+mn-ea"/>
                <a:cs typeface="+mn-cs"/>
              </a:rPr>
              <a:t>Follow-up (</a:t>
            </a:r>
            <a:r>
              <a:rPr lang="en-US">
                <a:ea typeface="+mn-ea"/>
                <a:cs typeface="+mn-cs"/>
                <a:hlinkClick r:id="rId3"/>
              </a:rPr>
              <a:t>weldon@sfu.ca</a:t>
            </a:r>
            <a:r>
              <a:rPr lang="en-US">
                <a:ea typeface="+mn-ea"/>
                <a:cs typeface="+mn-cs"/>
              </a:rPr>
              <a:t>)</a:t>
            </a:r>
          </a:p>
          <a:p>
            <a:pPr eaLnBrk="1" hangingPunct="1">
              <a:defRPr/>
            </a:pPr>
            <a:r>
              <a:rPr lang="en-US">
                <a:ea typeface="+mn-ea"/>
                <a:cs typeface="+mn-cs"/>
              </a:rPr>
              <a:t>www.stat.sfu.ca/~weldon</a:t>
            </a:r>
          </a:p>
        </p:txBody>
      </p:sp>
      <p:sp>
        <p:nvSpPr>
          <p:cNvPr id="118791" name="Text Box 4"/>
          <p:cNvSpPr txBox="1">
            <a:spLocks noChangeArrowheads="1"/>
          </p:cNvSpPr>
          <p:nvPr/>
        </p:nvSpPr>
        <p:spPr bwMode="auto">
          <a:xfrm>
            <a:off x="3200400" y="1371600"/>
            <a:ext cx="2489200" cy="823913"/>
          </a:xfrm>
          <a:prstGeom prst="rect">
            <a:avLst/>
          </a:prstGeom>
          <a:noFill/>
          <a:ln w="9525">
            <a:noFill/>
            <a:miter lim="800000"/>
            <a:headEnd/>
            <a:tailEnd/>
          </a:ln>
        </p:spPr>
        <p:txBody>
          <a:bodyPr wrap="none">
            <a:prstTxWarp prst="textNoShape">
              <a:avLst/>
            </a:prstTxWarp>
            <a:spAutoFit/>
          </a:bodyPr>
          <a:lstStyle/>
          <a:p>
            <a:r>
              <a:rPr lang="en-US" sz="4800">
                <a:solidFill>
                  <a:schemeClr val="tx2"/>
                </a:solidFill>
              </a:rPr>
              <a:t>The End</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Demographic Split</a:t>
            </a:r>
          </a:p>
        </p:txBody>
      </p:sp>
      <p:sp>
        <p:nvSpPr>
          <p:cNvPr id="3" name="Content Placeholder 2"/>
          <p:cNvSpPr>
            <a:spLocks noGrp="1"/>
          </p:cNvSpPr>
          <p:nvPr>
            <p:ph idx="1"/>
          </p:nvPr>
        </p:nvSpPr>
        <p:spPr/>
        <p:txBody>
          <a:bodyPr/>
          <a:lstStyle/>
          <a:p>
            <a:pPr>
              <a:buFont typeface="Wingdings" pitchFamily="-60" charset="2"/>
              <a:buChar char="§"/>
              <a:defRPr/>
            </a:pPr>
            <a:r>
              <a:rPr lang="en-US" dirty="0" smtClean="0"/>
              <a:t>Theory first preferred           1%</a:t>
            </a:r>
          </a:p>
          <a:p>
            <a:pPr>
              <a:buFont typeface="Wingdings" pitchFamily="-60" charset="2"/>
              <a:buChar char="§"/>
              <a:defRPr/>
            </a:pPr>
            <a:r>
              <a:rPr lang="en-US" dirty="0" smtClean="0"/>
              <a:t>Practice first preferred        99 %</a:t>
            </a:r>
          </a:p>
          <a:p>
            <a:pPr>
              <a:buFont typeface="Wingdings" pitchFamily="-60" charset="2"/>
              <a:buChar char="§"/>
              <a:defRPr/>
            </a:pPr>
            <a:endParaRPr lang="en-US" dirty="0" smtClean="0"/>
          </a:p>
          <a:p>
            <a:pPr>
              <a:buFont typeface="Wingdings" pitchFamily="-60" charset="2"/>
              <a:buNone/>
              <a:defRPr/>
            </a:pPr>
            <a:r>
              <a:rPr lang="en-US" dirty="0" smtClean="0"/>
              <a:t> (Based on proportions choosing to major in Math </a:t>
            </a:r>
            <a:r>
              <a:rPr lang="en-US" dirty="0" err="1" smtClean="0"/>
              <a:t>vs</a:t>
            </a:r>
            <a:r>
              <a:rPr lang="en-US" dirty="0" smtClean="0"/>
              <a:t> major in Math Sciences and </a:t>
            </a:r>
            <a:r>
              <a:rPr lang="en-US" dirty="0" err="1" smtClean="0"/>
              <a:t>Engineering.(Stats</a:t>
            </a:r>
            <a:r>
              <a:rPr lang="en-US" dirty="0" smtClean="0"/>
              <a:t>, computing </a:t>
            </a:r>
            <a:r>
              <a:rPr lang="en-US" dirty="0" err="1" smtClean="0"/>
              <a:t>sci</a:t>
            </a:r>
            <a:r>
              <a:rPr lang="en-US" dirty="0" smtClean="0"/>
              <a:t>, natural science, ecology, management science, ….) </a:t>
            </a:r>
          </a:p>
        </p:txBody>
      </p:sp>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D1428EC7-01EC-4E04-8483-91255D0AD455}"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Applied Math?</a:t>
            </a:r>
          </a:p>
        </p:txBody>
      </p:sp>
      <p:sp>
        <p:nvSpPr>
          <p:cNvPr id="3" name="Content Placeholder 2"/>
          <p:cNvSpPr>
            <a:spLocks noGrp="1"/>
          </p:cNvSpPr>
          <p:nvPr>
            <p:ph idx="1"/>
          </p:nvPr>
        </p:nvSpPr>
        <p:spPr/>
        <p:txBody>
          <a:bodyPr/>
          <a:lstStyle/>
          <a:p>
            <a:pPr>
              <a:buFont typeface="Wingdings" pitchFamily="-60" charset="2"/>
              <a:buChar char="§"/>
              <a:defRPr/>
            </a:pPr>
            <a:r>
              <a:rPr lang="en-US" dirty="0" smtClean="0"/>
              <a:t>STATS= APPLIED MATH ? </a:t>
            </a:r>
          </a:p>
          <a:p>
            <a:pPr>
              <a:buFont typeface="Wingdings" pitchFamily="-60" charset="2"/>
              <a:buChar char="§"/>
              <a:defRPr/>
            </a:pPr>
            <a:r>
              <a:rPr lang="en-US" dirty="0" smtClean="0"/>
              <a:t>STATS= APPLYING MATH ?</a:t>
            </a:r>
          </a:p>
          <a:p>
            <a:pPr>
              <a:buFont typeface="Wingdings" pitchFamily="-60" charset="2"/>
              <a:buChar char="§"/>
              <a:defRPr/>
            </a:pPr>
            <a:r>
              <a:rPr lang="en-US" dirty="0" smtClean="0"/>
              <a:t>STATS= INFO EXTRACTION (Applying Math whenever useful)</a:t>
            </a:r>
          </a:p>
          <a:p>
            <a:pPr>
              <a:buFont typeface="Wingdings" pitchFamily="-60" charset="2"/>
              <a:buChar char="§"/>
              <a:defRPr/>
            </a:pPr>
            <a:r>
              <a:rPr lang="en-US" dirty="0" smtClean="0"/>
              <a:t>MATH-STAT ≠ STAT THEORY</a:t>
            </a:r>
          </a:p>
          <a:p>
            <a:pPr>
              <a:buFont typeface="Wingdings" pitchFamily="-60" charset="2"/>
              <a:buChar char="§"/>
              <a:defRPr/>
            </a:pPr>
            <a:r>
              <a:rPr lang="en-US" dirty="0" smtClean="0"/>
              <a:t>HOW DOES MATH SUPPORT </a:t>
            </a:r>
            <a:br>
              <a:rPr lang="en-US" dirty="0" smtClean="0"/>
            </a:br>
            <a:r>
              <a:rPr lang="en-US" dirty="0" smtClean="0"/>
              <a:t>        TEACHING OF STAT THEORY?</a:t>
            </a:r>
          </a:p>
        </p:txBody>
      </p:sp>
      <p:sp>
        <p:nvSpPr>
          <p:cNvPr id="4" name="Date Placeholder 3"/>
          <p:cNvSpPr>
            <a:spLocks noGrp="1"/>
          </p:cNvSpPr>
          <p:nvPr>
            <p:ph type="dt" sz="quarter" idx="10"/>
          </p:nvPr>
        </p:nvSpPr>
        <p:spPr/>
        <p:txBody>
          <a:bodyPr/>
          <a:lstStyle/>
          <a:p>
            <a:pPr>
              <a:defRPr/>
            </a:pPr>
            <a:r>
              <a:rPr lang="en-CA"/>
              <a:t>May, 2009</a:t>
            </a:r>
            <a:endParaRPr lang="en-US"/>
          </a:p>
        </p:txBody>
      </p:sp>
      <p:sp>
        <p:nvSpPr>
          <p:cNvPr id="5" name="Footer Placeholder 4"/>
          <p:cNvSpPr>
            <a:spLocks noGrp="1"/>
          </p:cNvSpPr>
          <p:nvPr>
            <p:ph type="ftr" sz="quarter" idx="11"/>
          </p:nvPr>
        </p:nvSpPr>
        <p:spPr/>
        <p:txBody>
          <a:bodyPr/>
          <a:lstStyle/>
          <a:p>
            <a:pPr>
              <a:defRPr/>
            </a:pPr>
            <a:r>
              <a:rPr lang="en-US"/>
              <a:t>CMEF</a:t>
            </a:r>
          </a:p>
        </p:txBody>
      </p:sp>
      <p:sp>
        <p:nvSpPr>
          <p:cNvPr id="6" name="Slide Number Placeholder 5"/>
          <p:cNvSpPr>
            <a:spLocks noGrp="1"/>
          </p:cNvSpPr>
          <p:nvPr>
            <p:ph type="sldNum" sz="quarter" idx="12"/>
          </p:nvPr>
        </p:nvSpPr>
        <p:spPr/>
        <p:txBody>
          <a:bodyPr/>
          <a:lstStyle/>
          <a:p>
            <a:pPr>
              <a:defRPr/>
            </a:pPr>
            <a:fld id="{ACEE1286-164A-44BC-83C8-574BD38F513C}"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42" charset="-128"/>
                <a:cs typeface="ＭＳ Ｐゴシック" pitchFamily="42" charset="-128"/>
              </a:rPr>
              <a:t>Role of Math in Stat Ed?</a:t>
            </a:r>
          </a:p>
        </p:txBody>
      </p:sp>
      <p:sp>
        <p:nvSpPr>
          <p:cNvPr id="3" name="Content Placeholder 2"/>
          <p:cNvSpPr>
            <a:spLocks noGrp="1"/>
          </p:cNvSpPr>
          <p:nvPr>
            <p:ph idx="1"/>
          </p:nvPr>
        </p:nvSpPr>
        <p:spPr/>
        <p:txBody>
          <a:bodyPr/>
          <a:lstStyle/>
          <a:p>
            <a:pPr>
              <a:defRPr/>
            </a:pPr>
            <a:r>
              <a:rPr lang="en-US" smtClean="0">
                <a:ea typeface="ＭＳ Ｐゴシック" pitchFamily="42" charset="-128"/>
                <a:cs typeface="ＭＳ Ｐゴシック" pitchFamily="42" charset="-128"/>
              </a:rPr>
              <a:t>Clarification of Ideas Already Internalized</a:t>
            </a:r>
          </a:p>
          <a:p>
            <a:pPr>
              <a:defRPr/>
            </a:pPr>
            <a:r>
              <a:rPr lang="en-US" smtClean="0">
                <a:ea typeface="ＭＳ Ｐゴシック" pitchFamily="42" charset="-128"/>
                <a:cs typeface="ＭＳ Ｐゴシック" pitchFamily="42" charset="-128"/>
              </a:rPr>
              <a:t>Taxonomy of Tools Already Used</a:t>
            </a:r>
          </a:p>
          <a:p>
            <a:pPr>
              <a:defRPr/>
            </a:pPr>
            <a:r>
              <a:rPr lang="en-US" smtClean="0">
                <a:ea typeface="ＭＳ Ｐゴシック" pitchFamily="42" charset="-128"/>
                <a:cs typeface="ＭＳ Ｐゴシック" pitchFamily="42" charset="-128"/>
              </a:rPr>
              <a:t>Simplification of Complex Methods</a:t>
            </a:r>
          </a:p>
        </p:txBody>
      </p:sp>
      <p:sp>
        <p:nvSpPr>
          <p:cNvPr id="4" name="Date Placeholder 3"/>
          <p:cNvSpPr>
            <a:spLocks noGrp="1"/>
          </p:cNvSpPr>
          <p:nvPr>
            <p:ph type="dt" sz="quarter" idx="10"/>
          </p:nvPr>
        </p:nvSpPr>
        <p:spPr/>
        <p:txBody>
          <a:bodyPr/>
          <a:lstStyle/>
          <a:p>
            <a:pPr>
              <a:defRPr/>
            </a:pPr>
            <a:r>
              <a:rPr lang="en-CA" smtClean="0"/>
              <a:t>May, 2009</a:t>
            </a:r>
            <a:endParaRPr lang="en-US"/>
          </a:p>
        </p:txBody>
      </p:sp>
      <p:sp>
        <p:nvSpPr>
          <p:cNvPr id="5" name="Footer Placeholder 4"/>
          <p:cNvSpPr>
            <a:spLocks noGrp="1"/>
          </p:cNvSpPr>
          <p:nvPr>
            <p:ph type="ftr" sz="quarter" idx="11"/>
          </p:nvPr>
        </p:nvSpPr>
        <p:spPr/>
        <p:txBody>
          <a:bodyPr/>
          <a:lstStyle/>
          <a:p>
            <a:pPr>
              <a:defRPr/>
            </a:pPr>
            <a:r>
              <a:rPr lang="en-US" smtClean="0">
                <a:latin typeface="Arial" pitchFamily="42" charset="0"/>
                <a:ea typeface="ＭＳ Ｐゴシック" pitchFamily="42" charset="-128"/>
                <a:cs typeface="ＭＳ Ｐゴシック" pitchFamily="42" charset="-128"/>
              </a:rPr>
              <a:t>CMEF</a:t>
            </a:r>
          </a:p>
        </p:txBody>
      </p:sp>
      <p:sp>
        <p:nvSpPr>
          <p:cNvPr id="6" name="Slide Number Placeholder 5"/>
          <p:cNvSpPr>
            <a:spLocks noGrp="1"/>
          </p:cNvSpPr>
          <p:nvPr>
            <p:ph type="sldNum" sz="quarter" idx="12"/>
          </p:nvPr>
        </p:nvSpPr>
        <p:spPr/>
        <p:txBody>
          <a:bodyPr/>
          <a:lstStyle/>
          <a:p>
            <a:pPr>
              <a:defRPr/>
            </a:pPr>
            <a:fld id="{71447661-888C-4DE8-A0DE-11E3DA5541FE}" type="slidenum">
              <a:rPr lang="en-US" smtClean="0"/>
              <a:pPr>
                <a:defRPr/>
              </a:pPr>
              <a:t>8</a:t>
            </a:fld>
            <a:endParaRPr lang="en-US"/>
          </a:p>
        </p:txBody>
      </p:sp>
      <p:sp>
        <p:nvSpPr>
          <p:cNvPr id="7" name="TextBox 6"/>
          <p:cNvSpPr txBox="1">
            <a:spLocks noChangeArrowheads="1"/>
          </p:cNvSpPr>
          <p:nvPr/>
        </p:nvSpPr>
        <p:spPr bwMode="auto">
          <a:xfrm>
            <a:off x="457200" y="4114800"/>
            <a:ext cx="7912100" cy="708025"/>
          </a:xfrm>
          <a:prstGeom prst="rect">
            <a:avLst/>
          </a:prstGeom>
          <a:noFill/>
          <a:ln w="9525">
            <a:noFill/>
            <a:miter lim="800000"/>
            <a:headEnd/>
            <a:tailEnd/>
          </a:ln>
        </p:spPr>
        <p:txBody>
          <a:bodyPr wrap="none">
            <a:prstTxWarp prst="textNoShape">
              <a:avLst/>
            </a:prstTxWarp>
            <a:spAutoFit/>
          </a:bodyPr>
          <a:lstStyle/>
          <a:p>
            <a:r>
              <a:rPr lang="en-US" sz="4000">
                <a:solidFill>
                  <a:srgbClr val="800000"/>
                </a:solidFill>
              </a:rPr>
              <a:t>Note:  Math Follows Stat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May, 2009</a:t>
            </a:r>
            <a:endParaRPr lang="en-US"/>
          </a:p>
        </p:txBody>
      </p:sp>
      <p:sp>
        <p:nvSpPr>
          <p:cNvPr id="6" name="Footer Placeholder 4"/>
          <p:cNvSpPr>
            <a:spLocks noGrp="1"/>
          </p:cNvSpPr>
          <p:nvPr>
            <p:ph type="ftr" sz="quarter" idx="11"/>
          </p:nvPr>
        </p:nvSpPr>
        <p:spPr/>
        <p:txBody>
          <a:bodyPr/>
          <a:lstStyle/>
          <a:p>
            <a:pPr>
              <a:defRPr/>
            </a:pPr>
            <a:r>
              <a:rPr lang="en-US"/>
              <a:t>CMEF</a:t>
            </a:r>
          </a:p>
        </p:txBody>
      </p:sp>
      <p:sp>
        <p:nvSpPr>
          <p:cNvPr id="7" name="Slide Number Placeholder 5"/>
          <p:cNvSpPr>
            <a:spLocks noGrp="1"/>
          </p:cNvSpPr>
          <p:nvPr>
            <p:ph type="sldNum" sz="quarter" idx="12"/>
          </p:nvPr>
        </p:nvSpPr>
        <p:spPr/>
        <p:txBody>
          <a:bodyPr/>
          <a:lstStyle/>
          <a:p>
            <a:pPr>
              <a:defRPr/>
            </a:pPr>
            <a:fld id="{936E6252-4493-4CA1-AC30-B4901A889B21}" type="slidenum">
              <a:rPr lang="en-US" smtClean="0"/>
              <a:pPr>
                <a:defRPr/>
              </a:pPr>
              <a:t>9</a:t>
            </a:fld>
            <a:endParaRPr lang="en-US"/>
          </a:p>
        </p:txBody>
      </p:sp>
      <p:sp>
        <p:nvSpPr>
          <p:cNvPr id="35842" name="Rectangle 1026"/>
          <p:cNvSpPr>
            <a:spLocks noGrp="1" noRot="1" noChangeArrowheads="1"/>
          </p:cNvSpPr>
          <p:nvPr>
            <p:ph type="title"/>
          </p:nvPr>
        </p:nvSpPr>
        <p:spPr/>
        <p:txBody>
          <a:bodyPr/>
          <a:lstStyle/>
          <a:p>
            <a:pPr eaLnBrk="1" hangingPunct="1">
              <a:defRPr/>
            </a:pPr>
            <a:r>
              <a:rPr lang="en-US">
                <a:ea typeface="+mj-ea"/>
                <a:cs typeface="+mj-cs"/>
              </a:rPr>
              <a:t>Undergrad Stats Ed Proposal</a:t>
            </a:r>
          </a:p>
        </p:txBody>
      </p:sp>
      <p:sp>
        <p:nvSpPr>
          <p:cNvPr id="35843" name="Rectangle 1027"/>
          <p:cNvSpPr>
            <a:spLocks noGrp="1" noRot="1" noChangeArrowheads="1"/>
          </p:cNvSpPr>
          <p:nvPr>
            <p:ph type="body" idx="1"/>
          </p:nvPr>
        </p:nvSpPr>
        <p:spPr>
          <a:xfrm>
            <a:off x="304800" y="1828800"/>
            <a:ext cx="8540750" cy="2438400"/>
          </a:xfrm>
        </p:spPr>
        <p:txBody>
          <a:bodyPr/>
          <a:lstStyle/>
          <a:p>
            <a:pPr algn="ctr" eaLnBrk="1" hangingPunct="1">
              <a:lnSpc>
                <a:spcPct val="90000"/>
              </a:lnSpc>
              <a:buFontTx/>
              <a:buNone/>
              <a:defRPr/>
            </a:pPr>
            <a:r>
              <a:rPr lang="en-US" sz="2800">
                <a:ea typeface="+mn-ea"/>
                <a:cs typeface="+mn-cs"/>
              </a:rPr>
              <a:t>Immersion in Data Analysis, </a:t>
            </a:r>
          </a:p>
          <a:p>
            <a:pPr algn="ctr" eaLnBrk="1" hangingPunct="1">
              <a:lnSpc>
                <a:spcPct val="90000"/>
              </a:lnSpc>
              <a:buFontTx/>
              <a:buNone/>
              <a:defRPr/>
            </a:pPr>
            <a:r>
              <a:rPr lang="en-US" sz="2800">
                <a:ea typeface="+mn-ea"/>
                <a:cs typeface="+mn-cs"/>
              </a:rPr>
              <a:t>with Guidance and Feedback, </a:t>
            </a:r>
          </a:p>
          <a:p>
            <a:pPr algn="ctr" eaLnBrk="1" hangingPunct="1">
              <a:lnSpc>
                <a:spcPct val="90000"/>
              </a:lnSpc>
              <a:buFontTx/>
              <a:buNone/>
              <a:defRPr/>
            </a:pPr>
            <a:r>
              <a:rPr lang="en-US" sz="2800">
                <a:ea typeface="+mn-ea"/>
                <a:cs typeface="+mn-cs"/>
              </a:rPr>
              <a:t>will promote </a:t>
            </a:r>
          </a:p>
          <a:p>
            <a:pPr algn="ctr" eaLnBrk="1" hangingPunct="1">
              <a:lnSpc>
                <a:spcPct val="90000"/>
              </a:lnSpc>
              <a:buFontTx/>
              <a:buNone/>
              <a:defRPr/>
            </a:pPr>
            <a:r>
              <a:rPr lang="en-US" sz="2800">
                <a:ea typeface="+mn-ea"/>
                <a:cs typeface="+mn-cs"/>
              </a:rPr>
              <a:t>a more Useful Knowledge of Statistics </a:t>
            </a:r>
          </a:p>
          <a:p>
            <a:pPr algn="ctr" eaLnBrk="1" hangingPunct="1">
              <a:lnSpc>
                <a:spcPct val="90000"/>
              </a:lnSpc>
              <a:buFontTx/>
              <a:buNone/>
              <a:defRPr/>
            </a:pPr>
            <a:r>
              <a:rPr lang="en-US" sz="2800">
                <a:ea typeface="+mn-ea"/>
                <a:cs typeface="+mn-cs"/>
              </a:rPr>
              <a:t>than a Logical Sequence of Technique Presentations </a:t>
            </a:r>
          </a:p>
        </p:txBody>
      </p:sp>
      <p:sp>
        <p:nvSpPr>
          <p:cNvPr id="35845" name="Text Box 1029"/>
          <p:cNvSpPr txBox="1">
            <a:spLocks noChangeArrowheads="1"/>
          </p:cNvSpPr>
          <p:nvPr/>
        </p:nvSpPr>
        <p:spPr bwMode="auto">
          <a:xfrm>
            <a:off x="914400" y="4724400"/>
            <a:ext cx="7239000" cy="1187450"/>
          </a:xfrm>
          <a:prstGeom prst="rect">
            <a:avLst/>
          </a:prstGeom>
          <a:noFill/>
          <a:ln w="9525">
            <a:noFill/>
            <a:miter lim="800000"/>
            <a:headEnd/>
            <a:tailEnd/>
          </a:ln>
        </p:spPr>
        <p:txBody>
          <a:bodyPr>
            <a:prstTxWarp prst="textNoShape">
              <a:avLst/>
            </a:prstTxWarp>
            <a:spAutoFit/>
          </a:bodyPr>
          <a:lstStyle/>
          <a:p>
            <a:pPr algn="ctr"/>
            <a:r>
              <a:rPr lang="en-US"/>
              <a:t>A return to Apprenticeship Education, </a:t>
            </a:r>
          </a:p>
          <a:p>
            <a:pPr algn="ctr"/>
            <a:r>
              <a:rPr lang="en-US"/>
              <a:t>but making use of modern resources </a:t>
            </a:r>
          </a:p>
          <a:p>
            <a:pPr algn="ctr"/>
            <a:r>
              <a:rPr lang="en-US"/>
              <a:t>(statistical software and electronic communication.)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dissolve">
                                      <p:cBhvr>
                                        <p:cTn id="7"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6" charset="0"/>
            <a:ea typeface="ＭＳ Ｐゴシック" pitchFamily="96" charset="-128"/>
            <a:cs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6" charset="0"/>
            <a:ea typeface="ＭＳ Ｐゴシック" pitchFamily="96" charset="-128"/>
            <a:cs typeface="ＭＳ Ｐゴシック" pitchFamily="96" charset="-12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3">
        <a:dk1>
          <a:srgbClr val="4D4D4D"/>
        </a:dk1>
        <a:lt1>
          <a:srgbClr val="FFFFFF"/>
        </a:lt1>
        <a:dk2>
          <a:srgbClr val="000092"/>
        </a:dk2>
        <a:lt2>
          <a:srgbClr val="FFFFFF"/>
        </a:lt2>
        <a:accent1>
          <a:srgbClr val="FF66FF"/>
        </a:accent1>
        <a:accent2>
          <a:srgbClr val="666699"/>
        </a:accent2>
        <a:accent3>
          <a:srgbClr val="AAAAC7"/>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4">
        <a:dk1>
          <a:srgbClr val="4F4F77"/>
        </a:dk1>
        <a:lt1>
          <a:srgbClr val="FFFFFF"/>
        </a:lt1>
        <a:dk2>
          <a:srgbClr val="000092"/>
        </a:dk2>
        <a:lt2>
          <a:srgbClr val="F3F3FF"/>
        </a:lt2>
        <a:accent1>
          <a:srgbClr val="5D5D8B"/>
        </a:accent1>
        <a:accent2>
          <a:srgbClr val="66CCFF"/>
        </a:accent2>
        <a:accent3>
          <a:srgbClr val="AAAAC7"/>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HD:Applications:Microsoft Office 2004:Templates:Presentations:Designs:Clouds</Template>
  <TotalTime>9559</TotalTime>
  <Words>2232</Words>
  <Application>Microsoft PowerPoint</Application>
  <PresentationFormat>On-screen Show (4:3)</PresentationFormat>
  <Paragraphs>556</Paragraphs>
  <Slides>57</Slides>
  <Notes>46</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Clouds</vt:lpstr>
      <vt:lpstr>Worksheet</vt:lpstr>
      <vt:lpstr>Document</vt:lpstr>
      <vt:lpstr>Authentic Content  in Statistics Courses</vt:lpstr>
      <vt:lpstr>Overview of Issue</vt:lpstr>
      <vt:lpstr>What are “the basics”?</vt:lpstr>
      <vt:lpstr>Some tools of practice  (data analysis)</vt:lpstr>
      <vt:lpstr>How does a student learn these practical strategies? </vt:lpstr>
      <vt:lpstr>Demographic Split</vt:lpstr>
      <vt:lpstr>Applied Math?</vt:lpstr>
      <vt:lpstr>Role of Math in Stat Ed?</vt:lpstr>
      <vt:lpstr>Undergrad Stats Ed Proposal</vt:lpstr>
      <vt:lpstr>Outline</vt:lpstr>
      <vt:lpstr>Outline</vt:lpstr>
      <vt:lpstr>Good Ideas from ICOTS2 (1986)</vt:lpstr>
      <vt:lpstr>Good Ideas from ICOTS2 (1986)</vt:lpstr>
      <vt:lpstr>Quotes from ICOTS2 (1986)</vt:lpstr>
      <vt:lpstr>Quotes from ICOTS2 (1986)</vt:lpstr>
      <vt:lpstr>Implications from ICOTS2</vt:lpstr>
      <vt:lpstr>Status in 1996</vt:lpstr>
      <vt:lpstr>Outline</vt:lpstr>
      <vt:lpstr>Obstacles to Implementation</vt:lpstr>
      <vt:lpstr>Context vs Abstraction</vt:lpstr>
      <vt:lpstr>“Theory”: Zipf’s Law</vt:lpstr>
      <vt:lpstr>Population*Rank = Constant?</vt:lpstr>
      <vt:lpstr>Population*Rank = Constant?</vt:lpstr>
      <vt:lpstr>Population*Rank = Constant?</vt:lpstr>
      <vt:lpstr>Suggests Follow-up</vt:lpstr>
      <vt:lpstr>Another Example: Gasoline Consumption</vt:lpstr>
      <vt:lpstr>Suggests follow-up</vt:lpstr>
      <vt:lpstr>Slide 28</vt:lpstr>
      <vt:lpstr>Role of Context?</vt:lpstr>
      <vt:lpstr>Old Math Culture inhibits the joy of data analysis in learning stats</vt:lpstr>
      <vt:lpstr>A More Traditional Intro to  Theory of Smoothing</vt:lpstr>
      <vt:lpstr>Theory Intro</vt:lpstr>
      <vt:lpstr>Illustration of Effect</vt:lpstr>
      <vt:lpstr>Real Data Example</vt:lpstr>
      <vt:lpstr>Outline</vt:lpstr>
      <vt:lpstr>Data Analysis -&gt; Stat Theory</vt:lpstr>
      <vt:lpstr>Sports League - Football Success = Quality or Luck?</vt:lpstr>
      <vt:lpstr>Leading Questions</vt:lpstr>
      <vt:lpstr>Stat Theory?</vt:lpstr>
      <vt:lpstr>Arms and Hands Exercise</vt:lpstr>
      <vt:lpstr>Examples of Experiential Learning Courses (SFU)</vt:lpstr>
      <vt:lpstr>Slide 42</vt:lpstr>
      <vt:lpstr>Objections to  Experiential Learning</vt:lpstr>
      <vt:lpstr>Outline</vt:lpstr>
      <vt:lpstr>Slide 45</vt:lpstr>
      <vt:lpstr>Outline</vt:lpstr>
      <vt:lpstr>Textbook as Reference</vt:lpstr>
      <vt:lpstr>Outline</vt:lpstr>
      <vt:lpstr>Teaching Future Practitioners</vt:lpstr>
      <vt:lpstr>Math as an “simplifier”</vt:lpstr>
      <vt:lpstr>Outline</vt:lpstr>
      <vt:lpstr>Statistics for the Practitioner</vt:lpstr>
      <vt:lpstr>Metaphor Revealed!</vt:lpstr>
      <vt:lpstr>Slide 54</vt:lpstr>
      <vt:lpstr>Outline</vt:lpstr>
      <vt:lpstr>Teaching vs Learning</vt:lpstr>
      <vt:lpstr>Thanks for listening.</vt:lpstr>
    </vt:vector>
  </TitlesOfParts>
  <Company>Larry Weldon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Weldon</dc:creator>
  <cp:lastModifiedBy>Laurence Weldon</cp:lastModifiedBy>
  <cp:revision>309</cp:revision>
  <dcterms:created xsi:type="dcterms:W3CDTF">2009-05-11T16:55:01Z</dcterms:created>
  <dcterms:modified xsi:type="dcterms:W3CDTF">2009-05-11T16:55:24Z</dcterms:modified>
</cp:coreProperties>
</file>