
<file path=[Content_Types].xml><?xml version="1.0" encoding="utf-8"?>
<Types xmlns="http://schemas.openxmlformats.org/package/2006/content-types">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2.xml" ContentType="application/vnd.openxmlformats-officedocument.presentationml.notesSlide+xml"/>
  <Default Extension="bin" ContentType="application/vnd.openxmlformats-officedocument.presentationml.printerSettings"/>
  <Override PartName="/ppt/slides/slide22.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slides/slide24.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Default Extension="vml" ContentType="application/vnd.openxmlformats-officedocument.vmlDrawing"/>
  <Override PartName="/ppt/notesSlides/notesSlide4.xml" ContentType="application/vnd.openxmlformats-officedocument.presentationml.notesSlide+xml"/>
  <Override PartName="/ppt/presentation.xml" ContentType="application/vnd.openxmlformats-officedocument.presentationml.presentation.main+xml"/>
  <Default Extension="pict" ContentType="image/pict"/>
  <Default Extension="png" ContentType="image/png"/>
  <Override PartName="/ppt/notesMasters/notesMaster1.xml" ContentType="application/vnd.openxmlformats-officedocument.presentationml.notesMaster+xml"/>
  <Default Extension="pdf" ContentType="application/pdf"/>
  <Override PartName="/docProps/core.xml" ContentType="application/vnd.openxmlformats-package.core-properties+xml"/>
  <Override PartName="/ppt/slides/slide10.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theme/theme1.xml" ContentType="application/vnd.openxmlformats-officedocument.them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21.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s/slide34.xml" ContentType="application/vnd.openxmlformats-officedocument.presentationml.slide+xml"/>
  <Default Extension="xml" ContentType="application/xml"/>
  <Override PartName="/ppt/handoutMasters/handoutMaster1.xml" ContentType="application/vnd.openxmlformats-officedocument.presentationml.handoutMaster+xml"/>
  <Override PartName="/ppt/slides/slide25.xml" ContentType="application/vnd.openxmlformats-officedocument.presentationml.slide+xml"/>
  <Default Extension="jpeg" ContentType="image/jpeg"/>
  <Default Extension="rels" ContentType="application/vnd.openxmlformats-package.relationships+xml"/>
  <Override PartName="/ppt/viewProps.xml" ContentType="application/vnd.openxmlformats-officedocument.presentationml.viewProps+xml"/>
  <Default Extension="xls" ContentType="application/vnd.ms-excel"/>
  <Default Extension="doc" ContentType="application/msword"/>
  <Override PartName="/docProps/app.xml" ContentType="application/vnd.openxmlformats-officedocument.extended-properties+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tableStyles.xml" ContentType="application/vnd.openxmlformats-officedocument.presentationml.tableStyles+xml"/>
  <Override PartName="/ppt/slideLayouts/slideLayout2.xml" ContentType="application/vnd.openxmlformats-officedocument.presentationml.slideLayout+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0"/>
  </p:notesMasterIdLst>
  <p:handoutMasterIdLst>
    <p:handoutMasterId r:id="rId41"/>
  </p:handoutMasterIdLst>
  <p:sldIdLst>
    <p:sldId id="256" r:id="rId2"/>
    <p:sldId id="257" r:id="rId3"/>
    <p:sldId id="258" r:id="rId4"/>
    <p:sldId id="291" r:id="rId5"/>
    <p:sldId id="290" r:id="rId6"/>
    <p:sldId id="259" r:id="rId7"/>
    <p:sldId id="260" r:id="rId8"/>
    <p:sldId id="261" r:id="rId9"/>
    <p:sldId id="262" r:id="rId10"/>
    <p:sldId id="292" r:id="rId11"/>
    <p:sldId id="263" r:id="rId12"/>
    <p:sldId id="264" r:id="rId13"/>
    <p:sldId id="265" r:id="rId14"/>
    <p:sldId id="267" r:id="rId15"/>
    <p:sldId id="266" r:id="rId16"/>
    <p:sldId id="268" r:id="rId17"/>
    <p:sldId id="269" r:id="rId18"/>
    <p:sldId id="270" r:id="rId19"/>
    <p:sldId id="271" r:id="rId20"/>
    <p:sldId id="287" r:id="rId21"/>
    <p:sldId id="272" r:id="rId22"/>
    <p:sldId id="273" r:id="rId23"/>
    <p:sldId id="29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8" r:id="rId38"/>
    <p:sldId id="28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C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p:restoredLeft sz="15620"/>
    <p:restoredTop sz="94660"/>
  </p:normalViewPr>
  <p:slideViewPr>
    <p:cSldViewPr snapToObjects="1">
      <p:cViewPr varScale="1">
        <p:scale>
          <a:sx n="108" d="100"/>
          <a:sy n="108" d="100"/>
        </p:scale>
        <p:origin x="-22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 Id="rId4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E42540-421B-4C5A-832A-079A401F6393}" type="datetimeFigureOut">
              <a:rPr lang="en-US" smtClean="0"/>
              <a:pPr/>
              <a:t>11/5/09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722912-8643-4DB5-B09E-C5A57975864B}"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748B5-EDF7-467E-AD54-6A6FA762D005}" type="datetimeFigureOut">
              <a:rPr lang="en-US" smtClean="0"/>
              <a:pPr/>
              <a:t>11/5/09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25EA5-A6A9-4C4D-B650-3C37FAA6292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325EA5-A6A9-4C4D-B650-3C37FAA6292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1AE5B-A03A-4833-9624-617B1045687E}" type="slidenum">
              <a:rPr lang="en-US"/>
              <a:pPr/>
              <a:t>18</a:t>
            </a:fld>
            <a:endParaRPr lang="en-US"/>
          </a:p>
        </p:txBody>
      </p:sp>
      <p:sp>
        <p:nvSpPr>
          <p:cNvPr id="1024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282FFA-6D8C-45C0-AF94-846385016EE8}" type="slidenum">
              <a:rPr lang="en-US"/>
              <a:pPr/>
              <a:t>19</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2999C-2C0A-4445-B9FF-9C98649FA4AB}" type="slidenum">
              <a:rPr lang="en-US"/>
              <a:pPr/>
              <a:t>21</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latin typeface="Times New Roman" pitchFamily="96" charset="0"/>
              </a:rPr>
              <a:t>a better understanding of "better than and even chance"</a:t>
            </a:r>
          </a:p>
          <a:p>
            <a:r>
              <a:rPr lang="en-US">
                <a:latin typeface="Times New Roman" pitchFamily="96" charset="0"/>
              </a:rPr>
              <a:t>a realization that current rankings are, at least in part, subject to "luck" or "random variation"</a:t>
            </a:r>
          </a:p>
          <a:p>
            <a:r>
              <a:rPr lang="en-US">
                <a:latin typeface="Times New Roman" pitchFamily="96" charset="0"/>
              </a:rPr>
              <a:t>an opportunity to test a hypothesis by observing data </a:t>
            </a:r>
          </a:p>
          <a:p>
            <a:r>
              <a:rPr lang="en-US">
                <a:latin typeface="Times New Roman" pitchFamily="96" charset="0"/>
              </a:rPr>
              <a:t>consideration of conditional probability</a:t>
            </a:r>
          </a:p>
          <a:p>
            <a:r>
              <a:rPr lang="en-US">
                <a:latin typeface="Times New Roman" pitchFamily="96" charset="0"/>
              </a:rPr>
              <a:t>an appreciation that randomness can deceive and often does</a:t>
            </a:r>
          </a:p>
          <a:p>
            <a:r>
              <a:rPr lang="en-US">
                <a:latin typeface="Times New Roman" pitchFamily="96" charset="0"/>
              </a:rPr>
              <a:t>an opportunity for answering a question via simulation (by coin or computer)</a:t>
            </a:r>
          </a:p>
          <a:p>
            <a:r>
              <a:rPr lang="en-US">
                <a:latin typeface="Times New Roman" pitchFamily="96" charset="0"/>
              </a:rPr>
              <a:t>a need to define a measure of variability (in point status)</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CA"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CA"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oleObject" Target="../embeddings/Microsoft_Excel_97_-_2004_Worksheet1.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df"/><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df"/><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df"/><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df"/><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df"/><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df"/><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df"/><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df"/><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df"/><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Word_97_-_2004_Document2.doc"/></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weldon@sfu.ca" TargetMode="External"/><Relationship Id="rId3" Type="http://schemas.openxmlformats.org/officeDocument/2006/relationships/hyperlink" Target="http://www.stat.sfu.ca/~weld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Experiential Learning in Statistics: Expanding its role</a:t>
            </a:r>
            <a:r>
              <a:rPr lang="en-US" dirty="0"/>
              <a:t/>
            </a:r>
            <a:br>
              <a:rPr lang="en-US" dirty="0"/>
            </a:br>
            <a:r>
              <a:rPr lang="en-US" b="1" dirty="0"/>
              <a:t> </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b="1" dirty="0" smtClean="0"/>
              <a:t>Larry Weldon</a:t>
            </a:r>
            <a:r>
              <a:rPr lang="en-US" dirty="0" smtClean="0"/>
              <a:t/>
            </a:r>
            <a:br>
              <a:rPr lang="en-US" dirty="0" smtClean="0"/>
            </a:br>
            <a:r>
              <a:rPr lang="en-US" b="1" dirty="0" smtClean="0"/>
              <a:t>Simon Fraser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US" dirty="0"/>
          </a:p>
        </p:txBody>
      </p:sp>
      <p:sp>
        <p:nvSpPr>
          <p:cNvPr id="3" name="Content Placeholder 2"/>
          <p:cNvSpPr>
            <a:spLocks noGrp="1"/>
          </p:cNvSpPr>
          <p:nvPr>
            <p:ph idx="1"/>
          </p:nvPr>
        </p:nvSpPr>
        <p:spPr>
          <a:xfrm>
            <a:off x="457200" y="1600201"/>
            <a:ext cx="8229600" cy="1295399"/>
          </a:xfrm>
        </p:spPr>
        <p:txBody>
          <a:bodyPr/>
          <a:lstStyle/>
          <a:p>
            <a:pPr>
              <a:buNone/>
            </a:pPr>
            <a:r>
              <a:rPr lang="en-US" dirty="0" smtClean="0"/>
              <a:t>Define courses by level of experience instead of level of mathematics. </a:t>
            </a:r>
          </a:p>
        </p:txBody>
      </p:sp>
      <p:sp>
        <p:nvSpPr>
          <p:cNvPr id="4" name="TextBox 3"/>
          <p:cNvSpPr txBox="1"/>
          <p:nvPr/>
        </p:nvSpPr>
        <p:spPr>
          <a:xfrm>
            <a:off x="2286000" y="4800600"/>
            <a:ext cx="2833628" cy="584776"/>
          </a:xfrm>
          <a:prstGeom prst="rect">
            <a:avLst/>
          </a:prstGeom>
          <a:noFill/>
        </p:spPr>
        <p:txBody>
          <a:bodyPr wrap="none" rtlCol="0">
            <a:spAutoFit/>
          </a:bodyPr>
          <a:lstStyle/>
          <a:p>
            <a:r>
              <a:rPr lang="en-US" sz="3200" dirty="0" smtClean="0">
                <a:solidFill>
                  <a:srgbClr val="800000"/>
                </a:solidFill>
              </a:rPr>
              <a:t>Not a new idea!</a:t>
            </a:r>
            <a:endParaRPr lang="en-US" sz="3200"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Calls for Change – ICOTS2 - 1986</a:t>
            </a:r>
            <a:endParaRPr lang="en-US" dirty="0"/>
          </a:p>
        </p:txBody>
      </p:sp>
      <p:sp>
        <p:nvSpPr>
          <p:cNvPr id="3" name="Content Placeholder 2"/>
          <p:cNvSpPr>
            <a:spLocks noGrp="1"/>
          </p:cNvSpPr>
          <p:nvPr>
            <p:ph idx="1"/>
          </p:nvPr>
        </p:nvSpPr>
        <p:spPr>
          <a:xfrm>
            <a:off x="457200" y="1143001"/>
            <a:ext cx="8229600" cy="2209800"/>
          </a:xfrm>
        </p:spPr>
        <p:txBody>
          <a:bodyPr/>
          <a:lstStyle/>
          <a:p>
            <a:r>
              <a:rPr lang="en-US" dirty="0" smtClean="0"/>
              <a:t>Jim </a:t>
            </a:r>
            <a:r>
              <a:rPr lang="en-US" dirty="0" err="1" smtClean="0"/>
              <a:t>Zidek</a:t>
            </a:r>
            <a:r>
              <a:rPr lang="en-US" dirty="0" smtClean="0"/>
              <a:t> (Canada)</a:t>
            </a:r>
          </a:p>
          <a:p>
            <a:pPr>
              <a:buNone/>
            </a:pPr>
            <a:r>
              <a:rPr lang="en-US" dirty="0" smtClean="0"/>
              <a:t>“</a:t>
            </a:r>
            <a:r>
              <a:rPr lang="en-US" sz="2800" dirty="0" smtClean="0"/>
              <a:t>The development of statistical skills needs what is no longer feasible, and that is a great deal of one-to-one student-faculty interaction”</a:t>
            </a:r>
          </a:p>
          <a:p>
            <a:r>
              <a:rPr lang="en-US" dirty="0" smtClean="0"/>
              <a:t/>
            </a:r>
            <a:br>
              <a:rPr lang="en-US" dirty="0" smtClean="0"/>
            </a:br>
            <a:endParaRPr lang="en-US" dirty="0" smtClean="0"/>
          </a:p>
        </p:txBody>
      </p:sp>
      <p:sp>
        <p:nvSpPr>
          <p:cNvPr id="4" name="TextBox 3"/>
          <p:cNvSpPr txBox="1"/>
          <p:nvPr/>
        </p:nvSpPr>
        <p:spPr>
          <a:xfrm>
            <a:off x="609600" y="3352801"/>
            <a:ext cx="8238153" cy="2246769"/>
          </a:xfrm>
          <a:prstGeom prst="rect">
            <a:avLst/>
          </a:prstGeom>
          <a:noFill/>
        </p:spPr>
        <p:txBody>
          <a:bodyPr wrap="none" rtlCol="0">
            <a:spAutoFit/>
          </a:bodyPr>
          <a:lstStyle/>
          <a:p>
            <a:r>
              <a:rPr lang="en-US" sz="2800" dirty="0" smtClean="0"/>
              <a:t>  Terry Speed (USA)</a:t>
            </a:r>
          </a:p>
          <a:p>
            <a:pPr>
              <a:buNone/>
            </a:pPr>
            <a:r>
              <a:rPr lang="en-US" sz="2800" dirty="0" smtClean="0"/>
              <a:t>“…if students have a good appreciation of this interplay </a:t>
            </a:r>
          </a:p>
          <a:p>
            <a:pPr>
              <a:buNone/>
            </a:pPr>
            <a:r>
              <a:rPr lang="en-US" sz="2800" dirty="0" smtClean="0"/>
              <a:t>[between questions, answers and statistics], </a:t>
            </a:r>
          </a:p>
          <a:p>
            <a:pPr>
              <a:buNone/>
            </a:pPr>
            <a:r>
              <a:rPr lang="en-US" sz="2800" dirty="0" smtClean="0"/>
              <a:t>they will have learned some statistical thinking, </a:t>
            </a:r>
          </a:p>
          <a:p>
            <a:pPr>
              <a:buNone/>
            </a:pPr>
            <a:r>
              <a:rPr lang="en-US" sz="2800" dirty="0" smtClean="0"/>
              <a:t>not just some statistical methods.” </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ICOTS2 - 1986</a:t>
            </a:r>
            <a:endParaRPr lang="en-US" dirty="0"/>
          </a:p>
        </p:txBody>
      </p:sp>
      <p:sp>
        <p:nvSpPr>
          <p:cNvPr id="3" name="Content Placeholder 2"/>
          <p:cNvSpPr>
            <a:spLocks noGrp="1"/>
          </p:cNvSpPr>
          <p:nvPr>
            <p:ph idx="1"/>
          </p:nvPr>
        </p:nvSpPr>
        <p:spPr/>
        <p:txBody>
          <a:bodyPr/>
          <a:lstStyle/>
          <a:p>
            <a:r>
              <a:rPr lang="en-US" dirty="0" smtClean="0"/>
              <a:t>John </a:t>
            </a:r>
            <a:r>
              <a:rPr lang="en-US" dirty="0" err="1" smtClean="0"/>
              <a:t>Taffe</a:t>
            </a:r>
            <a:r>
              <a:rPr lang="en-US" dirty="0" smtClean="0"/>
              <a:t> (Australia)</a:t>
            </a:r>
          </a:p>
          <a:p>
            <a:pPr>
              <a:buNone/>
            </a:pPr>
            <a:r>
              <a:rPr lang="en-US" dirty="0" smtClean="0"/>
              <a:t> “Using the practical model [of teaching statistics] means aiming to teach by addressing such problems in contexts in which they arise.  At present this model is not widely used.”</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Teleport to 2009</a:t>
            </a:r>
            <a:endParaRPr lang="en-US" dirty="0"/>
          </a:p>
        </p:txBody>
      </p:sp>
      <p:sp>
        <p:nvSpPr>
          <p:cNvPr id="3" name="Content Placeholder 2"/>
          <p:cNvSpPr>
            <a:spLocks noGrp="1"/>
          </p:cNvSpPr>
          <p:nvPr>
            <p:ph idx="1"/>
          </p:nvPr>
        </p:nvSpPr>
        <p:spPr>
          <a:xfrm>
            <a:off x="457200" y="1600201"/>
            <a:ext cx="8229600" cy="2971800"/>
          </a:xfrm>
        </p:spPr>
        <p:txBody>
          <a:bodyPr/>
          <a:lstStyle/>
          <a:p>
            <a:r>
              <a:rPr lang="en-US" dirty="0" err="1" smtClean="0"/>
              <a:t>Meng</a:t>
            </a:r>
            <a:r>
              <a:rPr lang="en-US" dirty="0" smtClean="0"/>
              <a:t> (Harvard) re STAT 105 there …</a:t>
            </a:r>
          </a:p>
          <a:p>
            <a:r>
              <a:rPr lang="en-US" dirty="0" smtClean="0"/>
              <a:t>“The central feature of this course is that the materials are organized by real-life topics instead of statistical ones ... The statistical topics are covered whenever they are needed …”</a:t>
            </a:r>
            <a:endParaRPr lang="en-US" dirty="0"/>
          </a:p>
        </p:txBody>
      </p:sp>
      <p:sp>
        <p:nvSpPr>
          <p:cNvPr id="4" name="TextBox 3"/>
          <p:cNvSpPr txBox="1"/>
          <p:nvPr/>
        </p:nvSpPr>
        <p:spPr>
          <a:xfrm>
            <a:off x="1752600" y="5105400"/>
            <a:ext cx="4457771" cy="646331"/>
          </a:xfrm>
          <a:prstGeom prst="rect">
            <a:avLst/>
          </a:prstGeom>
          <a:noFill/>
        </p:spPr>
        <p:txBody>
          <a:bodyPr wrap="none" rtlCol="0">
            <a:spAutoFit/>
          </a:bodyPr>
          <a:lstStyle/>
          <a:p>
            <a:r>
              <a:rPr lang="en-US" sz="3600" dirty="0" smtClean="0">
                <a:solidFill>
                  <a:srgbClr val="800000"/>
                </a:solidFill>
              </a:rPr>
              <a:t>= Experiential Learning</a:t>
            </a:r>
            <a:endParaRPr lang="en-US" sz="3600"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2009</a:t>
            </a:r>
            <a:endParaRPr lang="en-US" dirty="0"/>
          </a:p>
        </p:txBody>
      </p:sp>
      <p:sp>
        <p:nvSpPr>
          <p:cNvPr id="3" name="Content Placeholder 2"/>
          <p:cNvSpPr>
            <a:spLocks noGrp="1"/>
          </p:cNvSpPr>
          <p:nvPr>
            <p:ph idx="1"/>
          </p:nvPr>
        </p:nvSpPr>
        <p:spPr/>
        <p:txBody>
          <a:bodyPr/>
          <a:lstStyle/>
          <a:p>
            <a:r>
              <a:rPr lang="en-US" dirty="0" smtClean="0"/>
              <a:t>Brown and </a:t>
            </a:r>
            <a:r>
              <a:rPr lang="en-US" dirty="0" err="1" smtClean="0"/>
              <a:t>Kass</a:t>
            </a:r>
            <a:r>
              <a:rPr lang="en-US" dirty="0" smtClean="0"/>
              <a:t> (Harvard)</a:t>
            </a:r>
          </a:p>
          <a:p>
            <a:pPr>
              <a:buNone/>
            </a:pPr>
            <a:r>
              <a:rPr lang="en-US" dirty="0" smtClean="0"/>
              <a:t>“The net result is that at every level of study, gaining statistical expertise has required extensive coursework, much of which appears to be extraneous to the compelling scientific problems students are interested in solving.”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recent quote (2007)</a:t>
            </a:r>
            <a:endParaRPr lang="en-US" dirty="0"/>
          </a:p>
        </p:txBody>
      </p:sp>
      <p:sp>
        <p:nvSpPr>
          <p:cNvPr id="3" name="Content Placeholder 2"/>
          <p:cNvSpPr>
            <a:spLocks noGrp="1"/>
          </p:cNvSpPr>
          <p:nvPr>
            <p:ph idx="1"/>
          </p:nvPr>
        </p:nvSpPr>
        <p:spPr/>
        <p:txBody>
          <a:bodyPr/>
          <a:lstStyle/>
          <a:p>
            <a:r>
              <a:rPr lang="en-US" dirty="0" smtClean="0"/>
              <a:t>Nolan and Temple-Lang (Berkeley and Davis)</a:t>
            </a:r>
          </a:p>
          <a:p>
            <a:pPr>
              <a:buNone/>
            </a:pPr>
            <a:r>
              <a:rPr lang="en-US" dirty="0" smtClean="0"/>
              <a:t>“We advocate broadening and increasing this effort to all levels of students and, importantly, using topical, interesting, substantive problems that come from the actual practice of statistics.”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Decades of Advice Leading to ….</a:t>
            </a:r>
            <a:endParaRPr lang="en-US" dirty="0"/>
          </a:p>
        </p:txBody>
      </p:sp>
      <p:sp>
        <p:nvSpPr>
          <p:cNvPr id="3" name="Content Placeholder 2"/>
          <p:cNvSpPr>
            <a:spLocks noGrp="1"/>
          </p:cNvSpPr>
          <p:nvPr>
            <p:ph idx="1"/>
          </p:nvPr>
        </p:nvSpPr>
        <p:spPr/>
        <p:txBody>
          <a:bodyPr/>
          <a:lstStyle/>
          <a:p>
            <a:r>
              <a:rPr lang="en-US" dirty="0" smtClean="0"/>
              <a:t>How far have we advanced? Do we still teach statistics as a sequence of techniques, or do we introduce these techniques as they arise in real-world statistical problems? </a:t>
            </a:r>
          </a:p>
          <a:p>
            <a:endParaRPr lang="en-US" dirty="0" smtClean="0"/>
          </a:p>
          <a:p>
            <a:r>
              <a:rPr lang="en-US" dirty="0" smtClean="0"/>
              <a:t>Time to explore experiential teaching (and learning) – even within an undergraduate program.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Experiential Teaching</a:t>
            </a:r>
            <a:endParaRPr lang="en-US" dirty="0"/>
          </a:p>
        </p:txBody>
      </p:sp>
      <p:sp>
        <p:nvSpPr>
          <p:cNvPr id="3" name="Content Placeholder 2"/>
          <p:cNvSpPr>
            <a:spLocks noGrp="1"/>
          </p:cNvSpPr>
          <p:nvPr>
            <p:ph idx="1"/>
          </p:nvPr>
        </p:nvSpPr>
        <p:spPr/>
        <p:txBody>
          <a:bodyPr/>
          <a:lstStyle/>
          <a:p>
            <a:r>
              <a:rPr lang="en-US" dirty="0" smtClean="0"/>
              <a:t>Example 1: Sports Leagues</a:t>
            </a:r>
          </a:p>
          <a:p>
            <a:r>
              <a:rPr lang="en-US" dirty="0" smtClean="0"/>
              <a:t>Example 2: Melanoma Incidence</a:t>
            </a:r>
          </a:p>
          <a:p>
            <a:r>
              <a:rPr lang="en-US" dirty="0" smtClean="0"/>
              <a:t>Example 3: Bimbo Bakery</a:t>
            </a:r>
          </a:p>
          <a:p>
            <a:pPr>
              <a:buNone/>
            </a:pPr>
            <a:endParaRPr lang="en-US" dirty="0"/>
          </a:p>
        </p:txBody>
      </p:sp>
      <p:sp>
        <p:nvSpPr>
          <p:cNvPr id="4" name="TextBox 3"/>
          <p:cNvSpPr txBox="1"/>
          <p:nvPr/>
        </p:nvSpPr>
        <p:spPr>
          <a:xfrm>
            <a:off x="1066800" y="4343400"/>
            <a:ext cx="6890453" cy="523220"/>
          </a:xfrm>
          <a:prstGeom prst="rect">
            <a:avLst/>
          </a:prstGeom>
          <a:noFill/>
        </p:spPr>
        <p:txBody>
          <a:bodyPr wrap="none" rtlCol="0">
            <a:spAutoFit/>
          </a:bodyPr>
          <a:lstStyle/>
          <a:p>
            <a:r>
              <a:rPr lang="en-US" sz="2800" dirty="0" smtClean="0"/>
              <a:t>(From my SFU courses STAT 100 and STAT 400)</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2"/>
          <p:cNvSpPr>
            <a:spLocks noGrp="1"/>
          </p:cNvSpPr>
          <p:nvPr>
            <p:ph type="dt" sz="half" idx="4294967295"/>
          </p:nvPr>
        </p:nvSpPr>
        <p:spPr>
          <a:xfrm>
            <a:off x="304800" y="6245225"/>
            <a:ext cx="2286000" cy="476250"/>
          </a:xfrm>
          <a:prstGeom prst="rect">
            <a:avLst/>
          </a:prstGeom>
        </p:spPr>
        <p:txBody>
          <a:bodyPr/>
          <a:lstStyle/>
          <a:p>
            <a:fld id="{D911EF5E-4E42-4471-9A40-3C76D4995EC3}" type="datetime4">
              <a:rPr lang="en-US" smtClean="0"/>
              <a:pPr/>
              <a:t>November 5, 2009</a:t>
            </a:fld>
            <a:endParaRPr lang="en-US"/>
          </a:p>
        </p:txBody>
      </p:sp>
      <p:sp>
        <p:nvSpPr>
          <p:cNvPr id="7" name="Footer Placeholder 3"/>
          <p:cNvSpPr>
            <a:spLocks noGrp="1"/>
          </p:cNvSpPr>
          <p:nvPr>
            <p:ph type="ftr" sz="quarter" idx="4294967295"/>
          </p:nvPr>
        </p:nvSpPr>
        <p:spPr>
          <a:xfrm>
            <a:off x="3124200" y="6245225"/>
            <a:ext cx="2895600" cy="476250"/>
          </a:xfrm>
          <a:prstGeom prst="rect">
            <a:avLst/>
          </a:prstGeom>
        </p:spPr>
        <p:txBody>
          <a:bodyPr/>
          <a:lstStyle/>
          <a:p>
            <a:r>
              <a:rPr lang="en-US" smtClean="0"/>
              <a:t>U of T </a:t>
            </a:r>
            <a:endParaRPr lang="en-US"/>
          </a:p>
        </p:txBody>
      </p:sp>
      <p:sp>
        <p:nvSpPr>
          <p:cNvPr id="8" name="Slide Number Placeholder 4"/>
          <p:cNvSpPr>
            <a:spLocks noGrp="1"/>
          </p:cNvSpPr>
          <p:nvPr>
            <p:ph type="sldNum" sz="quarter" idx="4294967295"/>
          </p:nvPr>
        </p:nvSpPr>
        <p:spPr>
          <a:xfrm>
            <a:off x="6553200" y="6245225"/>
            <a:ext cx="2286000" cy="476250"/>
          </a:xfrm>
          <a:prstGeom prst="rect">
            <a:avLst/>
          </a:prstGeom>
        </p:spPr>
        <p:txBody>
          <a:bodyPr/>
          <a:lstStyle/>
          <a:p>
            <a:fld id="{6B0E313A-1790-41FE-8376-7888FDAA40C1}" type="slidenum">
              <a:rPr lang="en-US"/>
              <a:pPr/>
              <a:t>18</a:t>
            </a:fld>
            <a:endParaRPr lang="en-US"/>
          </a:p>
        </p:txBody>
      </p:sp>
      <p:sp>
        <p:nvSpPr>
          <p:cNvPr id="101378" name="Rectangle 2"/>
          <p:cNvSpPr>
            <a:spLocks noGrp="1" noRot="1" noChangeArrowheads="1"/>
          </p:cNvSpPr>
          <p:nvPr>
            <p:ph type="title"/>
          </p:nvPr>
        </p:nvSpPr>
        <p:spPr>
          <a:xfrm>
            <a:off x="685800" y="304800"/>
            <a:ext cx="7772400" cy="1143000"/>
          </a:xfrm>
        </p:spPr>
        <p:txBody>
          <a:bodyPr/>
          <a:lstStyle/>
          <a:p>
            <a:r>
              <a:rPr lang="en-US" sz="3200" dirty="0" smtClean="0"/>
              <a:t>Example 1: Sports </a:t>
            </a:r>
            <a:r>
              <a:rPr lang="en-US" sz="3200" dirty="0"/>
              <a:t>League - Football</a:t>
            </a:r>
            <a:br>
              <a:rPr lang="en-US" sz="3200" dirty="0"/>
            </a:br>
            <a:r>
              <a:rPr lang="en-US" sz="3200" dirty="0"/>
              <a:t>Success = Quality or Luck?</a:t>
            </a:r>
          </a:p>
        </p:txBody>
      </p:sp>
      <p:sp>
        <p:nvSpPr>
          <p:cNvPr id="101379" name="Rectangle 3"/>
          <p:cNvSpPr>
            <a:spLocks noChangeArrowheads="1"/>
          </p:cNvSpPr>
          <p:nvPr/>
        </p:nvSpPr>
        <p:spPr bwMode="auto">
          <a:xfrm>
            <a:off x="3429000" y="2571750"/>
            <a:ext cx="184150" cy="457200"/>
          </a:xfrm>
          <a:prstGeom prst="rect">
            <a:avLst/>
          </a:prstGeom>
          <a:noFill/>
          <a:ln w="9525">
            <a:noFill/>
            <a:miter lim="800000"/>
            <a:headEnd/>
            <a:tailEnd/>
          </a:ln>
          <a:effectLst/>
        </p:spPr>
        <p:txBody>
          <a:bodyPr wrap="none">
            <a:prstTxWarp prst="textNoShape">
              <a:avLst/>
            </a:prstTxWarp>
            <a:spAutoFit/>
          </a:bodyPr>
          <a:lstStyle/>
          <a:p>
            <a:endParaRPr lang="en-US">
              <a:latin typeface="Times" pitchFamily="96" charset="0"/>
            </a:endParaRPr>
          </a:p>
        </p:txBody>
      </p:sp>
      <p:graphicFrame>
        <p:nvGraphicFramePr>
          <p:cNvPr id="101380" name="Object 4"/>
          <p:cNvGraphicFramePr>
            <a:graphicFrameLocks noChangeAspect="1"/>
          </p:cNvGraphicFramePr>
          <p:nvPr/>
        </p:nvGraphicFramePr>
        <p:xfrm>
          <a:off x="323850" y="1447800"/>
          <a:ext cx="8515350" cy="4443413"/>
        </p:xfrm>
        <a:graphic>
          <a:graphicData uri="http://schemas.openxmlformats.org/presentationml/2006/ole">
            <p:oleObj spid="_x0000_s29698" name="Worksheet" r:id="rId4" imgW="5903976" imgH="2974848" progId="Excel.Sheet.8">
              <p:embed/>
            </p:oleObj>
          </a:graphicData>
        </a:graphic>
      </p:graphicFrame>
      <p:sp>
        <p:nvSpPr>
          <p:cNvPr id="101381" name="Rectangle 5"/>
          <p:cNvSpPr>
            <a:spLocks noChangeArrowheads="1"/>
          </p:cNvSpPr>
          <p:nvPr/>
        </p:nvSpPr>
        <p:spPr bwMode="auto">
          <a:xfrm>
            <a:off x="8458200" y="1981200"/>
            <a:ext cx="533400" cy="3910013"/>
          </a:xfrm>
          <a:prstGeom prst="rect">
            <a:avLst/>
          </a:prstGeom>
          <a:noFill/>
          <a:ln w="31750">
            <a:solidFill>
              <a:srgbClr val="FF0000"/>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304800" y="6245225"/>
            <a:ext cx="2286000" cy="476250"/>
          </a:xfrm>
          <a:prstGeom prst="rect">
            <a:avLst/>
          </a:prstGeom>
        </p:spPr>
        <p:txBody>
          <a:bodyPr/>
          <a:lstStyle/>
          <a:p>
            <a:fld id="{CE5A8A56-9AE6-430A-83D4-0ECB0AEEC6C9}" type="datetime4">
              <a:rPr lang="en-US" smtClean="0"/>
              <a:pPr/>
              <a:t>November 5, 2009</a:t>
            </a:fld>
            <a:endParaRPr lang="en-US"/>
          </a:p>
        </p:txBody>
      </p:sp>
      <p:sp>
        <p:nvSpPr>
          <p:cNvPr id="7" name="Footer Placeholder 4"/>
          <p:cNvSpPr>
            <a:spLocks noGrp="1"/>
          </p:cNvSpPr>
          <p:nvPr>
            <p:ph type="ftr" sz="quarter" idx="4294967295"/>
          </p:nvPr>
        </p:nvSpPr>
        <p:spPr>
          <a:xfrm>
            <a:off x="3124200" y="6245225"/>
            <a:ext cx="2895600" cy="476250"/>
          </a:xfrm>
          <a:prstGeom prst="rect">
            <a:avLst/>
          </a:prstGeom>
        </p:spPr>
        <p:txBody>
          <a:bodyPr/>
          <a:lstStyle/>
          <a:p>
            <a:r>
              <a:rPr lang="en-US" smtClean="0"/>
              <a:t>U of T </a:t>
            </a:r>
            <a:endParaRPr lang="en-US"/>
          </a:p>
        </p:txBody>
      </p:sp>
      <p:sp>
        <p:nvSpPr>
          <p:cNvPr id="8" name="Slide Number Placeholder 5"/>
          <p:cNvSpPr>
            <a:spLocks noGrp="1"/>
          </p:cNvSpPr>
          <p:nvPr>
            <p:ph type="sldNum" sz="quarter" idx="4294967295"/>
          </p:nvPr>
        </p:nvSpPr>
        <p:spPr>
          <a:xfrm>
            <a:off x="6553200" y="6245225"/>
            <a:ext cx="2286000" cy="476250"/>
          </a:xfrm>
          <a:prstGeom prst="rect">
            <a:avLst/>
          </a:prstGeom>
        </p:spPr>
        <p:txBody>
          <a:bodyPr/>
          <a:lstStyle/>
          <a:p>
            <a:fld id="{EE0638C4-CDF1-4480-A9C5-A10D1E969BF6}" type="slidenum">
              <a:rPr lang="en-US"/>
              <a:pPr/>
              <a:t>19</a:t>
            </a:fld>
            <a:endParaRPr lang="en-US"/>
          </a:p>
        </p:txBody>
      </p:sp>
      <p:sp>
        <p:nvSpPr>
          <p:cNvPr id="98306" name="Rectangle 2"/>
          <p:cNvSpPr>
            <a:spLocks noGrp="1" noRot="1" noChangeArrowheads="1"/>
          </p:cNvSpPr>
          <p:nvPr>
            <p:ph type="title"/>
          </p:nvPr>
        </p:nvSpPr>
        <p:spPr/>
        <p:txBody>
          <a:bodyPr/>
          <a:lstStyle/>
          <a:p>
            <a:r>
              <a:rPr lang="en-US"/>
              <a:t>Leading Questions</a:t>
            </a:r>
          </a:p>
        </p:txBody>
      </p:sp>
      <p:sp>
        <p:nvSpPr>
          <p:cNvPr id="98307" name="Rectangle 3"/>
          <p:cNvSpPr>
            <a:spLocks noGrp="1" noRot="1" noChangeArrowheads="1"/>
          </p:cNvSpPr>
          <p:nvPr>
            <p:ph type="body" idx="1"/>
          </p:nvPr>
        </p:nvSpPr>
        <p:spPr/>
        <p:txBody>
          <a:bodyPr/>
          <a:lstStyle/>
          <a:p>
            <a:r>
              <a:rPr lang="en-US"/>
              <a:t>Does </a:t>
            </a:r>
            <a:r>
              <a:rPr lang="en-US">
                <a:solidFill>
                  <a:srgbClr val="E41208"/>
                </a:solidFill>
              </a:rPr>
              <a:t>Team Performance</a:t>
            </a:r>
            <a:r>
              <a:rPr lang="en-US"/>
              <a:t> (as represented by league points) reflect </a:t>
            </a:r>
            <a:r>
              <a:rPr lang="en-US">
                <a:solidFill>
                  <a:srgbClr val="E41208"/>
                </a:solidFill>
              </a:rPr>
              <a:t>Team Quality</a:t>
            </a:r>
            <a:r>
              <a:rPr lang="en-US"/>
              <a:t> (as represented by the probability of winning a game)?</a:t>
            </a:r>
          </a:p>
          <a:p>
            <a:r>
              <a:rPr lang="en-US"/>
              <a:t>What would happen if every match 50-50? </a:t>
            </a:r>
          </a:p>
          <a:p>
            <a:pPr>
              <a:buFont typeface="Wingdings" pitchFamily="96" charset="2"/>
              <a:buNone/>
            </a:pPr>
            <a:r>
              <a:rPr lang="en-US"/>
              <a:t>	</a:t>
            </a:r>
          </a:p>
        </p:txBody>
      </p:sp>
      <p:sp>
        <p:nvSpPr>
          <p:cNvPr id="98308" name="Text Box 4"/>
          <p:cNvSpPr txBox="1">
            <a:spLocks noChangeArrowheads="1"/>
          </p:cNvSpPr>
          <p:nvPr/>
        </p:nvSpPr>
        <p:spPr bwMode="auto">
          <a:xfrm>
            <a:off x="1676400" y="4267200"/>
            <a:ext cx="5502275" cy="641350"/>
          </a:xfrm>
          <a:prstGeom prst="rect">
            <a:avLst/>
          </a:prstGeom>
          <a:noFill/>
          <a:ln w="9525">
            <a:noFill/>
            <a:miter lim="800000"/>
            <a:headEnd/>
            <a:tailEnd/>
          </a:ln>
        </p:spPr>
        <p:txBody>
          <a:bodyPr>
            <a:prstTxWarp prst="textNoShape">
              <a:avLst/>
            </a:prstTxWarp>
            <a:spAutoFit/>
          </a:bodyPr>
          <a:lstStyle/>
          <a:p>
            <a:pPr algn="ctr"/>
            <a:r>
              <a:rPr lang="en-US" sz="3600"/>
              <a:t>“Equal Quality” Teams</a:t>
            </a:r>
          </a:p>
        </p:txBody>
      </p:sp>
      <p:sp>
        <p:nvSpPr>
          <p:cNvPr id="98309" name="Text Box 5"/>
          <p:cNvSpPr txBox="1">
            <a:spLocks noChangeArrowheads="1"/>
          </p:cNvSpPr>
          <p:nvPr/>
        </p:nvSpPr>
        <p:spPr bwMode="auto">
          <a:xfrm>
            <a:off x="898525" y="5464175"/>
            <a:ext cx="8008938" cy="641350"/>
          </a:xfrm>
          <a:prstGeom prst="rect">
            <a:avLst/>
          </a:prstGeom>
          <a:noFill/>
          <a:ln w="9525">
            <a:noFill/>
            <a:miter lim="800000"/>
            <a:headEnd/>
            <a:tailEnd/>
          </a:ln>
        </p:spPr>
        <p:txBody>
          <a:bodyPr wrap="none">
            <a:prstTxWarp prst="textNoShape">
              <a:avLst/>
            </a:prstTxWarp>
            <a:spAutoFit/>
          </a:bodyPr>
          <a:lstStyle/>
          <a:p>
            <a:r>
              <a:rPr lang="en-US" sz="3600"/>
              <a:t>Coin Toss (or computer) simulation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dissolve">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dissolve">
                                      <p:cBhvr>
                                        <p:cTn id="12" dur="500"/>
                                        <p:tgtEl>
                                          <p:spTgt spid="98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308"/>
                                        </p:tgtEl>
                                        <p:attrNameLst>
                                          <p:attrName>style.visibility</p:attrName>
                                        </p:attrNameLst>
                                      </p:cBhvr>
                                      <p:to>
                                        <p:strVal val="visible"/>
                                      </p:to>
                                    </p:set>
                                    <p:animEffect transition="in" filter="dissolve">
                                      <p:cBhvr>
                                        <p:cTn id="17" dur="500"/>
                                        <p:tgtEl>
                                          <p:spTgt spid="9830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8309"/>
                                        </p:tgtEl>
                                        <p:attrNameLst>
                                          <p:attrName>style.visibility</p:attrName>
                                        </p:attrNameLst>
                                      </p:cBhvr>
                                      <p:to>
                                        <p:strVal val="visible"/>
                                      </p:to>
                                    </p:set>
                                    <p:animEffect transition="in" filter="dissolve">
                                      <p:cBhvr>
                                        <p:cTn id="22" dur="5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P spid="98308" grpId="0"/>
      <p:bldP spid="98309"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133601"/>
            <a:ext cx="8229600" cy="3276600"/>
          </a:xfrm>
        </p:spPr>
        <p:txBody>
          <a:bodyPr/>
          <a:lstStyle/>
          <a:p>
            <a:r>
              <a:rPr lang="en-US" dirty="0" smtClean="0"/>
              <a:t>Math Roots and Course Taxonomy</a:t>
            </a:r>
          </a:p>
          <a:p>
            <a:r>
              <a:rPr lang="en-US" dirty="0" smtClean="0"/>
              <a:t>Calls for Change 1986 and 2009</a:t>
            </a:r>
          </a:p>
          <a:p>
            <a:r>
              <a:rPr lang="en-US" dirty="0" smtClean="0"/>
              <a:t>Examples of Experiential Teaching</a:t>
            </a:r>
          </a:p>
          <a:p>
            <a:r>
              <a:rPr lang="en-US" dirty="0" smtClean="0"/>
              <a:t>Features of Experiential Teaching and Learning</a:t>
            </a:r>
          </a:p>
          <a:p>
            <a:r>
              <a:rPr lang="en-US" dirty="0" smtClean="0"/>
              <a:t>Implementation Issues</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Creativity Needed</a:t>
            </a:r>
            <a:endParaRPr lang="en-US" dirty="0"/>
          </a:p>
        </p:txBody>
      </p:sp>
      <p:sp>
        <p:nvSpPr>
          <p:cNvPr id="3" name="Content Placeholder 2"/>
          <p:cNvSpPr>
            <a:spLocks noGrp="1"/>
          </p:cNvSpPr>
          <p:nvPr>
            <p:ph idx="1"/>
          </p:nvPr>
        </p:nvSpPr>
        <p:spPr/>
        <p:txBody>
          <a:bodyPr/>
          <a:lstStyle/>
          <a:p>
            <a:r>
              <a:rPr lang="en-US" dirty="0" smtClean="0"/>
              <a:t>Measurement of League Point Variability?</a:t>
            </a:r>
          </a:p>
          <a:p>
            <a:endParaRPr lang="en-US" dirty="0" smtClean="0"/>
          </a:p>
          <a:p>
            <a:r>
              <a:rPr lang="en-US" dirty="0" smtClean="0"/>
              <a:t>Allowance for quality gradient?</a:t>
            </a:r>
          </a:p>
          <a:p>
            <a:endParaRPr lang="en-US" dirty="0" smtClean="0"/>
          </a:p>
          <a:p>
            <a:r>
              <a:rPr lang="en-US" dirty="0" smtClean="0"/>
              <a:t>Which comparisons most useful?</a:t>
            </a:r>
          </a:p>
          <a:p>
            <a:endParaRPr lang="en-US" dirty="0" smtClean="0"/>
          </a:p>
          <a:p>
            <a:r>
              <a:rPr lang="en-US" dirty="0" smtClean="0"/>
              <a:t>Information Useful?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304800" y="6245225"/>
            <a:ext cx="2286000" cy="476250"/>
          </a:xfrm>
          <a:prstGeom prst="rect">
            <a:avLst/>
          </a:prstGeom>
        </p:spPr>
        <p:txBody>
          <a:bodyPr/>
          <a:lstStyle/>
          <a:p>
            <a:fld id="{CB35DFCB-E0BB-41A2-AD48-544A265A79FD}" type="datetime4">
              <a:rPr lang="en-US" smtClean="0"/>
              <a:pPr/>
              <a:t>November 5, 2009</a:t>
            </a:fld>
            <a:endParaRPr lang="en-US"/>
          </a:p>
        </p:txBody>
      </p:sp>
      <p:sp>
        <p:nvSpPr>
          <p:cNvPr id="5" name="Footer Placeholder 4"/>
          <p:cNvSpPr>
            <a:spLocks noGrp="1"/>
          </p:cNvSpPr>
          <p:nvPr>
            <p:ph type="ftr" sz="quarter" idx="4294967295"/>
          </p:nvPr>
        </p:nvSpPr>
        <p:spPr>
          <a:xfrm>
            <a:off x="3124200" y="6245225"/>
            <a:ext cx="2895600" cy="476250"/>
          </a:xfrm>
          <a:prstGeom prst="rect">
            <a:avLst/>
          </a:prstGeom>
        </p:spPr>
        <p:txBody>
          <a:bodyPr/>
          <a:lstStyle/>
          <a:p>
            <a:r>
              <a:rPr lang="en-US" smtClean="0"/>
              <a:t>U of T </a:t>
            </a:r>
            <a:endParaRPr lang="en-US"/>
          </a:p>
        </p:txBody>
      </p:sp>
      <p:sp>
        <p:nvSpPr>
          <p:cNvPr id="6" name="Slide Number Placeholder 5"/>
          <p:cNvSpPr>
            <a:spLocks noGrp="1"/>
          </p:cNvSpPr>
          <p:nvPr>
            <p:ph type="sldNum" sz="quarter" idx="4294967295"/>
          </p:nvPr>
        </p:nvSpPr>
        <p:spPr>
          <a:xfrm>
            <a:off x="6553200" y="6245225"/>
            <a:ext cx="2286000" cy="476250"/>
          </a:xfrm>
          <a:prstGeom prst="rect">
            <a:avLst/>
          </a:prstGeom>
        </p:spPr>
        <p:txBody>
          <a:bodyPr/>
          <a:lstStyle/>
          <a:p>
            <a:fld id="{97EFB4B0-7275-48A5-B549-203B2CD03200}" type="slidenum">
              <a:rPr lang="en-US"/>
              <a:pPr/>
              <a:t>21</a:t>
            </a:fld>
            <a:endParaRPr lang="en-US"/>
          </a:p>
        </p:txBody>
      </p:sp>
      <p:sp>
        <p:nvSpPr>
          <p:cNvPr id="100354" name="Rectangle 1026"/>
          <p:cNvSpPr>
            <a:spLocks noGrp="1" noRot="1" noChangeArrowheads="1"/>
          </p:cNvSpPr>
          <p:nvPr>
            <p:ph type="title"/>
          </p:nvPr>
        </p:nvSpPr>
        <p:spPr/>
        <p:txBody>
          <a:bodyPr/>
          <a:lstStyle/>
          <a:p>
            <a:r>
              <a:rPr lang="en-US"/>
              <a:t>Stat Theory?</a:t>
            </a:r>
          </a:p>
        </p:txBody>
      </p:sp>
      <p:sp>
        <p:nvSpPr>
          <p:cNvPr id="100355" name="Rectangle 1027"/>
          <p:cNvSpPr>
            <a:spLocks noGrp="1" noRot="1" noChangeArrowheads="1"/>
          </p:cNvSpPr>
          <p:nvPr>
            <p:ph type="body" idx="1"/>
          </p:nvPr>
        </p:nvSpPr>
        <p:spPr/>
        <p:txBody>
          <a:bodyPr/>
          <a:lstStyle/>
          <a:p>
            <a:r>
              <a:rPr lang="en-US" dirty="0"/>
              <a:t>Understanding of “illusions of randomness”</a:t>
            </a:r>
          </a:p>
          <a:p>
            <a:r>
              <a:rPr lang="en-US" dirty="0"/>
              <a:t>Opportunity for Hypothesis Test (via simulation)</a:t>
            </a:r>
          </a:p>
          <a:p>
            <a:r>
              <a:rPr lang="en-US" dirty="0"/>
              <a:t>Need for measures of </a:t>
            </a:r>
            <a:r>
              <a:rPr lang="en-US" dirty="0" smtClean="0"/>
              <a:t>variability</a:t>
            </a:r>
          </a:p>
          <a:p>
            <a:r>
              <a:rPr lang="en-US" dirty="0" smtClean="0"/>
              <a:t>Probability useful for occurred events</a:t>
            </a:r>
          </a:p>
          <a:p>
            <a:r>
              <a:rPr lang="en-US" dirty="0" smtClean="0"/>
              <a:t>Invention of Indices sometimes necessary</a:t>
            </a:r>
          </a:p>
          <a:p>
            <a:r>
              <a:rPr lang="en-US" dirty="0"/>
              <a:t>…</a:t>
            </a:r>
            <a:r>
              <a:rPr lang="en-US" dirty="0" smtClean="0"/>
              <a:t>.more </a:t>
            </a:r>
            <a:r>
              <a:rPr lang="en-US" dirty="0"/>
              <a:t>in</a:t>
            </a:r>
            <a:r>
              <a:rPr lang="en-US" dirty="0" smtClean="0"/>
              <a:t> OZCOTS paper  Weldon (2008)</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Example 2: Melanoma Incidence</a:t>
            </a:r>
            <a:endParaRPr lang="en-US" sz="3200" dirty="0"/>
          </a:p>
        </p:txBody>
      </p:sp>
      <p:pic>
        <p:nvPicPr>
          <p:cNvPr id="8" name="Picture 7"/>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43000" y="1143000"/>
            <a:ext cx="6781800" cy="4953000"/>
          </a:xfrm>
          <a:prstGeom prst="rect">
            <a:avLst/>
          </a:prstGeom>
        </p:spPr>
      </p:pic>
      <p:pic>
        <p:nvPicPr>
          <p:cNvPr id="9" name="Picture 8"/>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143000" y="1143000"/>
            <a:ext cx="6781800" cy="4953000"/>
          </a:xfrm>
          <a:prstGeom prst="rect">
            <a:avLst/>
          </a:prstGeom>
        </p:spPr>
      </p:pic>
      <p:sp>
        <p:nvSpPr>
          <p:cNvPr id="10" name="TextBox 9"/>
          <p:cNvSpPr txBox="1"/>
          <p:nvPr/>
        </p:nvSpPr>
        <p:spPr>
          <a:xfrm>
            <a:off x="5181600" y="4114800"/>
            <a:ext cx="1627870" cy="400110"/>
          </a:xfrm>
          <a:prstGeom prst="rect">
            <a:avLst/>
          </a:prstGeom>
          <a:noFill/>
        </p:spPr>
        <p:txBody>
          <a:bodyPr wrap="none" rtlCol="0">
            <a:spAutoFit/>
          </a:bodyPr>
          <a:lstStyle/>
          <a:p>
            <a:r>
              <a:rPr lang="en-US" sz="2000" dirty="0" smtClean="0">
                <a:solidFill>
                  <a:srgbClr val="C40000"/>
                </a:solidFill>
              </a:rPr>
              <a:t>Loess Smooth</a:t>
            </a:r>
            <a:endParaRPr lang="en-US" sz="2000" dirty="0">
              <a:solidFill>
                <a:srgbClr val="C4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71600" y="228600"/>
            <a:ext cx="6400800" cy="6400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smtClean="0"/>
              <a:t>Analysis of Melanoma Data</a:t>
            </a:r>
            <a:endParaRPr lang="en-US" sz="3200" dirty="0"/>
          </a:p>
        </p:txBody>
      </p:sp>
      <p:sp>
        <p:nvSpPr>
          <p:cNvPr id="3" name="Content Placeholder 2"/>
          <p:cNvSpPr>
            <a:spLocks noGrp="1"/>
          </p:cNvSpPr>
          <p:nvPr>
            <p:ph idx="1"/>
          </p:nvPr>
        </p:nvSpPr>
        <p:spPr>
          <a:xfrm>
            <a:off x="457200" y="838200"/>
            <a:ext cx="8229600" cy="1143000"/>
          </a:xfrm>
        </p:spPr>
        <p:txBody>
          <a:bodyPr/>
          <a:lstStyle/>
          <a:p>
            <a:r>
              <a:rPr lang="en-US" dirty="0" smtClean="0"/>
              <a:t>Remove trend</a:t>
            </a:r>
          </a:p>
          <a:p>
            <a:r>
              <a:rPr lang="en-US" dirty="0" smtClean="0"/>
              <a:t>Oscillation (Smoothed Residual)</a:t>
            </a:r>
          </a:p>
          <a:p>
            <a:r>
              <a:rPr lang="en-US" dirty="0" err="1" smtClean="0"/>
              <a:t>cf</a:t>
            </a:r>
            <a:r>
              <a:rPr lang="en-US" dirty="0" smtClean="0"/>
              <a:t> Sunspot Cycle  </a:t>
            </a:r>
            <a:br>
              <a:rPr lang="en-US" dirty="0" smtClean="0"/>
            </a:br>
            <a:r>
              <a:rPr lang="en-US" dirty="0" smtClean="0"/>
              <a:t>(3 yr lag)</a:t>
            </a:r>
            <a:endParaRPr lang="en-US" dirty="0"/>
          </a:p>
        </p:txBody>
      </p:sp>
      <p:pic>
        <p:nvPicPr>
          <p:cNvPr id="4" name="Picture 3"/>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4038600" y="2209800"/>
            <a:ext cx="4447540" cy="43713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tools and concepts learned?</a:t>
            </a:r>
            <a:endParaRPr lang="en-US" dirty="0"/>
          </a:p>
        </p:txBody>
      </p:sp>
      <p:sp>
        <p:nvSpPr>
          <p:cNvPr id="3" name="Content Placeholder 2"/>
          <p:cNvSpPr>
            <a:spLocks noGrp="1"/>
          </p:cNvSpPr>
          <p:nvPr>
            <p:ph idx="1"/>
          </p:nvPr>
        </p:nvSpPr>
        <p:spPr>
          <a:xfrm>
            <a:off x="457200" y="1066800"/>
            <a:ext cx="8229600" cy="4525963"/>
          </a:xfrm>
        </p:spPr>
        <p:txBody>
          <a:bodyPr/>
          <a:lstStyle/>
          <a:p>
            <a:r>
              <a:rPr lang="en-US" sz="2800" dirty="0" smtClean="0"/>
              <a:t>de-trending of time series</a:t>
            </a:r>
          </a:p>
          <a:p>
            <a:r>
              <a:rPr lang="en-US" sz="2800" dirty="0" smtClean="0"/>
              <a:t>role of residual plots that have patterns</a:t>
            </a:r>
          </a:p>
          <a:p>
            <a:r>
              <a:rPr lang="en-US" sz="2800" dirty="0" smtClean="0"/>
              <a:t>iterative nature of curve-fitting, choice of smoothing level</a:t>
            </a:r>
          </a:p>
          <a:p>
            <a:r>
              <a:rPr lang="en-US" sz="2800" dirty="0" smtClean="0"/>
              <a:t>value of general knowledge for data analysis</a:t>
            </a:r>
          </a:p>
          <a:p>
            <a:r>
              <a:rPr lang="en-US" sz="2800" dirty="0" smtClean="0"/>
              <a:t>the importance of aspect ratio in graphical displays</a:t>
            </a:r>
          </a:p>
          <a:p>
            <a:r>
              <a:rPr lang="en-US" sz="2800" dirty="0" smtClean="0"/>
              <a:t>comparison of two time series</a:t>
            </a:r>
          </a:p>
          <a:p>
            <a:r>
              <a:rPr lang="en-US" sz="2800" dirty="0" smtClean="0"/>
              <a:t>the value of exploratory data analysis</a:t>
            </a:r>
          </a:p>
          <a:p>
            <a:r>
              <a:rPr lang="en-US" sz="2800" dirty="0" smtClean="0"/>
              <a:t>convenience of loess as a smoothing method</a:t>
            </a:r>
          </a:p>
          <a:p>
            <a:r>
              <a:rPr lang="en-US" sz="2800" dirty="0" smtClean="0"/>
              <a:t>the use of timing in relating causation to correlation</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Bimbo Bakery</a:t>
            </a:r>
            <a:endParaRPr lang="en-US" dirty="0"/>
          </a:p>
        </p:txBody>
      </p:sp>
      <p:sp>
        <p:nvSpPr>
          <p:cNvPr id="3" name="Content Placeholder 2"/>
          <p:cNvSpPr>
            <a:spLocks noGrp="1"/>
          </p:cNvSpPr>
          <p:nvPr>
            <p:ph idx="1"/>
          </p:nvPr>
        </p:nvSpPr>
        <p:spPr/>
        <p:txBody>
          <a:bodyPr/>
          <a:lstStyle/>
          <a:p>
            <a:r>
              <a:rPr lang="en-US" dirty="0" smtClean="0"/>
              <a:t>Bimbo Bakery</a:t>
            </a:r>
          </a:p>
          <a:p>
            <a:r>
              <a:rPr lang="en-US" dirty="0" smtClean="0"/>
              <a:t>Multi-national Mexican Company</a:t>
            </a:r>
          </a:p>
          <a:p>
            <a:r>
              <a:rPr lang="en-US" dirty="0" smtClean="0"/>
              <a:t>(</a:t>
            </a:r>
            <a:r>
              <a:rPr lang="en-US" dirty="0" err="1" smtClean="0"/>
              <a:t>Orowheat</a:t>
            </a:r>
            <a:r>
              <a:rPr lang="en-US" dirty="0" smtClean="0"/>
              <a:t>, </a:t>
            </a:r>
            <a:r>
              <a:rPr lang="en-US" dirty="0" err="1" smtClean="0"/>
              <a:t>Bobili</a:t>
            </a:r>
            <a:r>
              <a:rPr lang="en-US" dirty="0" smtClean="0"/>
              <a:t>, and many other brands)</a:t>
            </a:r>
          </a:p>
          <a:p>
            <a:r>
              <a:rPr lang="en-US" dirty="0" smtClean="0"/>
              <a:t>Baked goods – time value</a:t>
            </a:r>
          </a:p>
          <a:p>
            <a:r>
              <a:rPr lang="en-US" dirty="0" smtClean="0">
                <a:solidFill>
                  <a:srgbClr val="800000"/>
                </a:solidFill>
              </a:rPr>
              <a:t>How many to deliver daily to this retail outlet? </a:t>
            </a:r>
          </a:p>
          <a:p>
            <a:r>
              <a:rPr lang="en-US" dirty="0" smtClean="0"/>
              <a:t>sample data:  one product, one retail outlet, deliveries and sales for one year (53 </a:t>
            </a:r>
            <a:r>
              <a:rPr lang="en-US" dirty="0" err="1" smtClean="0"/>
              <a:t>x</a:t>
            </a:r>
            <a:r>
              <a:rPr lang="en-US" dirty="0" smtClean="0"/>
              <a:t> 6 days)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Year, One product, One Outlet</a:t>
            </a:r>
            <a:endParaRPr lang="en-US" dirty="0"/>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85800" y="1219200"/>
            <a:ext cx="8001000" cy="5410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Mondays Only, Seasonally adjusted</a:t>
            </a:r>
            <a:endParaRPr lang="en-US" dirty="0"/>
          </a:p>
        </p:txBody>
      </p:sp>
      <p:pic>
        <p:nvPicPr>
          <p:cNvPr id="6" name="Picture 5"/>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000" y="1219200"/>
            <a:ext cx="7772400" cy="5410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71600" y="304800"/>
            <a:ext cx="6400800" cy="6400800"/>
          </a:xfrm>
          <a:prstGeom prst="rect">
            <a:avLst/>
          </a:prstGeom>
        </p:spPr>
      </p:pic>
      <p:sp>
        <p:nvSpPr>
          <p:cNvPr id="5" name="TextBox 4"/>
          <p:cNvSpPr txBox="1"/>
          <p:nvPr/>
        </p:nvSpPr>
        <p:spPr>
          <a:xfrm>
            <a:off x="2209800" y="4495800"/>
            <a:ext cx="1514432" cy="369332"/>
          </a:xfrm>
          <a:prstGeom prst="rect">
            <a:avLst/>
          </a:prstGeom>
          <a:noFill/>
        </p:spPr>
        <p:txBody>
          <a:bodyPr wrap="none" rtlCol="0">
            <a:spAutoFit/>
          </a:bodyPr>
          <a:lstStyle/>
          <a:p>
            <a:r>
              <a:rPr lang="en-US" dirty="0" smtClean="0"/>
              <a:t>Try N(100,25):</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Math Roots</a:t>
            </a:r>
            <a:endParaRPr lang="en-US" dirty="0"/>
          </a:p>
        </p:txBody>
      </p:sp>
      <p:sp>
        <p:nvSpPr>
          <p:cNvPr id="3" name="Content Placeholder 2"/>
          <p:cNvSpPr>
            <a:spLocks noGrp="1"/>
          </p:cNvSpPr>
          <p:nvPr>
            <p:ph idx="1"/>
          </p:nvPr>
        </p:nvSpPr>
        <p:spPr>
          <a:xfrm>
            <a:off x="457200" y="1143000"/>
            <a:ext cx="8229600" cy="3382962"/>
          </a:xfrm>
        </p:spPr>
        <p:txBody>
          <a:bodyPr/>
          <a:lstStyle/>
          <a:p>
            <a:pPr>
              <a:buNone/>
            </a:pPr>
            <a:r>
              <a:rPr lang="en-US" dirty="0" smtClean="0"/>
              <a:t>Statistics as a Logical sequence of Techniques</a:t>
            </a:r>
          </a:p>
          <a:p>
            <a:pPr>
              <a:buNone/>
            </a:pPr>
            <a:r>
              <a:rPr lang="en-US" dirty="0" smtClean="0"/>
              <a:t>e.g. </a:t>
            </a:r>
          </a:p>
          <a:p>
            <a:pPr>
              <a:buNone/>
            </a:pPr>
            <a:r>
              <a:rPr lang="en-US" dirty="0" smtClean="0"/>
              <a:t> 1 </a:t>
            </a:r>
            <a:r>
              <a:rPr lang="en-US" dirty="0" err="1" smtClean="0"/>
              <a:t>var</a:t>
            </a:r>
            <a:r>
              <a:rPr lang="en-US" dirty="0" smtClean="0"/>
              <a:t> -&gt; 2 </a:t>
            </a:r>
            <a:r>
              <a:rPr lang="en-US" dirty="0" err="1" smtClean="0"/>
              <a:t>var</a:t>
            </a:r>
            <a:r>
              <a:rPr lang="en-US" dirty="0" smtClean="0"/>
              <a:t> -&gt; 3 </a:t>
            </a:r>
            <a:r>
              <a:rPr lang="en-US" dirty="0" err="1" smtClean="0"/>
              <a:t>var</a:t>
            </a:r>
            <a:r>
              <a:rPr lang="en-US" dirty="0" smtClean="0"/>
              <a:t> -&gt; multivariate</a:t>
            </a:r>
          </a:p>
          <a:p>
            <a:pPr>
              <a:buNone/>
            </a:pPr>
            <a:r>
              <a:rPr lang="en-US" dirty="0" smtClean="0"/>
              <a:t> descriptive -&gt; models -&gt; sampling -&gt; 						estimation -&gt; </a:t>
            </a:r>
            <a:r>
              <a:rPr lang="en-US" dirty="0" err="1" smtClean="0"/>
              <a:t>hypoth</a:t>
            </a:r>
            <a:r>
              <a:rPr lang="en-US" dirty="0" smtClean="0"/>
              <a:t> testing </a:t>
            </a:r>
          </a:p>
          <a:p>
            <a:pPr>
              <a:buNone/>
            </a:pPr>
            <a:r>
              <a:rPr lang="en-US" dirty="0" smtClean="0"/>
              <a:t> probability -&gt; stochastic processes -&gt; time series</a:t>
            </a:r>
          </a:p>
          <a:p>
            <a:pPr>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Guess </a:t>
            </a:r>
            <a:r>
              <a:rPr lang="en-US" dirty="0" err="1" smtClean="0"/>
              <a:t>vs</a:t>
            </a:r>
            <a:r>
              <a:rPr lang="en-US" dirty="0" smtClean="0"/>
              <a:t> Actual</a:t>
            </a:r>
            <a:endParaRPr lang="en-US" dirty="0"/>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71600" y="1417638"/>
            <a:ext cx="6400800" cy="5211762"/>
          </a:xfrm>
          <a:prstGeom prst="rect">
            <a:avLst/>
          </a:prstGeom>
        </p:spPr>
      </p:pic>
      <p:sp>
        <p:nvSpPr>
          <p:cNvPr id="5" name="TextBox 4"/>
          <p:cNvSpPr txBox="1"/>
          <p:nvPr/>
        </p:nvSpPr>
        <p:spPr>
          <a:xfrm>
            <a:off x="4191000" y="4267200"/>
            <a:ext cx="2047668" cy="369332"/>
          </a:xfrm>
          <a:prstGeom prst="rect">
            <a:avLst/>
          </a:prstGeom>
          <a:noFill/>
        </p:spPr>
        <p:txBody>
          <a:bodyPr wrap="none" rtlCol="0">
            <a:spAutoFit/>
          </a:bodyPr>
          <a:lstStyle/>
          <a:p>
            <a:r>
              <a:rPr lang="en-US" dirty="0" smtClean="0"/>
              <a:t>mean=100, SD=25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Fit</a:t>
            </a:r>
            <a:br>
              <a:rPr lang="en-US" dirty="0" smtClean="0"/>
            </a:br>
            <a:endParaRPr lang="en-US" dirty="0"/>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71600" y="1417638"/>
            <a:ext cx="6400800" cy="5211762"/>
          </a:xfrm>
          <a:prstGeom prst="rect">
            <a:avLst/>
          </a:prstGeom>
        </p:spPr>
      </p:pic>
      <p:sp>
        <p:nvSpPr>
          <p:cNvPr id="5" name="TextBox 4"/>
          <p:cNvSpPr txBox="1"/>
          <p:nvPr/>
        </p:nvSpPr>
        <p:spPr>
          <a:xfrm>
            <a:off x="4419600" y="4419600"/>
            <a:ext cx="1888520" cy="369332"/>
          </a:xfrm>
          <a:prstGeom prst="rect">
            <a:avLst/>
          </a:prstGeom>
          <a:noFill/>
        </p:spPr>
        <p:txBody>
          <a:bodyPr wrap="none" rtlCol="0">
            <a:spAutoFit/>
          </a:bodyPr>
          <a:lstStyle/>
          <a:p>
            <a:r>
              <a:rPr lang="en-US" dirty="0" smtClean="0"/>
              <a:t>mean=117, SD=40</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 Delivery Percentage</a:t>
            </a:r>
            <a:endParaRPr lang="en-US" dirty="0"/>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85800" y="1417638"/>
            <a:ext cx="6400800" cy="5211762"/>
          </a:xfrm>
          <a:prstGeom prst="rect">
            <a:avLst/>
          </a:prstGeom>
        </p:spPr>
      </p:pic>
      <p:sp>
        <p:nvSpPr>
          <p:cNvPr id="5" name="TextBox 4"/>
          <p:cNvSpPr txBox="1"/>
          <p:nvPr/>
        </p:nvSpPr>
        <p:spPr>
          <a:xfrm>
            <a:off x="3200400" y="3886200"/>
            <a:ext cx="45719" cy="923330"/>
          </a:xfrm>
          <a:prstGeom prst="rect">
            <a:avLst/>
          </a:prstGeom>
          <a:noFill/>
        </p:spPr>
        <p:txBody>
          <a:bodyPr wrap="square" rtlCol="0">
            <a:spAutoFit/>
          </a:bodyPr>
          <a:lstStyle/>
          <a:p>
            <a:r>
              <a:rPr lang="en-US" dirty="0" smtClean="0"/>
              <a:t>Assumes N(117,40) and certain </a:t>
            </a:r>
          </a:p>
          <a:p>
            <a:r>
              <a:rPr lang="en-US" dirty="0" smtClean="0"/>
              <a:t>economic parameters for overage </a:t>
            </a:r>
          </a:p>
          <a:p>
            <a:r>
              <a:rPr lang="en-US" dirty="0" smtClean="0"/>
              <a:t>and underage.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Projects</a:t>
            </a:r>
            <a:endParaRPr lang="en-US" dirty="0"/>
          </a:p>
        </p:txBody>
      </p:sp>
      <p:sp>
        <p:nvSpPr>
          <p:cNvPr id="3" name="Content Placeholder 2"/>
          <p:cNvSpPr>
            <a:spLocks noGrp="1"/>
          </p:cNvSpPr>
          <p:nvPr>
            <p:ph idx="1"/>
          </p:nvPr>
        </p:nvSpPr>
        <p:spPr>
          <a:xfrm>
            <a:off x="457200" y="1600201"/>
            <a:ext cx="8229600" cy="2133600"/>
          </a:xfrm>
        </p:spPr>
        <p:txBody>
          <a:bodyPr/>
          <a:lstStyle/>
          <a:p>
            <a:r>
              <a:rPr lang="en-US" dirty="0" smtClean="0"/>
              <a:t>Subject Matter of Interest</a:t>
            </a:r>
          </a:p>
          <a:p>
            <a:r>
              <a:rPr lang="en-US" dirty="0" smtClean="0"/>
              <a:t>Context Known or Easily Learned</a:t>
            </a:r>
          </a:p>
          <a:p>
            <a:r>
              <a:rPr lang="en-US" dirty="0" smtClean="0"/>
              <a:t>Info Accessible with Next Level Techniques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Experiential Projects</a:t>
            </a:r>
            <a:endParaRPr lang="en-US" dirty="0"/>
          </a:p>
        </p:txBody>
      </p:sp>
      <p:sp>
        <p:nvSpPr>
          <p:cNvPr id="3" name="Content Placeholder 2"/>
          <p:cNvSpPr>
            <a:spLocks noGrp="1"/>
          </p:cNvSpPr>
          <p:nvPr>
            <p:ph idx="1"/>
          </p:nvPr>
        </p:nvSpPr>
        <p:spPr/>
        <p:txBody>
          <a:bodyPr/>
          <a:lstStyle/>
          <a:p>
            <a:r>
              <a:rPr lang="en-US" dirty="0" smtClean="0"/>
              <a:t>Of Interest to Students</a:t>
            </a:r>
          </a:p>
          <a:p>
            <a:r>
              <a:rPr lang="en-US" dirty="0" smtClean="0"/>
              <a:t>Using Modern Techniques for Analysis</a:t>
            </a:r>
          </a:p>
          <a:p>
            <a:r>
              <a:rPr lang="en-US" dirty="0" smtClean="0"/>
              <a:t>Opportunity for Student Creativity</a:t>
            </a:r>
          </a:p>
          <a:p>
            <a:r>
              <a:rPr lang="en-US" dirty="0" smtClean="0"/>
              <a:t>Wide Variety of Techniques Required</a:t>
            </a:r>
          </a:p>
          <a:p>
            <a:r>
              <a:rPr lang="en-US" dirty="0" smtClean="0"/>
              <a:t>Linkage of Theory and Context</a:t>
            </a:r>
          </a:p>
          <a:p>
            <a:r>
              <a:rPr lang="en-US" dirty="0" smtClean="0"/>
              <a:t>Involving Techniques Useful for Practice</a:t>
            </a:r>
          </a:p>
          <a:p>
            <a:pPr>
              <a:buNone/>
            </a:pPr>
            <a:r>
              <a:rPr lang="en-US" dirty="0" smtClean="0"/>
              <a:t>					(</a:t>
            </a:r>
            <a:r>
              <a:rPr lang="en-US" dirty="0" smtClean="0">
                <a:solidFill>
                  <a:srgbClr val="800000"/>
                </a:solidFill>
              </a:rPr>
              <a:t>“Authentic Content”</a:t>
            </a:r>
            <a:r>
              <a:rPr lang="en-US" dirty="0" smtClean="0"/>
              <a: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Issues</a:t>
            </a:r>
            <a:endParaRPr lang="en-US" dirty="0"/>
          </a:p>
        </p:txBody>
      </p:sp>
      <p:sp>
        <p:nvSpPr>
          <p:cNvPr id="3" name="Content Placeholder 2"/>
          <p:cNvSpPr>
            <a:spLocks noGrp="1"/>
          </p:cNvSpPr>
          <p:nvPr>
            <p:ph idx="1"/>
          </p:nvPr>
        </p:nvSpPr>
        <p:spPr>
          <a:xfrm>
            <a:off x="457200" y="1295400"/>
            <a:ext cx="8229600" cy="4525963"/>
          </a:xfrm>
        </p:spPr>
        <p:txBody>
          <a:bodyPr/>
          <a:lstStyle/>
          <a:p>
            <a:r>
              <a:rPr lang="en-US" sz="2800" dirty="0" smtClean="0"/>
              <a:t>3hrs/wk schedule</a:t>
            </a:r>
          </a:p>
          <a:p>
            <a:r>
              <a:rPr lang="en-US" sz="2800" dirty="0" smtClean="0"/>
              <a:t>No textbook, Any textbook</a:t>
            </a:r>
          </a:p>
          <a:p>
            <a:r>
              <a:rPr lang="en-US" sz="2800" dirty="0" smtClean="0"/>
              <a:t>Assessment</a:t>
            </a:r>
          </a:p>
          <a:p>
            <a:r>
              <a:rPr lang="en-US" sz="2800" dirty="0" smtClean="0"/>
              <a:t>Instructor Workload </a:t>
            </a:r>
          </a:p>
          <a:p>
            <a:r>
              <a:rPr lang="en-US" sz="2800" dirty="0" smtClean="0"/>
              <a:t>Large Classes</a:t>
            </a:r>
          </a:p>
          <a:p>
            <a:r>
              <a:rPr lang="en-US" sz="2800" dirty="0" smtClean="0"/>
              <a:t>Experiential Background of Instructors</a:t>
            </a:r>
          </a:p>
          <a:p>
            <a:r>
              <a:rPr lang="en-US" sz="2800" dirty="0" smtClean="0"/>
              <a:t>User Department Requirements</a:t>
            </a:r>
          </a:p>
          <a:p>
            <a:r>
              <a:rPr lang="en-US" sz="2800" dirty="0" smtClean="0"/>
              <a:t>Choice of Project Contexts</a:t>
            </a:r>
          </a:p>
          <a:p>
            <a:r>
              <a:rPr lang="en-US" sz="2800" dirty="0" smtClean="0"/>
              <a:t>Course Content Coverage Requirement </a:t>
            </a:r>
            <a:br>
              <a:rPr lang="en-US" sz="2800" dirty="0" smtClean="0"/>
            </a:br>
            <a:r>
              <a:rPr lang="en-US" sz="2800" dirty="0" smtClean="0"/>
              <a:t>(Rodney Carr “Roadmaps” – next slide)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0178" name="Object 2"/>
          <p:cNvGraphicFramePr>
            <a:graphicFrameLocks noChangeAspect="1"/>
          </p:cNvGraphicFramePr>
          <p:nvPr/>
        </p:nvGraphicFramePr>
        <p:xfrm>
          <a:off x="381000" y="0"/>
          <a:ext cx="8051957" cy="6861175"/>
        </p:xfrm>
        <a:graphic>
          <a:graphicData uri="http://schemas.openxmlformats.org/presentationml/2006/ole">
            <p:oleObj spid="_x0000_s50178" name="Document" r:id="rId3" imgW="5410200" imgH="4614672" progId="Word.Document.8">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417638"/>
            <a:ext cx="8229600" cy="4525963"/>
          </a:xfrm>
        </p:spPr>
        <p:txBody>
          <a:bodyPr/>
          <a:lstStyle/>
          <a:p>
            <a:pPr>
              <a:buNone/>
            </a:pPr>
            <a:r>
              <a:rPr lang="en-US" dirty="0" smtClean="0"/>
              <a:t>(My conclusion!)</a:t>
            </a:r>
          </a:p>
          <a:p>
            <a:pPr>
              <a:buNone/>
            </a:pPr>
            <a:r>
              <a:rPr lang="en-US" dirty="0" smtClean="0"/>
              <a:t>Experiential Teaching and Learning may </a:t>
            </a:r>
          </a:p>
          <a:p>
            <a:r>
              <a:rPr lang="en-US" dirty="0" smtClean="0"/>
              <a:t>enable students to be better prepared for statistics practice, </a:t>
            </a:r>
          </a:p>
          <a:p>
            <a:r>
              <a:rPr lang="en-US" dirty="0" smtClean="0"/>
              <a:t>may provide a more stimulating way to learn, and </a:t>
            </a:r>
          </a:p>
          <a:p>
            <a:r>
              <a:rPr lang="en-US" dirty="0" smtClean="0"/>
              <a:t>may change negative attitudes to statistics</a:t>
            </a:r>
          </a:p>
          <a:p>
            <a:r>
              <a:rPr lang="en-US" dirty="0" smtClean="0"/>
              <a:t>is </a:t>
            </a:r>
            <a:r>
              <a:rPr lang="en-US" smtClean="0"/>
              <a:t>feasible now, for </a:t>
            </a:r>
            <a:r>
              <a:rPr lang="en-US" dirty="0" smtClean="0"/>
              <a:t>small classes (&lt;25)</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200400" y="2590800"/>
            <a:ext cx="2428970" cy="646331"/>
          </a:xfrm>
          <a:prstGeom prst="rect">
            <a:avLst/>
          </a:prstGeom>
          <a:noFill/>
        </p:spPr>
        <p:txBody>
          <a:bodyPr wrap="none" rtlCol="0">
            <a:spAutoFit/>
          </a:bodyPr>
          <a:lstStyle/>
          <a:p>
            <a:r>
              <a:rPr lang="en-US" sz="3600" dirty="0" smtClean="0"/>
              <a:t>Comments?</a:t>
            </a:r>
            <a:endParaRPr lang="en-US" sz="3600" dirty="0"/>
          </a:p>
        </p:txBody>
      </p:sp>
      <p:sp>
        <p:nvSpPr>
          <p:cNvPr id="5" name="TextBox 4"/>
          <p:cNvSpPr txBox="1"/>
          <p:nvPr/>
        </p:nvSpPr>
        <p:spPr>
          <a:xfrm>
            <a:off x="3054551" y="3962400"/>
            <a:ext cx="2574819" cy="1200329"/>
          </a:xfrm>
          <a:prstGeom prst="rect">
            <a:avLst/>
          </a:prstGeom>
          <a:noFill/>
        </p:spPr>
        <p:txBody>
          <a:bodyPr wrap="none" rtlCol="0">
            <a:spAutoFit/>
          </a:bodyPr>
          <a:lstStyle/>
          <a:p>
            <a:r>
              <a:rPr lang="en-US" dirty="0" smtClean="0">
                <a:hlinkClick r:id="rId2"/>
              </a:rPr>
              <a:t>Larry Weldon</a:t>
            </a:r>
          </a:p>
          <a:p>
            <a:r>
              <a:rPr lang="en-US" dirty="0" smtClean="0">
                <a:hlinkClick r:id="rId2"/>
              </a:rPr>
              <a:t>weldon@sfu.ca</a:t>
            </a:r>
            <a:endParaRPr lang="en-US" dirty="0" smtClean="0"/>
          </a:p>
          <a:p>
            <a:r>
              <a:rPr lang="en-US" dirty="0" smtClean="0">
                <a:hlinkClick r:id="rId3"/>
              </a:rPr>
              <a:t>www.stat.sfu.ca/~weldon</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57200"/>
            <a:ext cx="5867400" cy="1143000"/>
          </a:xfrm>
        </p:spPr>
        <p:txBody>
          <a:bodyPr/>
          <a:lstStyle/>
          <a:p>
            <a:r>
              <a:rPr lang="en-US" dirty="0" smtClean="0"/>
              <a:t>Where do these fit in?</a:t>
            </a:r>
            <a:endParaRPr lang="en-US" dirty="0"/>
          </a:p>
        </p:txBody>
      </p:sp>
      <p:sp>
        <p:nvSpPr>
          <p:cNvPr id="3" name="Content Placeholder 2"/>
          <p:cNvSpPr>
            <a:spLocks noGrp="1"/>
          </p:cNvSpPr>
          <p:nvPr>
            <p:ph idx="1"/>
          </p:nvPr>
        </p:nvSpPr>
        <p:spPr>
          <a:xfrm>
            <a:off x="457200" y="152400"/>
            <a:ext cx="4419600" cy="5257800"/>
          </a:xfrm>
        </p:spPr>
        <p:txBody>
          <a:bodyPr/>
          <a:lstStyle/>
          <a:p>
            <a:r>
              <a:rPr lang="en-US" dirty="0" smtClean="0"/>
              <a:t>Smoothing</a:t>
            </a:r>
          </a:p>
          <a:p>
            <a:r>
              <a:rPr lang="en-US" dirty="0" smtClean="0"/>
              <a:t>Graphics</a:t>
            </a:r>
          </a:p>
          <a:p>
            <a:r>
              <a:rPr lang="en-US" dirty="0" err="1" smtClean="0"/>
              <a:t>Resampling</a:t>
            </a:r>
            <a:endParaRPr lang="en-US" dirty="0" smtClean="0"/>
          </a:p>
          <a:p>
            <a:r>
              <a:rPr lang="en-US" dirty="0" smtClean="0"/>
              <a:t>Research Design</a:t>
            </a:r>
          </a:p>
          <a:p>
            <a:r>
              <a:rPr lang="en-US" dirty="0" err="1" smtClean="0"/>
              <a:t>Nonparametrics</a:t>
            </a:r>
            <a:endParaRPr lang="en-US" dirty="0" smtClean="0"/>
          </a:p>
          <a:p>
            <a:r>
              <a:rPr lang="en-US" dirty="0" smtClean="0"/>
              <a:t>Time Series</a:t>
            </a:r>
          </a:p>
          <a:p>
            <a:r>
              <a:rPr lang="en-US" dirty="0" smtClean="0"/>
              <a:t>Measurement Model </a:t>
            </a:r>
          </a:p>
          <a:p>
            <a:r>
              <a:rPr lang="en-US" dirty="0" smtClean="0"/>
              <a:t>Quality Control</a:t>
            </a:r>
          </a:p>
          <a:p>
            <a:r>
              <a:rPr lang="en-US" dirty="0" smtClean="0"/>
              <a:t>Computer Intensive Techniques </a:t>
            </a:r>
          </a:p>
        </p:txBody>
      </p:sp>
      <p:sp>
        <p:nvSpPr>
          <p:cNvPr id="4" name="TextBox 3"/>
          <p:cNvSpPr txBox="1"/>
          <p:nvPr/>
        </p:nvSpPr>
        <p:spPr>
          <a:xfrm>
            <a:off x="5029200" y="3048000"/>
            <a:ext cx="3467816" cy="1077218"/>
          </a:xfrm>
          <a:prstGeom prst="rect">
            <a:avLst/>
          </a:prstGeom>
          <a:noFill/>
        </p:spPr>
        <p:txBody>
          <a:bodyPr wrap="none" rtlCol="0">
            <a:spAutoFit/>
          </a:bodyPr>
          <a:lstStyle/>
          <a:p>
            <a:r>
              <a:rPr lang="en-US" sz="3200" dirty="0" smtClean="0">
                <a:solidFill>
                  <a:srgbClr val="800000"/>
                </a:solidFill>
              </a:rPr>
              <a:t>These are not really </a:t>
            </a:r>
          </a:p>
          <a:p>
            <a:r>
              <a:rPr lang="en-US" sz="3200" dirty="0" smtClean="0">
                <a:solidFill>
                  <a:srgbClr val="800000"/>
                </a:solidFill>
              </a:rPr>
              <a:t>“advanced” topics</a:t>
            </a:r>
            <a:endParaRPr lang="en-US" sz="3200"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Math Roots</a:t>
            </a:r>
            <a:endParaRPr lang="en-US" dirty="0"/>
          </a:p>
        </p:txBody>
      </p:sp>
      <p:sp>
        <p:nvSpPr>
          <p:cNvPr id="3" name="Content Placeholder 2"/>
          <p:cNvSpPr>
            <a:spLocks noGrp="1"/>
          </p:cNvSpPr>
          <p:nvPr>
            <p:ph idx="1"/>
          </p:nvPr>
        </p:nvSpPr>
        <p:spPr/>
        <p:txBody>
          <a:bodyPr/>
          <a:lstStyle/>
          <a:p>
            <a:r>
              <a:rPr lang="en-US" dirty="0" smtClean="0"/>
              <a:t>Have we let our desire for mathematical thinking limit our service to statistics students?</a:t>
            </a:r>
          </a:p>
          <a:p>
            <a:r>
              <a:rPr lang="en-US" dirty="0" smtClean="0"/>
              <a:t>Why do we omit useful, simple techniques so that we can cover the traditional inference methods that students find so confusing?</a:t>
            </a:r>
          </a:p>
          <a:p>
            <a:r>
              <a:rPr lang="en-US" dirty="0" smtClean="0"/>
              <a:t>Are math students our primary target for stats instruction?  </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Mainstream Teaching Target for Statistics Courses?</a:t>
            </a:r>
            <a:endParaRPr lang="en-US" dirty="0"/>
          </a:p>
        </p:txBody>
      </p:sp>
      <p:sp>
        <p:nvSpPr>
          <p:cNvPr id="3" name="Content Placeholder 2"/>
          <p:cNvSpPr>
            <a:spLocks noGrp="1"/>
          </p:cNvSpPr>
          <p:nvPr>
            <p:ph idx="1"/>
          </p:nvPr>
        </p:nvSpPr>
        <p:spPr>
          <a:xfrm>
            <a:off x="457200" y="2895600"/>
            <a:ext cx="8229600" cy="2057400"/>
          </a:xfrm>
        </p:spPr>
        <p:txBody>
          <a:bodyPr/>
          <a:lstStyle/>
          <a:p>
            <a:pPr algn="ctr"/>
            <a:r>
              <a:rPr lang="en-US" dirty="0" smtClean="0"/>
              <a:t>Stat majors?</a:t>
            </a:r>
          </a:p>
          <a:p>
            <a:pPr algn="ctr"/>
            <a:r>
              <a:rPr lang="en-US" dirty="0" smtClean="0"/>
              <a:t>Science/Engineering Majors? </a:t>
            </a:r>
          </a:p>
          <a:p>
            <a:pPr algn="ctr"/>
            <a:r>
              <a:rPr lang="en-US" dirty="0" smtClean="0"/>
              <a:t>Future Stat Practitioners?</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Course Taxonomy</a:t>
            </a:r>
            <a:endParaRPr lang="en-US" dirty="0"/>
          </a:p>
        </p:txBody>
      </p:sp>
      <p:sp>
        <p:nvSpPr>
          <p:cNvPr id="3" name="Content Placeholder 2"/>
          <p:cNvSpPr>
            <a:spLocks noGrp="1"/>
          </p:cNvSpPr>
          <p:nvPr>
            <p:ph idx="1"/>
          </p:nvPr>
        </p:nvSpPr>
        <p:spPr>
          <a:xfrm>
            <a:off x="457200" y="1600200"/>
            <a:ext cx="8203418" cy="1905000"/>
          </a:xfrm>
        </p:spPr>
        <p:txBody>
          <a:bodyPr/>
          <a:lstStyle/>
          <a:p>
            <a:r>
              <a:rPr lang="en-US" dirty="0" smtClean="0"/>
              <a:t>Appreciation Courses for Liberal arts </a:t>
            </a:r>
          </a:p>
          <a:p>
            <a:r>
              <a:rPr lang="en-US" dirty="0" smtClean="0"/>
              <a:t>Service Courses for Practitioners</a:t>
            </a:r>
          </a:p>
          <a:p>
            <a:r>
              <a:rPr lang="en-US" dirty="0" smtClean="0"/>
              <a:t>“Mainstream” Courses for Stat Majors</a:t>
            </a:r>
          </a:p>
          <a:p>
            <a:endParaRPr lang="en-US" dirty="0" smtClean="0"/>
          </a:p>
        </p:txBody>
      </p:sp>
      <p:sp>
        <p:nvSpPr>
          <p:cNvPr id="4" name="TextBox 3"/>
          <p:cNvSpPr txBox="1"/>
          <p:nvPr/>
        </p:nvSpPr>
        <p:spPr>
          <a:xfrm>
            <a:off x="2362200" y="4191000"/>
            <a:ext cx="3996406" cy="2062103"/>
          </a:xfrm>
          <a:prstGeom prst="rect">
            <a:avLst/>
          </a:prstGeom>
          <a:noFill/>
        </p:spPr>
        <p:txBody>
          <a:bodyPr wrap="none" rtlCol="0">
            <a:spAutoFit/>
          </a:bodyPr>
          <a:lstStyle/>
          <a:p>
            <a:r>
              <a:rPr lang="en-US" sz="3200" dirty="0" smtClean="0">
                <a:solidFill>
                  <a:srgbClr val="800000"/>
                </a:solidFill>
              </a:rPr>
              <a:t>Proportion of students </a:t>
            </a:r>
          </a:p>
          <a:p>
            <a:r>
              <a:rPr lang="en-US" sz="3200" dirty="0" smtClean="0">
                <a:solidFill>
                  <a:srgbClr val="800000"/>
                </a:solidFill>
              </a:rPr>
              <a:t>Appreciation  		5%</a:t>
            </a:r>
          </a:p>
          <a:p>
            <a:r>
              <a:rPr lang="en-US" sz="3200" dirty="0" smtClean="0">
                <a:solidFill>
                  <a:srgbClr val="800000"/>
                </a:solidFill>
              </a:rPr>
              <a:t>Service		  		   80%</a:t>
            </a:r>
          </a:p>
          <a:p>
            <a:r>
              <a:rPr lang="en-US" sz="3200" dirty="0" smtClean="0">
                <a:solidFill>
                  <a:srgbClr val="800000"/>
                </a:solidFill>
              </a:rPr>
              <a:t>“Mainstream”    	   15%</a:t>
            </a:r>
          </a:p>
          <a:p>
            <a:endParaRPr lang="en-US" dirty="0"/>
          </a:p>
        </p:txBody>
      </p:sp>
      <p:sp>
        <p:nvSpPr>
          <p:cNvPr id="5" name="Down Arrow 4"/>
          <p:cNvSpPr/>
          <p:nvPr/>
        </p:nvSpPr>
        <p:spPr>
          <a:xfrm>
            <a:off x="6585054" y="4953000"/>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sp>
        <p:nvSpPr>
          <p:cNvPr id="6" name="TextBox 5"/>
          <p:cNvSpPr txBox="1"/>
          <p:nvPr/>
        </p:nvSpPr>
        <p:spPr>
          <a:xfrm>
            <a:off x="7408014" y="5137666"/>
            <a:ext cx="1252604" cy="369332"/>
          </a:xfrm>
          <a:prstGeom prst="rect">
            <a:avLst/>
          </a:prstGeom>
          <a:noFill/>
        </p:spPr>
        <p:txBody>
          <a:bodyPr wrap="none" rtlCol="0">
            <a:spAutoFit/>
          </a:bodyPr>
          <a:lstStyle/>
          <a:p>
            <a:r>
              <a:rPr lang="en-US" dirty="0" smtClean="0"/>
              <a:t>More Math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Target of Stats Education?</a:t>
            </a:r>
            <a:endParaRPr lang="en-US" dirty="0"/>
          </a:p>
        </p:txBody>
      </p:sp>
      <p:sp>
        <p:nvSpPr>
          <p:cNvPr id="3" name="Content Placeholder 2"/>
          <p:cNvSpPr>
            <a:spLocks noGrp="1"/>
          </p:cNvSpPr>
          <p:nvPr>
            <p:ph idx="1"/>
          </p:nvPr>
        </p:nvSpPr>
        <p:spPr/>
        <p:txBody>
          <a:bodyPr/>
          <a:lstStyle/>
          <a:p>
            <a:r>
              <a:rPr lang="en-US" dirty="0" smtClean="0"/>
              <a:t>Practitioners!  (Really the “Mainstream”?)</a:t>
            </a:r>
          </a:p>
          <a:p>
            <a:endParaRPr lang="en-US" dirty="0" smtClean="0"/>
          </a:p>
          <a:p>
            <a:r>
              <a:rPr lang="en-US" dirty="0" smtClean="0"/>
              <a:t>Should stat majors take practitioners’ courses?</a:t>
            </a:r>
          </a:p>
          <a:p>
            <a:endParaRPr lang="en-US" dirty="0" smtClean="0"/>
          </a:p>
          <a:p>
            <a:r>
              <a:rPr lang="en-US" dirty="0" smtClean="0"/>
              <a:t>Perhaps stat majors need</a:t>
            </a:r>
            <a:r>
              <a:rPr lang="en-US" dirty="0" smtClean="0">
                <a:solidFill>
                  <a:srgbClr val="800000"/>
                </a:solidFill>
              </a:rPr>
              <a:t> </a:t>
            </a:r>
            <a:r>
              <a:rPr lang="en-US" i="1" dirty="0" smtClean="0">
                <a:solidFill>
                  <a:srgbClr val="800000"/>
                </a:solidFill>
              </a:rPr>
              <a:t>more</a:t>
            </a:r>
            <a:r>
              <a:rPr lang="en-US" i="1" dirty="0" smtClean="0"/>
              <a:t>, </a:t>
            </a:r>
            <a:r>
              <a:rPr lang="en-US" dirty="0" smtClean="0"/>
              <a:t>not</a:t>
            </a:r>
            <a:r>
              <a:rPr lang="en-US" i="1" dirty="0" smtClean="0"/>
              <a:t> </a:t>
            </a:r>
            <a:r>
              <a:rPr lang="en-US" i="1" dirty="0" smtClean="0">
                <a:solidFill>
                  <a:srgbClr val="800000"/>
                </a:solidFill>
              </a:rPr>
              <a:t>different</a:t>
            </a:r>
          </a:p>
          <a:p>
            <a:pPr>
              <a:buNone/>
            </a:pPr>
            <a:endParaRPr lang="en-US" dirty="0" smtClean="0"/>
          </a:p>
          <a:p>
            <a:r>
              <a:rPr lang="en-US" dirty="0" smtClean="0"/>
              <a:t>Appreciation -&gt; Practice -&gt; Expert</a:t>
            </a:r>
            <a:br>
              <a:rPr lang="en-US" dirty="0" smtClean="0"/>
            </a:br>
            <a:r>
              <a:rPr lang="en-US" dirty="0" smtClean="0"/>
              <a:t>(New Taxonomy?)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Levels – One Process</a:t>
            </a:r>
            <a:endParaRPr lang="en-US" dirty="0"/>
          </a:p>
        </p:txBody>
      </p:sp>
      <p:sp>
        <p:nvSpPr>
          <p:cNvPr id="3" name="Content Placeholder 2"/>
          <p:cNvSpPr>
            <a:spLocks noGrp="1"/>
          </p:cNvSpPr>
          <p:nvPr>
            <p:ph idx="1"/>
          </p:nvPr>
        </p:nvSpPr>
        <p:spPr>
          <a:xfrm>
            <a:off x="457200" y="1600201"/>
            <a:ext cx="8229600" cy="1524000"/>
          </a:xfrm>
        </p:spPr>
        <p:txBody>
          <a:bodyPr/>
          <a:lstStyle/>
          <a:p>
            <a:r>
              <a:rPr lang="en-US" dirty="0" smtClean="0"/>
              <a:t>The big ideas of statistics can be explained at any level: appreciation, practice, expert</a:t>
            </a:r>
          </a:p>
          <a:p>
            <a:r>
              <a:rPr lang="en-US" dirty="0" smtClean="0"/>
              <a:t>Averaging</a:t>
            </a:r>
          </a:p>
          <a:p>
            <a:r>
              <a:rPr lang="en-US" dirty="0" smtClean="0"/>
              <a:t>Distribution</a:t>
            </a:r>
          </a:p>
          <a:p>
            <a:r>
              <a:rPr lang="en-US" dirty="0" smtClean="0"/>
              <a:t>Randomness</a:t>
            </a:r>
          </a:p>
          <a:p>
            <a:r>
              <a:rPr lang="en-US" dirty="0" smtClean="0"/>
              <a:t>Simulation</a:t>
            </a:r>
          </a:p>
          <a:p>
            <a:r>
              <a:rPr lang="en-US" dirty="0" smtClean="0"/>
              <a:t>Sampling</a:t>
            </a:r>
          </a:p>
          <a:p>
            <a:r>
              <a:rPr lang="en-US" dirty="0" smtClean="0"/>
              <a:t>....</a:t>
            </a:r>
          </a:p>
        </p:txBody>
      </p:sp>
      <p:sp>
        <p:nvSpPr>
          <p:cNvPr id="5" name="TextBox 4"/>
          <p:cNvSpPr txBox="1"/>
          <p:nvPr/>
        </p:nvSpPr>
        <p:spPr>
          <a:xfrm>
            <a:off x="3276600" y="3276600"/>
            <a:ext cx="5673248" cy="1754327"/>
          </a:xfrm>
          <a:prstGeom prst="rect">
            <a:avLst/>
          </a:prstGeom>
          <a:noFill/>
        </p:spPr>
        <p:txBody>
          <a:bodyPr wrap="none" rtlCol="0">
            <a:spAutoFit/>
          </a:bodyPr>
          <a:lstStyle/>
          <a:p>
            <a:r>
              <a:rPr lang="en-US" sz="3600" dirty="0" smtClean="0"/>
              <a:t>But the mastery of real world </a:t>
            </a:r>
          </a:p>
          <a:p>
            <a:r>
              <a:rPr lang="en-US" sz="3600" dirty="0" smtClean="0"/>
              <a:t>application takes experience</a:t>
            </a:r>
          </a:p>
          <a:p>
            <a:r>
              <a:rPr lang="en-US" sz="3600" dirty="0" smtClean="0"/>
              <a:t>and “practice”.  </a:t>
            </a:r>
            <a:endParaRPr lang="en-US" sz="3600" dirty="0"/>
          </a:p>
        </p:txBody>
      </p:sp>
      <p:sp>
        <p:nvSpPr>
          <p:cNvPr id="6" name="TextBox 5"/>
          <p:cNvSpPr txBox="1"/>
          <p:nvPr/>
        </p:nvSpPr>
        <p:spPr>
          <a:xfrm>
            <a:off x="3276600" y="5486400"/>
            <a:ext cx="5754901" cy="584776"/>
          </a:xfrm>
          <a:prstGeom prst="rect">
            <a:avLst/>
          </a:prstGeom>
          <a:noFill/>
        </p:spPr>
        <p:txBody>
          <a:bodyPr wrap="none" rtlCol="0">
            <a:spAutoFit/>
          </a:bodyPr>
          <a:lstStyle/>
          <a:p>
            <a:r>
              <a:rPr lang="en-US" sz="3200" dirty="0" smtClean="0"/>
              <a:t>Appreciation -&gt; Practice -&gt; Expert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5132</TotalTime>
  <Words>1344</Words>
  <Application>Microsoft Macintosh PowerPoint</Application>
  <PresentationFormat>On-screen Show (4:3)</PresentationFormat>
  <Paragraphs>208</Paragraphs>
  <Slides>38</Slides>
  <Notes>4</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Office Theme</vt:lpstr>
      <vt:lpstr>Worksheet</vt:lpstr>
      <vt:lpstr>Document</vt:lpstr>
      <vt:lpstr>Experiential Learning in Statistics: Expanding its role    </vt:lpstr>
      <vt:lpstr>Outline</vt:lpstr>
      <vt:lpstr>Influence of Math Roots</vt:lpstr>
      <vt:lpstr>Where do these fit in?</vt:lpstr>
      <vt:lpstr>Influence of Math Roots</vt:lpstr>
      <vt:lpstr>Mainstream Teaching Target for Statistics Courses?</vt:lpstr>
      <vt:lpstr>Traditional Course Taxonomy</vt:lpstr>
      <vt:lpstr>Main Target of Stats Education?</vt:lpstr>
      <vt:lpstr>Many Levels – One Process</vt:lpstr>
      <vt:lpstr>Proposal</vt:lpstr>
      <vt:lpstr>Calls for Change – ICOTS2 - 1986</vt:lpstr>
      <vt:lpstr>More ICOTS2 - 1986</vt:lpstr>
      <vt:lpstr>Teleport to 2009</vt:lpstr>
      <vt:lpstr>More 2009</vt:lpstr>
      <vt:lpstr>Another recent quote (2007)</vt:lpstr>
      <vt:lpstr>Decades of Advice Leading to ….</vt:lpstr>
      <vt:lpstr>Examples of Experiential Teaching</vt:lpstr>
      <vt:lpstr>Example 1: Sports League - Football Success = Quality or Luck?</vt:lpstr>
      <vt:lpstr>Leading Questions</vt:lpstr>
      <vt:lpstr>Creativity Needed</vt:lpstr>
      <vt:lpstr>Stat Theory?</vt:lpstr>
      <vt:lpstr>Example 2: Melanoma Incidence</vt:lpstr>
      <vt:lpstr>Slide 23</vt:lpstr>
      <vt:lpstr>Analysis of Melanoma Data</vt:lpstr>
      <vt:lpstr>What tools and concepts learned?</vt:lpstr>
      <vt:lpstr>Example 3: Bimbo Bakery</vt:lpstr>
      <vt:lpstr>One Year, One product, One Outlet</vt:lpstr>
      <vt:lpstr>Mondays Only, Seasonally adjusted</vt:lpstr>
      <vt:lpstr>Slide 29</vt:lpstr>
      <vt:lpstr>Compare Guess vs Actual</vt:lpstr>
      <vt:lpstr>Improved Fit </vt:lpstr>
      <vt:lpstr>Optimize Delivery Percentage</vt:lpstr>
      <vt:lpstr>Criteria for Projects</vt:lpstr>
      <vt:lpstr>Features of Experiential Projects</vt:lpstr>
      <vt:lpstr>Implementation Issues</vt:lpstr>
      <vt:lpstr>Slide 36</vt:lpstr>
      <vt:lpstr>Conclusion</vt:lpstr>
      <vt:lpstr>Slide 38</vt:lpstr>
    </vt:vector>
  </TitlesOfParts>
  <Company>Simon Fraser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Experiential Learning in Statistics: Expanding its role    </dc:title>
  <dc:creator>Laurence Weldon</dc:creator>
  <cp:lastModifiedBy>Laurence Weldon</cp:lastModifiedBy>
  <cp:revision>187</cp:revision>
  <cp:lastPrinted>2009-10-29T13:13:29Z</cp:lastPrinted>
  <dcterms:created xsi:type="dcterms:W3CDTF">2009-11-05T21:47:12Z</dcterms:created>
  <dcterms:modified xsi:type="dcterms:W3CDTF">2009-11-05T21:48:06Z</dcterms:modified>
</cp:coreProperties>
</file>