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3.xml" ContentType="application/vnd.openxmlformats-officedocument.presentationml.slide+xml"/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10.xml" ContentType="application/vnd.openxmlformats-officedocument.presentationml.slide+xml"/>
  <Default Extension="jpeg" ContentType="image/jpeg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93" r:id="rId1"/>
  </p:sldMasterIdLst>
  <p:notesMasterIdLst>
    <p:notesMasterId r:id="rId16"/>
  </p:notesMasterIdLst>
  <p:sldIdLst>
    <p:sldId id="256" r:id="rId2"/>
    <p:sldId id="263" r:id="rId3"/>
    <p:sldId id="266" r:id="rId4"/>
    <p:sldId id="261" r:id="rId5"/>
    <p:sldId id="273" r:id="rId6"/>
    <p:sldId id="262" r:id="rId7"/>
    <p:sldId id="274" r:id="rId8"/>
    <p:sldId id="268" r:id="rId9"/>
    <p:sldId id="269" r:id="rId10"/>
    <p:sldId id="270" r:id="rId11"/>
    <p:sldId id="271" r:id="rId12"/>
    <p:sldId id="272" r:id="rId13"/>
    <p:sldId id="265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927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35" d="100"/>
          <a:sy n="135" d="100"/>
        </p:scale>
        <p:origin x="8" y="10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4C0A1-9C7A-469E-BA40-DFF74A6C0457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84CD5-D6DE-4BD3-9145-981346E09E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84CD5-D6DE-4BD3-9145-981346E09EA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EB09-BB40-42AF-AFCE-3B83D3C8D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EB09-BB40-42AF-AFCE-3B83D3C8D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6D3F22-D88C-4E30-A049-75D44947B9A2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9D91A1-70E6-445A-942C-0E6B6288544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363" y="1371600"/>
            <a:ext cx="86106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Strategies for Teaching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an </a:t>
            </a:r>
            <a:r>
              <a:rPr lang="en-US" b="1" dirty="0"/>
              <a:t>Enduring Knowledge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of Statistics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621852"/>
            <a:ext cx="7854696" cy="1752600"/>
          </a:xfrm>
        </p:spPr>
        <p:txBody>
          <a:bodyPr/>
          <a:lstStyle/>
          <a:p>
            <a:pPr algn="ctr"/>
            <a:r>
              <a:rPr lang="en-US" dirty="0" smtClean="0"/>
              <a:t>Larry Weldon</a:t>
            </a:r>
          </a:p>
          <a:p>
            <a:pPr algn="ctr"/>
            <a:r>
              <a:rPr lang="en-US" dirty="0" smtClean="0"/>
              <a:t>Simon Fraser University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539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Technique Coverage by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sampling error</a:t>
            </a:r>
          </a:p>
          <a:p>
            <a:pPr lvl="1"/>
            <a:r>
              <a:rPr lang="en-US" dirty="0" smtClean="0"/>
              <a:t>forensic science example</a:t>
            </a:r>
          </a:p>
          <a:p>
            <a:pPr lvl="1"/>
            <a:r>
              <a:rPr lang="en-US" dirty="0" smtClean="0"/>
              <a:t>randomized response example</a:t>
            </a:r>
          </a:p>
          <a:p>
            <a:r>
              <a:rPr lang="en-US" dirty="0" smtClean="0"/>
              <a:t>regression</a:t>
            </a:r>
          </a:p>
          <a:p>
            <a:pPr lvl="1"/>
            <a:r>
              <a:rPr lang="en-US" dirty="0" smtClean="0"/>
              <a:t>spam filter</a:t>
            </a:r>
          </a:p>
          <a:p>
            <a:pPr lvl="1"/>
            <a:r>
              <a:rPr lang="en-US" dirty="0" smtClean="0"/>
              <a:t>electronic marketing example</a:t>
            </a:r>
          </a:p>
          <a:p>
            <a:r>
              <a:rPr lang="en-US" dirty="0" smtClean="0"/>
              <a:t>estimation</a:t>
            </a:r>
            <a:endParaRPr lang="en-US" dirty="0" smtClean="0"/>
          </a:p>
          <a:p>
            <a:pPr lvl="1"/>
            <a:r>
              <a:rPr lang="en-US" dirty="0" err="1" smtClean="0"/>
              <a:t>A</a:t>
            </a:r>
            <a:r>
              <a:rPr lang="en-US" smtClean="0"/>
              <a:t>fricanized </a:t>
            </a:r>
            <a:r>
              <a:rPr lang="en-US" dirty="0" smtClean="0"/>
              <a:t>bee invasion</a:t>
            </a:r>
          </a:p>
          <a:p>
            <a:pPr lvl="1"/>
            <a:r>
              <a:rPr lang="en-US" dirty="0" smtClean="0"/>
              <a:t>political polls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Verbalization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0248"/>
            <a:ext cx="8229600" cy="1586321"/>
          </a:xfrm>
        </p:spPr>
        <p:txBody>
          <a:bodyPr/>
          <a:lstStyle/>
          <a:p>
            <a:r>
              <a:rPr lang="en-US" dirty="0" smtClean="0"/>
              <a:t>need to have students explain concepts with words</a:t>
            </a:r>
          </a:p>
          <a:p>
            <a:r>
              <a:rPr lang="en-US" dirty="0" smtClean="0"/>
              <a:t>tests and exams that require this skill</a:t>
            </a:r>
          </a:p>
          <a:p>
            <a:r>
              <a:rPr lang="en-US" dirty="0" smtClean="0"/>
              <a:t>integrate general intelligence with stats concepts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Tests and Exams – Open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01972"/>
            <a:ext cx="8229600" cy="1932985"/>
          </a:xfrm>
        </p:spPr>
        <p:txBody>
          <a:bodyPr/>
          <a:lstStyle/>
          <a:p>
            <a:r>
              <a:rPr lang="en-US" dirty="0" smtClean="0"/>
              <a:t>discourage memory work without understanding</a:t>
            </a:r>
          </a:p>
          <a:p>
            <a:r>
              <a:rPr lang="en-US" dirty="0" smtClean="0"/>
              <a:t>focus attention on concepts and problem-solving</a:t>
            </a:r>
          </a:p>
          <a:p>
            <a:r>
              <a:rPr lang="en-US" dirty="0" smtClean="0"/>
              <a:t>make assessment more authentic to real-life needs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588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Strategies for a Higher Level?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5588"/>
            <a:ext cx="8229600" cy="496804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Avoidance of a technique-oriented textbook</a:t>
            </a:r>
          </a:p>
          <a:p>
            <a:pPr lvl="0"/>
            <a:r>
              <a:rPr lang="en-US" dirty="0" smtClean="0"/>
              <a:t>Experiential presentation of techniques in areas of interest</a:t>
            </a:r>
          </a:p>
          <a:p>
            <a:pPr lvl="0"/>
            <a:r>
              <a:rPr lang="en-US" dirty="0" smtClean="0"/>
              <a:t>Use of computing by instructor for simulation and graphics </a:t>
            </a:r>
          </a:p>
          <a:p>
            <a:pPr lvl="0"/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No student computing, few formulas </a:t>
            </a:r>
          </a:p>
          <a:p>
            <a:pPr lvl="0"/>
            <a:r>
              <a:rPr lang="en-US" dirty="0" smtClean="0"/>
              <a:t>Open book &amp; notes for tests and exams</a:t>
            </a:r>
          </a:p>
          <a:p>
            <a:pPr lvl="0"/>
            <a:r>
              <a:rPr lang="en-US" dirty="0" smtClean="0"/>
              <a:t>Use of graphics for explanations</a:t>
            </a:r>
          </a:p>
          <a:p>
            <a:pPr lvl="0"/>
            <a:r>
              <a:rPr lang="en-US" dirty="0" smtClean="0"/>
              <a:t>Require verbalization of why, what, when</a:t>
            </a:r>
          </a:p>
          <a:p>
            <a:pPr lvl="0"/>
            <a:r>
              <a:rPr lang="en-US" dirty="0" smtClean="0"/>
              <a:t>Sample tests and exams to impart objectives</a:t>
            </a:r>
          </a:p>
          <a:p>
            <a:pPr lvl="0"/>
            <a:r>
              <a:rPr lang="en-US" dirty="0" smtClean="0"/>
              <a:t>Application material that is an important part of a general education</a:t>
            </a:r>
          </a:p>
          <a:p>
            <a:pPr lvl="0"/>
            <a:r>
              <a:rPr lang="en-US" dirty="0" smtClean="0"/>
              <a:t>List of Concepts, Contexts and Techniques as an aid to exam preparation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1" y="5828132"/>
            <a:ext cx="86867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chemeClr val="tx2">
                  <a:lumMod val="60000"/>
                  <a:lumOff val="40000"/>
                </a:schemeClr>
              </a:buClr>
              <a:buSzPct val="151000"/>
              <a:buFont typeface="Arial"/>
              <a:buChar char="•"/>
            </a:pPr>
            <a:r>
              <a:rPr lang="en-US" sz="2400" dirty="0" smtClean="0"/>
              <a:t>  </a:t>
            </a:r>
            <a:r>
              <a:rPr lang="en-US" sz="3200" dirty="0" smtClean="0">
                <a:solidFill>
                  <a:srgbClr val="800000"/>
                </a:solidFill>
              </a:rPr>
              <a:t>Math as a simplification technique, 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				to summarize technique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2815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More Detail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2815"/>
            <a:ext cx="8229600" cy="141581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Paper is posted (English version) at </a:t>
            </a:r>
          </a:p>
          <a:p>
            <a:pPr algn="ctr">
              <a:buNone/>
            </a:pPr>
            <a:r>
              <a:rPr lang="en-US" dirty="0" err="1" smtClean="0"/>
              <a:t>www.stat.sfu.ca/~weldon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75555" y="3112391"/>
            <a:ext cx="4790544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000" dirty="0" smtClean="0">
                <a:solidFill>
                  <a:schemeClr val="tx2"/>
                </a:solidFill>
                <a:latin typeface=""/>
              </a:rPr>
              <a:t>Comments ?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email address: </a:t>
            </a:r>
            <a:r>
              <a:rPr lang="en-US" sz="2800" dirty="0" err="1" smtClean="0"/>
              <a:t>weldon@sfu.ca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Service </a:t>
            </a:r>
            <a:r>
              <a:rPr lang="en-US" dirty="0" err="1" smtClean="0"/>
              <a:t>vs</a:t>
            </a:r>
            <a:r>
              <a:rPr lang="en-US" dirty="0" smtClean="0"/>
              <a:t> Mainstream?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troublesome dichotomy!</a:t>
            </a:r>
          </a:p>
          <a:p>
            <a:pPr lvl="1"/>
            <a:r>
              <a:rPr lang="en-US" dirty="0" smtClean="0"/>
              <a:t>“mainstream” students need to understand applications</a:t>
            </a:r>
          </a:p>
          <a:p>
            <a:pPr lvl="1"/>
            <a:r>
              <a:rPr lang="en-US" dirty="0" smtClean="0"/>
              <a:t>“service” students need authentic learning they can use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First Course </a:t>
            </a:r>
            <a:r>
              <a:rPr lang="en-US" dirty="0" err="1" smtClean="0"/>
              <a:t>vs</a:t>
            </a:r>
            <a:r>
              <a:rPr lang="en-US" dirty="0" smtClean="0"/>
              <a:t> Higher Level Course</a:t>
            </a:r>
          </a:p>
          <a:p>
            <a:pPr lvl="1"/>
            <a:r>
              <a:rPr lang="en-US" dirty="0" smtClean="0"/>
              <a:t>same approach at each level – conceptual understanding</a:t>
            </a:r>
          </a:p>
          <a:p>
            <a:pPr lvl="1">
              <a:buNone/>
            </a:pPr>
            <a:r>
              <a:rPr lang="en-US" dirty="0" smtClean="0"/>
              <a:t>(more, not </a:t>
            </a:r>
            <a:r>
              <a:rPr lang="en-US" dirty="0" smtClean="0"/>
              <a:t>different, for higher level)</a:t>
            </a:r>
            <a:endParaRPr lang="en-US" dirty="0" smtClean="0"/>
          </a:p>
          <a:p>
            <a:pPr lvl="1"/>
            <a:r>
              <a:rPr lang="en-US" dirty="0" smtClean="0"/>
              <a:t>not merely the level of mathematics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is wrong with traditional approach?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052" y="3546593"/>
            <a:ext cx="8229600" cy="13521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Is there any evidence that a major change is needed?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69999" y="2116667"/>
            <a:ext cx="62455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Descriptive stats, sampling, estimation, </a:t>
            </a:r>
          </a:p>
          <a:p>
            <a:r>
              <a:rPr lang="en-US" sz="2800" dirty="0" smtClean="0"/>
              <a:t>		hypothesis testing, regression …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Evidence for needed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of applied-statistical disciplines: biostatistics, psychometrics, </a:t>
            </a:r>
            <a:r>
              <a:rPr lang="en-US" dirty="0" err="1" smtClean="0"/>
              <a:t>envirometrics</a:t>
            </a:r>
            <a:r>
              <a:rPr lang="en-US" dirty="0" smtClean="0"/>
              <a:t>, official statistics, …</a:t>
            </a:r>
          </a:p>
          <a:p>
            <a:r>
              <a:rPr lang="en-US" dirty="0" smtClean="0"/>
              <a:t>lack of job ads for “Statistician”</a:t>
            </a:r>
          </a:p>
          <a:p>
            <a:r>
              <a:rPr lang="en-US" dirty="0" smtClean="0"/>
              <a:t>low enrolments in statistics of undergraduate majors and graduate programs</a:t>
            </a:r>
          </a:p>
          <a:p>
            <a:r>
              <a:rPr lang="en-US" dirty="0" smtClean="0"/>
              <a:t>high proportion of students taking the minimum required courses in statistics</a:t>
            </a:r>
          </a:p>
          <a:p>
            <a:r>
              <a:rPr lang="en-US" dirty="0" smtClean="0"/>
              <a:t>rarity of departments of statistics</a:t>
            </a:r>
          </a:p>
          <a:p>
            <a:r>
              <a:rPr lang="en-US" dirty="0" smtClean="0"/>
              <a:t>low status among stat faculty of “applied” work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Change of Approach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baseline="60000" dirty="0" smtClean="0"/>
              <a:t>2</a:t>
            </a:r>
            <a:r>
              <a:rPr lang="en-US" dirty="0" smtClean="0"/>
              <a:t>L</a:t>
            </a:r>
            <a:r>
              <a:rPr lang="en-US" baseline="60000" dirty="0" smtClean="0"/>
              <a:t>2</a:t>
            </a:r>
          </a:p>
          <a:p>
            <a:r>
              <a:rPr lang="en-US" dirty="0" smtClean="0"/>
              <a:t>Experience Early, Logic Later</a:t>
            </a:r>
          </a:p>
          <a:p>
            <a:r>
              <a:rPr lang="en-US" dirty="0" smtClean="0"/>
              <a:t>Case studies – techniques as required, </a:t>
            </a:r>
            <a:r>
              <a:rPr lang="en-US" i="1" dirty="0" smtClean="0"/>
              <a:t>then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logical </a:t>
            </a:r>
            <a:r>
              <a:rPr lang="en-US" dirty="0" smtClean="0"/>
              <a:t>s</a:t>
            </a:r>
            <a:r>
              <a:rPr lang="en-US" dirty="0" smtClean="0"/>
              <a:t>tructure </a:t>
            </a:r>
            <a:r>
              <a:rPr lang="en-US" dirty="0" smtClean="0"/>
              <a:t>to link ideas (Math &amp; Logic)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588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Strategies for a first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5588"/>
            <a:ext cx="8229600" cy="5297274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Avoidance of a technique-oriented textbook</a:t>
            </a:r>
          </a:p>
          <a:p>
            <a:pPr lvl="0"/>
            <a:r>
              <a:rPr lang="en-US" dirty="0" smtClean="0"/>
              <a:t>Experiential presentation of techniques in areas of interest</a:t>
            </a:r>
          </a:p>
          <a:p>
            <a:pPr lvl="0"/>
            <a:r>
              <a:rPr lang="en-US" dirty="0" smtClean="0"/>
              <a:t>Use of computing by instructor for simulation and graphics </a:t>
            </a:r>
          </a:p>
          <a:p>
            <a:pPr lvl="0"/>
            <a:r>
              <a:rPr lang="en-US" dirty="0" smtClean="0"/>
              <a:t>No student computing, few formulas </a:t>
            </a:r>
          </a:p>
          <a:p>
            <a:pPr lvl="0"/>
            <a:r>
              <a:rPr lang="en-US" dirty="0" smtClean="0"/>
              <a:t>Open book &amp; notes for tests and exams</a:t>
            </a:r>
          </a:p>
          <a:p>
            <a:pPr lvl="0"/>
            <a:r>
              <a:rPr lang="en-US" dirty="0" smtClean="0"/>
              <a:t>Use of graphics for explanations</a:t>
            </a:r>
          </a:p>
          <a:p>
            <a:pPr lvl="0"/>
            <a:r>
              <a:rPr lang="en-US" dirty="0" smtClean="0"/>
              <a:t>Require verbalization of why, what, when</a:t>
            </a:r>
          </a:p>
          <a:p>
            <a:pPr lvl="0"/>
            <a:r>
              <a:rPr lang="en-US" dirty="0" smtClean="0"/>
              <a:t>Sample tests and exams to impart objectives</a:t>
            </a:r>
          </a:p>
          <a:p>
            <a:pPr lvl="0"/>
            <a:r>
              <a:rPr lang="en-US" dirty="0" smtClean="0"/>
              <a:t>Application material that is an important part of a general education</a:t>
            </a:r>
          </a:p>
          <a:p>
            <a:pPr lvl="0"/>
            <a:r>
              <a:rPr lang="en-US" dirty="0" smtClean="0"/>
              <a:t> List of Concepts, Contexts and Techniques as an aid to exam preparation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 100 at SFU in Spring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496" y="3302000"/>
            <a:ext cx="8229600" cy="4389120"/>
          </a:xfrm>
        </p:spPr>
        <p:txBody>
          <a:bodyPr/>
          <a:lstStyle/>
          <a:p>
            <a:r>
              <a:rPr lang="en-US" dirty="0" smtClean="0"/>
              <a:t>See handout for overview.  </a:t>
            </a:r>
          </a:p>
          <a:p>
            <a:r>
              <a:rPr lang="en-US" dirty="0" smtClean="0"/>
              <a:t>Course notes at </a:t>
            </a:r>
            <a:r>
              <a:rPr lang="en-US" dirty="0" err="1" smtClean="0"/>
              <a:t>www.stat.sfu.ca/~weldon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022"/>
            <a:ext cx="8229600" cy="1143000"/>
          </a:xfrm>
        </p:spPr>
        <p:txBody>
          <a:bodyPr/>
          <a:lstStyle/>
          <a:p>
            <a:r>
              <a:rPr lang="en-US" dirty="0" smtClean="0"/>
              <a:t>Sequence of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004" y="1531022"/>
            <a:ext cx="5481035" cy="43891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example </a:t>
            </a:r>
          </a:p>
          <a:p>
            <a:r>
              <a:rPr lang="en-US" dirty="0" smtClean="0"/>
              <a:t>stock market index</a:t>
            </a:r>
          </a:p>
          <a:p>
            <a:r>
              <a:rPr lang="en-US" dirty="0" smtClean="0"/>
              <a:t>sports leagues</a:t>
            </a:r>
          </a:p>
          <a:p>
            <a:r>
              <a:rPr lang="en-US" dirty="0" smtClean="0"/>
              <a:t>Olympics medals</a:t>
            </a:r>
          </a:p>
          <a:p>
            <a:r>
              <a:rPr lang="en-US" dirty="0" smtClean="0"/>
              <a:t>fuel consumption annual pattern</a:t>
            </a:r>
          </a:p>
          <a:p>
            <a:r>
              <a:rPr lang="en-US" dirty="0" smtClean="0"/>
              <a:t>casualty insurance</a:t>
            </a:r>
          </a:p>
          <a:p>
            <a:r>
              <a:rPr lang="en-US" dirty="0" smtClean="0"/>
              <a:t>city populations</a:t>
            </a:r>
          </a:p>
          <a:p>
            <a:r>
              <a:rPr lang="en-US" dirty="0" smtClean="0"/>
              <a:t>lotteries</a:t>
            </a:r>
          </a:p>
          <a:p>
            <a:r>
              <a:rPr lang="en-US" dirty="0" smtClean="0"/>
              <a:t>spam filters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015398"/>
            <a:ext cx="83943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Many basic concepts and techniques are needed for such cases 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Simulations with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22309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sampling </a:t>
            </a:r>
            <a:r>
              <a:rPr lang="en-US" dirty="0" err="1" smtClean="0"/>
              <a:t>dist’n</a:t>
            </a:r>
            <a:r>
              <a:rPr lang="en-US" dirty="0" smtClean="0"/>
              <a:t> of the sample mean </a:t>
            </a:r>
          </a:p>
          <a:p>
            <a:pPr lvl="1"/>
            <a:r>
              <a:rPr lang="en-US" dirty="0" smtClean="0"/>
              <a:t>insurance company survival</a:t>
            </a:r>
          </a:p>
          <a:p>
            <a:pPr lvl="1"/>
            <a:r>
              <a:rPr lang="en-US" dirty="0" smtClean="0"/>
              <a:t>diversification of investments</a:t>
            </a:r>
          </a:p>
          <a:p>
            <a:r>
              <a:rPr lang="en-US" dirty="0" smtClean="0"/>
              <a:t>illusions of randomness</a:t>
            </a:r>
          </a:p>
          <a:p>
            <a:pPr lvl="1"/>
            <a:r>
              <a:rPr lang="en-US" dirty="0" smtClean="0"/>
              <a:t>sports leagues</a:t>
            </a:r>
          </a:p>
          <a:p>
            <a:pPr lvl="1"/>
            <a:r>
              <a:rPr lang="en-US" dirty="0" smtClean="0"/>
              <a:t>spatial clustering of plants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</TotalTime>
  <Words>580</Words>
  <Application>Microsoft Macintosh PowerPoint</Application>
  <PresentationFormat>On-screen Show (4:3)</PresentationFormat>
  <Paragraphs>95</Paragraphs>
  <Slides>14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Strategies for Teaching  an Enduring Knowledge  of Statistics</vt:lpstr>
      <vt:lpstr>Service vs Mainstream?</vt:lpstr>
      <vt:lpstr>What is wrong with traditional approach? </vt:lpstr>
      <vt:lpstr>Evidence for needed change?</vt:lpstr>
      <vt:lpstr>Change of Approach Needed</vt:lpstr>
      <vt:lpstr>Strategies for a first Course</vt:lpstr>
      <vt:lpstr>STAT 100 at SFU in Spring 2010</vt:lpstr>
      <vt:lpstr>Sequence of Case Studies</vt:lpstr>
      <vt:lpstr>Simulations with Graphics</vt:lpstr>
      <vt:lpstr>Technique Coverage by Example</vt:lpstr>
      <vt:lpstr>Verbalization</vt:lpstr>
      <vt:lpstr>Tests and Exams – Open Book</vt:lpstr>
      <vt:lpstr>Strategies for a Higher Level?</vt:lpstr>
      <vt:lpstr>More Detail ?</vt:lpstr>
    </vt:vector>
  </TitlesOfParts>
  <Company>Simon Fraser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Strategies for Teaching an Enduring Knowledge of Statistics </dc:title>
  <dc:creator>Laurence Weldon</dc:creator>
  <cp:lastModifiedBy>Laurence Weldon</cp:lastModifiedBy>
  <cp:revision>16</cp:revision>
  <dcterms:created xsi:type="dcterms:W3CDTF">2010-05-20T20:24:41Z</dcterms:created>
  <dcterms:modified xsi:type="dcterms:W3CDTF">2010-05-20T21:16:42Z</dcterms:modified>
</cp:coreProperties>
</file>