
<file path=[Content_Types].xml><?xml version="1.0" encoding="utf-8"?>
<Types xmlns="http://schemas.openxmlformats.org/package/2006/content-types">
  <Override PartName="/ppt/slides/slide5.xml" ContentType="application/vnd.openxmlformats-officedocument.presentationml.slide+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s/slide17.xml" ContentType="application/vnd.openxmlformats-officedocument.presentationml.slide+xml"/>
  <Override PartName="/ppt/notesSlides/notesSlide2.xml" ContentType="application/vnd.openxmlformats-officedocument.presentationml.notesSlide+xml"/>
  <Override PartName="/ppt/slides/slide20.xml" ContentType="application/vnd.openxmlformats-officedocument.presentationml.slide+xml"/>
  <Override PartName="/ppt/slides/slide22.xml" ContentType="application/vnd.openxmlformats-officedocument.presentationml.slide+xml"/>
  <Override PartName="/ppt/slides/slide24.xml" ContentType="application/vnd.openxmlformats-officedocument.presentationml.slide+xml"/>
  <Override PartName="/ppt/slides/slide26.xml" ContentType="application/vnd.openxmlformats-officedocument.presentationml.slide+xml"/>
  <Default Extension="bin" ContentType="application/vnd.openxmlformats-officedocument.presentationml.printerSettings"/>
  <Override PartName="/ppt/presProps.xml" ContentType="application/vnd.openxmlformats-officedocument.presentationml.presProps+xml"/>
  <Override PartName="/ppt/notesSlides/notesSlide4.xml" ContentType="application/vnd.openxmlformats-officedocument.presentationml.notesSlide+xml"/>
  <Override PartName="/ppt/notesSlides/notesSlide6.xml" ContentType="application/vnd.openxmlformats-officedocument.presentationml.notesSlide+xml"/>
  <Override PartName="/ppt/presentation.xml" ContentType="application/vnd.openxmlformats-officedocument.presentationml.presentation.main+xml"/>
  <Override PartName="/ppt/notesSlides/notesSlide9.xml" ContentType="application/vnd.openxmlformats-officedocument.presentationml.notesSlide+xml"/>
  <Override PartName="/ppt/notesMasters/notesMaster1.xml" ContentType="application/vnd.openxmlformats-officedocument.presentationml.notesMaster+xml"/>
  <Override PartName="/docProps/core.xml" ContentType="application/vnd.openxmlformats-package.core-properties+xml"/>
  <Override PartName="/ppt/slides/slide10.xml" ContentType="application/vnd.openxmlformats-officedocument.presentationml.slide+xml"/>
  <Override PartName="/ppt/slideLayouts/slideLayout1.xml" ContentType="application/vnd.openxmlformats-officedocument.presentationml.slideLayout+xml"/>
  <Override PartName="/ppt/slides/slide14.xml" ContentType="application/vnd.openxmlformats-officedocument.presentationml.slide+xml"/>
  <Override PartName="/ppt/slideLayouts/slideLayout3.xml" ContentType="application/vnd.openxmlformats-officedocument.presentationml.slideLayout+xml"/>
  <Override PartName="/ppt/slides/slide6.xml" ContentType="application/vnd.openxmlformats-officedocument.presentationml.slide+xml"/>
  <Override PartName="/ppt/slideLayouts/slideLayout7.xml" ContentType="application/vnd.openxmlformats-officedocument.presentationml.slideLayout+xml"/>
  <Override PartName="/ppt/slides/slide18.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s/slide16.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theme/theme1.xml" ContentType="application/vnd.openxmlformats-officedocument.theme+xml"/>
  <Override PartName="/ppt/slides/slide2.xml" ContentType="application/vnd.openxmlformats-officedocument.presentationml.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5.xml" ContentType="application/vnd.openxmlformats-officedocument.presentationml.notesSlide+xml"/>
  <Override PartName="/ppt/slides/slide21.xml" ContentType="application/vnd.openxmlformats-officedocument.presentationml.slide+xml"/>
  <Override PartName="/ppt/slides/slide23.xml" ContentType="application/vnd.openxmlformats-officedocument.presentationml.slide+xml"/>
  <Override PartName="/ppt/slides/slide25.xml" ContentType="application/vnd.openxmlformats-officedocument.presentationml.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Default Extension="xml" ContentType="application/xml"/>
  <Default Extension="jpeg" ContentType="image/jpeg"/>
  <Default Extension="rels" ContentType="application/vnd.openxmlformats-package.relationships+xml"/>
  <Override PartName="/ppt/viewProps.xml" ContentType="application/vnd.openxmlformats-officedocument.presentationml.viewProps+xml"/>
  <Override PartName="/ppt/notesSlides/notesSlide11.xml" ContentType="application/vnd.openxmlformats-officedocument.presentationml.notesSlide+xml"/>
  <Override PartName="/ppt/notesSlides/notesSlide8.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theme/theme2.xml" ContentType="application/vnd.openxmlformats-officedocument.theme+xml"/>
  <Override PartName="/ppt/slides/slide9.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Layouts/slideLayout8.xml" ContentType="application/vnd.openxmlformats-officedocument.presentationml.slideLayout+xml"/>
  <Override PartName="/ppt/slides/slide19.xml" ContentType="application/vnd.openxmlformats-officedocument.presentationml.slide+xml"/>
  <Override PartName="/ppt/slideLayouts/slideLayout2.xml" ContentType="application/vnd.openxmlformats-officedocument.presentationml.slideLayout+xml"/>
  <Override PartName="/ppt/slides/slide1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8"/>
  </p:notesMasterIdLst>
  <p:sldIdLst>
    <p:sldId id="256" r:id="rId2"/>
    <p:sldId id="257" r:id="rId3"/>
    <p:sldId id="269" r:id="rId4"/>
    <p:sldId id="285" r:id="rId5"/>
    <p:sldId id="276" r:id="rId6"/>
    <p:sldId id="258" r:id="rId7"/>
    <p:sldId id="280" r:id="rId8"/>
    <p:sldId id="270" r:id="rId9"/>
    <p:sldId id="259" r:id="rId10"/>
    <p:sldId id="267" r:id="rId11"/>
    <p:sldId id="260" r:id="rId12"/>
    <p:sldId id="263" r:id="rId13"/>
    <p:sldId id="271" r:id="rId14"/>
    <p:sldId id="277" r:id="rId15"/>
    <p:sldId id="265" r:id="rId16"/>
    <p:sldId id="272" r:id="rId17"/>
    <p:sldId id="268" r:id="rId18"/>
    <p:sldId id="278" r:id="rId19"/>
    <p:sldId id="279" r:id="rId20"/>
    <p:sldId id="273" r:id="rId21"/>
    <p:sldId id="274" r:id="rId22"/>
    <p:sldId id="281" r:id="rId23"/>
    <p:sldId id="282" r:id="rId24"/>
    <p:sldId id="283" r:id="rId25"/>
    <p:sldId id="284" r:id="rId26"/>
    <p:sldId id="275"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81073" autoAdjust="0"/>
  </p:normalViewPr>
  <p:slideViewPr>
    <p:cSldViewPr snapToGrid="0" snapToObjects="1">
      <p:cViewPr varScale="1">
        <p:scale>
          <a:sx n="96" d="100"/>
          <a:sy n="96" d="100"/>
        </p:scale>
        <p:origin x="-576"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 Type="http://schemas.openxmlformats.org/officeDocument/2006/relationships/slideMaster" Target="slideMasters/slideMaster1.xml"/><Relationship Id="rId19" Type="http://schemas.openxmlformats.org/officeDocument/2006/relationships/slide" Target="slides/slide18.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8" Type="http://schemas.openxmlformats.org/officeDocument/2006/relationships/slide" Target="slides/slide17.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3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BB1E86-176A-446A-BBC8-0AEE15CA4E7A}" type="datetimeFigureOut">
              <a:rPr lang="en-US" smtClean="0"/>
              <a:pPr/>
              <a:t>7/11/10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339B78-0759-4158-8313-801DC5FB63C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a:t>
            </a:r>
            <a:r>
              <a:rPr lang="en-US" baseline="0" dirty="0" smtClean="0"/>
              <a:t> wish to thank my fellow Canadian Alison Gibbs for allowing me to speak to this session on the taxonomy of statistics courses. My aim is to </a:t>
            </a:r>
          </a:p>
          <a:p>
            <a:r>
              <a:rPr lang="en-US" baseline="0" dirty="0" smtClean="0"/>
              <a:t>try to simplify the course network while enriching the course content at the same time.  It turns out that the main topics I need to address to do this</a:t>
            </a:r>
          </a:p>
          <a:p>
            <a:r>
              <a:rPr lang="en-US" baseline="0" dirty="0" smtClean="0"/>
              <a:t>can be described by a series of questions …</a:t>
            </a:r>
            <a:endParaRPr lang="en-US"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But how</a:t>
            </a:r>
            <a:r>
              <a:rPr lang="en-US" baseline="0" dirty="0" smtClean="0"/>
              <a:t> do different cohorts cope with sequences based on random applications? </a:t>
            </a:r>
          </a:p>
          <a:p>
            <a:endParaRPr lang="en-US" baseline="0" dirty="0" smtClean="0"/>
          </a:p>
          <a:p>
            <a:r>
              <a:rPr lang="en-US" baseline="0" dirty="0" smtClean="0"/>
              <a:t>Repetition of techniques is not only desirable, but it is necessary for in depth learning. </a:t>
            </a:r>
            <a:endParaRPr lang="en-US"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18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balanced</a:t>
            </a:r>
            <a:r>
              <a:rPr lang="en-US" baseline="0" dirty="0" smtClean="0"/>
              <a:t> design, spatial arrays</a:t>
            </a:r>
          </a:p>
          <a:p>
            <a:r>
              <a:rPr lang="en-US" baseline="0" dirty="0" smtClean="0"/>
              <a:t>confounding</a:t>
            </a:r>
          </a:p>
          <a:p>
            <a:r>
              <a:rPr lang="en-US" baseline="0" dirty="0" smtClean="0"/>
              <a:t>measures of productivity (index construction)</a:t>
            </a:r>
          </a:p>
          <a:p>
            <a:r>
              <a:rPr lang="en-US" baseline="0" dirty="0" smtClean="0"/>
              <a:t>within </a:t>
            </a:r>
            <a:r>
              <a:rPr lang="en-US" baseline="0" dirty="0" err="1" smtClean="0"/>
              <a:t>vs</a:t>
            </a:r>
            <a:r>
              <a:rPr lang="en-US" baseline="0" dirty="0" smtClean="0"/>
              <a:t> between variability, </a:t>
            </a:r>
            <a:r>
              <a:rPr lang="en-US" baseline="0" dirty="0" err="1" smtClean="0"/>
              <a:t>anova</a:t>
            </a:r>
            <a:r>
              <a:rPr lang="en-US" baseline="0" dirty="0" smtClean="0"/>
              <a:t> or regression</a:t>
            </a:r>
          </a:p>
          <a:p>
            <a:r>
              <a:rPr lang="en-US" baseline="0" dirty="0" smtClean="0"/>
              <a:t>linear model as rough estimate – wrong, useful models</a:t>
            </a:r>
          </a:p>
          <a:p>
            <a:r>
              <a:rPr lang="en-US" baseline="0" dirty="0" smtClean="0"/>
              <a:t>significance of species differences</a:t>
            </a:r>
          </a:p>
          <a:p>
            <a:endParaRPr lang="en-US" baseline="0" dirty="0" smtClean="0"/>
          </a:p>
          <a:p>
            <a:r>
              <a:rPr lang="en-US" dirty="0" smtClean="0"/>
              <a:t>details on</a:t>
            </a:r>
            <a:r>
              <a:rPr lang="en-US" baseline="0" dirty="0" smtClean="0"/>
              <a:t> my web page … </a:t>
            </a:r>
            <a:r>
              <a:rPr lang="en-US" baseline="0" dirty="0" err="1" smtClean="0"/>
              <a:t>www.stat.sfu.ca/~weldon</a:t>
            </a:r>
            <a:endParaRPr lang="en-US"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Math stat not theory</a:t>
            </a:r>
            <a:r>
              <a:rPr lang="en-US" baseline="0" dirty="0" smtClean="0"/>
              <a:t> of stat – so, what distinguishes levels of stat education?  Look at levels of sophistication required …</a:t>
            </a:r>
          </a:p>
          <a:p>
            <a:endParaRPr lang="en-US" baseline="0" dirty="0" smtClean="0"/>
          </a:p>
          <a:p>
            <a:r>
              <a:rPr lang="en-US" baseline="0" dirty="0" smtClean="0"/>
              <a:t>What about practitioner groups?  like students who choose majors like psychology, bioscience, or business?  </a:t>
            </a:r>
          </a:p>
          <a:p>
            <a:endParaRPr lang="en-US" baseline="0" dirty="0" smtClean="0"/>
          </a:p>
          <a:p>
            <a:r>
              <a:rPr lang="en-US" baseline="0" dirty="0" smtClean="0"/>
              <a:t>Ok, so to serve all students what course sequences are needed?  </a:t>
            </a:r>
          </a:p>
          <a:p>
            <a:endParaRPr lang="en-US" baseline="0" dirty="0" smtClean="0"/>
          </a:p>
          <a:p>
            <a:r>
              <a:rPr lang="en-US" baseline="0" dirty="0" smtClean="0"/>
              <a:t>Let’s not forget the need to excite instructors …</a:t>
            </a:r>
            <a:endParaRPr lang="en-US"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any plan for basic education in a subject requires a global view of the subject to be mastered …</a:t>
            </a:r>
            <a:endParaRPr lang="en-US"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Math has a role</a:t>
            </a:r>
            <a:r>
              <a:rPr lang="en-US" baseline="0" dirty="0" smtClean="0"/>
              <a:t> in the teaching </a:t>
            </a:r>
            <a:r>
              <a:rPr lang="en-US" dirty="0" smtClean="0"/>
              <a:t>for most, but not for the most important</a:t>
            </a:r>
            <a:r>
              <a:rPr lang="en-US" baseline="0" dirty="0" smtClean="0"/>
              <a:t> aspects for competent practice</a:t>
            </a:r>
            <a:endParaRPr lang="en-US" dirty="0" smtClean="0"/>
          </a:p>
          <a:p>
            <a:endParaRPr lang="en-US" dirty="0" smtClean="0"/>
          </a:p>
          <a:p>
            <a:r>
              <a:rPr lang="en-US" dirty="0" smtClean="0"/>
              <a:t>Explain for each one:</a:t>
            </a:r>
          </a:p>
          <a:p>
            <a:endParaRPr lang="en-US" dirty="0" smtClean="0"/>
          </a:p>
          <a:p>
            <a:r>
              <a:rPr lang="en-US" dirty="0" err="1" smtClean="0"/>
              <a:t>Obs</a:t>
            </a:r>
            <a:r>
              <a:rPr lang="en-US" dirty="0" smtClean="0"/>
              <a:t> Study </a:t>
            </a:r>
            <a:r>
              <a:rPr lang="en-US" dirty="0" err="1" smtClean="0"/>
              <a:t>vs</a:t>
            </a:r>
            <a:r>
              <a:rPr lang="en-US" dirty="0" smtClean="0"/>
              <a:t> Experiment  - causality </a:t>
            </a:r>
            <a:r>
              <a:rPr lang="en-US" dirty="0" err="1" smtClean="0"/>
              <a:t>vs</a:t>
            </a:r>
            <a:r>
              <a:rPr lang="en-US" dirty="0" smtClean="0"/>
              <a:t> correlation</a:t>
            </a:r>
          </a:p>
          <a:p>
            <a:r>
              <a:rPr lang="en-US" dirty="0" smtClean="0"/>
              <a:t>Distributions: Averages and Variability – features worth</a:t>
            </a:r>
            <a:r>
              <a:rPr lang="en-US" baseline="0" dirty="0" smtClean="0"/>
              <a:t> measuring and having consequences – the why of it.</a:t>
            </a:r>
            <a:endParaRPr lang="en-US" dirty="0" smtClean="0"/>
          </a:p>
          <a:p>
            <a:r>
              <a:rPr lang="en-US" dirty="0" smtClean="0"/>
              <a:t>Random Sampling – the reason it is useful even though adding noise to data, the</a:t>
            </a:r>
            <a:r>
              <a:rPr lang="en-US" baseline="0" dirty="0" smtClean="0"/>
              <a:t> limitations of point estimates</a:t>
            </a:r>
            <a:endParaRPr lang="en-US" dirty="0" smtClean="0"/>
          </a:p>
          <a:p>
            <a:r>
              <a:rPr lang="en-US" dirty="0" smtClean="0"/>
              <a:t>Independence – what it is in practice and why useful, degrees</a:t>
            </a:r>
            <a:r>
              <a:rPr lang="en-US" baseline="0" dirty="0" smtClean="0"/>
              <a:t> of dependence  </a:t>
            </a:r>
            <a:endParaRPr lang="en-US" dirty="0" smtClean="0"/>
          </a:p>
          <a:p>
            <a:r>
              <a:rPr lang="en-US" dirty="0" smtClean="0"/>
              <a:t>Time Series – lack of independence and illusory trends</a:t>
            </a:r>
          </a:p>
          <a:p>
            <a:r>
              <a:rPr lang="en-US" dirty="0" smtClean="0"/>
              <a:t>Statistical Significance – the general idea of surprise informing</a:t>
            </a: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Math has a role</a:t>
            </a:r>
            <a:r>
              <a:rPr lang="en-US" baseline="0" dirty="0" smtClean="0"/>
              <a:t> in the teaching </a:t>
            </a:r>
            <a:r>
              <a:rPr lang="en-US" dirty="0" smtClean="0"/>
              <a:t>for most, but not for the most important</a:t>
            </a:r>
            <a:r>
              <a:rPr lang="en-US" baseline="0" dirty="0" smtClean="0"/>
              <a:t> aspects for competent practice</a:t>
            </a:r>
            <a:endParaRPr lang="en-US" dirty="0" smtClean="0"/>
          </a:p>
          <a:p>
            <a:endParaRPr lang="en-US" dirty="0" smtClean="0"/>
          </a:p>
          <a:p>
            <a:r>
              <a:rPr lang="en-US" dirty="0" smtClean="0"/>
              <a:t>Explain for each one:</a:t>
            </a:r>
          </a:p>
          <a:p>
            <a:endParaRPr lang="en-US" dirty="0" smtClean="0"/>
          </a:p>
          <a:p>
            <a:r>
              <a:rPr lang="en-US" dirty="0" err="1" smtClean="0"/>
              <a:t>Obs</a:t>
            </a:r>
            <a:r>
              <a:rPr lang="en-US" dirty="0" smtClean="0"/>
              <a:t> Study </a:t>
            </a:r>
            <a:r>
              <a:rPr lang="en-US" dirty="0" err="1" smtClean="0"/>
              <a:t>vs</a:t>
            </a:r>
            <a:r>
              <a:rPr lang="en-US" dirty="0" smtClean="0"/>
              <a:t> Experiment  - causality </a:t>
            </a:r>
            <a:r>
              <a:rPr lang="en-US" dirty="0" err="1" smtClean="0"/>
              <a:t>vs</a:t>
            </a:r>
            <a:r>
              <a:rPr lang="en-US" dirty="0" smtClean="0"/>
              <a:t> correlation</a:t>
            </a:r>
          </a:p>
          <a:p>
            <a:r>
              <a:rPr lang="en-US" dirty="0" smtClean="0"/>
              <a:t>Distributions: Averages and Variability – features worth</a:t>
            </a:r>
            <a:r>
              <a:rPr lang="en-US" baseline="0" dirty="0" smtClean="0"/>
              <a:t> measuring and having consequences – the why of it.</a:t>
            </a:r>
            <a:endParaRPr lang="en-US" dirty="0" smtClean="0"/>
          </a:p>
          <a:p>
            <a:r>
              <a:rPr lang="en-US" dirty="0" smtClean="0"/>
              <a:t>Random Sampling – the reason it is useful even though adding noise to data, the</a:t>
            </a:r>
            <a:r>
              <a:rPr lang="en-US" baseline="0" dirty="0" smtClean="0"/>
              <a:t> limitations of point estimates</a:t>
            </a:r>
            <a:endParaRPr lang="en-US" dirty="0" smtClean="0"/>
          </a:p>
          <a:p>
            <a:r>
              <a:rPr lang="en-US" dirty="0" smtClean="0"/>
              <a:t>Independence – what it is in practice and why useful, degrees</a:t>
            </a:r>
            <a:r>
              <a:rPr lang="en-US" baseline="0" dirty="0" smtClean="0"/>
              <a:t> of dependence  </a:t>
            </a:r>
            <a:endParaRPr lang="en-US" dirty="0" smtClean="0"/>
          </a:p>
          <a:p>
            <a:r>
              <a:rPr lang="en-US" dirty="0" smtClean="0"/>
              <a:t>Time Series – lack of independence and illusory trends</a:t>
            </a:r>
          </a:p>
          <a:p>
            <a:r>
              <a:rPr lang="en-US" dirty="0" smtClean="0"/>
              <a:t>Statistical Significance – the general idea of surprise informing</a:t>
            </a: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generalist – an appreciation of the confusing effects of randomness</a:t>
            </a:r>
          </a:p>
          <a:p>
            <a:r>
              <a:rPr lang="en-US" dirty="0" smtClean="0"/>
              <a:t>practitioner – awareness of the hazards of naïve application of formulas, how to communicate results,</a:t>
            </a:r>
            <a:r>
              <a:rPr lang="en-US" baseline="0" dirty="0" smtClean="0"/>
              <a:t> </a:t>
            </a:r>
            <a:r>
              <a:rPr lang="en-US" dirty="0" smtClean="0"/>
              <a:t>and when to get help</a:t>
            </a:r>
          </a:p>
          <a:p>
            <a:r>
              <a:rPr lang="en-US" dirty="0" smtClean="0"/>
              <a:t>expert – knows theory, has experience, and can verbalize rationale</a:t>
            </a:r>
          </a:p>
          <a:p>
            <a:endParaRPr lang="en-US"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students tend to ignore the context of applications that</a:t>
            </a:r>
            <a:r>
              <a:rPr lang="en-US" baseline="0" dirty="0" smtClean="0"/>
              <a:t> do not interest them – they say – just give me the method! But cannot learn the </a:t>
            </a:r>
          </a:p>
          <a:p>
            <a:r>
              <a:rPr lang="en-US" baseline="0" dirty="0" smtClean="0"/>
              <a:t>applicability unless immersed in the contexts</a:t>
            </a:r>
            <a:r>
              <a:rPr lang="en-US" b="1" baseline="0" dirty="0" smtClean="0"/>
              <a:t>.  The method does not reveal the concept.</a:t>
            </a:r>
            <a:endParaRPr lang="en-US" b="1"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Engineering and natural</a:t>
            </a:r>
            <a:r>
              <a:rPr lang="en-US" baseline="0" dirty="0" smtClean="0"/>
              <a:t> science?  Necessarily broad interest.  Include with “General”.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15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Important to realize that,</a:t>
            </a:r>
            <a:r>
              <a:rPr lang="en-US" baseline="0" dirty="0" smtClean="0"/>
              <a:t> not only is there a sequence of levels of statistics courses, the students addressed are changing as they advance through the levels.  They become more and more experienced and focused on the most useful concepts and tools, more interested in the abstract ideas that experts need to master.  </a:t>
            </a:r>
          </a:p>
          <a:p>
            <a:endParaRPr lang="en-US" baseline="0" dirty="0" smtClean="0"/>
          </a:p>
          <a:p>
            <a:r>
              <a:rPr lang="en-US" baseline="0" dirty="0" smtClean="0"/>
              <a:t>But how do we determine what actual content is best at each level? </a:t>
            </a:r>
            <a:endParaRPr lang="en-US" dirty="0"/>
          </a:p>
        </p:txBody>
      </p:sp>
      <p:sp>
        <p:nvSpPr>
          <p:cNvPr id="4" name="Slide Number Placeholder 3"/>
          <p:cNvSpPr>
            <a:spLocks noGrp="1"/>
          </p:cNvSpPr>
          <p:nvPr>
            <p:ph type="sldNum" sz="quarter" idx="10"/>
          </p:nvPr>
        </p:nvSpPr>
        <p:spPr/>
        <p:txBody>
          <a:bodyPr/>
          <a:lstStyle/>
          <a:p>
            <a:fld id="{DE339B78-0759-4158-8313-801DC5FB63C4}"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74FF2BFA-08C1-4AC0-BE23-DC8E6ABF0C13}" type="datetimeFigureOut">
              <a:rPr lang="en-US" smtClean="0"/>
              <a:pPr/>
              <a:t>7/11/10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74FF2BFA-08C1-4AC0-BE23-DC8E6ABF0C13}" type="datetimeFigureOut">
              <a:rPr lang="en-US" smtClean="0"/>
              <a:pPr/>
              <a:t>7/11/10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74FF2BFA-08C1-4AC0-BE23-DC8E6ABF0C13}" type="datetimeFigureOut">
              <a:rPr lang="en-US" smtClean="0"/>
              <a:pPr/>
              <a:t>7/11/10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74FF2BFA-08C1-4AC0-BE23-DC8E6ABF0C13}" type="datetimeFigureOut">
              <a:rPr lang="en-US" smtClean="0"/>
              <a:pPr/>
              <a:t>7/11/10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74FF2BFA-08C1-4AC0-BE23-DC8E6ABF0C13}" type="datetimeFigureOut">
              <a:rPr lang="en-US" smtClean="0"/>
              <a:pPr/>
              <a:t>7/11/10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74FF2BFA-08C1-4AC0-BE23-DC8E6ABF0C13}" type="datetimeFigureOut">
              <a:rPr lang="en-US" smtClean="0"/>
              <a:pPr/>
              <a:t>7/11/10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74FF2BFA-08C1-4AC0-BE23-DC8E6ABF0C13}" type="datetimeFigureOut">
              <a:rPr lang="en-US" smtClean="0"/>
              <a:pPr/>
              <a:t>7/11/10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74FF2BFA-08C1-4AC0-BE23-DC8E6ABF0C13}" type="datetimeFigureOut">
              <a:rPr lang="en-US" smtClean="0"/>
              <a:pPr/>
              <a:t>7/11/10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FF2BFA-08C1-4AC0-BE23-DC8E6ABF0C13}" type="datetimeFigureOut">
              <a:rPr lang="en-US" smtClean="0"/>
              <a:pPr/>
              <a:t>7/11/10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74FF2BFA-08C1-4AC0-BE23-DC8E6ABF0C13}" type="datetimeFigureOut">
              <a:rPr lang="en-US" smtClean="0"/>
              <a:pPr/>
              <a:t>7/11/10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74FF2BFA-08C1-4AC0-BE23-DC8E6ABF0C13}" type="datetimeFigureOut">
              <a:rPr lang="en-US" smtClean="0"/>
              <a:pPr/>
              <a:t>7/11/10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1413BB-6C8C-468C-A1EE-B960FD088EC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F2BFA-08C1-4AC0-BE23-DC8E6ABF0C13}" type="datetimeFigureOut">
              <a:rPr lang="en-US" smtClean="0"/>
              <a:pPr/>
              <a:t>7/11/10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1413BB-6C8C-468C-A1EE-B960FD088EC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1008" y="660400"/>
            <a:ext cx="8595742" cy="2467295"/>
          </a:xfrm>
        </p:spPr>
        <p:txBody>
          <a:bodyPr>
            <a:normAutofit/>
          </a:bodyPr>
          <a:lstStyle/>
          <a:p>
            <a:r>
              <a:rPr lang="en-US" sz="3600" dirty="0" smtClean="0"/>
              <a:t>BANISHING THE THEORY-APPLICATIONS DICHOTOMY FROM STATISTICS EDUCATION</a:t>
            </a:r>
            <a:endParaRPr lang="en-US" sz="3600" dirty="0"/>
          </a:p>
        </p:txBody>
      </p:sp>
      <p:sp>
        <p:nvSpPr>
          <p:cNvPr id="3" name="Subtitle 2"/>
          <p:cNvSpPr>
            <a:spLocks noGrp="1"/>
          </p:cNvSpPr>
          <p:nvPr>
            <p:ph type="subTitle" idx="1"/>
          </p:nvPr>
        </p:nvSpPr>
        <p:spPr/>
        <p:txBody>
          <a:bodyPr>
            <a:normAutofit fontScale="85000" lnSpcReduction="10000"/>
          </a:bodyPr>
          <a:lstStyle/>
          <a:p>
            <a:r>
              <a:rPr lang="en-US" dirty="0" smtClean="0"/>
              <a:t>Larry Weldon</a:t>
            </a:r>
          </a:p>
          <a:p>
            <a:r>
              <a:rPr lang="en-US" dirty="0" smtClean="0"/>
              <a:t>Department of Statistics and Actuarial Science</a:t>
            </a:r>
          </a:p>
          <a:p>
            <a:r>
              <a:rPr lang="en-US" dirty="0" smtClean="0"/>
              <a:t>Simon Fraser University, Burnaby, CANADA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 Practitioners need </a:t>
            </a:r>
            <a:br>
              <a:rPr lang="en-US" dirty="0" smtClean="0"/>
            </a:br>
            <a:r>
              <a:rPr lang="en-US" dirty="0" smtClean="0"/>
              <a:t>“Appreciation” Course?</a:t>
            </a:r>
            <a:endParaRPr lang="en-US" dirty="0"/>
          </a:p>
        </p:txBody>
      </p:sp>
      <p:sp>
        <p:nvSpPr>
          <p:cNvPr id="3" name="Content Placeholder 2"/>
          <p:cNvSpPr>
            <a:spLocks noGrp="1"/>
          </p:cNvSpPr>
          <p:nvPr>
            <p:ph idx="1"/>
          </p:nvPr>
        </p:nvSpPr>
        <p:spPr>
          <a:xfrm>
            <a:off x="457200" y="2301986"/>
            <a:ext cx="8229600" cy="1866009"/>
          </a:xfrm>
        </p:spPr>
        <p:txBody>
          <a:bodyPr/>
          <a:lstStyle/>
          <a:p>
            <a:r>
              <a:rPr lang="en-US" dirty="0" smtClean="0"/>
              <a:t>Overview for when-to-consult</a:t>
            </a:r>
          </a:p>
          <a:p>
            <a:r>
              <a:rPr lang="en-US" dirty="0" smtClean="0"/>
              <a:t>Motivation to integrate with applied focus</a:t>
            </a:r>
          </a:p>
          <a:p>
            <a:r>
              <a:rPr lang="en-US" dirty="0" smtClean="0"/>
              <a:t>Awareness of naïve user (hazards)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Experts need “stats appreciation”?</a:t>
            </a:r>
            <a:endParaRPr lang="en-US" dirty="0"/>
          </a:p>
        </p:txBody>
      </p:sp>
      <p:sp>
        <p:nvSpPr>
          <p:cNvPr id="3" name="Content Placeholder 2"/>
          <p:cNvSpPr>
            <a:spLocks noGrp="1"/>
          </p:cNvSpPr>
          <p:nvPr>
            <p:ph idx="1"/>
          </p:nvPr>
        </p:nvSpPr>
        <p:spPr>
          <a:xfrm>
            <a:off x="457200" y="1600201"/>
            <a:ext cx="8229600" cy="3109610"/>
          </a:xfrm>
        </p:spPr>
        <p:txBody>
          <a:bodyPr/>
          <a:lstStyle/>
          <a:p>
            <a:r>
              <a:rPr lang="en-US" dirty="0" smtClean="0"/>
              <a:t>Yes, because they need informed choice of career</a:t>
            </a:r>
          </a:p>
          <a:p>
            <a:r>
              <a:rPr lang="en-US" dirty="0" smtClean="0"/>
              <a:t>Real expert statisticians are generalists as well as specialists, so they can absorb context</a:t>
            </a:r>
          </a:p>
          <a:p>
            <a:r>
              <a:rPr lang="en-US" dirty="0" smtClean="0"/>
              <a:t>Need to explain to naïve user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Experts need “Practitioner” training?</a:t>
            </a:r>
            <a:endParaRPr lang="en-US" dirty="0"/>
          </a:p>
        </p:txBody>
      </p:sp>
      <p:sp>
        <p:nvSpPr>
          <p:cNvPr id="3" name="Content Placeholder 2"/>
          <p:cNvSpPr>
            <a:spLocks noGrp="1"/>
          </p:cNvSpPr>
          <p:nvPr>
            <p:ph idx="1"/>
          </p:nvPr>
        </p:nvSpPr>
        <p:spPr>
          <a:xfrm>
            <a:off x="457200" y="1905092"/>
            <a:ext cx="8229600" cy="2223214"/>
          </a:xfrm>
        </p:spPr>
        <p:txBody>
          <a:bodyPr/>
          <a:lstStyle/>
          <a:p>
            <a:r>
              <a:rPr lang="en-US" dirty="0" smtClean="0"/>
              <a:t>of course!</a:t>
            </a:r>
          </a:p>
          <a:p>
            <a:r>
              <a:rPr lang="en-US" dirty="0" smtClean="0"/>
              <a:t>early exposure helps education</a:t>
            </a:r>
          </a:p>
          <a:p>
            <a:r>
              <a:rPr lang="en-US" dirty="0" smtClean="0"/>
              <a:t>no need to learn everything the hard way</a:t>
            </a:r>
            <a:endParaRPr lang="en-US" dirty="0"/>
          </a:p>
        </p:txBody>
      </p:sp>
      <p:sp>
        <p:nvSpPr>
          <p:cNvPr id="4" name="TextBox 3"/>
          <p:cNvSpPr txBox="1"/>
          <p:nvPr/>
        </p:nvSpPr>
        <p:spPr>
          <a:xfrm>
            <a:off x="1719668" y="4128306"/>
            <a:ext cx="5728551" cy="1384995"/>
          </a:xfrm>
          <a:prstGeom prst="rect">
            <a:avLst/>
          </a:prstGeom>
          <a:noFill/>
        </p:spPr>
        <p:txBody>
          <a:bodyPr wrap="none" rtlCol="0">
            <a:spAutoFit/>
          </a:bodyPr>
          <a:lstStyle/>
          <a:p>
            <a:r>
              <a:rPr lang="en-US" sz="2800" b="1" dirty="0" smtClean="0">
                <a:solidFill>
                  <a:srgbClr val="800000"/>
                </a:solidFill>
              </a:rPr>
              <a:t>Proposed Course Sequence:</a:t>
            </a:r>
          </a:p>
          <a:p>
            <a:endParaRPr lang="en-US" sz="2800" b="1" dirty="0" smtClean="0">
              <a:solidFill>
                <a:srgbClr val="800000"/>
              </a:solidFill>
            </a:endParaRPr>
          </a:p>
          <a:p>
            <a:r>
              <a:rPr lang="en-US" sz="2800" b="1" dirty="0" smtClean="0">
                <a:solidFill>
                  <a:srgbClr val="800000"/>
                </a:solidFill>
              </a:rPr>
              <a:t>Appreciation -&gt; Practitioner -&gt; Expert</a:t>
            </a:r>
            <a:endParaRPr lang="en-US" sz="2800" b="1" dirty="0">
              <a:solidFill>
                <a:srgbClr val="800000"/>
              </a:solidFill>
            </a:endParaRPr>
          </a:p>
        </p:txBody>
      </p:sp>
      <p:sp>
        <p:nvSpPr>
          <p:cNvPr id="5" name="TextBox 4"/>
          <p:cNvSpPr txBox="1"/>
          <p:nvPr/>
        </p:nvSpPr>
        <p:spPr>
          <a:xfrm>
            <a:off x="6190802" y="6015427"/>
            <a:ext cx="2021056" cy="800219"/>
          </a:xfrm>
          <a:prstGeom prst="rect">
            <a:avLst/>
          </a:prstGeom>
          <a:noFill/>
        </p:spPr>
        <p:txBody>
          <a:bodyPr wrap="none" rtlCol="0">
            <a:spAutoFit/>
          </a:bodyPr>
          <a:lstStyle/>
          <a:p>
            <a:r>
              <a:rPr lang="en-US" sz="2800" dirty="0" smtClean="0">
                <a:solidFill>
                  <a:srgbClr val="800000"/>
                </a:solidFill>
              </a:rPr>
              <a:t>Questions -&gt;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9539"/>
          </a:xfrm>
        </p:spPr>
        <p:txBody>
          <a:bodyPr>
            <a:normAutofit fontScale="90000"/>
          </a:bodyPr>
          <a:lstStyle/>
          <a:p>
            <a:r>
              <a:rPr lang="en-US" dirty="0" smtClean="0"/>
              <a:t>Some Questions</a:t>
            </a:r>
            <a:endParaRPr lang="en-US" dirty="0"/>
          </a:p>
        </p:txBody>
      </p:sp>
      <p:sp>
        <p:nvSpPr>
          <p:cNvPr id="3" name="Content Placeholder 2"/>
          <p:cNvSpPr>
            <a:spLocks noGrp="1"/>
          </p:cNvSpPr>
          <p:nvPr>
            <p:ph idx="1"/>
          </p:nvPr>
        </p:nvSpPr>
        <p:spPr>
          <a:xfrm>
            <a:off x="457200" y="1587500"/>
            <a:ext cx="8538344" cy="4381500"/>
          </a:xfrm>
        </p:spPr>
        <p:txBody>
          <a:bodyPr>
            <a:normAutofit lnSpcReduction="10000"/>
          </a:bodyPr>
          <a:lstStyle/>
          <a:p>
            <a:r>
              <a:rPr lang="en-US" dirty="0" smtClean="0"/>
              <a:t>Is Mathematical Statistics = Theory of Statistics?</a:t>
            </a:r>
          </a:p>
          <a:p>
            <a:r>
              <a:rPr lang="en-US" dirty="0" smtClean="0"/>
              <a:t>Expert </a:t>
            </a:r>
            <a:r>
              <a:rPr lang="en-US" dirty="0" err="1" smtClean="0"/>
              <a:t>vs</a:t>
            </a:r>
            <a:r>
              <a:rPr lang="en-US" dirty="0" smtClean="0"/>
              <a:t> Practitioner </a:t>
            </a:r>
            <a:r>
              <a:rPr lang="en-US" dirty="0" err="1" smtClean="0"/>
              <a:t>vs</a:t>
            </a:r>
            <a:r>
              <a:rPr lang="en-US" dirty="0" smtClean="0"/>
              <a:t> Generalist</a:t>
            </a:r>
            <a:br>
              <a:rPr lang="en-US" dirty="0" smtClean="0"/>
            </a:br>
            <a:r>
              <a:rPr lang="en-US" dirty="0" smtClean="0"/>
              <a:t>				 different stats education?</a:t>
            </a:r>
          </a:p>
          <a:p>
            <a:r>
              <a:rPr lang="en-US" b="1" dirty="0" smtClean="0">
                <a:solidFill>
                  <a:srgbClr val="800000"/>
                </a:solidFill>
              </a:rPr>
              <a:t>Motivation for practitioner </a:t>
            </a:r>
            <a:r>
              <a:rPr lang="en-US" b="1" dirty="0" err="1" smtClean="0">
                <a:solidFill>
                  <a:srgbClr val="800000"/>
                </a:solidFill>
              </a:rPr>
              <a:t>grps</a:t>
            </a:r>
            <a:r>
              <a:rPr lang="en-US" b="1" dirty="0" smtClean="0">
                <a:solidFill>
                  <a:srgbClr val="800000"/>
                </a:solidFill>
              </a:rPr>
              <a:t>?</a:t>
            </a:r>
          </a:p>
          <a:p>
            <a:r>
              <a:rPr lang="en-US" dirty="0" smtClean="0"/>
              <a:t>What undergrad course sequences?</a:t>
            </a:r>
          </a:p>
          <a:p>
            <a:pPr lvl="1"/>
            <a:r>
              <a:rPr lang="en-US" dirty="0" smtClean="0"/>
              <a:t>for practitioners</a:t>
            </a:r>
          </a:p>
          <a:p>
            <a:pPr lvl="1"/>
            <a:r>
              <a:rPr lang="en-US" dirty="0" smtClean="0"/>
              <a:t>for experts</a:t>
            </a:r>
          </a:p>
          <a:p>
            <a:r>
              <a:rPr lang="en-US" dirty="0" smtClean="0"/>
              <a:t>Motivation for Stats Instructors?</a:t>
            </a:r>
          </a:p>
        </p:txBody>
      </p:sp>
      <p:sp>
        <p:nvSpPr>
          <p:cNvPr id="4" name="TextBox 3"/>
          <p:cNvSpPr txBox="1"/>
          <p:nvPr/>
        </p:nvSpPr>
        <p:spPr>
          <a:xfrm>
            <a:off x="8638445" y="40847"/>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
        <p:nvSpPr>
          <p:cNvPr id="5" name="TextBox 4"/>
          <p:cNvSpPr txBox="1"/>
          <p:nvPr/>
        </p:nvSpPr>
        <p:spPr>
          <a:xfrm>
            <a:off x="0" y="0"/>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Clusters?</a:t>
            </a:r>
            <a:endParaRPr lang="en-US" dirty="0"/>
          </a:p>
        </p:txBody>
      </p:sp>
      <p:sp>
        <p:nvSpPr>
          <p:cNvPr id="3" name="Content Placeholder 2"/>
          <p:cNvSpPr>
            <a:spLocks noGrp="1"/>
          </p:cNvSpPr>
          <p:nvPr>
            <p:ph idx="1"/>
          </p:nvPr>
        </p:nvSpPr>
        <p:spPr>
          <a:xfrm>
            <a:off x="457200" y="1600200"/>
            <a:ext cx="8229600" cy="2818555"/>
          </a:xfrm>
        </p:spPr>
        <p:txBody>
          <a:bodyPr/>
          <a:lstStyle/>
          <a:p>
            <a:r>
              <a:rPr lang="en-US" dirty="0" smtClean="0"/>
              <a:t>Does “auto engine size” or “golf participation” interest biologists?</a:t>
            </a:r>
          </a:p>
          <a:p>
            <a:r>
              <a:rPr lang="en-US" dirty="0" smtClean="0"/>
              <a:t>Does “potato pest resistance” or “threatened species of birds” interest social scientists?</a:t>
            </a:r>
          </a:p>
          <a:p>
            <a:pPr>
              <a:buNone/>
            </a:pPr>
            <a:endParaRPr lang="en-US" dirty="0" smtClean="0"/>
          </a:p>
        </p:txBody>
      </p:sp>
      <p:sp>
        <p:nvSpPr>
          <p:cNvPr id="4" name="TextBox 3"/>
          <p:cNvSpPr txBox="1"/>
          <p:nvPr/>
        </p:nvSpPr>
        <p:spPr>
          <a:xfrm>
            <a:off x="291020" y="4643661"/>
            <a:ext cx="8671965" cy="461665"/>
          </a:xfrm>
          <a:prstGeom prst="rect">
            <a:avLst/>
          </a:prstGeom>
          <a:noFill/>
        </p:spPr>
        <p:txBody>
          <a:bodyPr wrap="none" rtlCol="0">
            <a:spAutoFit/>
          </a:bodyPr>
          <a:lstStyle/>
          <a:p>
            <a:r>
              <a:rPr lang="en-US" sz="2400" dirty="0" smtClean="0">
                <a:solidFill>
                  <a:srgbClr val="800000"/>
                </a:solidFill>
              </a:rPr>
              <a:t>Contextual Interest is Important for Seeking Data-Based Information</a:t>
            </a:r>
            <a:endParaRPr lang="en-US" sz="2400" dirty="0">
              <a:solidFill>
                <a:srgbClr val="8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Stats Streams for Major Groups? </a:t>
            </a:r>
            <a:endParaRPr lang="en-US" dirty="0"/>
          </a:p>
        </p:txBody>
      </p:sp>
      <p:sp>
        <p:nvSpPr>
          <p:cNvPr id="3" name="Content Placeholder 2"/>
          <p:cNvSpPr>
            <a:spLocks noGrp="1"/>
          </p:cNvSpPr>
          <p:nvPr>
            <p:ph idx="1"/>
          </p:nvPr>
        </p:nvSpPr>
        <p:spPr>
          <a:xfrm>
            <a:off x="457200" y="3208820"/>
            <a:ext cx="8229600" cy="2196754"/>
          </a:xfrm>
        </p:spPr>
        <p:txBody>
          <a:bodyPr/>
          <a:lstStyle/>
          <a:p>
            <a:r>
              <a:rPr lang="en-US" dirty="0" smtClean="0"/>
              <a:t>General (Wide Focus)</a:t>
            </a:r>
          </a:p>
          <a:p>
            <a:r>
              <a:rPr lang="en-US" dirty="0" smtClean="0"/>
              <a:t>Life Science</a:t>
            </a:r>
          </a:p>
          <a:p>
            <a:r>
              <a:rPr lang="en-US" dirty="0" smtClean="0"/>
              <a:t>Social Science</a:t>
            </a:r>
            <a:endParaRPr lang="en-US" dirty="0"/>
          </a:p>
        </p:txBody>
      </p:sp>
      <p:sp>
        <p:nvSpPr>
          <p:cNvPr id="4" name="TextBox 3"/>
          <p:cNvSpPr txBox="1"/>
          <p:nvPr/>
        </p:nvSpPr>
        <p:spPr>
          <a:xfrm>
            <a:off x="1706439" y="5131786"/>
            <a:ext cx="5418070" cy="830997"/>
          </a:xfrm>
          <a:prstGeom prst="rect">
            <a:avLst/>
          </a:prstGeom>
          <a:noFill/>
        </p:spPr>
        <p:txBody>
          <a:bodyPr wrap="none" rtlCol="0">
            <a:spAutoFit/>
          </a:bodyPr>
          <a:lstStyle/>
          <a:p>
            <a:r>
              <a:rPr lang="en-US" sz="2400" dirty="0" smtClean="0">
                <a:solidFill>
                  <a:srgbClr val="800000"/>
                </a:solidFill>
              </a:rPr>
              <a:t>Important for early courses, </a:t>
            </a:r>
          </a:p>
          <a:p>
            <a:r>
              <a:rPr lang="en-US" sz="2400" dirty="0" smtClean="0">
                <a:solidFill>
                  <a:srgbClr val="800000"/>
                </a:solidFill>
              </a:rPr>
              <a:t>perhaps not feasible for higher level ones.</a:t>
            </a:r>
            <a:endParaRPr lang="en-US" sz="2400" dirty="0">
              <a:solidFill>
                <a:srgbClr val="800000"/>
              </a:solidFill>
            </a:endParaRPr>
          </a:p>
        </p:txBody>
      </p:sp>
      <p:sp>
        <p:nvSpPr>
          <p:cNvPr id="5" name="TextBox 4"/>
          <p:cNvSpPr txBox="1"/>
          <p:nvPr/>
        </p:nvSpPr>
        <p:spPr>
          <a:xfrm>
            <a:off x="757619" y="1313583"/>
            <a:ext cx="7708732" cy="954107"/>
          </a:xfrm>
          <a:prstGeom prst="rect">
            <a:avLst/>
          </a:prstGeom>
          <a:noFill/>
        </p:spPr>
        <p:txBody>
          <a:bodyPr wrap="square" rtlCol="0">
            <a:spAutoFit/>
          </a:bodyPr>
          <a:lstStyle/>
          <a:p>
            <a:r>
              <a:rPr lang="en-US" sz="2800" dirty="0" smtClean="0">
                <a:solidFill>
                  <a:srgbClr val="008000"/>
                </a:solidFill>
              </a:rPr>
              <a:t>Context Material Matters!   </a:t>
            </a:r>
          </a:p>
          <a:p>
            <a:r>
              <a:rPr lang="en-US" sz="2800" dirty="0" smtClean="0">
                <a:solidFill>
                  <a:srgbClr val="008000"/>
                </a:solidFill>
              </a:rPr>
              <a:t>Because Context-Major Students chose context!</a:t>
            </a:r>
            <a:endParaRPr lang="en-US" sz="2800" dirty="0">
              <a:solidFill>
                <a:srgbClr val="008000"/>
              </a:solidFill>
            </a:endParaRPr>
          </a:p>
        </p:txBody>
      </p:sp>
      <p:sp>
        <p:nvSpPr>
          <p:cNvPr id="6" name="TextBox 5"/>
          <p:cNvSpPr txBox="1"/>
          <p:nvPr/>
        </p:nvSpPr>
        <p:spPr>
          <a:xfrm>
            <a:off x="1385768" y="2698578"/>
            <a:ext cx="6484918" cy="523220"/>
          </a:xfrm>
          <a:prstGeom prst="rect">
            <a:avLst/>
          </a:prstGeom>
          <a:noFill/>
        </p:spPr>
        <p:txBody>
          <a:bodyPr wrap="none" rtlCol="0">
            <a:spAutoFit/>
          </a:bodyPr>
          <a:lstStyle/>
          <a:p>
            <a:r>
              <a:rPr lang="en-US" sz="2800" dirty="0" smtClean="0"/>
              <a:t>Minimal Context Segregation for Courses …</a:t>
            </a:r>
            <a:endParaRPr lang="en-US" sz="2800" dirty="0"/>
          </a:p>
        </p:txBody>
      </p:sp>
      <p:sp>
        <p:nvSpPr>
          <p:cNvPr id="7" name="TextBox 6"/>
          <p:cNvSpPr txBox="1"/>
          <p:nvPr/>
        </p:nvSpPr>
        <p:spPr>
          <a:xfrm>
            <a:off x="4526737" y="3794243"/>
            <a:ext cx="4268942" cy="954107"/>
          </a:xfrm>
          <a:prstGeom prst="rect">
            <a:avLst/>
          </a:prstGeom>
          <a:noFill/>
        </p:spPr>
        <p:txBody>
          <a:bodyPr wrap="none" rtlCol="0">
            <a:spAutoFit/>
          </a:bodyPr>
          <a:lstStyle/>
          <a:p>
            <a:r>
              <a:rPr lang="en-US" sz="2800" dirty="0" smtClean="0">
                <a:solidFill>
                  <a:srgbClr val="FF0000"/>
                </a:solidFill>
              </a:rPr>
              <a:t>(segregation by context …</a:t>
            </a:r>
          </a:p>
          <a:p>
            <a:r>
              <a:rPr lang="en-US" sz="2800" dirty="0" smtClean="0">
                <a:solidFill>
                  <a:srgbClr val="FF0000"/>
                </a:solidFill>
              </a:rPr>
              <a:t>not by methods introduced)</a:t>
            </a:r>
            <a:endParaRPr lang="en-US" sz="2800" dirty="0">
              <a:solidFill>
                <a:srgbClr val="FF0000"/>
              </a:solidFill>
            </a:endParaRPr>
          </a:p>
        </p:txBody>
      </p:sp>
      <p:sp>
        <p:nvSpPr>
          <p:cNvPr id="8" name="TextBox 7"/>
          <p:cNvSpPr txBox="1"/>
          <p:nvPr/>
        </p:nvSpPr>
        <p:spPr>
          <a:xfrm>
            <a:off x="6061081" y="6057781"/>
            <a:ext cx="2021056" cy="800219"/>
          </a:xfrm>
          <a:prstGeom prst="rect">
            <a:avLst/>
          </a:prstGeom>
          <a:noFill/>
        </p:spPr>
        <p:txBody>
          <a:bodyPr wrap="none" rtlCol="0">
            <a:spAutoFit/>
          </a:bodyPr>
          <a:lstStyle/>
          <a:p>
            <a:r>
              <a:rPr lang="en-US" sz="2800" dirty="0" smtClean="0">
                <a:solidFill>
                  <a:srgbClr val="800000"/>
                </a:solidFill>
              </a:rPr>
              <a:t>Questions -&gt;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build="p"/>
      <p:bldP spid="6" grpId="0"/>
      <p:bldP spid="7" grpId="0"/>
      <p:bldP spid="8" grpId="0"/>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9539"/>
          </a:xfrm>
        </p:spPr>
        <p:txBody>
          <a:bodyPr>
            <a:normAutofit fontScale="90000"/>
          </a:bodyPr>
          <a:lstStyle/>
          <a:p>
            <a:r>
              <a:rPr lang="en-US" dirty="0" smtClean="0"/>
              <a:t>Some Questions</a:t>
            </a:r>
            <a:endParaRPr lang="en-US" dirty="0"/>
          </a:p>
        </p:txBody>
      </p:sp>
      <p:sp>
        <p:nvSpPr>
          <p:cNvPr id="3" name="Content Placeholder 2"/>
          <p:cNvSpPr>
            <a:spLocks noGrp="1"/>
          </p:cNvSpPr>
          <p:nvPr>
            <p:ph idx="1"/>
          </p:nvPr>
        </p:nvSpPr>
        <p:spPr>
          <a:xfrm>
            <a:off x="457200" y="1587500"/>
            <a:ext cx="8538344" cy="4381500"/>
          </a:xfrm>
        </p:spPr>
        <p:txBody>
          <a:bodyPr>
            <a:normAutofit lnSpcReduction="10000"/>
          </a:bodyPr>
          <a:lstStyle/>
          <a:p>
            <a:r>
              <a:rPr lang="en-US" dirty="0" smtClean="0"/>
              <a:t>Is Mathematical Statistics = Theory of Statistics?</a:t>
            </a:r>
          </a:p>
          <a:p>
            <a:r>
              <a:rPr lang="en-US" dirty="0" smtClean="0"/>
              <a:t>Expert </a:t>
            </a:r>
            <a:r>
              <a:rPr lang="en-US" dirty="0" err="1" smtClean="0"/>
              <a:t>vs</a:t>
            </a:r>
            <a:r>
              <a:rPr lang="en-US" dirty="0" smtClean="0"/>
              <a:t> Practitioner </a:t>
            </a:r>
            <a:r>
              <a:rPr lang="en-US" dirty="0" err="1" smtClean="0"/>
              <a:t>vs</a:t>
            </a:r>
            <a:r>
              <a:rPr lang="en-US" dirty="0" smtClean="0"/>
              <a:t> Generalist</a:t>
            </a:r>
            <a:br>
              <a:rPr lang="en-US" dirty="0" smtClean="0"/>
            </a:br>
            <a:r>
              <a:rPr lang="en-US" dirty="0" smtClean="0"/>
              <a:t>				 different stats education?</a:t>
            </a:r>
          </a:p>
          <a:p>
            <a:r>
              <a:rPr lang="en-US" dirty="0" smtClean="0"/>
              <a:t>Motivation for practitioner </a:t>
            </a:r>
            <a:r>
              <a:rPr lang="en-US" dirty="0" err="1" smtClean="0"/>
              <a:t>grps</a:t>
            </a:r>
            <a:r>
              <a:rPr lang="en-US" dirty="0" smtClean="0"/>
              <a:t>?</a:t>
            </a:r>
          </a:p>
          <a:p>
            <a:r>
              <a:rPr lang="en-US" b="1" dirty="0" smtClean="0">
                <a:solidFill>
                  <a:srgbClr val="800000"/>
                </a:solidFill>
              </a:rPr>
              <a:t>What undergrad course sequences?</a:t>
            </a:r>
          </a:p>
          <a:p>
            <a:pPr lvl="1"/>
            <a:r>
              <a:rPr lang="en-US" b="1" dirty="0" smtClean="0">
                <a:solidFill>
                  <a:srgbClr val="800000"/>
                </a:solidFill>
              </a:rPr>
              <a:t>for practitioners</a:t>
            </a:r>
          </a:p>
          <a:p>
            <a:pPr lvl="1"/>
            <a:r>
              <a:rPr lang="en-US" b="1" dirty="0" smtClean="0">
                <a:solidFill>
                  <a:srgbClr val="800000"/>
                </a:solidFill>
              </a:rPr>
              <a:t>for experts</a:t>
            </a:r>
          </a:p>
          <a:p>
            <a:r>
              <a:rPr lang="en-US" dirty="0" smtClean="0"/>
              <a:t>Motivation for Stats Instructors?</a:t>
            </a:r>
          </a:p>
        </p:txBody>
      </p:sp>
      <p:sp>
        <p:nvSpPr>
          <p:cNvPr id="4" name="TextBox 3"/>
          <p:cNvSpPr txBox="1"/>
          <p:nvPr/>
        </p:nvSpPr>
        <p:spPr>
          <a:xfrm>
            <a:off x="8638445" y="40847"/>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
        <p:nvSpPr>
          <p:cNvPr id="5" name="TextBox 4"/>
          <p:cNvSpPr txBox="1"/>
          <p:nvPr/>
        </p:nvSpPr>
        <p:spPr>
          <a:xfrm>
            <a:off x="0" y="0"/>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Undergrad Course Structure?</a:t>
            </a:r>
            <a:endParaRPr lang="en-US" dirty="0"/>
          </a:p>
        </p:txBody>
      </p:sp>
      <p:sp>
        <p:nvSpPr>
          <p:cNvPr id="3" name="Content Placeholder 2"/>
          <p:cNvSpPr>
            <a:spLocks noGrp="1"/>
          </p:cNvSpPr>
          <p:nvPr>
            <p:ph idx="1"/>
          </p:nvPr>
        </p:nvSpPr>
        <p:spPr>
          <a:xfrm>
            <a:off x="1786405" y="1984471"/>
            <a:ext cx="7357595" cy="2487204"/>
          </a:xfrm>
        </p:spPr>
        <p:txBody>
          <a:bodyPr>
            <a:normAutofit fontScale="55000" lnSpcReduction="20000"/>
          </a:bodyPr>
          <a:lstStyle/>
          <a:p>
            <a:pPr lvl="0">
              <a:buClr>
                <a:srgbClr val="800000"/>
              </a:buClr>
            </a:pPr>
            <a:r>
              <a:rPr lang="en-US" sz="3273" dirty="0" smtClean="0"/>
              <a:t>Statistics 1 (life) Statistics 1 (social)  Statistics 1 (general)</a:t>
            </a:r>
            <a:br>
              <a:rPr lang="en-US" sz="3273" dirty="0" smtClean="0"/>
            </a:br>
            <a:r>
              <a:rPr lang="en-US" sz="3273" dirty="0" smtClean="0"/>
              <a:t>(</a:t>
            </a:r>
            <a:r>
              <a:rPr lang="en-US" sz="3273" b="1" dirty="0" smtClean="0">
                <a:solidFill>
                  <a:srgbClr val="800000"/>
                </a:solidFill>
              </a:rPr>
              <a:t>Appreciation courses</a:t>
            </a:r>
            <a:r>
              <a:rPr lang="en-US" sz="3273" dirty="0" smtClean="0"/>
              <a:t>)</a:t>
            </a:r>
          </a:p>
          <a:p>
            <a:pPr lvl="0">
              <a:buClr>
                <a:srgbClr val="800000"/>
              </a:buClr>
            </a:pPr>
            <a:r>
              <a:rPr lang="en-US" sz="3273" dirty="0" smtClean="0"/>
              <a:t>Statistics 2 (life) Statistics 2 (social)  Statistics 2 (general)</a:t>
            </a:r>
          </a:p>
          <a:p>
            <a:pPr lvl="0">
              <a:buClr>
                <a:srgbClr val="800000"/>
              </a:buClr>
            </a:pPr>
            <a:r>
              <a:rPr lang="en-US" sz="3273" dirty="0" smtClean="0"/>
              <a:t>Statistics 3 (life) Statistics 3 (social)  Statistics 3 (general)</a:t>
            </a:r>
            <a:br>
              <a:rPr lang="en-US" sz="3273" dirty="0" smtClean="0"/>
            </a:br>
            <a:r>
              <a:rPr lang="en-US" sz="3273" dirty="0" smtClean="0"/>
              <a:t>(</a:t>
            </a:r>
            <a:r>
              <a:rPr lang="en-US" sz="3273" b="1" dirty="0" smtClean="0">
                <a:solidFill>
                  <a:srgbClr val="800000"/>
                </a:solidFill>
              </a:rPr>
              <a:t>Practitioner Courses</a:t>
            </a:r>
            <a:r>
              <a:rPr lang="en-US" sz="3273" dirty="0" smtClean="0"/>
              <a:t>)</a:t>
            </a:r>
          </a:p>
          <a:p>
            <a:pPr lvl="0">
              <a:buClr>
                <a:srgbClr val="800000"/>
              </a:buClr>
            </a:pPr>
            <a:r>
              <a:rPr lang="en-US" sz="3273" dirty="0" smtClean="0"/>
              <a:t>Statistics 4 (general)</a:t>
            </a:r>
          </a:p>
          <a:p>
            <a:pPr lvl="0">
              <a:buClr>
                <a:srgbClr val="800000"/>
              </a:buClr>
            </a:pPr>
            <a:r>
              <a:rPr lang="en-US" sz="3273" dirty="0" smtClean="0"/>
              <a:t>Statistics 5 (general)</a:t>
            </a:r>
          </a:p>
          <a:p>
            <a:pPr lvl="0">
              <a:buClr>
                <a:srgbClr val="800000"/>
              </a:buClr>
            </a:pPr>
            <a:r>
              <a:rPr lang="en-US" sz="3273" dirty="0" smtClean="0"/>
              <a:t>Statistics 6 (general)</a:t>
            </a:r>
            <a:r>
              <a:rPr lang="en-US" sz="2595" dirty="0" smtClean="0"/>
              <a:t/>
            </a:r>
            <a:br>
              <a:rPr lang="en-US" sz="2595" dirty="0" smtClean="0"/>
            </a:br>
            <a:r>
              <a:rPr lang="en-US" sz="2595" b="1" dirty="0" smtClean="0">
                <a:solidFill>
                  <a:srgbClr val="800000"/>
                </a:solidFill>
              </a:rPr>
              <a:t>(Expert courses)</a:t>
            </a:r>
          </a:p>
          <a:p>
            <a:pPr>
              <a:buClr>
                <a:srgbClr val="800000"/>
              </a:buClr>
            </a:pPr>
            <a:endParaRPr lang="en-US" dirty="0"/>
          </a:p>
        </p:txBody>
      </p:sp>
      <p:sp>
        <p:nvSpPr>
          <p:cNvPr id="4" name="TextBox 3"/>
          <p:cNvSpPr txBox="1"/>
          <p:nvPr/>
        </p:nvSpPr>
        <p:spPr>
          <a:xfrm>
            <a:off x="4086491" y="3902792"/>
            <a:ext cx="3728304" cy="369332"/>
          </a:xfrm>
          <a:prstGeom prst="rect">
            <a:avLst/>
          </a:prstGeom>
          <a:noFill/>
        </p:spPr>
        <p:txBody>
          <a:bodyPr wrap="none" rtlCol="0">
            <a:spAutoFit/>
          </a:bodyPr>
          <a:lstStyle/>
          <a:p>
            <a:r>
              <a:rPr lang="en-US" dirty="0" smtClean="0"/>
              <a:t>More courses where numbers permit. </a:t>
            </a:r>
            <a:endParaRPr lang="en-US" dirty="0"/>
          </a:p>
        </p:txBody>
      </p:sp>
      <p:sp>
        <p:nvSpPr>
          <p:cNvPr id="5" name="TextBox 4"/>
          <p:cNvSpPr txBox="1"/>
          <p:nvPr/>
        </p:nvSpPr>
        <p:spPr>
          <a:xfrm>
            <a:off x="720801" y="4471675"/>
            <a:ext cx="6731380" cy="1477328"/>
          </a:xfrm>
          <a:prstGeom prst="rect">
            <a:avLst/>
          </a:prstGeom>
          <a:noFill/>
        </p:spPr>
        <p:txBody>
          <a:bodyPr wrap="none" rtlCol="0">
            <a:spAutoFit/>
          </a:bodyPr>
          <a:lstStyle/>
          <a:p>
            <a:r>
              <a:rPr lang="en-US" dirty="0" smtClean="0"/>
              <a:t>Note:  </a:t>
            </a:r>
            <a:br>
              <a:rPr lang="en-US" dirty="0" smtClean="0"/>
            </a:br>
            <a:r>
              <a:rPr lang="en-US" dirty="0" smtClean="0"/>
              <a:t>1.  No specialized technique courses like </a:t>
            </a:r>
            <a:r>
              <a:rPr lang="en-US" dirty="0" err="1" smtClean="0"/>
              <a:t>Nonparametrics</a:t>
            </a:r>
            <a:r>
              <a:rPr lang="en-US" dirty="0" smtClean="0"/>
              <a:t>, Time Series, </a:t>
            </a:r>
            <a:br>
              <a:rPr lang="en-US" dirty="0" smtClean="0"/>
            </a:br>
            <a:r>
              <a:rPr lang="en-US" dirty="0" smtClean="0"/>
              <a:t>Experimental Design, Quality Control, Bayesian Analysis</a:t>
            </a:r>
          </a:p>
          <a:p>
            <a:r>
              <a:rPr lang="en-US" dirty="0" smtClean="0"/>
              <a:t>2.  No “service” stream </a:t>
            </a:r>
          </a:p>
          <a:p>
            <a:r>
              <a:rPr lang="en-US" dirty="0" smtClean="0"/>
              <a:t>3.  No “baby” stat courses</a:t>
            </a:r>
            <a:endParaRPr lang="en-US" dirty="0"/>
          </a:p>
        </p:txBody>
      </p:sp>
      <p:sp>
        <p:nvSpPr>
          <p:cNvPr id="7" name="Left Bracket 6"/>
          <p:cNvSpPr/>
          <p:nvPr/>
        </p:nvSpPr>
        <p:spPr>
          <a:xfrm>
            <a:off x="2003293" y="1984471"/>
            <a:ext cx="442318" cy="555652"/>
          </a:xfrm>
          <a:prstGeom prst="leftBracket">
            <a:avLst/>
          </a:prstGeom>
          <a:ln>
            <a:solidFill>
              <a:srgbClr val="8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srgbClr val="800000"/>
              </a:solidFill>
            </a:endParaRPr>
          </a:p>
        </p:txBody>
      </p:sp>
      <p:sp>
        <p:nvSpPr>
          <p:cNvPr id="8" name="Left Bracket 7"/>
          <p:cNvSpPr/>
          <p:nvPr/>
        </p:nvSpPr>
        <p:spPr>
          <a:xfrm>
            <a:off x="2003292" y="2540122"/>
            <a:ext cx="333875" cy="702535"/>
          </a:xfrm>
          <a:prstGeom prst="leftBracket">
            <a:avLst/>
          </a:prstGeom>
          <a:ln>
            <a:solidFill>
              <a:srgbClr val="800000"/>
            </a:solidFill>
          </a:ln>
        </p:spPr>
        <p:style>
          <a:lnRef idx="2">
            <a:schemeClr val="accent1"/>
          </a:lnRef>
          <a:fillRef idx="0">
            <a:schemeClr val="accent1"/>
          </a:fillRef>
          <a:effectRef idx="1">
            <a:schemeClr val="accent1"/>
          </a:effectRef>
          <a:fontRef idx="minor">
            <a:schemeClr val="tx1"/>
          </a:fontRef>
        </p:style>
      </p:sp>
      <p:sp>
        <p:nvSpPr>
          <p:cNvPr id="10" name="Left Bracket 9"/>
          <p:cNvSpPr/>
          <p:nvPr/>
        </p:nvSpPr>
        <p:spPr>
          <a:xfrm>
            <a:off x="2003292" y="3242657"/>
            <a:ext cx="175137" cy="870709"/>
          </a:xfrm>
          <a:prstGeom prst="leftBracket">
            <a:avLst/>
          </a:prstGeom>
          <a:ln>
            <a:solidFill>
              <a:srgbClr val="800000"/>
            </a:solidFill>
          </a:ln>
        </p:spPr>
        <p:style>
          <a:lnRef idx="2">
            <a:schemeClr val="accent1"/>
          </a:lnRef>
          <a:fillRef idx="0">
            <a:schemeClr val="accent1"/>
          </a:fillRef>
          <a:effectRef idx="1">
            <a:schemeClr val="accent1"/>
          </a:effectRef>
          <a:fontRef idx="minor">
            <a:schemeClr val="tx1"/>
          </a:fontRef>
        </p:style>
      </p:sp>
      <p:sp>
        <p:nvSpPr>
          <p:cNvPr id="9" name="TextBox 8"/>
          <p:cNvSpPr txBox="1"/>
          <p:nvPr/>
        </p:nvSpPr>
        <p:spPr>
          <a:xfrm>
            <a:off x="2178429" y="6128386"/>
            <a:ext cx="6025733" cy="523220"/>
          </a:xfrm>
          <a:prstGeom prst="rect">
            <a:avLst/>
          </a:prstGeom>
          <a:noFill/>
        </p:spPr>
        <p:txBody>
          <a:bodyPr wrap="none" rtlCol="0">
            <a:spAutoFit/>
          </a:bodyPr>
          <a:lstStyle/>
          <a:p>
            <a:r>
              <a:rPr lang="en-US" sz="2800" dirty="0" smtClean="0">
                <a:solidFill>
                  <a:srgbClr val="800000"/>
                </a:solidFill>
              </a:rPr>
              <a:t>Experts need “MORE”  not “DIFFERENT”</a:t>
            </a:r>
            <a:endParaRPr lang="en-US" sz="2800" dirty="0">
              <a:solidFill>
                <a:srgbClr val="8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Experiential</a:t>
            </a:r>
            <a:r>
              <a:rPr lang="en-US" dirty="0" smtClean="0"/>
              <a:t> </a:t>
            </a:r>
            <a:r>
              <a:rPr lang="en-US" dirty="0" err="1" smtClean="0"/>
              <a:t>Learning&amp;Teaching</a:t>
            </a:r>
            <a:endParaRPr lang="en-US" dirty="0"/>
          </a:p>
        </p:txBody>
      </p:sp>
      <p:sp>
        <p:nvSpPr>
          <p:cNvPr id="3" name="Content Placeholder 2"/>
          <p:cNvSpPr>
            <a:spLocks noGrp="1"/>
          </p:cNvSpPr>
          <p:nvPr>
            <p:ph idx="1"/>
          </p:nvPr>
        </p:nvSpPr>
        <p:spPr>
          <a:xfrm>
            <a:off x="457200" y="1600201"/>
            <a:ext cx="8229600" cy="3559424"/>
          </a:xfrm>
        </p:spPr>
        <p:txBody>
          <a:bodyPr/>
          <a:lstStyle/>
          <a:p>
            <a:r>
              <a:rPr lang="en-US" dirty="0" smtClean="0"/>
              <a:t>Sequence of Projects</a:t>
            </a:r>
          </a:p>
          <a:p>
            <a:pPr lvl="1"/>
            <a:r>
              <a:rPr lang="en-US" dirty="0" smtClean="0"/>
              <a:t>data collection</a:t>
            </a:r>
          </a:p>
          <a:p>
            <a:pPr lvl="1"/>
            <a:r>
              <a:rPr lang="en-US" dirty="0" smtClean="0"/>
              <a:t>data analysis</a:t>
            </a:r>
          </a:p>
          <a:p>
            <a:pPr lvl="1"/>
            <a:r>
              <a:rPr lang="en-US" dirty="0" smtClean="0"/>
              <a:t>data summary</a:t>
            </a:r>
          </a:p>
          <a:p>
            <a:r>
              <a:rPr lang="en-US" dirty="0" smtClean="0"/>
              <a:t>Techniques as Required</a:t>
            </a:r>
          </a:p>
          <a:p>
            <a:r>
              <a:rPr lang="en-US" dirty="0" smtClean="0"/>
              <a:t>Concepts as they Arise</a:t>
            </a:r>
          </a:p>
          <a:p>
            <a:pPr lvl="1">
              <a:buNone/>
            </a:pPr>
            <a:endParaRPr lang="en-US" dirty="0" smtClean="0"/>
          </a:p>
          <a:p>
            <a:pPr lvl="1">
              <a:buNone/>
            </a:pPr>
            <a:endParaRPr lang="en-US" dirty="0" smtClean="0"/>
          </a:p>
        </p:txBody>
      </p:sp>
      <p:sp>
        <p:nvSpPr>
          <p:cNvPr id="5" name="TextBox 4"/>
          <p:cNvSpPr txBox="1"/>
          <p:nvPr/>
        </p:nvSpPr>
        <p:spPr>
          <a:xfrm>
            <a:off x="3465791" y="5543288"/>
            <a:ext cx="1787519" cy="523220"/>
          </a:xfrm>
          <a:prstGeom prst="rect">
            <a:avLst/>
          </a:prstGeom>
          <a:noFill/>
        </p:spPr>
        <p:txBody>
          <a:bodyPr wrap="none" rtlCol="0">
            <a:spAutoFit/>
          </a:bodyPr>
          <a:lstStyle/>
          <a:p>
            <a:r>
              <a:rPr lang="en-US" sz="2800" dirty="0" smtClean="0"/>
              <a:t>Example -&gt;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Experiential Learning Examples</a:t>
            </a:r>
            <a:endParaRPr lang="en-US" dirty="0"/>
          </a:p>
        </p:txBody>
      </p:sp>
      <p:sp>
        <p:nvSpPr>
          <p:cNvPr id="3" name="Content Placeholder 2"/>
          <p:cNvSpPr>
            <a:spLocks noGrp="1"/>
          </p:cNvSpPr>
          <p:nvPr>
            <p:ph idx="1"/>
          </p:nvPr>
        </p:nvSpPr>
        <p:spPr>
          <a:xfrm>
            <a:off x="457200" y="1143000"/>
            <a:ext cx="8229600" cy="4341297"/>
          </a:xfrm>
        </p:spPr>
        <p:txBody>
          <a:bodyPr>
            <a:normAutofit/>
          </a:bodyPr>
          <a:lstStyle/>
          <a:p>
            <a:r>
              <a:rPr lang="en-US" dirty="0" smtClean="0"/>
              <a:t>Sports Leagues</a:t>
            </a:r>
          </a:p>
          <a:p>
            <a:pPr lvl="1"/>
            <a:r>
              <a:rPr lang="en-US" dirty="0" smtClean="0"/>
              <a:t>probability</a:t>
            </a:r>
          </a:p>
          <a:p>
            <a:pPr lvl="1"/>
            <a:r>
              <a:rPr lang="en-US" dirty="0" smtClean="0"/>
              <a:t>measures of variability</a:t>
            </a:r>
          </a:p>
          <a:p>
            <a:pPr lvl="1"/>
            <a:r>
              <a:rPr lang="en-US" dirty="0" smtClean="0"/>
              <a:t>simulation</a:t>
            </a:r>
          </a:p>
          <a:p>
            <a:r>
              <a:rPr lang="en-US" dirty="0" smtClean="0"/>
              <a:t>Daily Delivery Schedules</a:t>
            </a:r>
          </a:p>
          <a:p>
            <a:pPr lvl="1"/>
            <a:r>
              <a:rPr lang="en-US" dirty="0" smtClean="0"/>
              <a:t>censored data (demand exceeds sales)</a:t>
            </a:r>
          </a:p>
          <a:p>
            <a:pPr lvl="1"/>
            <a:r>
              <a:rPr lang="en-US" dirty="0" smtClean="0"/>
              <a:t>parametric variability, prediction</a:t>
            </a:r>
          </a:p>
          <a:p>
            <a:pPr lvl="1"/>
            <a:r>
              <a:rPr lang="en-US" dirty="0" smtClean="0"/>
              <a:t>optimization</a:t>
            </a:r>
          </a:p>
        </p:txBody>
      </p:sp>
      <p:sp>
        <p:nvSpPr>
          <p:cNvPr id="4" name="TextBox 3"/>
          <p:cNvSpPr txBox="1"/>
          <p:nvPr/>
        </p:nvSpPr>
        <p:spPr>
          <a:xfrm>
            <a:off x="818809" y="5484297"/>
            <a:ext cx="7417139" cy="523220"/>
          </a:xfrm>
          <a:prstGeom prst="rect">
            <a:avLst/>
          </a:prstGeom>
          <a:noFill/>
        </p:spPr>
        <p:txBody>
          <a:bodyPr wrap="none" rtlCol="0">
            <a:spAutoFit/>
          </a:bodyPr>
          <a:lstStyle/>
          <a:p>
            <a:r>
              <a:rPr lang="en-US" sz="2800" dirty="0" smtClean="0">
                <a:solidFill>
                  <a:srgbClr val="800000"/>
                </a:solidFill>
              </a:rPr>
              <a:t>Many concepts and techniques will be introduced</a:t>
            </a:r>
            <a:endParaRPr lang="en-US" sz="2800" dirty="0">
              <a:solidFill>
                <a:srgbClr val="800000"/>
              </a:solidFill>
            </a:endParaRPr>
          </a:p>
        </p:txBody>
      </p:sp>
      <p:sp>
        <p:nvSpPr>
          <p:cNvPr id="5" name="TextBox 4"/>
          <p:cNvSpPr txBox="1"/>
          <p:nvPr/>
        </p:nvSpPr>
        <p:spPr>
          <a:xfrm>
            <a:off x="5595533" y="6057781"/>
            <a:ext cx="2021056" cy="800219"/>
          </a:xfrm>
          <a:prstGeom prst="rect">
            <a:avLst/>
          </a:prstGeom>
          <a:noFill/>
        </p:spPr>
        <p:txBody>
          <a:bodyPr wrap="none" rtlCol="0">
            <a:spAutoFit/>
          </a:bodyPr>
          <a:lstStyle/>
          <a:p>
            <a:r>
              <a:rPr lang="en-US" sz="2800" dirty="0" smtClean="0">
                <a:solidFill>
                  <a:srgbClr val="800000"/>
                </a:solidFill>
              </a:rPr>
              <a:t>Questions -&gt;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9539"/>
          </a:xfrm>
        </p:spPr>
        <p:txBody>
          <a:bodyPr>
            <a:normAutofit fontScale="90000"/>
          </a:bodyPr>
          <a:lstStyle/>
          <a:p>
            <a:r>
              <a:rPr lang="en-US" dirty="0" smtClean="0"/>
              <a:t>“Issue” Questions</a:t>
            </a:r>
            <a:endParaRPr lang="en-US" dirty="0"/>
          </a:p>
        </p:txBody>
      </p:sp>
      <p:sp>
        <p:nvSpPr>
          <p:cNvPr id="3" name="Content Placeholder 2"/>
          <p:cNvSpPr>
            <a:spLocks noGrp="1"/>
          </p:cNvSpPr>
          <p:nvPr>
            <p:ph idx="1"/>
          </p:nvPr>
        </p:nvSpPr>
        <p:spPr>
          <a:xfrm>
            <a:off x="457200" y="1587500"/>
            <a:ext cx="8538344" cy="4381500"/>
          </a:xfrm>
        </p:spPr>
        <p:txBody>
          <a:bodyPr>
            <a:normAutofit/>
          </a:bodyPr>
          <a:lstStyle/>
          <a:p>
            <a:r>
              <a:rPr lang="en-US" sz="3000" dirty="0" smtClean="0"/>
              <a:t>Is Mathematical Statistics = Theory of Statistics?</a:t>
            </a:r>
          </a:p>
          <a:p>
            <a:r>
              <a:rPr lang="en-US" sz="3000" dirty="0" smtClean="0"/>
              <a:t>Expert </a:t>
            </a:r>
            <a:r>
              <a:rPr lang="en-US" sz="3000" dirty="0" err="1" smtClean="0"/>
              <a:t>vs</a:t>
            </a:r>
            <a:r>
              <a:rPr lang="en-US" sz="3000" dirty="0" smtClean="0"/>
              <a:t> Practitioner </a:t>
            </a:r>
            <a:r>
              <a:rPr lang="en-US" sz="3000" dirty="0" err="1" smtClean="0"/>
              <a:t>vs</a:t>
            </a:r>
            <a:r>
              <a:rPr lang="en-US" sz="3000" dirty="0" smtClean="0"/>
              <a:t> Generalist</a:t>
            </a:r>
            <a:br>
              <a:rPr lang="en-US" sz="3000" dirty="0" smtClean="0"/>
            </a:br>
            <a:r>
              <a:rPr lang="en-US" sz="3000" dirty="0" smtClean="0"/>
              <a:t>				 different stats education?</a:t>
            </a:r>
          </a:p>
          <a:p>
            <a:r>
              <a:rPr lang="en-US" sz="3000" dirty="0" smtClean="0"/>
              <a:t>Motivation for practitioner </a:t>
            </a:r>
            <a:r>
              <a:rPr lang="en-US" sz="3000" dirty="0" err="1" smtClean="0"/>
              <a:t>grps</a:t>
            </a:r>
            <a:r>
              <a:rPr lang="en-US" sz="3000" dirty="0" smtClean="0"/>
              <a:t>?</a:t>
            </a:r>
          </a:p>
          <a:p>
            <a:r>
              <a:rPr lang="en-US" sz="3000" dirty="0" smtClean="0"/>
              <a:t>What undergrad course sequences?</a:t>
            </a:r>
          </a:p>
          <a:p>
            <a:pPr lvl="1"/>
            <a:r>
              <a:rPr lang="en-US" sz="2600" dirty="0" smtClean="0"/>
              <a:t>for practitioners</a:t>
            </a:r>
          </a:p>
          <a:p>
            <a:pPr lvl="1"/>
            <a:r>
              <a:rPr lang="en-US" sz="2600" dirty="0" smtClean="0"/>
              <a:t>for experts</a:t>
            </a:r>
          </a:p>
          <a:p>
            <a:r>
              <a:rPr lang="en-US" sz="3000" dirty="0" smtClean="0"/>
              <a:t>Motivation for Stats Instructors?</a:t>
            </a:r>
          </a:p>
        </p:txBody>
      </p:sp>
      <p:sp>
        <p:nvSpPr>
          <p:cNvPr id="4" name="TextBox 3"/>
          <p:cNvSpPr txBox="1"/>
          <p:nvPr/>
        </p:nvSpPr>
        <p:spPr>
          <a:xfrm>
            <a:off x="8638445" y="40847"/>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
        <p:nvSpPr>
          <p:cNvPr id="5" name="TextBox 4"/>
          <p:cNvSpPr txBox="1"/>
          <p:nvPr/>
        </p:nvSpPr>
        <p:spPr>
          <a:xfrm>
            <a:off x="0" y="0"/>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
        <p:nvSpPr>
          <p:cNvPr id="6" name="TextBox 5"/>
          <p:cNvSpPr txBox="1"/>
          <p:nvPr/>
        </p:nvSpPr>
        <p:spPr>
          <a:xfrm>
            <a:off x="2910206" y="6047123"/>
            <a:ext cx="5891356" cy="523220"/>
          </a:xfrm>
          <a:prstGeom prst="rect">
            <a:avLst/>
          </a:prstGeom>
          <a:noFill/>
        </p:spPr>
        <p:txBody>
          <a:bodyPr wrap="none" rtlCol="0">
            <a:spAutoFit/>
          </a:bodyPr>
          <a:lstStyle/>
          <a:p>
            <a:r>
              <a:rPr lang="en-US" sz="2800" dirty="0" smtClean="0">
                <a:solidFill>
                  <a:srgbClr val="800000"/>
                </a:solidFill>
              </a:rPr>
              <a:t>Implications for Stats Course Taxonomy</a:t>
            </a:r>
            <a:endParaRPr lang="en-US" sz="2800" dirty="0">
              <a:solidFill>
                <a:srgbClr val="8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9539"/>
          </a:xfrm>
        </p:spPr>
        <p:txBody>
          <a:bodyPr>
            <a:normAutofit fontScale="90000"/>
          </a:bodyPr>
          <a:lstStyle/>
          <a:p>
            <a:r>
              <a:rPr lang="en-US" dirty="0" smtClean="0"/>
              <a:t>Some Questions</a:t>
            </a:r>
            <a:endParaRPr lang="en-US" dirty="0"/>
          </a:p>
        </p:txBody>
      </p:sp>
      <p:sp>
        <p:nvSpPr>
          <p:cNvPr id="3" name="Content Placeholder 2"/>
          <p:cNvSpPr>
            <a:spLocks noGrp="1"/>
          </p:cNvSpPr>
          <p:nvPr>
            <p:ph idx="1"/>
          </p:nvPr>
        </p:nvSpPr>
        <p:spPr>
          <a:xfrm>
            <a:off x="457200" y="1587500"/>
            <a:ext cx="8538344" cy="4381500"/>
          </a:xfrm>
        </p:spPr>
        <p:txBody>
          <a:bodyPr>
            <a:normAutofit lnSpcReduction="10000"/>
          </a:bodyPr>
          <a:lstStyle/>
          <a:p>
            <a:r>
              <a:rPr lang="en-US" dirty="0" smtClean="0"/>
              <a:t>Is Mathematical Statistics = Theory of Statistics?</a:t>
            </a:r>
          </a:p>
          <a:p>
            <a:r>
              <a:rPr lang="en-US" dirty="0" smtClean="0"/>
              <a:t>Expert </a:t>
            </a:r>
            <a:r>
              <a:rPr lang="en-US" dirty="0" err="1" smtClean="0"/>
              <a:t>vs</a:t>
            </a:r>
            <a:r>
              <a:rPr lang="en-US" dirty="0" smtClean="0"/>
              <a:t> Practitioner </a:t>
            </a:r>
            <a:r>
              <a:rPr lang="en-US" dirty="0" err="1" smtClean="0"/>
              <a:t>vs</a:t>
            </a:r>
            <a:r>
              <a:rPr lang="en-US" dirty="0" smtClean="0"/>
              <a:t> Generalist</a:t>
            </a:r>
            <a:br>
              <a:rPr lang="en-US" dirty="0" smtClean="0"/>
            </a:br>
            <a:r>
              <a:rPr lang="en-US" dirty="0" smtClean="0"/>
              <a:t>				 different stats education?</a:t>
            </a:r>
          </a:p>
          <a:p>
            <a:r>
              <a:rPr lang="en-US" dirty="0" smtClean="0"/>
              <a:t>Motivation for practitioner </a:t>
            </a:r>
            <a:r>
              <a:rPr lang="en-US" dirty="0" err="1" smtClean="0"/>
              <a:t>grps</a:t>
            </a:r>
            <a:r>
              <a:rPr lang="en-US" dirty="0" smtClean="0"/>
              <a:t>?</a:t>
            </a:r>
          </a:p>
          <a:p>
            <a:r>
              <a:rPr lang="en-US" dirty="0" smtClean="0"/>
              <a:t>What undergrad course sequences?</a:t>
            </a:r>
          </a:p>
          <a:p>
            <a:pPr lvl="1"/>
            <a:r>
              <a:rPr lang="en-US" dirty="0" smtClean="0"/>
              <a:t>for practitioners</a:t>
            </a:r>
          </a:p>
          <a:p>
            <a:pPr lvl="1"/>
            <a:r>
              <a:rPr lang="en-US" dirty="0" smtClean="0"/>
              <a:t>for experts</a:t>
            </a:r>
          </a:p>
          <a:p>
            <a:r>
              <a:rPr lang="en-US" b="1" dirty="0" smtClean="0">
                <a:solidFill>
                  <a:srgbClr val="800000"/>
                </a:solidFill>
              </a:rPr>
              <a:t>Motivation for Stats Instructors?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for Stats Instructors?</a:t>
            </a:r>
            <a:endParaRPr lang="en-US" dirty="0"/>
          </a:p>
        </p:txBody>
      </p:sp>
      <p:sp>
        <p:nvSpPr>
          <p:cNvPr id="3" name="Content Placeholder 2"/>
          <p:cNvSpPr>
            <a:spLocks noGrp="1"/>
          </p:cNvSpPr>
          <p:nvPr>
            <p:ph idx="1"/>
          </p:nvPr>
        </p:nvSpPr>
        <p:spPr>
          <a:xfrm>
            <a:off x="457199" y="2013642"/>
            <a:ext cx="8432157" cy="3340968"/>
          </a:xfrm>
        </p:spPr>
        <p:txBody>
          <a:bodyPr>
            <a:normAutofit/>
          </a:bodyPr>
          <a:lstStyle/>
          <a:p>
            <a:r>
              <a:rPr lang="en-US" dirty="0" smtClean="0">
                <a:solidFill>
                  <a:srgbClr val="800000"/>
                </a:solidFill>
              </a:rPr>
              <a:t>Case Studies/Projects – experiential learning</a:t>
            </a:r>
          </a:p>
          <a:p>
            <a:r>
              <a:rPr lang="en-US" dirty="0" smtClean="0"/>
              <a:t>Discussion &amp; Presentations</a:t>
            </a:r>
          </a:p>
          <a:p>
            <a:r>
              <a:rPr lang="en-US" dirty="0" smtClean="0"/>
              <a:t>Novelty and Creativity encouraged</a:t>
            </a:r>
          </a:p>
          <a:p>
            <a:r>
              <a:rPr lang="en-US" dirty="0" smtClean="0"/>
              <a:t>Active engagement of students and instructors</a:t>
            </a:r>
          </a:p>
          <a:p>
            <a:r>
              <a:rPr lang="en-US" dirty="0" smtClean="0"/>
              <a:t>Better Use of Instructor Expertise &amp; Experience</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for Stats Instructors?</a:t>
            </a:r>
            <a:endParaRPr lang="en-US" dirty="0"/>
          </a:p>
        </p:txBody>
      </p:sp>
      <p:sp>
        <p:nvSpPr>
          <p:cNvPr id="3" name="Content Placeholder 2"/>
          <p:cNvSpPr>
            <a:spLocks noGrp="1"/>
          </p:cNvSpPr>
          <p:nvPr>
            <p:ph idx="1"/>
          </p:nvPr>
        </p:nvSpPr>
        <p:spPr>
          <a:xfrm>
            <a:off x="457199" y="2013642"/>
            <a:ext cx="8432157" cy="3340968"/>
          </a:xfrm>
        </p:spPr>
        <p:txBody>
          <a:bodyPr>
            <a:normAutofit/>
          </a:bodyPr>
          <a:lstStyle/>
          <a:p>
            <a:r>
              <a:rPr lang="en-US" dirty="0" smtClean="0"/>
              <a:t>Case Studies/Projects – experiential learning</a:t>
            </a:r>
          </a:p>
          <a:p>
            <a:r>
              <a:rPr lang="en-US" dirty="0" smtClean="0">
                <a:solidFill>
                  <a:srgbClr val="800000"/>
                </a:solidFill>
              </a:rPr>
              <a:t>Discussion &amp; Presentations</a:t>
            </a:r>
          </a:p>
          <a:p>
            <a:r>
              <a:rPr lang="en-US" dirty="0" smtClean="0"/>
              <a:t>Novelty and Creativity encouraged</a:t>
            </a:r>
          </a:p>
          <a:p>
            <a:r>
              <a:rPr lang="en-US" dirty="0" smtClean="0"/>
              <a:t>Active engagement of students and instructors</a:t>
            </a:r>
          </a:p>
          <a:p>
            <a:r>
              <a:rPr lang="en-US" dirty="0" smtClean="0"/>
              <a:t>Better Use of Instructor Expertise &amp; Experience</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for Stats Instructors?</a:t>
            </a:r>
            <a:endParaRPr lang="en-US" dirty="0"/>
          </a:p>
        </p:txBody>
      </p:sp>
      <p:sp>
        <p:nvSpPr>
          <p:cNvPr id="3" name="Content Placeholder 2"/>
          <p:cNvSpPr>
            <a:spLocks noGrp="1"/>
          </p:cNvSpPr>
          <p:nvPr>
            <p:ph idx="1"/>
          </p:nvPr>
        </p:nvSpPr>
        <p:spPr>
          <a:xfrm>
            <a:off x="457199" y="2013642"/>
            <a:ext cx="8432157" cy="3340968"/>
          </a:xfrm>
        </p:spPr>
        <p:txBody>
          <a:bodyPr>
            <a:normAutofit/>
          </a:bodyPr>
          <a:lstStyle/>
          <a:p>
            <a:r>
              <a:rPr lang="en-US" dirty="0" smtClean="0"/>
              <a:t>Case Studies/Projects – experiential learning</a:t>
            </a:r>
          </a:p>
          <a:p>
            <a:r>
              <a:rPr lang="en-US" dirty="0" smtClean="0"/>
              <a:t>Discussion &amp; Presentations</a:t>
            </a:r>
          </a:p>
          <a:p>
            <a:r>
              <a:rPr lang="en-US" dirty="0" smtClean="0">
                <a:solidFill>
                  <a:srgbClr val="800000"/>
                </a:solidFill>
              </a:rPr>
              <a:t>Novelty and Creativity encouraged</a:t>
            </a:r>
          </a:p>
          <a:p>
            <a:r>
              <a:rPr lang="en-US" dirty="0" smtClean="0"/>
              <a:t>Active engagement of students and instructors</a:t>
            </a:r>
          </a:p>
          <a:p>
            <a:r>
              <a:rPr lang="en-US" dirty="0" smtClean="0"/>
              <a:t>Better Use of Instructor Expertise &amp; Experience</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for Stats Instructors?</a:t>
            </a:r>
            <a:endParaRPr lang="en-US" dirty="0"/>
          </a:p>
        </p:txBody>
      </p:sp>
      <p:sp>
        <p:nvSpPr>
          <p:cNvPr id="3" name="Content Placeholder 2"/>
          <p:cNvSpPr>
            <a:spLocks noGrp="1"/>
          </p:cNvSpPr>
          <p:nvPr>
            <p:ph idx="1"/>
          </p:nvPr>
        </p:nvSpPr>
        <p:spPr>
          <a:xfrm>
            <a:off x="457199" y="2013642"/>
            <a:ext cx="8432157" cy="3340968"/>
          </a:xfrm>
        </p:spPr>
        <p:txBody>
          <a:bodyPr>
            <a:normAutofit/>
          </a:bodyPr>
          <a:lstStyle/>
          <a:p>
            <a:r>
              <a:rPr lang="en-US" dirty="0" smtClean="0"/>
              <a:t>Case Studies/Projects – experiential learning</a:t>
            </a:r>
          </a:p>
          <a:p>
            <a:r>
              <a:rPr lang="en-US" dirty="0" smtClean="0"/>
              <a:t>Discussion &amp; Presentations</a:t>
            </a:r>
          </a:p>
          <a:p>
            <a:r>
              <a:rPr lang="en-US" dirty="0" smtClean="0"/>
              <a:t>Novelty and Creativity encouraged</a:t>
            </a:r>
          </a:p>
          <a:p>
            <a:r>
              <a:rPr lang="en-US" dirty="0" smtClean="0">
                <a:solidFill>
                  <a:srgbClr val="800000"/>
                </a:solidFill>
              </a:rPr>
              <a:t>Active engagement of students and instructors</a:t>
            </a:r>
          </a:p>
          <a:p>
            <a:r>
              <a:rPr lang="en-US" dirty="0" smtClean="0"/>
              <a:t>Better Use of Instructor Expertise &amp; Experience</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for Stats Instructors?</a:t>
            </a:r>
            <a:endParaRPr lang="en-US" dirty="0"/>
          </a:p>
        </p:txBody>
      </p:sp>
      <p:sp>
        <p:nvSpPr>
          <p:cNvPr id="3" name="Content Placeholder 2"/>
          <p:cNvSpPr>
            <a:spLocks noGrp="1"/>
          </p:cNvSpPr>
          <p:nvPr>
            <p:ph idx="1"/>
          </p:nvPr>
        </p:nvSpPr>
        <p:spPr>
          <a:xfrm>
            <a:off x="457199" y="2013642"/>
            <a:ext cx="8432157" cy="3340968"/>
          </a:xfrm>
        </p:spPr>
        <p:txBody>
          <a:bodyPr>
            <a:normAutofit/>
          </a:bodyPr>
          <a:lstStyle/>
          <a:p>
            <a:r>
              <a:rPr lang="en-US" dirty="0" smtClean="0"/>
              <a:t>Case Studies/Projects – experiential learning</a:t>
            </a:r>
          </a:p>
          <a:p>
            <a:r>
              <a:rPr lang="en-US" dirty="0" smtClean="0"/>
              <a:t>Discussion &amp; Presentations</a:t>
            </a:r>
          </a:p>
          <a:p>
            <a:r>
              <a:rPr lang="en-US" dirty="0" smtClean="0"/>
              <a:t>Novelty and Creativity encouraged</a:t>
            </a:r>
          </a:p>
          <a:p>
            <a:r>
              <a:rPr lang="en-US" dirty="0" smtClean="0"/>
              <a:t>Active engagement of students and instructors</a:t>
            </a:r>
          </a:p>
          <a:p>
            <a:r>
              <a:rPr lang="en-US" dirty="0" smtClean="0">
                <a:solidFill>
                  <a:srgbClr val="800000"/>
                </a:solidFill>
              </a:rPr>
              <a:t>Better Use of Instructor Expertise &amp; Experience</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Summary</a:t>
            </a:r>
            <a:endParaRPr lang="en-US" dirty="0"/>
          </a:p>
        </p:txBody>
      </p:sp>
      <p:sp>
        <p:nvSpPr>
          <p:cNvPr id="3" name="Content Placeholder 2"/>
          <p:cNvSpPr>
            <a:spLocks noGrp="1"/>
          </p:cNvSpPr>
          <p:nvPr>
            <p:ph idx="1"/>
          </p:nvPr>
        </p:nvSpPr>
        <p:spPr>
          <a:xfrm>
            <a:off x="457200" y="1143000"/>
            <a:ext cx="8229600" cy="4525963"/>
          </a:xfrm>
        </p:spPr>
        <p:txBody>
          <a:bodyPr>
            <a:normAutofit fontScale="92500" lnSpcReduction="10000"/>
          </a:bodyPr>
          <a:lstStyle/>
          <a:p>
            <a:r>
              <a:rPr lang="en-US" dirty="0" smtClean="0"/>
              <a:t>Experiential Learning is Authentic Learning</a:t>
            </a:r>
          </a:p>
          <a:p>
            <a:r>
              <a:rPr lang="en-US" dirty="0" smtClean="0"/>
              <a:t>It can be motivating for most students and instructors</a:t>
            </a:r>
          </a:p>
          <a:p>
            <a:r>
              <a:rPr lang="en-US" dirty="0" smtClean="0"/>
              <a:t>It can be efficient in reducing the number of courses offered</a:t>
            </a:r>
          </a:p>
          <a:p>
            <a:r>
              <a:rPr lang="en-US" dirty="0" smtClean="0"/>
              <a:t>Levels of expertise correspond to number of courses completed (not math level)</a:t>
            </a:r>
          </a:p>
          <a:p>
            <a:r>
              <a:rPr lang="en-US" dirty="0" smtClean="0"/>
              <a:t>Downside?  Requires instructors with an interest in, and experience </a:t>
            </a:r>
            <a:r>
              <a:rPr lang="en-US" smtClean="0"/>
              <a:t>with, using </a:t>
            </a:r>
            <a:r>
              <a:rPr lang="en-US" dirty="0" smtClean="0"/>
              <a:t>statistical theory.</a:t>
            </a:r>
            <a:endParaRPr lang="en-US" dirty="0"/>
          </a:p>
        </p:txBody>
      </p:sp>
      <p:sp>
        <p:nvSpPr>
          <p:cNvPr id="4" name="TextBox 3"/>
          <p:cNvSpPr txBox="1"/>
          <p:nvPr/>
        </p:nvSpPr>
        <p:spPr>
          <a:xfrm>
            <a:off x="821813" y="5941285"/>
            <a:ext cx="8039881" cy="461665"/>
          </a:xfrm>
          <a:prstGeom prst="rect">
            <a:avLst/>
          </a:prstGeom>
          <a:noFill/>
        </p:spPr>
        <p:txBody>
          <a:bodyPr wrap="none" rtlCol="0">
            <a:spAutoFit/>
          </a:bodyPr>
          <a:lstStyle/>
          <a:p>
            <a:r>
              <a:rPr lang="en-US" sz="2400" dirty="0" smtClean="0">
                <a:solidFill>
                  <a:srgbClr val="800000"/>
                </a:solidFill>
              </a:rPr>
              <a:t>Thanks for attending this session.  Comments?  </a:t>
            </a:r>
            <a:r>
              <a:rPr lang="en-US" sz="2400" dirty="0" err="1" smtClean="0">
                <a:solidFill>
                  <a:srgbClr val="800000"/>
                </a:solidFill>
              </a:rPr>
              <a:t>weldon@sfu.ca</a:t>
            </a:r>
            <a:r>
              <a:rPr lang="en-US" sz="2400" dirty="0" smtClean="0">
                <a:solidFill>
                  <a:srgbClr val="800000"/>
                </a:solidFill>
              </a:rPr>
              <a:t>  </a:t>
            </a:r>
            <a:endParaRPr lang="en-US" sz="2400" dirty="0">
              <a:solidFill>
                <a:srgbClr val="8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9539"/>
          </a:xfrm>
        </p:spPr>
        <p:txBody>
          <a:bodyPr>
            <a:normAutofit fontScale="90000"/>
          </a:bodyPr>
          <a:lstStyle/>
          <a:p>
            <a:r>
              <a:rPr lang="en-US" dirty="0" smtClean="0"/>
              <a:t>Some Questions</a:t>
            </a:r>
            <a:endParaRPr lang="en-US" dirty="0"/>
          </a:p>
        </p:txBody>
      </p:sp>
      <p:sp>
        <p:nvSpPr>
          <p:cNvPr id="3" name="Content Placeholder 2"/>
          <p:cNvSpPr>
            <a:spLocks noGrp="1"/>
          </p:cNvSpPr>
          <p:nvPr>
            <p:ph idx="1"/>
          </p:nvPr>
        </p:nvSpPr>
        <p:spPr>
          <a:xfrm>
            <a:off x="457200" y="1587500"/>
            <a:ext cx="8538344" cy="4381500"/>
          </a:xfrm>
        </p:spPr>
        <p:txBody>
          <a:bodyPr>
            <a:normAutofit fontScale="92500"/>
          </a:bodyPr>
          <a:lstStyle/>
          <a:p>
            <a:r>
              <a:rPr lang="en-US" b="1" dirty="0" smtClean="0">
                <a:solidFill>
                  <a:srgbClr val="800000"/>
                </a:solidFill>
              </a:rPr>
              <a:t>Is Mathematical Statistics = Theory of Statistics?</a:t>
            </a:r>
          </a:p>
          <a:p>
            <a:r>
              <a:rPr lang="en-US" dirty="0" smtClean="0"/>
              <a:t>Expert </a:t>
            </a:r>
            <a:r>
              <a:rPr lang="en-US" dirty="0" err="1" smtClean="0"/>
              <a:t>vs</a:t>
            </a:r>
            <a:r>
              <a:rPr lang="en-US" dirty="0" smtClean="0"/>
              <a:t> Practitioner </a:t>
            </a:r>
            <a:r>
              <a:rPr lang="en-US" dirty="0" err="1" smtClean="0"/>
              <a:t>vs</a:t>
            </a:r>
            <a:r>
              <a:rPr lang="en-US" dirty="0" smtClean="0"/>
              <a:t> Generalist</a:t>
            </a:r>
            <a:br>
              <a:rPr lang="en-US" dirty="0" smtClean="0"/>
            </a:br>
            <a:r>
              <a:rPr lang="en-US" dirty="0" smtClean="0"/>
              <a:t>				 different stats education?</a:t>
            </a:r>
          </a:p>
          <a:p>
            <a:r>
              <a:rPr lang="en-US" dirty="0" smtClean="0"/>
              <a:t>Motivation for practitioner </a:t>
            </a:r>
            <a:r>
              <a:rPr lang="en-US" dirty="0" err="1" smtClean="0"/>
              <a:t>grps</a:t>
            </a:r>
            <a:r>
              <a:rPr lang="en-US" dirty="0" smtClean="0"/>
              <a:t>?</a:t>
            </a:r>
          </a:p>
          <a:p>
            <a:r>
              <a:rPr lang="en-US" dirty="0" smtClean="0"/>
              <a:t>What undergrad course sequences?</a:t>
            </a:r>
          </a:p>
          <a:p>
            <a:pPr lvl="1"/>
            <a:r>
              <a:rPr lang="en-US" dirty="0" smtClean="0"/>
              <a:t>for practitioners</a:t>
            </a:r>
          </a:p>
          <a:p>
            <a:pPr lvl="1"/>
            <a:r>
              <a:rPr lang="en-US" dirty="0" smtClean="0"/>
              <a:t>for experts</a:t>
            </a:r>
          </a:p>
          <a:p>
            <a:r>
              <a:rPr lang="en-US" dirty="0" smtClean="0"/>
              <a:t>Motivation for Stats Instructors?</a:t>
            </a:r>
          </a:p>
        </p:txBody>
      </p:sp>
      <p:sp>
        <p:nvSpPr>
          <p:cNvPr id="4" name="TextBox 3"/>
          <p:cNvSpPr txBox="1"/>
          <p:nvPr/>
        </p:nvSpPr>
        <p:spPr>
          <a:xfrm>
            <a:off x="8638445" y="40847"/>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
        <p:nvSpPr>
          <p:cNvPr id="5" name="TextBox 4"/>
          <p:cNvSpPr txBox="1"/>
          <p:nvPr/>
        </p:nvSpPr>
        <p:spPr>
          <a:xfrm>
            <a:off x="0" y="0"/>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Theory:  More than Math?</a:t>
            </a:r>
            <a:endParaRPr lang="en-US" dirty="0"/>
          </a:p>
        </p:txBody>
      </p:sp>
      <p:sp>
        <p:nvSpPr>
          <p:cNvPr id="3" name="Content Placeholder 2"/>
          <p:cNvSpPr>
            <a:spLocks noGrp="1"/>
          </p:cNvSpPr>
          <p:nvPr>
            <p:ph idx="1"/>
          </p:nvPr>
        </p:nvSpPr>
        <p:spPr>
          <a:xfrm>
            <a:off x="457200" y="1600200"/>
            <a:ext cx="8229600" cy="4508500"/>
          </a:xfrm>
        </p:spPr>
        <p:txBody>
          <a:bodyPr/>
          <a:lstStyle/>
          <a:p>
            <a:r>
              <a:rPr lang="en-US" dirty="0" err="1" smtClean="0"/>
              <a:t>Obs</a:t>
            </a:r>
            <a:r>
              <a:rPr lang="en-US" dirty="0" smtClean="0"/>
              <a:t> Study </a:t>
            </a:r>
            <a:r>
              <a:rPr lang="en-US" dirty="0" err="1" smtClean="0"/>
              <a:t>vs</a:t>
            </a:r>
            <a:r>
              <a:rPr lang="en-US" dirty="0" smtClean="0"/>
              <a:t> Experiment</a:t>
            </a:r>
          </a:p>
          <a:p>
            <a:r>
              <a:rPr lang="en-US" dirty="0" smtClean="0"/>
              <a:t>Distributions: Averages and Variability</a:t>
            </a:r>
          </a:p>
          <a:p>
            <a:r>
              <a:rPr lang="en-US" dirty="0" smtClean="0"/>
              <a:t>Random Sampling, Estimation</a:t>
            </a:r>
          </a:p>
          <a:p>
            <a:r>
              <a:rPr lang="en-US" dirty="0" smtClean="0"/>
              <a:t>Independence (and dependence)</a:t>
            </a:r>
          </a:p>
          <a:p>
            <a:r>
              <a:rPr lang="en-US" dirty="0" smtClean="0"/>
              <a:t>Time Series</a:t>
            </a:r>
          </a:p>
          <a:p>
            <a:r>
              <a:rPr lang="en-US" dirty="0" smtClean="0"/>
              <a:t>Statistical Significance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Dependence</a:t>
            </a:r>
            <a:endParaRPr lang="en-US" dirty="0"/>
          </a:p>
        </p:txBody>
      </p:sp>
      <p:sp>
        <p:nvSpPr>
          <p:cNvPr id="3" name="Content Placeholder 2"/>
          <p:cNvSpPr>
            <a:spLocks noGrp="1"/>
          </p:cNvSpPr>
          <p:nvPr>
            <p:ph idx="1"/>
          </p:nvPr>
        </p:nvSpPr>
        <p:spPr>
          <a:xfrm>
            <a:off x="457200" y="1600201"/>
            <a:ext cx="8229600" cy="1363276"/>
          </a:xfrm>
        </p:spPr>
        <p:txBody>
          <a:bodyPr/>
          <a:lstStyle/>
          <a:p>
            <a:pPr>
              <a:buNone/>
            </a:pPr>
            <a:r>
              <a:rPr lang="en-US" dirty="0" smtClean="0"/>
              <a:t>When does a portfolio of stocks have enough independence to provide stability of return?</a:t>
            </a:r>
            <a:endParaRPr lang="en-US" dirty="0"/>
          </a:p>
        </p:txBody>
      </p:sp>
      <p:sp>
        <p:nvSpPr>
          <p:cNvPr id="4" name="TextBox 3"/>
          <p:cNvSpPr txBox="1"/>
          <p:nvPr/>
        </p:nvSpPr>
        <p:spPr>
          <a:xfrm>
            <a:off x="457200" y="3372677"/>
            <a:ext cx="7770745" cy="2092881"/>
          </a:xfrm>
          <a:prstGeom prst="rect">
            <a:avLst/>
          </a:prstGeom>
          <a:noFill/>
        </p:spPr>
        <p:txBody>
          <a:bodyPr wrap="square" rtlCol="0">
            <a:spAutoFit/>
          </a:bodyPr>
          <a:lstStyle/>
          <a:p>
            <a:pPr algn="ctr"/>
            <a:r>
              <a:rPr lang="en-US" sz="2800" dirty="0" smtClean="0">
                <a:solidFill>
                  <a:srgbClr val="800000"/>
                </a:solidFill>
              </a:rPr>
              <a:t>One needs to understand the </a:t>
            </a:r>
          </a:p>
          <a:p>
            <a:pPr algn="ctr"/>
            <a:r>
              <a:rPr lang="en-US" sz="2800" dirty="0" smtClean="0">
                <a:solidFill>
                  <a:srgbClr val="800000"/>
                </a:solidFill>
              </a:rPr>
              <a:t>dependence-independence concept</a:t>
            </a:r>
          </a:p>
          <a:p>
            <a:pPr algn="ctr"/>
            <a:endParaRPr lang="en-US" sz="2800" dirty="0" smtClean="0">
              <a:solidFill>
                <a:srgbClr val="800000"/>
              </a:solidFill>
            </a:endParaRPr>
          </a:p>
          <a:p>
            <a:endParaRPr lang="en-US" sz="2800" dirty="0" smtClean="0">
              <a:solidFill>
                <a:srgbClr val="800000"/>
              </a:solidFill>
            </a:endParaRPr>
          </a:p>
          <a:p>
            <a:endParaRPr lang="en-US" dirty="0"/>
          </a:p>
        </p:txBody>
      </p:sp>
      <p:sp>
        <p:nvSpPr>
          <p:cNvPr id="5" name="TextBox 4"/>
          <p:cNvSpPr txBox="1"/>
          <p:nvPr/>
        </p:nvSpPr>
        <p:spPr>
          <a:xfrm>
            <a:off x="1384947" y="4881798"/>
            <a:ext cx="6013109" cy="1231106"/>
          </a:xfrm>
          <a:prstGeom prst="rect">
            <a:avLst/>
          </a:prstGeom>
          <a:noFill/>
        </p:spPr>
        <p:txBody>
          <a:bodyPr wrap="none" rtlCol="0">
            <a:spAutoFit/>
          </a:bodyPr>
          <a:lstStyle/>
          <a:p>
            <a:pPr algn="ctr"/>
            <a:r>
              <a:rPr lang="en-US" sz="2800" dirty="0" smtClean="0">
                <a:solidFill>
                  <a:srgbClr val="800000"/>
                </a:solidFill>
              </a:rPr>
              <a:t>A &amp; B independent -&gt; P(A&amp;B)=P(A)*P(B) </a:t>
            </a:r>
          </a:p>
          <a:p>
            <a:pPr algn="ctr"/>
            <a:r>
              <a:rPr lang="en-US" sz="2800" dirty="0" smtClean="0">
                <a:solidFill>
                  <a:srgbClr val="800000"/>
                </a:solidFill>
              </a:rPr>
              <a:t>is not enough</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Theory:  More than Math?</a:t>
            </a:r>
            <a:endParaRPr lang="en-US" dirty="0"/>
          </a:p>
        </p:txBody>
      </p:sp>
      <p:sp>
        <p:nvSpPr>
          <p:cNvPr id="3" name="Content Placeholder 2"/>
          <p:cNvSpPr>
            <a:spLocks noGrp="1"/>
          </p:cNvSpPr>
          <p:nvPr>
            <p:ph idx="1"/>
          </p:nvPr>
        </p:nvSpPr>
        <p:spPr>
          <a:xfrm>
            <a:off x="457200" y="1600200"/>
            <a:ext cx="8229600" cy="4508500"/>
          </a:xfrm>
        </p:spPr>
        <p:txBody>
          <a:bodyPr/>
          <a:lstStyle/>
          <a:p>
            <a:r>
              <a:rPr lang="en-US" dirty="0" err="1" smtClean="0"/>
              <a:t>Obs</a:t>
            </a:r>
            <a:r>
              <a:rPr lang="en-US" dirty="0" smtClean="0"/>
              <a:t> Study </a:t>
            </a:r>
            <a:r>
              <a:rPr lang="en-US" dirty="0" err="1" smtClean="0"/>
              <a:t>vs</a:t>
            </a:r>
            <a:r>
              <a:rPr lang="en-US" dirty="0" smtClean="0"/>
              <a:t> Experiment</a:t>
            </a:r>
          </a:p>
          <a:p>
            <a:r>
              <a:rPr lang="en-US" dirty="0" smtClean="0"/>
              <a:t>Distributions: Averages and Variability</a:t>
            </a:r>
          </a:p>
          <a:p>
            <a:r>
              <a:rPr lang="en-US" dirty="0" smtClean="0"/>
              <a:t>Random Sampling, Estimation</a:t>
            </a:r>
          </a:p>
          <a:p>
            <a:r>
              <a:rPr lang="en-US" dirty="0" smtClean="0"/>
              <a:t>Independence (and dependence)</a:t>
            </a:r>
          </a:p>
          <a:p>
            <a:r>
              <a:rPr lang="en-US" dirty="0" smtClean="0"/>
              <a:t>Time Series</a:t>
            </a:r>
          </a:p>
          <a:p>
            <a:r>
              <a:rPr lang="en-US" dirty="0" smtClean="0"/>
              <a:t>Statistical Significance</a:t>
            </a:r>
          </a:p>
        </p:txBody>
      </p:sp>
      <p:sp>
        <p:nvSpPr>
          <p:cNvPr id="5" name="TextBox 4"/>
          <p:cNvSpPr txBox="1"/>
          <p:nvPr/>
        </p:nvSpPr>
        <p:spPr>
          <a:xfrm>
            <a:off x="2216553" y="5172854"/>
            <a:ext cx="4996129" cy="1384995"/>
          </a:xfrm>
          <a:prstGeom prst="rect">
            <a:avLst/>
          </a:prstGeom>
          <a:noFill/>
        </p:spPr>
        <p:txBody>
          <a:bodyPr wrap="square" rtlCol="0">
            <a:spAutoFit/>
          </a:bodyPr>
          <a:lstStyle/>
          <a:p>
            <a:r>
              <a:rPr lang="en-US" sz="2800" dirty="0" smtClean="0">
                <a:solidFill>
                  <a:srgbClr val="800000"/>
                </a:solidFill>
              </a:rPr>
              <a:t>Theory = </a:t>
            </a:r>
          </a:p>
          <a:p>
            <a:r>
              <a:rPr lang="en-US" sz="2800" dirty="0" smtClean="0">
                <a:solidFill>
                  <a:srgbClr val="800000"/>
                </a:solidFill>
              </a:rPr>
              <a:t>Generally Applicable Concepts</a:t>
            </a:r>
          </a:p>
          <a:p>
            <a:r>
              <a:rPr lang="en-US" sz="2800" dirty="0" smtClean="0">
                <a:solidFill>
                  <a:srgbClr val="800000"/>
                </a:solidFill>
              </a:rPr>
              <a:t>(Much more than Mathematics)</a:t>
            </a:r>
            <a:endParaRPr lang="en-US" sz="2800" dirty="0">
              <a:solidFill>
                <a:srgbClr val="8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9539"/>
          </a:xfrm>
        </p:spPr>
        <p:txBody>
          <a:bodyPr>
            <a:normAutofit fontScale="90000"/>
          </a:bodyPr>
          <a:lstStyle/>
          <a:p>
            <a:r>
              <a:rPr lang="en-US" dirty="0" smtClean="0"/>
              <a:t>Question Answered?</a:t>
            </a:r>
            <a:endParaRPr lang="en-US" dirty="0"/>
          </a:p>
        </p:txBody>
      </p:sp>
      <p:sp>
        <p:nvSpPr>
          <p:cNvPr id="3" name="Content Placeholder 2"/>
          <p:cNvSpPr>
            <a:spLocks noGrp="1"/>
          </p:cNvSpPr>
          <p:nvPr>
            <p:ph idx="1"/>
          </p:nvPr>
        </p:nvSpPr>
        <p:spPr>
          <a:xfrm>
            <a:off x="457200" y="1587500"/>
            <a:ext cx="8538344" cy="4381500"/>
          </a:xfrm>
        </p:spPr>
        <p:txBody>
          <a:bodyPr>
            <a:normAutofit/>
          </a:bodyPr>
          <a:lstStyle/>
          <a:p>
            <a:r>
              <a:rPr lang="en-US" b="1" dirty="0" smtClean="0">
                <a:solidFill>
                  <a:srgbClr val="800000"/>
                </a:solidFill>
              </a:rPr>
              <a:t>Is Mathematical Statistics = Theory of Statistics?</a:t>
            </a:r>
          </a:p>
          <a:p>
            <a:r>
              <a:rPr lang="en-US" b="1" dirty="0" smtClean="0">
                <a:solidFill>
                  <a:srgbClr val="800000"/>
                </a:solidFill>
              </a:rPr>
              <a:t>No!  Theory is Generally Applicable Concepts.</a:t>
            </a:r>
          </a:p>
        </p:txBody>
      </p:sp>
      <p:sp>
        <p:nvSpPr>
          <p:cNvPr id="4" name="TextBox 3"/>
          <p:cNvSpPr txBox="1"/>
          <p:nvPr/>
        </p:nvSpPr>
        <p:spPr>
          <a:xfrm>
            <a:off x="8638445" y="40847"/>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
        <p:nvSpPr>
          <p:cNvPr id="5" name="TextBox 4"/>
          <p:cNvSpPr txBox="1"/>
          <p:nvPr/>
        </p:nvSpPr>
        <p:spPr>
          <a:xfrm>
            <a:off x="0" y="0"/>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
        <p:nvSpPr>
          <p:cNvPr id="6" name="TextBox 5"/>
          <p:cNvSpPr txBox="1"/>
          <p:nvPr/>
        </p:nvSpPr>
        <p:spPr>
          <a:xfrm>
            <a:off x="4854753" y="5569748"/>
            <a:ext cx="2897698" cy="523220"/>
          </a:xfrm>
          <a:prstGeom prst="rect">
            <a:avLst/>
          </a:prstGeom>
          <a:noFill/>
        </p:spPr>
        <p:txBody>
          <a:bodyPr wrap="none" rtlCol="0">
            <a:spAutoFit/>
          </a:bodyPr>
          <a:lstStyle/>
          <a:p>
            <a:r>
              <a:rPr lang="en-US" sz="2800" dirty="0" smtClean="0">
                <a:solidFill>
                  <a:srgbClr val="800000"/>
                </a:solidFill>
              </a:rPr>
              <a:t>More Questions -&gt;</a:t>
            </a:r>
            <a:endParaRPr lang="en-US" sz="2800" dirty="0">
              <a:solidFill>
                <a:srgbClr val="8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9539"/>
          </a:xfrm>
        </p:spPr>
        <p:txBody>
          <a:bodyPr>
            <a:normAutofit fontScale="90000"/>
          </a:bodyPr>
          <a:lstStyle/>
          <a:p>
            <a:r>
              <a:rPr lang="en-US" dirty="0" smtClean="0"/>
              <a:t>Some Questions</a:t>
            </a:r>
            <a:endParaRPr lang="en-US" dirty="0"/>
          </a:p>
        </p:txBody>
      </p:sp>
      <p:sp>
        <p:nvSpPr>
          <p:cNvPr id="3" name="Content Placeholder 2"/>
          <p:cNvSpPr>
            <a:spLocks noGrp="1"/>
          </p:cNvSpPr>
          <p:nvPr>
            <p:ph idx="1"/>
          </p:nvPr>
        </p:nvSpPr>
        <p:spPr>
          <a:xfrm>
            <a:off x="457200" y="1587500"/>
            <a:ext cx="8538344" cy="4381500"/>
          </a:xfrm>
        </p:spPr>
        <p:txBody>
          <a:bodyPr>
            <a:normAutofit lnSpcReduction="10000"/>
          </a:bodyPr>
          <a:lstStyle/>
          <a:p>
            <a:r>
              <a:rPr lang="en-US" dirty="0" smtClean="0"/>
              <a:t>Is Mathematical Statistics = Theory of Statistics?</a:t>
            </a:r>
          </a:p>
          <a:p>
            <a:r>
              <a:rPr lang="en-US" b="1" dirty="0" smtClean="0">
                <a:solidFill>
                  <a:srgbClr val="800000"/>
                </a:solidFill>
              </a:rPr>
              <a:t>Expert </a:t>
            </a:r>
            <a:r>
              <a:rPr lang="en-US" b="1" dirty="0" err="1" smtClean="0">
                <a:solidFill>
                  <a:srgbClr val="800000"/>
                </a:solidFill>
              </a:rPr>
              <a:t>vs</a:t>
            </a:r>
            <a:r>
              <a:rPr lang="en-US" b="1" dirty="0" smtClean="0">
                <a:solidFill>
                  <a:srgbClr val="800000"/>
                </a:solidFill>
              </a:rPr>
              <a:t> Practitioner </a:t>
            </a:r>
            <a:r>
              <a:rPr lang="en-US" b="1" dirty="0" err="1" smtClean="0">
                <a:solidFill>
                  <a:srgbClr val="800000"/>
                </a:solidFill>
              </a:rPr>
              <a:t>vs</a:t>
            </a:r>
            <a:r>
              <a:rPr lang="en-US" b="1" dirty="0" smtClean="0">
                <a:solidFill>
                  <a:srgbClr val="800000"/>
                </a:solidFill>
              </a:rPr>
              <a:t> Generalist</a:t>
            </a:r>
            <a:br>
              <a:rPr lang="en-US" b="1" dirty="0" smtClean="0">
                <a:solidFill>
                  <a:srgbClr val="800000"/>
                </a:solidFill>
              </a:rPr>
            </a:br>
            <a:r>
              <a:rPr lang="en-US" b="1" dirty="0" smtClean="0">
                <a:solidFill>
                  <a:srgbClr val="800000"/>
                </a:solidFill>
              </a:rPr>
              <a:t>				 different stats education?</a:t>
            </a:r>
          </a:p>
          <a:p>
            <a:r>
              <a:rPr lang="en-US" dirty="0" smtClean="0"/>
              <a:t>Motivation for practitioner </a:t>
            </a:r>
            <a:r>
              <a:rPr lang="en-US" dirty="0" err="1" smtClean="0"/>
              <a:t>grps</a:t>
            </a:r>
            <a:r>
              <a:rPr lang="en-US" dirty="0" smtClean="0"/>
              <a:t>?</a:t>
            </a:r>
          </a:p>
          <a:p>
            <a:r>
              <a:rPr lang="en-US" dirty="0" smtClean="0"/>
              <a:t>What undergrad course sequences?</a:t>
            </a:r>
          </a:p>
          <a:p>
            <a:pPr lvl="1"/>
            <a:r>
              <a:rPr lang="en-US" dirty="0" smtClean="0"/>
              <a:t>for practitioners</a:t>
            </a:r>
          </a:p>
          <a:p>
            <a:pPr lvl="1"/>
            <a:r>
              <a:rPr lang="en-US" dirty="0" smtClean="0"/>
              <a:t>for experts</a:t>
            </a:r>
          </a:p>
          <a:p>
            <a:r>
              <a:rPr lang="en-US" dirty="0" smtClean="0"/>
              <a:t>Motivation for Stats Instructors?</a:t>
            </a:r>
          </a:p>
        </p:txBody>
      </p:sp>
      <p:sp>
        <p:nvSpPr>
          <p:cNvPr id="4" name="TextBox 3"/>
          <p:cNvSpPr txBox="1"/>
          <p:nvPr/>
        </p:nvSpPr>
        <p:spPr>
          <a:xfrm>
            <a:off x="8638445" y="40847"/>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
        <p:nvSpPr>
          <p:cNvPr id="5" name="TextBox 4"/>
          <p:cNvSpPr txBox="1"/>
          <p:nvPr/>
        </p:nvSpPr>
        <p:spPr>
          <a:xfrm>
            <a:off x="0" y="0"/>
            <a:ext cx="505555" cy="923330"/>
          </a:xfrm>
          <a:prstGeom prst="rect">
            <a:avLst/>
          </a:prstGeom>
          <a:noFill/>
        </p:spPr>
        <p:txBody>
          <a:bodyPr wrap="none" rtlCol="0">
            <a:spAutoFit/>
          </a:bodyPr>
          <a:lstStyle/>
          <a:p>
            <a:r>
              <a:rPr lang="en-US" sz="5400" b="1" dirty="0" smtClean="0">
                <a:solidFill>
                  <a:srgbClr val="FF0000"/>
                </a:solidFill>
              </a:rPr>
              <a:t>?</a:t>
            </a:r>
            <a:endParaRPr lang="en-US" sz="5400" b="1"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solidFill>
                  <a:srgbClr val="800000"/>
                </a:solidFill>
              </a:rPr>
              <a:t>Levels</a:t>
            </a:r>
            <a:r>
              <a:rPr lang="en-US" dirty="0" smtClean="0"/>
              <a:t> of Expertise</a:t>
            </a:r>
            <a:endParaRPr lang="en-US" dirty="0"/>
          </a:p>
        </p:txBody>
      </p:sp>
      <p:sp>
        <p:nvSpPr>
          <p:cNvPr id="3" name="Content Placeholder 2"/>
          <p:cNvSpPr>
            <a:spLocks noGrp="1"/>
          </p:cNvSpPr>
          <p:nvPr>
            <p:ph idx="1"/>
          </p:nvPr>
        </p:nvSpPr>
        <p:spPr>
          <a:xfrm>
            <a:off x="457200" y="1143000"/>
            <a:ext cx="8229600" cy="4525963"/>
          </a:xfrm>
        </p:spPr>
        <p:txBody>
          <a:bodyPr/>
          <a:lstStyle/>
          <a:p>
            <a:r>
              <a:rPr lang="en-US" dirty="0" smtClean="0"/>
              <a:t>Generalist</a:t>
            </a:r>
          </a:p>
          <a:p>
            <a:pPr lvl="1"/>
            <a:r>
              <a:rPr lang="en-US" dirty="0" smtClean="0"/>
              <a:t>requires stats appreciation</a:t>
            </a:r>
          </a:p>
          <a:p>
            <a:r>
              <a:rPr lang="en-US" dirty="0" smtClean="0"/>
              <a:t>Practitioner</a:t>
            </a:r>
          </a:p>
          <a:p>
            <a:pPr lvl="1"/>
            <a:r>
              <a:rPr lang="en-US" dirty="0" smtClean="0"/>
              <a:t>requires stats appreciation</a:t>
            </a:r>
          </a:p>
          <a:p>
            <a:pPr lvl="1"/>
            <a:r>
              <a:rPr lang="en-US" dirty="0" smtClean="0"/>
              <a:t>requires stats methods &amp; hazards</a:t>
            </a:r>
          </a:p>
          <a:p>
            <a:pPr lvl="1"/>
            <a:r>
              <a:rPr lang="en-US" dirty="0" smtClean="0"/>
              <a:t>requires exposure to expert capability</a:t>
            </a:r>
          </a:p>
          <a:p>
            <a:r>
              <a:rPr lang="en-US" dirty="0" smtClean="0"/>
              <a:t>Expert</a:t>
            </a:r>
          </a:p>
          <a:p>
            <a:pPr lvl="1"/>
            <a:r>
              <a:rPr lang="en-US" dirty="0" smtClean="0"/>
              <a:t>all the above and much more</a:t>
            </a:r>
            <a:endParaRPr lang="en-US" dirty="0"/>
          </a:p>
        </p:txBody>
      </p:sp>
      <p:sp>
        <p:nvSpPr>
          <p:cNvPr id="4" name="TextBox 3"/>
          <p:cNvSpPr txBox="1"/>
          <p:nvPr/>
        </p:nvSpPr>
        <p:spPr>
          <a:xfrm>
            <a:off x="2050372" y="5837330"/>
            <a:ext cx="6188287" cy="523220"/>
          </a:xfrm>
          <a:prstGeom prst="rect">
            <a:avLst/>
          </a:prstGeom>
          <a:noFill/>
        </p:spPr>
        <p:txBody>
          <a:bodyPr wrap="none" rtlCol="0">
            <a:spAutoFit/>
          </a:bodyPr>
          <a:lstStyle/>
          <a:p>
            <a:r>
              <a:rPr lang="en-US" sz="2800" b="1" i="1" dirty="0" err="1" smtClean="0">
                <a:solidFill>
                  <a:srgbClr val="800000"/>
                </a:solidFill>
              </a:rPr>
              <a:t>Cumulation</a:t>
            </a:r>
            <a:r>
              <a:rPr lang="en-US" sz="2800" dirty="0" smtClean="0">
                <a:solidFill>
                  <a:srgbClr val="800000"/>
                </a:solidFill>
              </a:rPr>
              <a:t> Model of Statistics Education</a:t>
            </a:r>
            <a:endParaRPr lang="en-US" sz="2800" dirty="0">
              <a:solidFill>
                <a:srgbClr val="8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686</TotalTime>
  <Words>1731</Words>
  <Application>Microsoft Macintosh PowerPoint</Application>
  <PresentationFormat>On-screen Show (4:3)</PresentationFormat>
  <Paragraphs>265</Paragraphs>
  <Slides>26</Slides>
  <Notes>11</Notes>
  <HiddenSlides>0</HiddenSlides>
  <MMClips>0</MMClips>
  <ScaleCrop>false</ScaleCrop>
  <HeadingPairs>
    <vt:vector size="4" baseType="variant">
      <vt:variant>
        <vt:lpstr>Design Template</vt:lpstr>
      </vt:variant>
      <vt:variant>
        <vt:i4>1</vt:i4>
      </vt:variant>
      <vt:variant>
        <vt:lpstr>Slide Titles</vt:lpstr>
      </vt:variant>
      <vt:variant>
        <vt:i4>26</vt:i4>
      </vt:variant>
    </vt:vector>
  </HeadingPairs>
  <TitlesOfParts>
    <vt:vector size="27" baseType="lpstr">
      <vt:lpstr>Office Theme</vt:lpstr>
      <vt:lpstr>BANISHING THE THEORY-APPLICATIONS DICHOTOMY FROM STATISTICS EDUCATION</vt:lpstr>
      <vt:lpstr>“Issue” Questions</vt:lpstr>
      <vt:lpstr>Some Questions</vt:lpstr>
      <vt:lpstr>Basic Theory:  More than Math?</vt:lpstr>
      <vt:lpstr>Example:  Dependence</vt:lpstr>
      <vt:lpstr>Basic Theory:  More than Math?</vt:lpstr>
      <vt:lpstr>Question Answered?</vt:lpstr>
      <vt:lpstr>Some Questions</vt:lpstr>
      <vt:lpstr>Levels of Expertise</vt:lpstr>
      <vt:lpstr>Do Practitioners need  “Appreciation” Course?</vt:lpstr>
      <vt:lpstr>Experts need “stats appreciation”?</vt:lpstr>
      <vt:lpstr>Experts need “Practitioner” training?</vt:lpstr>
      <vt:lpstr>Some Questions</vt:lpstr>
      <vt:lpstr>Motivation Clusters?</vt:lpstr>
      <vt:lpstr>Stats Streams for Major Groups? </vt:lpstr>
      <vt:lpstr>Some Questions</vt:lpstr>
      <vt:lpstr>Undergrad Course Structure?</vt:lpstr>
      <vt:lpstr>Experiential Learning&amp;Teaching</vt:lpstr>
      <vt:lpstr>Experiential Learning Examples</vt:lpstr>
      <vt:lpstr>Some Questions</vt:lpstr>
      <vt:lpstr>Motivation for Stats Instructors?</vt:lpstr>
      <vt:lpstr>Motivation for Stats Instructors?</vt:lpstr>
      <vt:lpstr>Motivation for Stats Instructors?</vt:lpstr>
      <vt:lpstr>Motivation for Stats Instructors?</vt:lpstr>
      <vt:lpstr>Motivation for Stats Instructors?</vt:lpstr>
      <vt:lpstr>Summary</vt:lpstr>
    </vt:vector>
  </TitlesOfParts>
  <Company>Simon Fraser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BANISHING THE THEORY-APPLICATIONS DICHOTOMY FROM STATISTICS EDUCATION</dc:title>
  <dc:creator>Laurence Weldon</dc:creator>
  <cp:lastModifiedBy>Laurence Weldon</cp:lastModifiedBy>
  <cp:revision>29</cp:revision>
  <dcterms:created xsi:type="dcterms:W3CDTF">2010-07-11T13:31:17Z</dcterms:created>
  <dcterms:modified xsi:type="dcterms:W3CDTF">2010-07-11T13:42:41Z</dcterms:modified>
</cp:coreProperties>
</file>