
<file path=[Content_Types].xml><?xml version="1.0" encoding="utf-8"?>
<Types xmlns="http://schemas.openxmlformats.org/package/2006/content-types">
  <Override PartName="/ppt/notesSlides/notesSlide29.xml" ContentType="application/vnd.openxmlformats-officedocument.presentationml.notesSlide+xml"/>
  <Override PartName="/ppt/notesSlides/notesSlide10.xml" ContentType="application/vnd.openxmlformats-officedocument.presentationml.notesSlide+xml"/>
  <Override PartName="/ppt/slides/slide5.xml" ContentType="application/vnd.openxmlformats-officedocument.presentationml.slide+xml"/>
  <Override PartName="/ppt/slideLayouts/slideLayout5.xml" ContentType="application/vnd.openxmlformats-officedocument.presentationml.slideLayout+xml"/>
  <Override PartName="/ppt/slides/slide20.xml" ContentType="application/vnd.openxmlformats-officedocument.presentationml.slide+xml"/>
  <Override PartName="/ppt/slides/slide15.xml" ContentType="application/vnd.openxmlformats-officedocument.presentationml.slide+xml"/>
  <Override PartName="/ppt/notesSlides/notesSlide24.xml" ContentType="application/vnd.openxmlformats-officedocument.presentationml.notesSlide+xml"/>
  <Override PartName="/ppt/notesSlides/notesSlide19.xml" ContentType="application/vnd.openxmlformats-officedocument.presentationml.notesSlide+xml"/>
  <Override PartName="/ppt/notesSlides/notesSlide4.xml" ContentType="application/vnd.openxmlformats-officedocument.presentationml.notesSlide+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0.xml" ContentType="application/vnd.openxmlformats-officedocument.presentationml.slide+xml"/>
  <Override PartName="/ppt/notesSlides/notesSlide14.xml" ContentType="application/vnd.openxmlformats-officedocument.presentationml.notesSlide+xml"/>
  <Override PartName="/ppt/slides/slide27.xml" ContentType="application/vnd.openxmlformats-officedocument.presentationml.slide+xml"/>
  <Override PartName="/ppt/theme/theme1.xml" ContentType="application/vnd.openxmlformats-officedocument.theme+xml"/>
  <Default Extension="rels" ContentType="application/vnd.openxmlformats-package.relationships+xml"/>
  <Override PartName="/ppt/slides/slide7.xml" ContentType="application/vnd.openxmlformats-officedocument.presentationml.slide+xml"/>
  <Override PartName="/ppt/slideLayouts/slideLayout7.xml" ContentType="application/vnd.openxmlformats-officedocument.presentationml.slideLayout+xml"/>
  <Override PartName="/ppt/slides/slide22.xml" ContentType="application/vnd.openxmlformats-officedocument.presentationml.slide+xml"/>
  <Override PartName="/ppt/notesSlides/notesSlide8.xml" ContentType="application/vnd.openxmlformats-officedocument.presentationml.notesSlide+xml"/>
  <Override PartName="/ppt/slides/slide17.xml" ContentType="application/vnd.openxmlformats-officedocument.presentationml.slide+xml"/>
  <Override PartName="/ppt/notesSlides/notesSlide26.xml" ContentType="application/vnd.openxmlformats-officedocument.presentationml.notesSlide+xml"/>
  <Override PartName="/ppt/slides/slide2.xml" ContentType="application/vnd.openxmlformats-officedocument.presentationml.slide+xml"/>
  <Override PartName="/ppt/slideLayouts/slideLayout2.xml" ContentType="application/vnd.openxmlformats-officedocument.presentationml.slideLayout+xml"/>
  <Override PartName="/ppt/notesSlides/notesSlide6.xml" ContentType="application/vnd.openxmlformats-officedocument.presentationml.notesSlide+xml"/>
  <Default Extension="jpeg" ContentType="image/jpeg"/>
  <Override PartName="/ppt/slides/slide12.xml" ContentType="application/vnd.openxmlformats-officedocument.presentationml.slide+xml"/>
  <Override PartName="/ppt/notesSlides/notesSlide21.xml" ContentType="application/vnd.openxmlformats-officedocument.presentationml.notesSlide+xml"/>
  <Override PartName="/ppt/slides/slide31.xml" ContentType="application/vnd.openxmlformats-officedocument.presentationml.slide+xml"/>
  <Override PartName="/ppt/notesSlides/notesSlide16.xml" ContentType="application/vnd.openxmlformats-officedocument.presentationml.notesSlide+xml"/>
  <Override PartName="/ppt/slides/slide29.xml" ContentType="application/vnd.openxmlformats-officedocument.presentationml.slide+xml"/>
  <Override PartName="/ppt/notesSlides/notesSlide1.xml" ContentType="application/vnd.openxmlformats-officedocument.presentationml.notesSlide+xml"/>
  <Override PartName="/ppt/theme/theme3.xml" ContentType="application/vnd.openxmlformats-officedocument.theme+xml"/>
  <Override PartName="/ppt/notesSlides/notesSlide11.xml" ContentType="application/vnd.openxmlformats-officedocument.presentationml.notesSlide+xml"/>
  <Override PartName="/ppt/slides/slide9.xml" ContentType="application/vnd.openxmlformats-officedocument.presentationml.slide+xml"/>
  <Override PartName="/ppt/slideLayouts/slideLayout9.xml" ContentType="application/vnd.openxmlformats-officedocument.presentationml.slideLayout+xml"/>
  <Override PartName="/ppt/slides/slide24.xml" ContentType="application/vnd.openxmlformats-officedocument.presentationml.slide+xml"/>
  <Override PartName="/ppt/slideLayouts/slideLayout11.xml" ContentType="application/vnd.openxmlformats-officedocument.presentationml.slideLayout+xml"/>
  <Override PartName="/ppt/slides/slide19.xml" ContentType="application/vnd.openxmlformats-officedocument.presentationml.slide+xml"/>
  <Override PartName="/ppt/notesSlides/notesSlide28.xml" ContentType="application/vnd.openxmlformats-officedocument.presentationml.notesSlide+xml"/>
  <Override PartName="/ppt/slides/slide4.xml" ContentType="application/vnd.openxmlformats-officedocument.presentationml.slide+xml"/>
  <Override PartName="/ppt/slideLayouts/slideLayout4.xml" ContentType="application/vnd.openxmlformats-officedocument.presentationml.slideLayout+xml"/>
  <Default Extension="xml" ContentType="application/xml"/>
  <Override PartName="/ppt/slides/slide14.xml" ContentType="application/vnd.openxmlformats-officedocument.presentationml.slide+xml"/>
  <Override PartName="/ppt/notesSlides/notesSlide23.xml" ContentType="application/vnd.openxmlformats-officedocument.presentationml.notesSlide+xml"/>
  <Override PartName="/ppt/slides/slide33.xml" ContentType="application/vnd.openxmlformats-officedocument.presentationml.slide+xml"/>
  <Override PartName="/ppt/notesSlides/notesSlide18.xml" ContentType="application/vnd.openxmlformats-officedocument.presentationml.notesSlide+xml"/>
  <Override PartName="/docProps/core.xml" ContentType="application/vnd.openxmlformats-package.core-properties+xml"/>
  <Override PartName="/ppt/notesSlides/notesSlide3.xml" ContentType="application/vnd.openxmlformats-officedocument.presentationml.notesSlide+xml"/>
  <Override PartName="/ppt/notesSlides/notesSlide13.xml" ContentType="application/vnd.openxmlformats-officedocument.presentationml.notesSlide+xml"/>
  <Override PartName="/ppt/slides/slide26.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slides/slide6.xml" ContentType="application/vnd.openxmlformats-officedocument.presentationml.slide+xml"/>
  <Override PartName="/ppt/slideLayouts/slideLayout6.xml" ContentType="application/vnd.openxmlformats-officedocument.presentationml.slideLayout+xml"/>
  <Override PartName="/ppt/slides/slide21.xml" ContentType="application/vnd.openxmlformats-officedocument.presentationml.slide+xml"/>
  <Override PartName="/ppt/slides/slide16.xml" ContentType="application/vnd.openxmlformats-officedocument.presentationml.slide+xml"/>
  <Override PartName="/ppt/notesSlides/notesSlide25.xml" ContentType="application/vnd.openxmlformats-officedocument.presentationml.notesSlide+xml"/>
  <Override PartName="/ppt/slides/slide1.xml" ContentType="application/vnd.openxmlformats-officedocument.presentationml.slide+xml"/>
  <Override PartName="/ppt/slideLayouts/slideLayout1.xml" ContentType="application/vnd.openxmlformats-officedocument.presentationml.slideLayout+xml"/>
  <Override PartName="/ppt/notesSlides/notesSlide5.xml" ContentType="application/vnd.openxmlformats-officedocument.presentationml.notesSlide+xml"/>
  <Default Extension="bin" ContentType="application/vnd.openxmlformats-officedocument.presentationml.printerSettings"/>
  <Override PartName="/ppt/slides/slide11.xml" ContentType="application/vnd.openxmlformats-officedocument.presentationml.slide+xml"/>
  <Override PartName="/ppt/notesSlides/notesSlide20.xml" ContentType="application/vnd.openxmlformats-officedocument.presentationml.notesSlide+xml"/>
  <Override PartName="/ppt/slides/slide30.xml" ContentType="application/vnd.openxmlformats-officedocument.presentationml.slide+xml"/>
  <Override PartName="/ppt/notesSlides/notesSlide15.xml" ContentType="application/vnd.openxmlformats-officedocument.presentationml.notesSlide+xml"/>
  <Override PartName="/ppt/slides/slide28.xml" ContentType="application/vnd.openxmlformats-officedocument.presentationml.slide+xml"/>
  <Override PartName="/ppt/theme/theme2.xml" ContentType="application/vnd.openxmlformats-officedocument.theme+xml"/>
  <Override PartName="/ppt/notesMasters/notesMaster1.xml" ContentType="application/vnd.openxmlformats-officedocument.presentationml.notesMaster+xml"/>
  <Override PartName="/ppt/viewProps.xml" ContentType="application/vnd.openxmlformats-officedocument.presentationml.viewProps+xml"/>
  <Override PartName="/ppt/slides/slide8.xml" ContentType="application/vnd.openxmlformats-officedocument.presentationml.slide+xml"/>
  <Override PartName="/ppt/slideLayouts/slideLayout8.xml" ContentType="application/vnd.openxmlformats-officedocument.presentationml.slideLayout+xml"/>
  <Override PartName="/ppt/slides/slide23.xml" ContentType="application/vnd.openxmlformats-officedocument.presentationml.slide+xml"/>
  <Override PartName="/ppt/notesSlides/notesSlide9.xml" ContentType="application/vnd.openxmlformats-officedocument.presentationml.notesSlide+xml"/>
  <Override PartName="/ppt/slideLayouts/slideLayout10.xml" ContentType="application/vnd.openxmlformats-officedocument.presentationml.slideLayout+xml"/>
  <Override PartName="/ppt/slides/slide18.xml" ContentType="application/vnd.openxmlformats-officedocument.presentationml.slide+xml"/>
  <Override PartName="/ppt/notesSlides/notesSlide27.xml" ContentType="application/vnd.openxmlformats-officedocument.presentationml.notesSlide+xml"/>
  <Override PartName="/ppt/slides/slide3.xml" ContentType="application/vnd.openxmlformats-officedocument.presentationml.slide+xml"/>
  <Default Extension="png" ContentType="image/png"/>
  <Override PartName="/ppt/slideLayouts/slideLayout3.xml" ContentType="application/vnd.openxmlformats-officedocument.presentationml.slideLayout+xml"/>
  <Override PartName="/ppt/notesSlides/notesSlide7.xml" ContentType="application/vnd.openxmlformats-officedocument.presentationml.notesSlide+xml"/>
  <Override PartName="/ppt/slides/slide13.xml" ContentType="application/vnd.openxmlformats-officedocument.presentationml.slide+xml"/>
  <Override PartName="/ppt/notesSlides/notesSlide22.xml" ContentType="application/vnd.openxmlformats-officedocument.presentationml.notesSlide+xml"/>
  <Override PartName="/ppt/slides/slide32.xml" ContentType="application/vnd.openxmlformats-officedocument.presentationml.slide+xml"/>
  <Override PartName="/ppt/notesSlides/notesSlide17.xml" ContentType="application/vnd.openxmlformats-officedocument.presentationml.notesSlide+xml"/>
  <Override PartName="/ppt/notesSlides/notesSlide2.xml" ContentType="application/vnd.openxmlformats-officedocument.presentationml.notesSlide+xml"/>
  <Override PartName="/docProps/app.xml" ContentType="application/vnd.openxmlformats-officedocument.extended-properties+xml"/>
  <Override PartName="/ppt/notesSlides/notesSlide12.xml" ContentType="application/vnd.openxmlformats-officedocument.presentationml.notesSlide+xml"/>
  <Override PartName="/ppt/slides/slide25.xml" ContentType="application/vnd.openxmlformats-officedocument.presentationml.slide+xml"/>
  <Override PartName="/ppt/tableStyles.xml" ContentType="application/vnd.openxmlformats-officedocument.presentationml.tableStyl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thumbnail" Target="docProps/thumbnail.jpeg"/><Relationship Id="rId3" Type="http://schemas.openxmlformats.org/package/2006/relationships/metadata/core-properties" Target="docProps/core.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aveSubsetFonts="1" autoCompressPictures="0">
  <p:sldMasterIdLst>
    <p:sldMasterId id="2147483648" r:id="rId1"/>
  </p:sldMasterIdLst>
  <p:notesMasterIdLst>
    <p:notesMasterId r:id="rId35"/>
  </p:notesMasterIdLst>
  <p:handoutMasterIdLst>
    <p:handoutMasterId r:id="rId36"/>
  </p:handoutMasterIdLst>
  <p:sldIdLst>
    <p:sldId id="256" r:id="rId2"/>
    <p:sldId id="293" r:id="rId3"/>
    <p:sldId id="271" r:id="rId4"/>
    <p:sldId id="272" r:id="rId5"/>
    <p:sldId id="258" r:id="rId6"/>
    <p:sldId id="280" r:id="rId7"/>
    <p:sldId id="260" r:id="rId8"/>
    <p:sldId id="259" r:id="rId9"/>
    <p:sldId id="261" r:id="rId10"/>
    <p:sldId id="273" r:id="rId11"/>
    <p:sldId id="281" r:id="rId12"/>
    <p:sldId id="282" r:id="rId13"/>
    <p:sldId id="286" r:id="rId14"/>
    <p:sldId id="266" r:id="rId15"/>
    <p:sldId id="267" r:id="rId16"/>
    <p:sldId id="268" r:id="rId17"/>
    <p:sldId id="269" r:id="rId18"/>
    <p:sldId id="270" r:id="rId19"/>
    <p:sldId id="275" r:id="rId20"/>
    <p:sldId id="276" r:id="rId21"/>
    <p:sldId id="292" r:id="rId22"/>
    <p:sldId id="283" r:id="rId23"/>
    <p:sldId id="284" r:id="rId24"/>
    <p:sldId id="279" r:id="rId25"/>
    <p:sldId id="295" r:id="rId26"/>
    <p:sldId id="289" r:id="rId27"/>
    <p:sldId id="290" r:id="rId28"/>
    <p:sldId id="291" r:id="rId29"/>
    <p:sldId id="296" r:id="rId30"/>
    <p:sldId id="285" r:id="rId31"/>
    <p:sldId id="287" r:id="rId32"/>
    <p:sldId id="262" r:id="rId33"/>
    <p:sldId id="294" r:id="rId34"/>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prnPr prnWhat="handouts6" frameSlides="1"/>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normalViewPr horzBarState="maximized">
    <p:restoredLeft sz="15620"/>
    <p:restoredTop sz="68062" autoAdjust="0"/>
  </p:normalViewPr>
  <p:slideViewPr>
    <p:cSldViewPr snapToGrid="0" snapToObjects="1">
      <p:cViewPr>
        <p:scale>
          <a:sx n="100" d="100"/>
          <a:sy n="100" d="100"/>
        </p:scale>
        <p:origin x="-88" y="-88"/>
      </p:cViewPr>
      <p:guideLst>
        <p:guide orient="horz" pos="2160"/>
        <p:guide pos="2880"/>
      </p:guideLst>
    </p:cSldViewPr>
  </p:slideViewPr>
  <p:notesTextViewPr>
    <p:cViewPr>
      <p:scale>
        <a:sx n="125" d="100"/>
        <a:sy n="125" d="100"/>
      </p:scale>
      <p:origin x="0" y="0"/>
    </p:cViewPr>
  </p:notesTextViewPr>
  <p:sorterViewPr>
    <p:cViewPr>
      <p:scale>
        <a:sx n="66" d="100"/>
        <a:sy n="66" d="100"/>
      </p:scale>
      <p:origin x="0" y="0"/>
    </p:cViewPr>
  </p:sorterViewPr>
  <p:gridSpacing cx="73736200" cy="73736200"/>
</p:viewPr>
</file>

<file path=ppt/_rels/presentation.xml.rels><?xml version="1.0" encoding="UTF-8" standalone="yes"?>
<Relationships xmlns="http://schemas.openxmlformats.org/package/2006/relationships"><Relationship Id="rId38" Type="http://schemas.openxmlformats.org/officeDocument/2006/relationships/presProps" Target="presProps.xml"/><Relationship Id="rId39" Type="http://schemas.openxmlformats.org/officeDocument/2006/relationships/viewProps" Target="viewProps.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40" Type="http://schemas.openxmlformats.org/officeDocument/2006/relationships/theme" Target="theme/theme1.xml"/><Relationship Id="rId41"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 Type="http://schemas.openxmlformats.org/officeDocument/2006/relationships/slideMaster" Target="slideMasters/slideMaster1.xml"/><Relationship Id="rId19" Type="http://schemas.openxmlformats.org/officeDocument/2006/relationships/slide" Target="slides/slide18.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8" Type="http://schemas.openxmlformats.org/officeDocument/2006/relationships/slide" Target="slides/slide17.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notesMaster" Target="notesMasters/notesMaster1.xml"/><Relationship Id="rId36" Type="http://schemas.openxmlformats.org/officeDocument/2006/relationships/handoutMaster" Target="handoutMasters/handoutMaster1.xml"/><Relationship Id="rId37" Type="http://schemas.openxmlformats.org/officeDocument/2006/relationships/printerSettings" Target="printerSettings/printerSettings1.bin"/></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1FEFDB00-456B-4422-9947-4CA99EE5EF12}" type="datetimeFigureOut">
              <a:rPr lang="en-US" smtClean="0"/>
              <a:pPr/>
              <a:t>2/26/11</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51BA2611-061B-44B0-8B63-A2CD9CB1E12A}" type="slidenum">
              <a:rPr lang="en-US" smtClean="0"/>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FCA57A8-E300-45DF-ADD8-439C182D16BC}" type="datetimeFigureOut">
              <a:rPr lang="en-US" smtClean="0"/>
              <a:pPr/>
              <a:t>2/26/11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FAFF3EC-4F18-41DE-824B-FE8FFA6C606D}"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85000" lnSpcReduction="20000"/>
          </a:bodyPr>
          <a:lstStyle/>
          <a:p>
            <a:r>
              <a:rPr lang="en-US" sz="2400" b="0" i="0" dirty="0" smtClean="0"/>
              <a:t>Thanks …</a:t>
            </a:r>
            <a:r>
              <a:rPr lang="en-US" sz="2400" b="0" i="0" dirty="0" err="1" smtClean="0"/>
              <a:t>jorge</a:t>
            </a:r>
            <a:r>
              <a:rPr lang="en-US" sz="2400" b="0" i="0" dirty="0" smtClean="0"/>
              <a:t> </a:t>
            </a:r>
            <a:r>
              <a:rPr lang="en-US" sz="2400" b="0" i="0" dirty="0" err="1" smtClean="0"/>
              <a:t>rodriguez</a:t>
            </a:r>
            <a:r>
              <a:rPr lang="en-US" sz="2400" b="0" i="0" baseline="0" dirty="0" smtClean="0"/>
              <a:t>  </a:t>
            </a:r>
          </a:p>
          <a:p>
            <a:r>
              <a:rPr lang="en-US" sz="2400" b="0" i="0" baseline="0" dirty="0" smtClean="0"/>
              <a:t>Instructions: ”</a:t>
            </a:r>
            <a:r>
              <a:rPr lang="en-US" sz="2400" b="0" i="0" kern="1200" dirty="0" smtClean="0">
                <a:solidFill>
                  <a:schemeClr val="tx1"/>
                </a:solidFill>
                <a:latin typeface="+mn-lt"/>
                <a:ea typeface="+mn-ea"/>
                <a:cs typeface="+mn-cs"/>
              </a:rPr>
              <a:t> We ask the professors not to give a technical talk but rather something that can be easily followed by the audience and that you think is something students in Statistics and Actuarial Sciences should know about but it is not usually taught in courses.”  I have been retired for a few years now, and I have had an increased interest in non-course statistics. </a:t>
            </a:r>
          </a:p>
          <a:p>
            <a:endParaRPr lang="en-US" sz="2400" b="0" i="0" kern="1200" dirty="0" smtClean="0">
              <a:solidFill>
                <a:schemeClr val="tx1"/>
              </a:solidFill>
              <a:latin typeface="+mn-lt"/>
              <a:ea typeface="+mn-ea"/>
              <a:cs typeface="+mn-cs"/>
            </a:endParaRPr>
          </a:p>
          <a:p>
            <a:r>
              <a:rPr lang="en-US" sz="2400" b="0" i="0" kern="1200" dirty="0" smtClean="0">
                <a:solidFill>
                  <a:schemeClr val="tx1"/>
                </a:solidFill>
                <a:latin typeface="+mn-lt"/>
                <a:ea typeface="+mn-ea"/>
                <a:cs typeface="+mn-cs"/>
              </a:rPr>
              <a:t>What I like to do is to program simulations that</a:t>
            </a:r>
            <a:r>
              <a:rPr lang="en-US" sz="2400" b="0" i="0" kern="1200" baseline="0" dirty="0" smtClean="0">
                <a:solidFill>
                  <a:schemeClr val="tx1"/>
                </a:solidFill>
                <a:latin typeface="+mn-lt"/>
                <a:ea typeface="+mn-ea"/>
                <a:cs typeface="+mn-cs"/>
              </a:rPr>
              <a:t> allow study of a real world phenomenon.  This produces some surprising results, and I think they help to convince “everyday people” that statistics is a worthwhile discipline. </a:t>
            </a:r>
            <a:endParaRPr lang="en-US" sz="2400" b="0" i="0"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fld id="{3FAFF3EC-4F18-41DE-824B-FE8FFA6C606D}" type="slidenum">
              <a:rPr lang="en-US" smtClean="0"/>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FAFF3EC-4F18-41DE-824B-FE8FFA6C606D}" type="slidenum">
              <a:rPr lang="en-US" smtClean="0"/>
              <a:pPr/>
              <a:t>10</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shows big chance</a:t>
            </a:r>
            <a:r>
              <a:rPr lang="en-US" baseline="0" dirty="0" smtClean="0"/>
              <a:t> of losing money – hence high “risk”  (for 1 company)</a:t>
            </a:r>
          </a:p>
          <a:p>
            <a:endParaRPr lang="en-US" baseline="0" dirty="0" smtClean="0"/>
          </a:p>
          <a:p>
            <a:r>
              <a:rPr lang="en-US" baseline="0" dirty="0" smtClean="0"/>
              <a:t>But for portfolio of 25 INDEPENDENT companies, almost 0 chance of losing money.  (Because &gt;0 </a:t>
            </a:r>
            <a:r>
              <a:rPr lang="en-US" baseline="0" smtClean="0"/>
              <a:t>on average). </a:t>
            </a:r>
            <a:endParaRPr lang="en-US"/>
          </a:p>
        </p:txBody>
      </p:sp>
      <p:sp>
        <p:nvSpPr>
          <p:cNvPr id="4" name="Slide Number Placeholder 3"/>
          <p:cNvSpPr>
            <a:spLocks noGrp="1"/>
          </p:cNvSpPr>
          <p:nvPr>
            <p:ph type="sldNum" sz="quarter" idx="10"/>
          </p:nvPr>
        </p:nvSpPr>
        <p:spPr/>
        <p:txBody>
          <a:bodyPr/>
          <a:lstStyle/>
          <a:p>
            <a:fld id="{3FAFF3EC-4F18-41DE-824B-FE8FFA6C606D}" type="slidenum">
              <a:rPr lang="en-US" smtClean="0"/>
              <a:pPr/>
              <a:t>11</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FAFF3EC-4F18-41DE-824B-FE8FFA6C606D}" type="slidenum">
              <a:rPr lang="en-US" smtClean="0"/>
              <a:pPr/>
              <a:t>12</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FAFF3EC-4F18-41DE-824B-FE8FFA6C606D}" type="slidenum">
              <a:rPr lang="en-US" smtClean="0"/>
              <a:pPr/>
              <a:t>13</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7410" name="Rectangle 7"/>
          <p:cNvSpPr>
            <a:spLocks noGrp="1" noChangeArrowheads="1"/>
          </p:cNvSpPr>
          <p:nvPr>
            <p:ph type="sldNum" sz="quarter" idx="5"/>
          </p:nvPr>
        </p:nvSpPr>
        <p:spPr>
          <a:noFill/>
        </p:spPr>
        <p:txBody>
          <a:bodyPr/>
          <a:lstStyle/>
          <a:p>
            <a:fld id="{8FEE7214-A0EB-4FEA-BBBE-F4541342DAD6}" type="slidenum">
              <a:rPr lang="en-US"/>
              <a:pPr/>
              <a:t>14</a:t>
            </a:fld>
            <a:endParaRPr lang="en-US"/>
          </a:p>
        </p:txBody>
      </p:sp>
      <p:sp>
        <p:nvSpPr>
          <p:cNvPr id="17411" name="Rectangle 2"/>
          <p:cNvSpPr>
            <a:spLocks noGrp="1" noRot="1" noChangeAspect="1" noChangeArrowheads="1"/>
          </p:cNvSpPr>
          <p:nvPr>
            <p:ph type="sldImg"/>
          </p:nvPr>
        </p:nvSpPr>
        <p:spPr>
          <a:solidFill>
            <a:srgbClr val="FFFFFF"/>
          </a:solidFill>
          <a:ln/>
        </p:spPr>
      </p:sp>
      <p:sp>
        <p:nvSpPr>
          <p:cNvPr id="17412"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9458" name="Rectangle 7"/>
          <p:cNvSpPr>
            <a:spLocks noGrp="1" noChangeArrowheads="1"/>
          </p:cNvSpPr>
          <p:nvPr>
            <p:ph type="sldNum" sz="quarter" idx="5"/>
          </p:nvPr>
        </p:nvSpPr>
        <p:spPr>
          <a:noFill/>
        </p:spPr>
        <p:txBody>
          <a:bodyPr/>
          <a:lstStyle/>
          <a:p>
            <a:fld id="{50D2FE65-DC88-4991-B601-856DCE3E38D0}" type="slidenum">
              <a:rPr lang="en-US"/>
              <a:pPr/>
              <a:t>15</a:t>
            </a:fld>
            <a:endParaRPr lang="en-US"/>
          </a:p>
        </p:txBody>
      </p:sp>
      <p:sp>
        <p:nvSpPr>
          <p:cNvPr id="19459" name="Rectangle 2"/>
          <p:cNvSpPr>
            <a:spLocks noGrp="1" noRot="1" noChangeAspect="1" noChangeArrowheads="1" noTextEdit="1"/>
          </p:cNvSpPr>
          <p:nvPr>
            <p:ph type="sldImg"/>
          </p:nvPr>
        </p:nvSpPr>
        <p:spPr>
          <a:ln/>
        </p:spPr>
      </p:sp>
      <p:sp>
        <p:nvSpPr>
          <p:cNvPr id="19460" name="Rectangle 3"/>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1506" name="Rectangle 7"/>
          <p:cNvSpPr>
            <a:spLocks noGrp="1" noChangeArrowheads="1"/>
          </p:cNvSpPr>
          <p:nvPr>
            <p:ph type="sldNum" sz="quarter" idx="5"/>
          </p:nvPr>
        </p:nvSpPr>
        <p:spPr>
          <a:noFill/>
        </p:spPr>
        <p:txBody>
          <a:bodyPr/>
          <a:lstStyle/>
          <a:p>
            <a:fld id="{379CF7E6-DC44-4069-8596-742D8B2B7E33}" type="slidenum">
              <a:rPr lang="en-US"/>
              <a:pPr/>
              <a:t>16</a:t>
            </a:fld>
            <a:endParaRPr lang="en-US"/>
          </a:p>
        </p:txBody>
      </p:sp>
      <p:sp>
        <p:nvSpPr>
          <p:cNvPr id="21507" name="Rectangle 2"/>
          <p:cNvSpPr>
            <a:spLocks noGrp="1" noRot="1" noChangeAspect="1" noChangeArrowheads="1" noTextEdit="1"/>
          </p:cNvSpPr>
          <p:nvPr>
            <p:ph type="sldImg"/>
          </p:nvPr>
        </p:nvSpPr>
        <p:spPr>
          <a:ln/>
        </p:spPr>
      </p:sp>
      <p:sp>
        <p:nvSpPr>
          <p:cNvPr id="21508" name="Rectangle 3"/>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3554" name="Rectangle 7"/>
          <p:cNvSpPr>
            <a:spLocks noGrp="1" noChangeArrowheads="1"/>
          </p:cNvSpPr>
          <p:nvPr>
            <p:ph type="sldNum" sz="quarter" idx="5"/>
          </p:nvPr>
        </p:nvSpPr>
        <p:spPr>
          <a:noFill/>
        </p:spPr>
        <p:txBody>
          <a:bodyPr/>
          <a:lstStyle/>
          <a:p>
            <a:fld id="{6CE87046-53AE-4B1A-A187-CF8590E57A77}" type="slidenum">
              <a:rPr lang="en-US"/>
              <a:pPr/>
              <a:t>17</a:t>
            </a:fld>
            <a:endParaRPr lang="en-US"/>
          </a:p>
        </p:txBody>
      </p:sp>
      <p:sp>
        <p:nvSpPr>
          <p:cNvPr id="23555" name="Rectangle 2"/>
          <p:cNvSpPr>
            <a:spLocks noGrp="1" noRot="1" noChangeAspect="1" noChangeArrowheads="1" noTextEdit="1"/>
          </p:cNvSpPr>
          <p:nvPr>
            <p:ph type="sldImg"/>
          </p:nvPr>
        </p:nvSpPr>
        <p:spPr>
          <a:ln/>
        </p:spPr>
      </p:sp>
      <p:sp>
        <p:nvSpPr>
          <p:cNvPr id="23556" name="Rectangle 3"/>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5602" name="Rectangle 7"/>
          <p:cNvSpPr>
            <a:spLocks noGrp="1" noChangeArrowheads="1"/>
          </p:cNvSpPr>
          <p:nvPr>
            <p:ph type="sldNum" sz="quarter" idx="5"/>
          </p:nvPr>
        </p:nvSpPr>
        <p:spPr>
          <a:noFill/>
        </p:spPr>
        <p:txBody>
          <a:bodyPr/>
          <a:lstStyle/>
          <a:p>
            <a:fld id="{2EE466C7-7ADD-4A2F-B829-6D3AADD99699}" type="slidenum">
              <a:rPr lang="en-US"/>
              <a:pPr/>
              <a:t>18</a:t>
            </a:fld>
            <a:endParaRPr lang="en-US"/>
          </a:p>
        </p:txBody>
      </p:sp>
      <p:sp>
        <p:nvSpPr>
          <p:cNvPr id="25603" name="Rectangle 2"/>
          <p:cNvSpPr>
            <a:spLocks noGrp="1" noRot="1" noChangeAspect="1" noChangeArrowheads="1" noTextEdit="1"/>
          </p:cNvSpPr>
          <p:nvPr>
            <p:ph type="sldImg"/>
          </p:nvPr>
        </p:nvSpPr>
        <p:spPr>
          <a:ln/>
        </p:spPr>
      </p:sp>
      <p:sp>
        <p:nvSpPr>
          <p:cNvPr id="25604" name="Rectangle 3"/>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20834" name="Rectangle 7"/>
          <p:cNvSpPr>
            <a:spLocks noGrp="1" noChangeArrowheads="1"/>
          </p:cNvSpPr>
          <p:nvPr>
            <p:ph type="sldNum" sz="quarter" idx="5"/>
          </p:nvPr>
        </p:nvSpPr>
        <p:spPr>
          <a:noFill/>
        </p:spPr>
        <p:txBody>
          <a:bodyPr/>
          <a:lstStyle/>
          <a:p>
            <a:fld id="{830498D0-0D0D-4C24-89D1-F2B390174C81}" type="slidenum">
              <a:rPr lang="en-US"/>
              <a:pPr/>
              <a:t>19</a:t>
            </a:fld>
            <a:endParaRPr lang="en-US"/>
          </a:p>
        </p:txBody>
      </p:sp>
      <p:sp>
        <p:nvSpPr>
          <p:cNvPr id="120835" name="Rectangle 2"/>
          <p:cNvSpPr>
            <a:spLocks noGrp="1" noRot="1" noChangeAspect="1" noChangeArrowheads="1" noTextEdit="1"/>
          </p:cNvSpPr>
          <p:nvPr>
            <p:ph type="sldImg"/>
          </p:nvPr>
        </p:nvSpPr>
        <p:spPr>
          <a:ln/>
        </p:spPr>
      </p:sp>
      <p:sp>
        <p:nvSpPr>
          <p:cNvPr id="120836" name="Rectangle 3"/>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2400" dirty="0" smtClean="0"/>
              <a:t>Significance – but not importance</a:t>
            </a:r>
          </a:p>
          <a:p>
            <a:r>
              <a:rPr lang="en-US" sz="2400" dirty="0" smtClean="0"/>
              <a:t>Normal – but not “normal” in the usual sense</a:t>
            </a:r>
          </a:p>
          <a:p>
            <a:r>
              <a:rPr lang="en-US" sz="2400" dirty="0" smtClean="0"/>
              <a:t>Standard</a:t>
            </a:r>
            <a:r>
              <a:rPr lang="en-US" sz="2400" baseline="0" dirty="0" smtClean="0"/>
              <a:t> Deviation – the amount of error that is OK</a:t>
            </a:r>
          </a:p>
          <a:p>
            <a:r>
              <a:rPr lang="en-US" sz="2400" baseline="0" dirty="0" smtClean="0"/>
              <a:t>Mean – but not doing anyone any harm</a:t>
            </a:r>
          </a:p>
          <a:p>
            <a:r>
              <a:rPr lang="en-US" sz="2400" baseline="0" dirty="0" smtClean="0"/>
              <a:t>Expected Value – that is rarely an expected value</a:t>
            </a:r>
          </a:p>
          <a:p>
            <a:r>
              <a:rPr lang="en-US" sz="2400" baseline="0" dirty="0" smtClean="0"/>
              <a:t>Error – that is not a mistake</a:t>
            </a:r>
          </a:p>
          <a:p>
            <a:r>
              <a:rPr lang="en-US" sz="2400" baseline="0" dirty="0" smtClean="0"/>
              <a:t>Greek Symbols – to keep the common people from understanding stats</a:t>
            </a:r>
          </a:p>
          <a:p>
            <a:endParaRPr lang="en-US" dirty="0"/>
          </a:p>
        </p:txBody>
      </p:sp>
      <p:sp>
        <p:nvSpPr>
          <p:cNvPr id="4" name="Slide Number Placeholder 3"/>
          <p:cNvSpPr>
            <a:spLocks noGrp="1"/>
          </p:cNvSpPr>
          <p:nvPr>
            <p:ph type="sldNum" sz="quarter" idx="10"/>
          </p:nvPr>
        </p:nvSpPr>
        <p:spPr/>
        <p:txBody>
          <a:bodyPr/>
          <a:lstStyle/>
          <a:p>
            <a:fld id="{3FAFF3EC-4F18-41DE-824B-FE8FFA6C606D}" type="slidenum">
              <a:rPr lang="en-US" smtClean="0"/>
              <a:pPr/>
              <a:t>2</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22882" name="Rectangle 7"/>
          <p:cNvSpPr>
            <a:spLocks noGrp="1" noChangeArrowheads="1"/>
          </p:cNvSpPr>
          <p:nvPr>
            <p:ph type="sldNum" sz="quarter" idx="5"/>
          </p:nvPr>
        </p:nvSpPr>
        <p:spPr>
          <a:noFill/>
        </p:spPr>
        <p:txBody>
          <a:bodyPr/>
          <a:lstStyle/>
          <a:p>
            <a:fld id="{3B45647C-8629-48F4-A950-DE7016A55998}" type="slidenum">
              <a:rPr lang="en-US"/>
              <a:pPr/>
              <a:t>20</a:t>
            </a:fld>
            <a:endParaRPr lang="en-US"/>
          </a:p>
        </p:txBody>
      </p:sp>
      <p:sp>
        <p:nvSpPr>
          <p:cNvPr id="122883" name="Rectangle 2"/>
          <p:cNvSpPr>
            <a:spLocks noGrp="1" noRot="1" noChangeAspect="1" noChangeArrowheads="1" noTextEdit="1"/>
          </p:cNvSpPr>
          <p:nvPr>
            <p:ph type="sldImg"/>
          </p:nvPr>
        </p:nvSpPr>
        <p:spPr>
          <a:ln/>
        </p:spPr>
      </p:sp>
      <p:sp>
        <p:nvSpPr>
          <p:cNvPr id="122884" name="Rectangle 3"/>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Unless “hope” is valued a lot, not a good investment!</a:t>
            </a:r>
            <a:endParaRPr lang="en-US" dirty="0"/>
          </a:p>
        </p:txBody>
      </p:sp>
      <p:sp>
        <p:nvSpPr>
          <p:cNvPr id="4" name="Slide Number Placeholder 3"/>
          <p:cNvSpPr>
            <a:spLocks noGrp="1"/>
          </p:cNvSpPr>
          <p:nvPr>
            <p:ph type="sldNum" sz="quarter" idx="10"/>
          </p:nvPr>
        </p:nvSpPr>
        <p:spPr/>
        <p:txBody>
          <a:bodyPr/>
          <a:lstStyle/>
          <a:p>
            <a:fld id="{3FAFF3EC-4F18-41DE-824B-FE8FFA6C606D}" type="slidenum">
              <a:rPr lang="en-US" smtClean="0"/>
              <a:pPr/>
              <a:t>21</a:t>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FAFF3EC-4F18-41DE-824B-FE8FFA6C606D}" type="slidenum">
              <a:rPr lang="en-US" smtClean="0"/>
              <a:pPr/>
              <a:t>22</a:t>
            </a:fld>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FAFF3EC-4F18-41DE-824B-FE8FFA6C606D}" type="slidenum">
              <a:rPr lang="en-US" smtClean="0"/>
              <a:pPr/>
              <a:t>23</a:t>
            </a:fld>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FAFF3EC-4F18-41DE-824B-FE8FFA6C606D}" type="slidenum">
              <a:rPr lang="en-US" smtClean="0"/>
              <a:pPr/>
              <a:t>24</a:t>
            </a:fld>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2400" dirty="0" smtClean="0"/>
              <a:t>need more assessors,</a:t>
            </a:r>
            <a:r>
              <a:rPr lang="en-US" sz="2400" baseline="0" dirty="0" smtClean="0"/>
              <a:t> randomly chosen, for fairness</a:t>
            </a:r>
          </a:p>
          <a:p>
            <a:endParaRPr lang="en-US" sz="2400" baseline="0" dirty="0" smtClean="0"/>
          </a:p>
          <a:p>
            <a:r>
              <a:rPr lang="en-US" sz="2400" baseline="0" dirty="0" smtClean="0"/>
              <a:t>The graph shows that</a:t>
            </a:r>
          </a:p>
          <a:p>
            <a:r>
              <a:rPr lang="en-US" sz="2400" baseline="0" dirty="0" smtClean="0"/>
              <a:t>1.  Higher Quality of a paper will give it a better chance of being published, but</a:t>
            </a:r>
          </a:p>
          <a:p>
            <a:r>
              <a:rPr lang="en-US" sz="2400" baseline="0" dirty="0" smtClean="0"/>
              <a:t>2.  The papers that are published have had to had a lucky assignment of referees. </a:t>
            </a:r>
            <a:endParaRPr lang="en-US" sz="2400" dirty="0"/>
          </a:p>
        </p:txBody>
      </p:sp>
      <p:sp>
        <p:nvSpPr>
          <p:cNvPr id="4" name="Slide Number Placeholder 3"/>
          <p:cNvSpPr>
            <a:spLocks noGrp="1"/>
          </p:cNvSpPr>
          <p:nvPr>
            <p:ph type="sldNum" sz="quarter" idx="10"/>
          </p:nvPr>
        </p:nvSpPr>
        <p:spPr/>
        <p:txBody>
          <a:bodyPr/>
          <a:lstStyle/>
          <a:p>
            <a:fld id="{3FAFF3EC-4F18-41DE-824B-FE8FFA6C606D}" type="slidenum">
              <a:rPr lang="en-US" smtClean="0"/>
              <a:pPr/>
              <a:t>25</a:t>
            </a:fld>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FAFF3EC-4F18-41DE-824B-FE8FFA6C606D}" type="slidenum">
              <a:rPr lang="en-US" smtClean="0"/>
              <a:pPr/>
              <a:t>26</a:t>
            </a:fld>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2000" dirty="0" smtClean="0"/>
              <a:t>watch speed of last car in line.  Order is fixed, so no passing.  and last car is slowed</a:t>
            </a:r>
            <a:r>
              <a:rPr lang="en-US" sz="2000" baseline="0" dirty="0" smtClean="0"/>
              <a:t> when car in front is slowed.</a:t>
            </a:r>
            <a:endParaRPr lang="en-US" sz="2000" dirty="0"/>
          </a:p>
        </p:txBody>
      </p:sp>
      <p:sp>
        <p:nvSpPr>
          <p:cNvPr id="4" name="Slide Number Placeholder 3"/>
          <p:cNvSpPr>
            <a:spLocks noGrp="1"/>
          </p:cNvSpPr>
          <p:nvPr>
            <p:ph type="sldNum" sz="quarter" idx="10"/>
          </p:nvPr>
        </p:nvSpPr>
        <p:spPr/>
        <p:txBody>
          <a:bodyPr/>
          <a:lstStyle/>
          <a:p>
            <a:fld id="{3FAFF3EC-4F18-41DE-824B-FE8FFA6C606D}" type="slidenum">
              <a:rPr lang="en-US" smtClean="0"/>
              <a:pPr/>
              <a:t>27</a:t>
            </a:fld>
            <a:endParaRPr 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FAFF3EC-4F18-41DE-824B-FE8FFA6C606D}" type="slidenum">
              <a:rPr lang="en-US" smtClean="0"/>
              <a:pPr/>
              <a:t>28</a:t>
            </a:fld>
            <a:endParaRPr 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FAFF3EC-4F18-41DE-824B-FE8FFA6C606D}" type="slidenum">
              <a:rPr lang="en-US" smtClean="0"/>
              <a:pPr/>
              <a:t>30</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FAFF3EC-4F18-41DE-824B-FE8FFA6C606D}" type="slidenum">
              <a:rPr lang="en-US" smtClean="0"/>
              <a:pPr/>
              <a:t>3</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 few things that “everyday people” are concerned about.  </a:t>
            </a:r>
            <a:endParaRPr lang="en-US" dirty="0"/>
          </a:p>
        </p:txBody>
      </p:sp>
      <p:sp>
        <p:nvSpPr>
          <p:cNvPr id="4" name="Slide Number Placeholder 3"/>
          <p:cNvSpPr>
            <a:spLocks noGrp="1"/>
          </p:cNvSpPr>
          <p:nvPr>
            <p:ph type="sldNum" sz="quarter" idx="10"/>
          </p:nvPr>
        </p:nvSpPr>
        <p:spPr/>
        <p:txBody>
          <a:bodyPr/>
          <a:lstStyle/>
          <a:p>
            <a:fld id="{3FAFF3EC-4F18-41DE-824B-FE8FFA6C606D}" type="slidenum">
              <a:rPr lang="en-US" smtClean="0"/>
              <a:pPr/>
              <a:t>4</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800" dirty="0" smtClean="0"/>
              <a:t>A typical sports</a:t>
            </a:r>
            <a:r>
              <a:rPr lang="en-US" sz="1800" baseline="0" dirty="0" smtClean="0"/>
              <a:t> league – and we might get the usual impression that, for example, the LA Lakers are a team that is superior to Sacramento:</a:t>
            </a:r>
          </a:p>
          <a:p>
            <a:r>
              <a:rPr lang="en-US" sz="1800" baseline="0" dirty="0" smtClean="0"/>
              <a:t>8-3 win-loss </a:t>
            </a:r>
            <a:r>
              <a:rPr lang="en-US" sz="1800" baseline="0" dirty="0" err="1" smtClean="0"/>
              <a:t>vs</a:t>
            </a:r>
            <a:r>
              <a:rPr lang="en-US" sz="1800" baseline="0" dirty="0" smtClean="0"/>
              <a:t> 3-8.  But does this much difference demonstrate the apparent superiority?  Can we talk about the winning quality of a team to be the probability of winning </a:t>
            </a:r>
            <a:r>
              <a:rPr lang="en-US" sz="1800" baseline="0" dirty="0" err="1" smtClean="0"/>
              <a:t>P(Win</a:t>
            </a:r>
            <a:r>
              <a:rPr lang="en-US" sz="1800" baseline="0" dirty="0" smtClean="0"/>
              <a:t>).  </a:t>
            </a:r>
          </a:p>
          <a:p>
            <a:endParaRPr lang="en-US" sz="1800" baseline="0" dirty="0" smtClean="0"/>
          </a:p>
          <a:p>
            <a:r>
              <a:rPr lang="en-US" sz="1800" baseline="0" dirty="0" smtClean="0"/>
              <a:t>How much difference in the observed Win rate would occur if every team was the same quality </a:t>
            </a:r>
            <a:r>
              <a:rPr lang="en-US" sz="1800" baseline="0" dirty="0" err="1" smtClean="0"/>
              <a:t>P(Win</a:t>
            </a:r>
            <a:r>
              <a:rPr lang="en-US" sz="1800" baseline="0" dirty="0" smtClean="0"/>
              <a:t>)=0.5?</a:t>
            </a:r>
          </a:p>
          <a:p>
            <a:endParaRPr lang="en-US" sz="1800" baseline="0" dirty="0" smtClean="0"/>
          </a:p>
          <a:p>
            <a:r>
              <a:rPr lang="en-US" sz="1800" baseline="0" dirty="0" smtClean="0"/>
              <a:t>Important if you are trying to predict who will win a future game.  Are there better teams????</a:t>
            </a:r>
            <a:endParaRPr lang="en-US" sz="1800" dirty="0"/>
          </a:p>
        </p:txBody>
      </p:sp>
      <p:sp>
        <p:nvSpPr>
          <p:cNvPr id="4" name="Slide Number Placeholder 3"/>
          <p:cNvSpPr>
            <a:spLocks noGrp="1"/>
          </p:cNvSpPr>
          <p:nvPr>
            <p:ph type="sldNum" sz="quarter" idx="10"/>
          </p:nvPr>
        </p:nvSpPr>
        <p:spPr/>
        <p:txBody>
          <a:bodyPr/>
          <a:lstStyle/>
          <a:p>
            <a:fld id="{3FAFF3EC-4F18-41DE-824B-FE8FFA6C606D}" type="slidenum">
              <a:rPr lang="en-US" smtClean="0"/>
              <a:pPr/>
              <a:t>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2000" dirty="0" smtClean="0"/>
              <a:t>The simulation simply records the results of many tosses of a fair coin.</a:t>
            </a:r>
          </a:p>
          <a:p>
            <a:endParaRPr lang="en-US" sz="2000" dirty="0" smtClean="0"/>
          </a:p>
          <a:p>
            <a:r>
              <a:rPr lang="en-US" sz="2000" dirty="0" smtClean="0"/>
              <a:t>After the demo’s we ask “Is it common to under-appreciate the effects of randomness’?</a:t>
            </a:r>
          </a:p>
          <a:p>
            <a:endParaRPr lang="en-US" sz="2000" dirty="0" smtClean="0"/>
          </a:p>
          <a:p>
            <a:r>
              <a:rPr lang="en-US" sz="2000" dirty="0" smtClean="0"/>
              <a:t>After watching</a:t>
            </a:r>
            <a:r>
              <a:rPr lang="en-US" sz="2000" baseline="0" dirty="0" smtClean="0"/>
              <a:t> this actual series of basketball games, it might be very hard for a fan to believe EQ, and yet it is a tenable </a:t>
            </a:r>
            <a:r>
              <a:rPr lang="en-US" sz="2000" baseline="0" dirty="0" err="1" smtClean="0"/>
              <a:t>hyp</a:t>
            </a:r>
            <a:r>
              <a:rPr lang="en-US" sz="2000" baseline="0" dirty="0" smtClean="0"/>
              <a:t>. </a:t>
            </a:r>
            <a:endParaRPr lang="en-US" sz="2000" dirty="0"/>
          </a:p>
        </p:txBody>
      </p:sp>
      <p:sp>
        <p:nvSpPr>
          <p:cNvPr id="4" name="Slide Number Placeholder 3"/>
          <p:cNvSpPr>
            <a:spLocks noGrp="1"/>
          </p:cNvSpPr>
          <p:nvPr>
            <p:ph type="sldNum" sz="quarter" idx="10"/>
          </p:nvPr>
        </p:nvSpPr>
        <p:spPr/>
        <p:txBody>
          <a:bodyPr/>
          <a:lstStyle/>
          <a:p>
            <a:fld id="{3FAFF3EC-4F18-41DE-824B-FE8FFA6C606D}" type="slidenum">
              <a:rPr lang="en-US" smtClean="0"/>
              <a:pPr/>
              <a:t>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If</a:t>
            </a:r>
            <a:r>
              <a:rPr lang="en-US" baseline="0" dirty="0" smtClean="0"/>
              <a:t> a</a:t>
            </a:r>
            <a:r>
              <a:rPr lang="en-US" dirty="0" smtClean="0"/>
              <a:t> team deemed to be a loser by many, then anyone betting it to win will expect a larger payoff</a:t>
            </a:r>
            <a:r>
              <a:rPr lang="en-US" baseline="0" dirty="0" smtClean="0"/>
              <a:t> if successful. Odds …</a:t>
            </a:r>
            <a:endParaRPr lang="en-US" dirty="0"/>
          </a:p>
        </p:txBody>
      </p:sp>
      <p:sp>
        <p:nvSpPr>
          <p:cNvPr id="4" name="Slide Number Placeholder 3"/>
          <p:cNvSpPr>
            <a:spLocks noGrp="1"/>
          </p:cNvSpPr>
          <p:nvPr>
            <p:ph type="sldNum" sz="quarter" idx="10"/>
          </p:nvPr>
        </p:nvSpPr>
        <p:spPr/>
        <p:txBody>
          <a:bodyPr/>
          <a:lstStyle/>
          <a:p>
            <a:fld id="{3FAFF3EC-4F18-41DE-824B-FE8FFA6C606D}" type="slidenum">
              <a:rPr lang="en-US" smtClean="0"/>
              <a:pPr/>
              <a:t>7</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600" dirty="0" smtClean="0"/>
              <a:t>This topic may not seem to relevant to students, but anyone</a:t>
            </a:r>
            <a:r>
              <a:rPr lang="en-US" sz="1600" baseline="0" dirty="0" smtClean="0"/>
              <a:t> with an RRSP or a TFSA (which is a lot of people) will be. </a:t>
            </a:r>
          </a:p>
          <a:p>
            <a:r>
              <a:rPr lang="en-US" sz="1600" baseline="0" dirty="0" smtClean="0"/>
              <a:t>So if you are explaining the charm of statistics, its lessons for investing will be of interest to your audience. </a:t>
            </a:r>
            <a:endParaRPr lang="en-US" sz="1600" dirty="0" smtClean="0"/>
          </a:p>
          <a:p>
            <a:endParaRPr lang="en-US" sz="1600" dirty="0" smtClean="0"/>
          </a:p>
          <a:p>
            <a:r>
              <a:rPr lang="en-US" sz="1600" dirty="0" smtClean="0"/>
              <a:t>Symmetric Random Walks are very simple to describe – again,</a:t>
            </a:r>
            <a:r>
              <a:rPr lang="en-US" sz="1600" baseline="0" dirty="0" smtClean="0"/>
              <a:t> as simple as tosses of a fair coin.</a:t>
            </a:r>
          </a:p>
          <a:p>
            <a:r>
              <a:rPr lang="en-US" sz="1600" baseline="0" dirty="0" smtClean="0"/>
              <a:t>In the </a:t>
            </a:r>
            <a:r>
              <a:rPr lang="en-US" sz="1600" baseline="0" dirty="0" err="1" smtClean="0"/>
              <a:t>rwalk.run(avg</a:t>
            </a:r>
            <a:r>
              <a:rPr lang="en-US" sz="1600" baseline="0" dirty="0" smtClean="0"/>
              <a:t>=F), notice how often the accumulation crosses the zero line. </a:t>
            </a:r>
          </a:p>
          <a:p>
            <a:endParaRPr lang="en-US" sz="1600" baseline="0" dirty="0" smtClean="0"/>
          </a:p>
          <a:p>
            <a:r>
              <a:rPr lang="en-US" sz="1600" baseline="0" dirty="0" smtClean="0"/>
              <a:t>Stock market has positive bias (upward over long run) but unpredictability still like symmetric random walk since </a:t>
            </a:r>
            <a:r>
              <a:rPr lang="en-US" sz="1600" baseline="0" dirty="0" err="1" smtClean="0"/>
              <a:t>p</a:t>
            </a:r>
            <a:r>
              <a:rPr lang="en-US" sz="1600" baseline="0" dirty="0" smtClean="0"/>
              <a:t> close to ½.</a:t>
            </a:r>
          </a:p>
          <a:p>
            <a:r>
              <a:rPr lang="en-US" sz="1600" baseline="0" dirty="0" smtClean="0"/>
              <a:t>10% per year is realistic for the Toronto Stock Exchange Index, which we simulate with </a:t>
            </a:r>
            <a:r>
              <a:rPr lang="en-US" sz="1600" baseline="0" dirty="0" err="1" smtClean="0"/>
              <a:t>p</a:t>
            </a:r>
            <a:r>
              <a:rPr lang="en-US" sz="1600" baseline="0" dirty="0" smtClean="0"/>
              <a:t>=.55.</a:t>
            </a:r>
          </a:p>
          <a:p>
            <a:endParaRPr lang="en-US" sz="1600" baseline="0" dirty="0" smtClean="0"/>
          </a:p>
          <a:p>
            <a:r>
              <a:rPr lang="en-US" sz="1600" dirty="0" smtClean="0"/>
              <a:t>Now</a:t>
            </a:r>
            <a:r>
              <a:rPr lang="en-US" sz="1600" baseline="0" dirty="0" smtClean="0"/>
              <a:t> consider the following experiment: We will simulate 100 funds for 5 years, and make sure that the funds are assigned qualities of .55 + or - .2 so there is a good distribution of </a:t>
            </a:r>
          </a:p>
          <a:p>
            <a:r>
              <a:rPr lang="en-US" sz="1600" baseline="0" dirty="0" smtClean="0"/>
              <a:t>qualities.  If we consider how to choose a fund manager for the next 5 years, we might base our decision on how they did in the first five years.  Lets use the managers that were in the top 15% of managers in the first five years, and see how we do in the second five years.</a:t>
            </a:r>
          </a:p>
          <a:p>
            <a:endParaRPr lang="en-US" sz="1600" baseline="0" dirty="0" smtClean="0"/>
          </a:p>
          <a:p>
            <a:endParaRPr lang="en-US" sz="1600" dirty="0"/>
          </a:p>
        </p:txBody>
      </p:sp>
      <p:sp>
        <p:nvSpPr>
          <p:cNvPr id="4" name="Slide Number Placeholder 3"/>
          <p:cNvSpPr>
            <a:spLocks noGrp="1"/>
          </p:cNvSpPr>
          <p:nvPr>
            <p:ph type="sldNum" sz="quarter" idx="10"/>
          </p:nvPr>
        </p:nvSpPr>
        <p:spPr/>
        <p:txBody>
          <a:bodyPr/>
          <a:lstStyle/>
          <a:p>
            <a:fld id="{3FAFF3EC-4F18-41DE-824B-FE8FFA6C606D}" type="slidenum">
              <a:rPr lang="en-US" smtClean="0"/>
              <a:pPr/>
              <a:t>8</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2000" dirty="0" smtClean="0"/>
              <a:t>first item is because fund prices are like a random</a:t>
            </a:r>
            <a:r>
              <a:rPr lang="en-US" sz="2000" baseline="0" dirty="0" smtClean="0"/>
              <a:t> walk with illusory trends</a:t>
            </a:r>
          </a:p>
          <a:p>
            <a:r>
              <a:rPr lang="en-US" sz="2000" baseline="0" dirty="0" smtClean="0"/>
              <a:t>second item is because variability swamps quality of mgr over short (5 year) time periods.</a:t>
            </a:r>
          </a:p>
          <a:p>
            <a:r>
              <a:rPr lang="en-US" sz="2000" baseline="0" dirty="0" smtClean="0"/>
              <a:t>need a huge advantage to show in a short time (or many unrelated funds simultaneously)</a:t>
            </a:r>
            <a:endParaRPr lang="en-US" sz="2000" dirty="0"/>
          </a:p>
        </p:txBody>
      </p:sp>
      <p:sp>
        <p:nvSpPr>
          <p:cNvPr id="4" name="Slide Number Placeholder 3"/>
          <p:cNvSpPr>
            <a:spLocks noGrp="1"/>
          </p:cNvSpPr>
          <p:nvPr>
            <p:ph type="sldNum" sz="quarter" idx="10"/>
          </p:nvPr>
        </p:nvSpPr>
        <p:spPr/>
        <p:txBody>
          <a:bodyPr/>
          <a:lstStyle/>
          <a:p>
            <a:fld id="{3FAFF3EC-4F18-41DE-824B-FE8FFA6C606D}" type="slidenum">
              <a:rPr lang="en-US" smtClean="0"/>
              <a:pPr/>
              <a:t>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CA"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CA" smtClean="0"/>
              <a:t>Click to edit Master subtitle style</a:t>
            </a:r>
            <a:endParaRPr lang="en-US"/>
          </a:p>
        </p:txBody>
      </p:sp>
      <p:sp>
        <p:nvSpPr>
          <p:cNvPr id="4" name="Date Placeholder 3"/>
          <p:cNvSpPr>
            <a:spLocks noGrp="1"/>
          </p:cNvSpPr>
          <p:nvPr>
            <p:ph type="dt" sz="half" idx="10"/>
          </p:nvPr>
        </p:nvSpPr>
        <p:spPr/>
        <p:txBody>
          <a:bodyPr/>
          <a:lstStyle/>
          <a:p>
            <a:fld id="{85537A85-893F-4910-BA07-30CC1B772D30}" type="datetimeFigureOut">
              <a:rPr lang="en-US" smtClean="0"/>
              <a:pPr/>
              <a:t>2/26/11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70EE6E5-2257-4898-8A36-DD4459CB2621}"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4" name="Date Placeholder 3"/>
          <p:cNvSpPr>
            <a:spLocks noGrp="1"/>
          </p:cNvSpPr>
          <p:nvPr>
            <p:ph type="dt" sz="half" idx="10"/>
          </p:nvPr>
        </p:nvSpPr>
        <p:spPr/>
        <p:txBody>
          <a:bodyPr/>
          <a:lstStyle/>
          <a:p>
            <a:fld id="{85537A85-893F-4910-BA07-30CC1B772D30}" type="datetimeFigureOut">
              <a:rPr lang="en-US" smtClean="0"/>
              <a:pPr/>
              <a:t>2/26/11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70EE6E5-2257-4898-8A36-DD4459CB2621}"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CA"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4" name="Date Placeholder 3"/>
          <p:cNvSpPr>
            <a:spLocks noGrp="1"/>
          </p:cNvSpPr>
          <p:nvPr>
            <p:ph type="dt" sz="half" idx="10"/>
          </p:nvPr>
        </p:nvSpPr>
        <p:spPr/>
        <p:txBody>
          <a:bodyPr/>
          <a:lstStyle/>
          <a:p>
            <a:fld id="{85537A85-893F-4910-BA07-30CC1B772D30}" type="datetimeFigureOut">
              <a:rPr lang="en-US" smtClean="0"/>
              <a:pPr/>
              <a:t>2/26/11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70EE6E5-2257-4898-8A36-DD4459CB2621}"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smtClean="0"/>
              <a:t>Click to edit Master title style</a:t>
            </a:r>
            <a:endParaRPr lang="en-US"/>
          </a:p>
        </p:txBody>
      </p:sp>
      <p:sp>
        <p:nvSpPr>
          <p:cNvPr id="3" name="Content Placeholder 2"/>
          <p:cNvSpPr>
            <a:spLocks noGrp="1"/>
          </p:cNvSpPr>
          <p:nvPr>
            <p:ph idx="1"/>
          </p:nvPr>
        </p:nvSpPr>
        <p:spPr/>
        <p:txBody>
          <a:body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4" name="Date Placeholder 3"/>
          <p:cNvSpPr>
            <a:spLocks noGrp="1"/>
          </p:cNvSpPr>
          <p:nvPr>
            <p:ph type="dt" sz="half" idx="10"/>
          </p:nvPr>
        </p:nvSpPr>
        <p:spPr/>
        <p:txBody>
          <a:bodyPr/>
          <a:lstStyle/>
          <a:p>
            <a:fld id="{85537A85-893F-4910-BA07-30CC1B772D30}" type="datetimeFigureOut">
              <a:rPr lang="en-US" smtClean="0"/>
              <a:pPr/>
              <a:t>2/26/11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70EE6E5-2257-4898-8A36-DD4459CB2621}"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CA"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CA" smtClean="0"/>
              <a:t>Click to edit Master text styles</a:t>
            </a:r>
          </a:p>
        </p:txBody>
      </p:sp>
      <p:sp>
        <p:nvSpPr>
          <p:cNvPr id="4" name="Date Placeholder 3"/>
          <p:cNvSpPr>
            <a:spLocks noGrp="1"/>
          </p:cNvSpPr>
          <p:nvPr>
            <p:ph type="dt" sz="half" idx="10"/>
          </p:nvPr>
        </p:nvSpPr>
        <p:spPr/>
        <p:txBody>
          <a:bodyPr/>
          <a:lstStyle/>
          <a:p>
            <a:fld id="{85537A85-893F-4910-BA07-30CC1B772D30}" type="datetimeFigureOut">
              <a:rPr lang="en-US" smtClean="0"/>
              <a:pPr/>
              <a:t>2/26/11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70EE6E5-2257-4898-8A36-DD4459CB2621}"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5" name="Date Placeholder 4"/>
          <p:cNvSpPr>
            <a:spLocks noGrp="1"/>
          </p:cNvSpPr>
          <p:nvPr>
            <p:ph type="dt" sz="half" idx="10"/>
          </p:nvPr>
        </p:nvSpPr>
        <p:spPr/>
        <p:txBody>
          <a:bodyPr/>
          <a:lstStyle/>
          <a:p>
            <a:fld id="{85537A85-893F-4910-BA07-30CC1B772D30}" type="datetimeFigureOut">
              <a:rPr lang="en-US" smtClean="0"/>
              <a:pPr/>
              <a:t>2/26/11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70EE6E5-2257-4898-8A36-DD4459CB2621}"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CA"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CA"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CA"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7" name="Date Placeholder 6"/>
          <p:cNvSpPr>
            <a:spLocks noGrp="1"/>
          </p:cNvSpPr>
          <p:nvPr>
            <p:ph type="dt" sz="half" idx="10"/>
          </p:nvPr>
        </p:nvSpPr>
        <p:spPr/>
        <p:txBody>
          <a:bodyPr/>
          <a:lstStyle/>
          <a:p>
            <a:fld id="{85537A85-893F-4910-BA07-30CC1B772D30}" type="datetimeFigureOut">
              <a:rPr lang="en-US" smtClean="0"/>
              <a:pPr/>
              <a:t>2/26/11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70EE6E5-2257-4898-8A36-DD4459CB2621}"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smtClean="0"/>
              <a:t>Click to edit Master title style</a:t>
            </a:r>
            <a:endParaRPr lang="en-US"/>
          </a:p>
        </p:txBody>
      </p:sp>
      <p:sp>
        <p:nvSpPr>
          <p:cNvPr id="3" name="Date Placeholder 2"/>
          <p:cNvSpPr>
            <a:spLocks noGrp="1"/>
          </p:cNvSpPr>
          <p:nvPr>
            <p:ph type="dt" sz="half" idx="10"/>
          </p:nvPr>
        </p:nvSpPr>
        <p:spPr/>
        <p:txBody>
          <a:bodyPr/>
          <a:lstStyle/>
          <a:p>
            <a:fld id="{85537A85-893F-4910-BA07-30CC1B772D30}" type="datetimeFigureOut">
              <a:rPr lang="en-US" smtClean="0"/>
              <a:pPr/>
              <a:t>2/26/11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70EE6E5-2257-4898-8A36-DD4459CB2621}"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5537A85-893F-4910-BA07-30CC1B772D30}" type="datetimeFigureOut">
              <a:rPr lang="en-US" smtClean="0"/>
              <a:pPr/>
              <a:t>2/26/11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70EE6E5-2257-4898-8A36-DD4459CB2621}"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CA"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CA" smtClean="0"/>
              <a:t>Click to edit Master text styles</a:t>
            </a:r>
          </a:p>
        </p:txBody>
      </p:sp>
      <p:sp>
        <p:nvSpPr>
          <p:cNvPr id="5" name="Date Placeholder 4"/>
          <p:cNvSpPr>
            <a:spLocks noGrp="1"/>
          </p:cNvSpPr>
          <p:nvPr>
            <p:ph type="dt" sz="half" idx="10"/>
          </p:nvPr>
        </p:nvSpPr>
        <p:spPr/>
        <p:txBody>
          <a:bodyPr/>
          <a:lstStyle/>
          <a:p>
            <a:fld id="{85537A85-893F-4910-BA07-30CC1B772D30}" type="datetimeFigureOut">
              <a:rPr lang="en-US" smtClean="0"/>
              <a:pPr/>
              <a:t>2/26/11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70EE6E5-2257-4898-8A36-DD4459CB2621}"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CA"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CA" smtClean="0"/>
              <a:t>Click to edit Master text styles</a:t>
            </a:r>
          </a:p>
        </p:txBody>
      </p:sp>
      <p:sp>
        <p:nvSpPr>
          <p:cNvPr id="5" name="Date Placeholder 4"/>
          <p:cNvSpPr>
            <a:spLocks noGrp="1"/>
          </p:cNvSpPr>
          <p:nvPr>
            <p:ph type="dt" sz="half" idx="10"/>
          </p:nvPr>
        </p:nvSpPr>
        <p:spPr/>
        <p:txBody>
          <a:bodyPr/>
          <a:lstStyle/>
          <a:p>
            <a:fld id="{85537A85-893F-4910-BA07-30CC1B772D30}" type="datetimeFigureOut">
              <a:rPr lang="en-US" smtClean="0"/>
              <a:pPr/>
              <a:t>2/26/11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70EE6E5-2257-4898-8A36-DD4459CB2621}"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3" Type="http://schemas.openxmlformats.org/officeDocument/2006/relationships/image" Target="../media/image1.jpe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blipFill dpi="0" rotWithShape="1">
          <a:blip r:embed="rId13"/>
          <a:srcRect/>
          <a:tile tx="0" ty="0" sx="100000" sy="100000" flip="none" algn="tl"/>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CA"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5537A85-893F-4910-BA07-30CC1B772D30}" type="datetimeFigureOut">
              <a:rPr lang="en-US" smtClean="0"/>
              <a:pPr/>
              <a:t>2/26/11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70EE6E5-2257-4898-8A36-DD4459CB2621}"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image" Target="../media/image2.jpeg"/><Relationship Id="rId4" Type="http://schemas.openxmlformats.org/officeDocument/2006/relationships/image" Target="../media/image3.jpeg"/><Relationship Id="rId5" Type="http://schemas.openxmlformats.org/officeDocument/2006/relationships/image" Target="../media/image4.jpeg"/><Relationship Id="rId6" Type="http://schemas.openxmlformats.org/officeDocument/2006/relationships/image" Target="../media/image5.jpeg"/><Relationship Id="rId7" Type="http://schemas.openxmlformats.org/officeDocument/2006/relationships/image" Target="../media/image6.jpe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6.xml"/><Relationship Id="rId3" Type="http://schemas.openxmlformats.org/officeDocument/2006/relationships/image" Target="../media/image7.png"/><Relationship Id="rId4" Type="http://schemas.openxmlformats.org/officeDocument/2006/relationships/image" Target="../media/image8.png"/><Relationship Id="rId5" Type="http://schemas.openxmlformats.org/officeDocument/2006/relationships/image" Target="../media/image9.png"/><Relationship Id="rId6" Type="http://schemas.openxmlformats.org/officeDocument/2006/relationships/image" Target="../media/image10.png"/><Relationship Id="rId7" Type="http://schemas.openxmlformats.org/officeDocument/2006/relationships/image" Target="../media/image11.png"/></Relationships>
</file>

<file path=ppt/slides/_rels/slide17.xml.rels><?xml version="1.0" encoding="UTF-8" standalone="yes"?>
<Relationships xmlns="http://schemas.openxmlformats.org/package/2006/relationships"><Relationship Id="rId11" Type="http://schemas.openxmlformats.org/officeDocument/2006/relationships/image" Target="../media/image20.png"/><Relationship Id="rId12" Type="http://schemas.openxmlformats.org/officeDocument/2006/relationships/image" Target="../media/image21.png"/><Relationship Id="rId1" Type="http://schemas.openxmlformats.org/officeDocument/2006/relationships/slideLayout" Target="../slideLayouts/slideLayout6.xml"/><Relationship Id="rId2" Type="http://schemas.openxmlformats.org/officeDocument/2006/relationships/notesSlide" Target="../notesSlides/notesSlide17.xml"/><Relationship Id="rId3" Type="http://schemas.openxmlformats.org/officeDocument/2006/relationships/image" Target="../media/image12.png"/><Relationship Id="rId4" Type="http://schemas.openxmlformats.org/officeDocument/2006/relationships/image" Target="../media/image13.png"/><Relationship Id="rId5" Type="http://schemas.openxmlformats.org/officeDocument/2006/relationships/image" Target="../media/image14.png"/><Relationship Id="rId6" Type="http://schemas.openxmlformats.org/officeDocument/2006/relationships/image" Target="../media/image15.png"/><Relationship Id="rId7" Type="http://schemas.openxmlformats.org/officeDocument/2006/relationships/image" Target="../media/image16.png"/><Relationship Id="rId8" Type="http://schemas.openxmlformats.org/officeDocument/2006/relationships/image" Target="../media/image17.png"/><Relationship Id="rId9" Type="http://schemas.openxmlformats.org/officeDocument/2006/relationships/image" Target="../media/image18.png"/><Relationship Id="rId10" Type="http://schemas.openxmlformats.org/officeDocument/2006/relationships/image" Target="../media/image19.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9.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hyperlink" Target="http://www.nba.com/lakers/index.html" TargetMode="External"/><Relationship Id="rId4" Type="http://schemas.openxmlformats.org/officeDocument/2006/relationships/hyperlink" Target="http://www.nba.com/suns/index.html" TargetMode="External"/><Relationship Id="rId5" Type="http://schemas.openxmlformats.org/officeDocument/2006/relationships/hyperlink" Target="http://www.nba.com/clippers/index.html" TargetMode="External"/><Relationship Id="rId6" Type="http://schemas.openxmlformats.org/officeDocument/2006/relationships/hyperlink" Target="http://www.nba.com/warriors/index.html" TargetMode="External"/><Relationship Id="rId7" Type="http://schemas.openxmlformats.org/officeDocument/2006/relationships/hyperlink" Target="http://www.nba.com/kings/index.html" TargetMode="Externa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dirty="0"/>
              <a:t>The Magic of </a:t>
            </a:r>
            <a:r>
              <a:rPr lang="en-US" dirty="0" smtClean="0"/>
              <a:t>Randomness  </a:t>
            </a:r>
            <a:br>
              <a:rPr lang="en-US" dirty="0" smtClean="0"/>
            </a:br>
            <a:endParaRPr lang="en-US" dirty="0"/>
          </a:p>
        </p:txBody>
      </p:sp>
      <p:sp>
        <p:nvSpPr>
          <p:cNvPr id="3" name="Subtitle 2"/>
          <p:cNvSpPr>
            <a:spLocks noGrp="1"/>
          </p:cNvSpPr>
          <p:nvPr>
            <p:ph type="subTitle" idx="1"/>
          </p:nvPr>
        </p:nvSpPr>
        <p:spPr>
          <a:xfrm>
            <a:off x="1371600" y="3433409"/>
            <a:ext cx="6400800" cy="1316924"/>
          </a:xfrm>
        </p:spPr>
        <p:txBody>
          <a:bodyPr/>
          <a:lstStyle/>
          <a:p>
            <a:r>
              <a:rPr lang="en-US" dirty="0" smtClean="0"/>
              <a:t>How to explain statistics to your uneducated friends</a:t>
            </a:r>
            <a:endParaRPr lang="en-US" dirty="0"/>
          </a:p>
        </p:txBody>
      </p:sp>
      <p:sp>
        <p:nvSpPr>
          <p:cNvPr id="4" name="TextBox 3"/>
          <p:cNvSpPr txBox="1"/>
          <p:nvPr/>
        </p:nvSpPr>
        <p:spPr>
          <a:xfrm>
            <a:off x="2892685" y="5141822"/>
            <a:ext cx="3762568" cy="369332"/>
          </a:xfrm>
          <a:prstGeom prst="rect">
            <a:avLst/>
          </a:prstGeom>
          <a:noFill/>
        </p:spPr>
        <p:txBody>
          <a:bodyPr wrap="none" rtlCol="0">
            <a:spAutoFit/>
          </a:bodyPr>
          <a:lstStyle/>
          <a:p>
            <a:r>
              <a:rPr lang="en-US" dirty="0" smtClean="0"/>
              <a:t>Larry Weldon, Simon Fraser University</a:t>
            </a:r>
            <a:endParaRPr 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Diversification of Investments</a:t>
            </a:r>
            <a:endParaRPr lang="en-US" dirty="0"/>
          </a:p>
        </p:txBody>
      </p:sp>
      <p:sp>
        <p:nvSpPr>
          <p:cNvPr id="3" name="Content Placeholder 2"/>
          <p:cNvSpPr>
            <a:spLocks noGrp="1"/>
          </p:cNvSpPr>
          <p:nvPr>
            <p:ph idx="1"/>
          </p:nvPr>
        </p:nvSpPr>
        <p:spPr>
          <a:xfrm>
            <a:off x="457200" y="1600200"/>
            <a:ext cx="8229600" cy="1204383"/>
          </a:xfrm>
        </p:spPr>
        <p:txBody>
          <a:bodyPr>
            <a:normAutofit fontScale="25000" lnSpcReduction="20000"/>
          </a:bodyPr>
          <a:lstStyle/>
          <a:p>
            <a:r>
              <a:rPr lang="en-US" sz="8615" dirty="0" smtClean="0"/>
              <a:t>Portfolio with Independent Components</a:t>
            </a:r>
          </a:p>
          <a:p>
            <a:r>
              <a:rPr lang="en-US" sz="8615" dirty="0" smtClean="0"/>
              <a:t>Components need not be stable</a:t>
            </a:r>
          </a:p>
          <a:p>
            <a:r>
              <a:rPr lang="en-US" sz="8615" dirty="0" smtClean="0"/>
              <a:t>Consider “Risky Company” </a:t>
            </a:r>
            <a:br>
              <a:rPr lang="en-US" sz="8615" dirty="0" smtClean="0"/>
            </a:br>
            <a:r>
              <a:rPr lang="en-US" sz="8615" dirty="0" smtClean="0"/>
              <a:t/>
            </a:r>
            <a:br>
              <a:rPr lang="en-US" sz="8615" dirty="0" smtClean="0"/>
            </a:br>
            <a:endParaRPr lang="en-US" sz="8615" dirty="0" smtClean="0"/>
          </a:p>
          <a:p>
            <a:pPr>
              <a:buNone/>
            </a:pPr>
            <a:endParaRPr lang="en-US" dirty="0" smtClean="0"/>
          </a:p>
        </p:txBody>
      </p:sp>
      <p:sp>
        <p:nvSpPr>
          <p:cNvPr id="4" name="TextBox 3"/>
          <p:cNvSpPr txBox="1"/>
          <p:nvPr/>
        </p:nvSpPr>
        <p:spPr>
          <a:xfrm>
            <a:off x="457200" y="2804583"/>
            <a:ext cx="2736897" cy="2031325"/>
          </a:xfrm>
          <a:prstGeom prst="rect">
            <a:avLst/>
          </a:prstGeom>
          <a:noFill/>
        </p:spPr>
        <p:txBody>
          <a:bodyPr wrap="none" rtlCol="0">
            <a:spAutoFit/>
          </a:bodyPr>
          <a:lstStyle/>
          <a:p>
            <a:r>
              <a:rPr lang="en-US" dirty="0" smtClean="0"/>
              <a:t>Risky Company </a:t>
            </a:r>
          </a:p>
          <a:p>
            <a:r>
              <a:rPr lang="en-US" dirty="0" smtClean="0"/>
              <a:t>1 Year Outcome Probability </a:t>
            </a:r>
          </a:p>
          <a:p>
            <a:r>
              <a:rPr lang="en-US" dirty="0" smtClean="0"/>
              <a:t> $0.00         0.25 </a:t>
            </a:r>
          </a:p>
          <a:p>
            <a:r>
              <a:rPr lang="en-US" dirty="0" smtClean="0"/>
              <a:t> $0.50         0.25 </a:t>
            </a:r>
          </a:p>
          <a:p>
            <a:r>
              <a:rPr lang="en-US" dirty="0" smtClean="0"/>
              <a:t> $1.00         0.25 </a:t>
            </a:r>
          </a:p>
          <a:p>
            <a:r>
              <a:rPr lang="en-US" dirty="0" smtClean="0"/>
              <a:t> $4.00         0.25</a:t>
            </a:r>
          </a:p>
          <a:p>
            <a:endParaRPr lang="en-US" dirty="0"/>
          </a:p>
        </p:txBody>
      </p:sp>
      <p:sp>
        <p:nvSpPr>
          <p:cNvPr id="5" name="TextBox 4"/>
          <p:cNvSpPr txBox="1"/>
          <p:nvPr/>
        </p:nvSpPr>
        <p:spPr>
          <a:xfrm>
            <a:off x="4582583" y="2974069"/>
            <a:ext cx="2943835" cy="1754327"/>
          </a:xfrm>
          <a:prstGeom prst="rect">
            <a:avLst/>
          </a:prstGeom>
          <a:noFill/>
        </p:spPr>
        <p:txBody>
          <a:bodyPr wrap="none" rtlCol="0">
            <a:spAutoFit/>
          </a:bodyPr>
          <a:lstStyle/>
          <a:p>
            <a:r>
              <a:rPr lang="en-US" dirty="0" smtClean="0"/>
              <a:t>1 Yr NET Outcome Probability </a:t>
            </a:r>
          </a:p>
          <a:p>
            <a:r>
              <a:rPr lang="en-US" dirty="0" smtClean="0"/>
              <a:t>-$1.00         0.25 </a:t>
            </a:r>
          </a:p>
          <a:p>
            <a:r>
              <a:rPr lang="en-US" dirty="0" smtClean="0"/>
              <a:t>-$0.50         0.25 </a:t>
            </a:r>
          </a:p>
          <a:p>
            <a:r>
              <a:rPr lang="en-US" dirty="0" smtClean="0"/>
              <a:t> $0.00         0.25 </a:t>
            </a:r>
          </a:p>
          <a:p>
            <a:r>
              <a:rPr lang="en-US" dirty="0" smtClean="0"/>
              <a:t> $3.00         0.25</a:t>
            </a:r>
          </a:p>
          <a:p>
            <a:endParaRPr lang="en-US" dirty="0"/>
          </a:p>
        </p:txBody>
      </p:sp>
      <p:sp>
        <p:nvSpPr>
          <p:cNvPr id="6" name="TextBox 5"/>
          <p:cNvSpPr txBox="1"/>
          <p:nvPr/>
        </p:nvSpPr>
        <p:spPr>
          <a:xfrm>
            <a:off x="2343054" y="4728396"/>
            <a:ext cx="3013941" cy="1754327"/>
          </a:xfrm>
          <a:prstGeom prst="rect">
            <a:avLst/>
          </a:prstGeom>
          <a:noFill/>
        </p:spPr>
        <p:txBody>
          <a:bodyPr wrap="none" rtlCol="0">
            <a:spAutoFit/>
          </a:bodyPr>
          <a:lstStyle/>
          <a:p>
            <a:r>
              <a:rPr lang="en-US" dirty="0" smtClean="0"/>
              <a:t>[1] -1.0 -0.5  0.0 -1.0 -1.0 -0.5</a:t>
            </a:r>
          </a:p>
          <a:p>
            <a:r>
              <a:rPr lang="en-US" dirty="0" smtClean="0"/>
              <a:t>[7] -1.0  0.0  3.0  3.0  0.0  0.0</a:t>
            </a:r>
          </a:p>
          <a:p>
            <a:r>
              <a:rPr lang="en-US" dirty="0" smtClean="0"/>
              <a:t>[13]  0.0 -1.0 -1.0 -0.5  3.0  3.0</a:t>
            </a:r>
          </a:p>
          <a:p>
            <a:r>
              <a:rPr lang="en-US" dirty="0" smtClean="0"/>
              <a:t>[19] -0.5  3.0 -0.5 -0.5 -1.0  3.0</a:t>
            </a:r>
          </a:p>
          <a:p>
            <a:r>
              <a:rPr lang="en-US" dirty="0" smtClean="0"/>
              <a:t>[25]  3.0</a:t>
            </a:r>
          </a:p>
          <a:p>
            <a:endParaRPr lang="en-US" dirty="0"/>
          </a:p>
        </p:txBody>
      </p:sp>
      <p:sp>
        <p:nvSpPr>
          <p:cNvPr id="7" name="Right Arrow 6"/>
          <p:cNvSpPr/>
          <p:nvPr/>
        </p:nvSpPr>
        <p:spPr>
          <a:xfrm>
            <a:off x="3064981" y="3366601"/>
            <a:ext cx="978408" cy="484632"/>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Curved Left Arrow 7"/>
          <p:cNvSpPr/>
          <p:nvPr/>
        </p:nvSpPr>
        <p:spPr>
          <a:xfrm>
            <a:off x="6371167" y="4037332"/>
            <a:ext cx="731520" cy="1216152"/>
          </a:xfrm>
          <a:prstGeom prst="curvedLef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animBg="1"/>
      <p:bldP spid="8" grpId="0" animBg="1"/>
    </p:bld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Simulations for “Risky” Portfolio</a:t>
            </a:r>
            <a:endParaRPr lang="en-US" dirty="0"/>
          </a:p>
        </p:txBody>
      </p:sp>
      <p:sp>
        <p:nvSpPr>
          <p:cNvPr id="3" name="Content Placeholder 2"/>
          <p:cNvSpPr>
            <a:spLocks noGrp="1"/>
          </p:cNvSpPr>
          <p:nvPr>
            <p:ph idx="1"/>
          </p:nvPr>
        </p:nvSpPr>
        <p:spPr>
          <a:xfrm>
            <a:off x="609600" y="1417638"/>
            <a:ext cx="8229600" cy="4525963"/>
          </a:xfrm>
        </p:spPr>
        <p:txBody>
          <a:bodyPr/>
          <a:lstStyle/>
          <a:p>
            <a:r>
              <a:rPr lang="en-US" dirty="0" smtClean="0"/>
              <a:t>Go to R</a:t>
            </a:r>
          </a:p>
          <a:p>
            <a:endParaRPr lang="en-US" dirty="0" smtClean="0"/>
          </a:p>
          <a:p>
            <a:pPr>
              <a:buNone/>
            </a:pPr>
            <a:r>
              <a:rPr lang="en-US" dirty="0" err="1" smtClean="0"/>
              <a:t>risky.sample(prt.tables</a:t>
            </a:r>
            <a:r>
              <a:rPr lang="en-US" dirty="0" smtClean="0"/>
              <a:t>=F) experience for 1 co.</a:t>
            </a:r>
          </a:p>
          <a:p>
            <a:pPr>
              <a:buNone/>
            </a:pPr>
            <a:r>
              <a:rPr lang="en-US" dirty="0" smtClean="0"/>
              <a:t>risky()    showing experience for 25 companies.</a:t>
            </a:r>
          </a:p>
          <a:p>
            <a:endParaRPr lang="en-US"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Risky Company Portfolio:  So What?</a:t>
            </a:r>
            <a:endParaRPr lang="en-US" dirty="0"/>
          </a:p>
        </p:txBody>
      </p:sp>
      <p:sp>
        <p:nvSpPr>
          <p:cNvPr id="3" name="Content Placeholder 2"/>
          <p:cNvSpPr>
            <a:spLocks noGrp="1"/>
          </p:cNvSpPr>
          <p:nvPr>
            <p:ph idx="1"/>
          </p:nvPr>
        </p:nvSpPr>
        <p:spPr/>
        <p:txBody>
          <a:bodyPr/>
          <a:lstStyle/>
          <a:p>
            <a:r>
              <a:rPr lang="en-US" dirty="0" smtClean="0"/>
              <a:t>A variable return is not necessarily a risky return.  Variability is NOT risk.</a:t>
            </a:r>
            <a:br>
              <a:rPr lang="en-US" dirty="0" smtClean="0"/>
            </a:br>
            <a:r>
              <a:rPr lang="en-US" dirty="0" smtClean="0"/>
              <a:t>SD does not measure risk. </a:t>
            </a:r>
          </a:p>
          <a:p>
            <a:r>
              <a:rPr lang="en-US" dirty="0" smtClean="0"/>
              <a:t>Risk is the chance of loss.  </a:t>
            </a:r>
          </a:p>
          <a:p>
            <a:r>
              <a:rPr lang="en-US" dirty="0" smtClean="0"/>
              <a:t>If a portfolio has companies which are profitable on average, and if the success of the companies have a measure of independence, then the portfolio will very likely be profitable.</a:t>
            </a:r>
            <a:endParaRPr lang="en-US"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defRPr/>
            </a:pPr>
            <a:r>
              <a:rPr lang="en-US" dirty="0" smtClean="0"/>
              <a:t>Gasoline Consumption Example</a:t>
            </a:r>
            <a:br>
              <a:rPr lang="en-US" dirty="0" smtClean="0"/>
            </a:br>
            <a:endParaRPr lang="en-US" dirty="0"/>
          </a:p>
        </p:txBody>
      </p:sp>
      <p:sp>
        <p:nvSpPr>
          <p:cNvPr id="4" name="Date Placeholder 3"/>
          <p:cNvSpPr>
            <a:spLocks noGrp="1"/>
          </p:cNvSpPr>
          <p:nvPr>
            <p:ph type="dt" sz="quarter" idx="10"/>
          </p:nvPr>
        </p:nvSpPr>
        <p:spPr/>
        <p:txBody>
          <a:bodyPr/>
          <a:lstStyle/>
          <a:p>
            <a:pPr>
              <a:defRPr/>
            </a:pPr>
            <a:fld id="{FBBCBA66-10EE-4F24-9CD1-6E18423369A4}" type="datetime1">
              <a:rPr lang="en-US" smtClean="0"/>
              <a:pPr>
                <a:defRPr/>
              </a:pPr>
              <a:t>2/26/11</a:t>
            </a:fld>
            <a:endParaRPr lang="en-US"/>
          </a:p>
        </p:txBody>
      </p:sp>
      <p:sp>
        <p:nvSpPr>
          <p:cNvPr id="5" name="Footer Placeholder 4"/>
          <p:cNvSpPr>
            <a:spLocks noGrp="1"/>
          </p:cNvSpPr>
          <p:nvPr>
            <p:ph type="ftr" sz="quarter" idx="11"/>
          </p:nvPr>
        </p:nvSpPr>
        <p:spPr/>
        <p:txBody>
          <a:bodyPr/>
          <a:lstStyle/>
          <a:p>
            <a:pPr>
              <a:defRPr/>
            </a:pPr>
            <a:r>
              <a:rPr lang="en-US" smtClean="0"/>
              <a:t>STAT 100</a:t>
            </a:r>
            <a:endParaRPr lang="en-US"/>
          </a:p>
        </p:txBody>
      </p:sp>
      <p:sp>
        <p:nvSpPr>
          <p:cNvPr id="6" name="Slide Number Placeholder 5"/>
          <p:cNvSpPr>
            <a:spLocks noGrp="1"/>
          </p:cNvSpPr>
          <p:nvPr>
            <p:ph type="sldNum" sz="quarter" idx="12"/>
          </p:nvPr>
        </p:nvSpPr>
        <p:spPr/>
        <p:txBody>
          <a:bodyPr/>
          <a:lstStyle/>
          <a:p>
            <a:pPr>
              <a:defRPr/>
            </a:pPr>
            <a:fld id="{D9EA8226-DA00-4E49-991A-172C27ED668D}" type="slidenum">
              <a:rPr lang="en-US" smtClean="0"/>
              <a:pPr>
                <a:defRPr/>
              </a:pPr>
              <a:t>13</a:t>
            </a:fld>
            <a:endParaRPr lang="en-US"/>
          </a:p>
        </p:txBody>
      </p:sp>
      <p:sp>
        <p:nvSpPr>
          <p:cNvPr id="8" name="Content Placeholder 7"/>
          <p:cNvSpPr>
            <a:spLocks noGrp="1"/>
          </p:cNvSpPr>
          <p:nvPr>
            <p:ph idx="1"/>
          </p:nvPr>
        </p:nvSpPr>
        <p:spPr>
          <a:xfrm>
            <a:off x="1735667" y="2063750"/>
            <a:ext cx="4817533" cy="1460500"/>
          </a:xfrm>
        </p:spPr>
        <p:txBody>
          <a:bodyPr/>
          <a:lstStyle/>
          <a:p>
            <a:pPr algn="ctr">
              <a:buNone/>
            </a:pPr>
            <a:r>
              <a:rPr lang="en-US" sz="4000" baseline="-25000" dirty="0" smtClean="0"/>
              <a:t>Uncovering hidden information </a:t>
            </a:r>
          </a:p>
          <a:p>
            <a:pPr algn="ctr">
              <a:buNone/>
            </a:pPr>
            <a:r>
              <a:rPr lang="en-US" sz="4000" baseline="-25000" dirty="0" smtClean="0"/>
              <a:t>through modern graphics</a:t>
            </a:r>
          </a:p>
          <a:p>
            <a:pPr>
              <a:buNone/>
            </a:pPr>
            <a:endParaRPr lang="en-US"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1" name="Date Placeholder 3"/>
          <p:cNvSpPr>
            <a:spLocks noGrp="1"/>
          </p:cNvSpPr>
          <p:nvPr>
            <p:ph type="dt" sz="quarter" idx="10"/>
          </p:nvPr>
        </p:nvSpPr>
        <p:spPr/>
        <p:txBody>
          <a:bodyPr/>
          <a:lstStyle/>
          <a:p>
            <a:pPr>
              <a:defRPr/>
            </a:pPr>
            <a:r>
              <a:rPr lang="en-CA"/>
              <a:t>Jan 12, 2010</a:t>
            </a:r>
            <a:endParaRPr lang="en-US"/>
          </a:p>
        </p:txBody>
      </p:sp>
      <p:sp>
        <p:nvSpPr>
          <p:cNvPr id="12" name="Footer Placeholder 4"/>
          <p:cNvSpPr>
            <a:spLocks noGrp="1"/>
          </p:cNvSpPr>
          <p:nvPr>
            <p:ph type="ftr" sz="quarter" idx="11"/>
          </p:nvPr>
        </p:nvSpPr>
        <p:spPr/>
        <p:txBody>
          <a:bodyPr/>
          <a:lstStyle/>
          <a:p>
            <a:pPr>
              <a:defRPr/>
            </a:pPr>
            <a:r>
              <a:rPr lang="en-US"/>
              <a:t>STAT 100</a:t>
            </a:r>
          </a:p>
        </p:txBody>
      </p:sp>
      <p:sp>
        <p:nvSpPr>
          <p:cNvPr id="13" name="Slide Number Placeholder 5"/>
          <p:cNvSpPr>
            <a:spLocks noGrp="1"/>
          </p:cNvSpPr>
          <p:nvPr>
            <p:ph type="sldNum" sz="quarter" idx="12"/>
          </p:nvPr>
        </p:nvSpPr>
        <p:spPr/>
        <p:txBody>
          <a:bodyPr/>
          <a:lstStyle/>
          <a:p>
            <a:pPr>
              <a:defRPr/>
            </a:pPr>
            <a:fld id="{32212905-A84C-4950-A649-0911A307D056}" type="slidenum">
              <a:rPr lang="en-US" smtClean="0"/>
              <a:pPr>
                <a:defRPr/>
              </a:pPr>
              <a:t>14</a:t>
            </a:fld>
            <a:endParaRPr lang="en-US"/>
          </a:p>
        </p:txBody>
      </p:sp>
      <p:sp>
        <p:nvSpPr>
          <p:cNvPr id="10242" name="Rectangle 2"/>
          <p:cNvSpPr>
            <a:spLocks noGrp="1" noRot="1" noChangeArrowheads="1"/>
          </p:cNvSpPr>
          <p:nvPr>
            <p:ph type="title"/>
          </p:nvPr>
        </p:nvSpPr>
        <p:spPr/>
        <p:txBody>
          <a:bodyPr/>
          <a:lstStyle/>
          <a:p>
            <a:pPr eaLnBrk="1" hangingPunct="1">
              <a:defRPr/>
            </a:pPr>
            <a:r>
              <a:rPr lang="en-US">
                <a:ea typeface="+mj-ea"/>
                <a:cs typeface="+mj-cs"/>
              </a:rPr>
              <a:t>Gasoline Consumption</a:t>
            </a:r>
          </a:p>
        </p:txBody>
      </p:sp>
      <p:sp>
        <p:nvSpPr>
          <p:cNvPr id="16390" name="Text Box 3"/>
          <p:cNvSpPr txBox="1">
            <a:spLocks noChangeArrowheads="1"/>
          </p:cNvSpPr>
          <p:nvPr/>
        </p:nvSpPr>
        <p:spPr bwMode="auto">
          <a:xfrm>
            <a:off x="708025" y="3497263"/>
            <a:ext cx="5464175" cy="457200"/>
          </a:xfrm>
          <a:prstGeom prst="rect">
            <a:avLst/>
          </a:prstGeom>
          <a:noFill/>
          <a:ln w="9525">
            <a:noFill/>
            <a:miter lim="800000"/>
            <a:headEnd/>
            <a:tailEnd/>
          </a:ln>
        </p:spPr>
        <p:txBody>
          <a:bodyPr>
            <a:prstTxWarp prst="textNoShape">
              <a:avLst/>
            </a:prstTxWarp>
            <a:spAutoFit/>
          </a:bodyPr>
          <a:lstStyle/>
          <a:p>
            <a:pPr>
              <a:spcBef>
                <a:spcPct val="50000"/>
              </a:spcBef>
            </a:pPr>
            <a:endParaRPr lang="en-US">
              <a:latin typeface="Times" charset="0"/>
            </a:endParaRPr>
          </a:p>
        </p:txBody>
      </p:sp>
      <p:sp>
        <p:nvSpPr>
          <p:cNvPr id="16391" name="Text Box 4"/>
          <p:cNvSpPr txBox="1">
            <a:spLocks noChangeArrowheads="1"/>
          </p:cNvSpPr>
          <p:nvPr/>
        </p:nvSpPr>
        <p:spPr bwMode="auto">
          <a:xfrm>
            <a:off x="2057400" y="1676400"/>
            <a:ext cx="5626100" cy="457200"/>
          </a:xfrm>
          <a:prstGeom prst="rect">
            <a:avLst/>
          </a:prstGeom>
          <a:noFill/>
          <a:ln w="9525">
            <a:noFill/>
            <a:miter lim="800000"/>
            <a:headEnd/>
            <a:tailEnd/>
          </a:ln>
        </p:spPr>
        <p:txBody>
          <a:bodyPr wrap="none">
            <a:prstTxWarp prst="textNoShape">
              <a:avLst/>
            </a:prstTxWarp>
            <a:spAutoFit/>
          </a:bodyPr>
          <a:lstStyle/>
          <a:p>
            <a:r>
              <a:rPr lang="en-US">
                <a:latin typeface="Times" charset="0"/>
              </a:rPr>
              <a:t>Each Fill - record kms and litres of fuel used</a:t>
            </a:r>
          </a:p>
        </p:txBody>
      </p:sp>
      <p:sp>
        <p:nvSpPr>
          <p:cNvPr id="10245" name="Text Box 5"/>
          <p:cNvSpPr txBox="1">
            <a:spLocks noChangeArrowheads="1"/>
          </p:cNvSpPr>
          <p:nvPr/>
        </p:nvSpPr>
        <p:spPr bwMode="auto">
          <a:xfrm>
            <a:off x="7239000" y="3733800"/>
            <a:ext cx="1268413" cy="1552575"/>
          </a:xfrm>
          <a:prstGeom prst="rect">
            <a:avLst/>
          </a:prstGeom>
          <a:noFill/>
          <a:ln w="9525">
            <a:noFill/>
            <a:miter lim="800000"/>
            <a:headEnd/>
            <a:tailEnd/>
          </a:ln>
        </p:spPr>
        <p:txBody>
          <a:bodyPr>
            <a:prstTxWarp prst="textNoShape">
              <a:avLst/>
            </a:prstTxWarp>
            <a:spAutoFit/>
          </a:bodyPr>
          <a:lstStyle/>
          <a:p>
            <a:r>
              <a:rPr lang="en-US">
                <a:solidFill>
                  <a:srgbClr val="D21432"/>
                </a:solidFill>
                <a:latin typeface="Times" charset="0"/>
              </a:rPr>
              <a:t>Smooth</a:t>
            </a:r>
          </a:p>
          <a:p>
            <a:r>
              <a:rPr lang="en-US">
                <a:solidFill>
                  <a:srgbClr val="D21432"/>
                </a:solidFill>
                <a:latin typeface="Times" charset="0"/>
              </a:rPr>
              <a:t>---&gt;</a:t>
            </a:r>
          </a:p>
          <a:p>
            <a:r>
              <a:rPr lang="en-US">
                <a:solidFill>
                  <a:srgbClr val="D21432"/>
                </a:solidFill>
                <a:latin typeface="Times" charset="0"/>
              </a:rPr>
              <a:t>Seasonal</a:t>
            </a:r>
          </a:p>
          <a:p>
            <a:r>
              <a:rPr lang="en-US">
                <a:solidFill>
                  <a:srgbClr val="D21432"/>
                </a:solidFill>
                <a:latin typeface="Times" charset="0"/>
              </a:rPr>
              <a:t>Pattern</a:t>
            </a:r>
            <a:endParaRPr lang="en-US">
              <a:latin typeface="Times" charset="0"/>
            </a:endParaRPr>
          </a:p>
        </p:txBody>
      </p:sp>
      <p:pic>
        <p:nvPicPr>
          <p:cNvPr id="10246" name="Picture 6" descr="gasplot1"/>
          <p:cNvPicPr>
            <a:picLocks noChangeAspect="1" noChangeArrowheads="1"/>
          </p:cNvPicPr>
          <p:nvPr/>
        </p:nvPicPr>
        <p:blipFill>
          <a:blip r:embed="rId3"/>
          <a:srcRect/>
          <a:stretch>
            <a:fillRect/>
          </a:stretch>
        </p:blipFill>
        <p:spPr bwMode="auto">
          <a:xfrm>
            <a:off x="2057400" y="2468563"/>
            <a:ext cx="4389438" cy="4389437"/>
          </a:xfrm>
          <a:prstGeom prst="rect">
            <a:avLst/>
          </a:prstGeom>
          <a:noFill/>
          <a:ln w="9525">
            <a:noFill/>
            <a:miter lim="800000"/>
            <a:headEnd/>
            <a:tailEnd/>
          </a:ln>
        </p:spPr>
      </p:pic>
      <p:pic>
        <p:nvPicPr>
          <p:cNvPr id="10247" name="Picture 7" descr="gasplotoneandhalf"/>
          <p:cNvPicPr>
            <a:picLocks noChangeAspect="1" noChangeArrowheads="1"/>
          </p:cNvPicPr>
          <p:nvPr/>
        </p:nvPicPr>
        <p:blipFill>
          <a:blip r:embed="rId4"/>
          <a:srcRect/>
          <a:stretch>
            <a:fillRect/>
          </a:stretch>
        </p:blipFill>
        <p:spPr bwMode="auto">
          <a:xfrm>
            <a:off x="2057400" y="2468563"/>
            <a:ext cx="4389438" cy="4389437"/>
          </a:xfrm>
          <a:prstGeom prst="rect">
            <a:avLst/>
          </a:prstGeom>
          <a:noFill/>
          <a:ln w="9525">
            <a:noFill/>
            <a:miter lim="800000"/>
            <a:headEnd/>
            <a:tailEnd/>
          </a:ln>
        </p:spPr>
      </p:pic>
      <p:pic>
        <p:nvPicPr>
          <p:cNvPr id="10248" name="Picture 8" descr="gasplot2"/>
          <p:cNvPicPr>
            <a:picLocks noChangeAspect="1" noChangeArrowheads="1"/>
          </p:cNvPicPr>
          <p:nvPr/>
        </p:nvPicPr>
        <p:blipFill>
          <a:blip r:embed="rId5"/>
          <a:srcRect/>
          <a:stretch>
            <a:fillRect/>
          </a:stretch>
        </p:blipFill>
        <p:spPr bwMode="auto">
          <a:xfrm>
            <a:off x="2057400" y="2468563"/>
            <a:ext cx="4389438" cy="4389437"/>
          </a:xfrm>
          <a:prstGeom prst="rect">
            <a:avLst/>
          </a:prstGeom>
          <a:noFill/>
          <a:ln w="9525">
            <a:noFill/>
            <a:miter lim="800000"/>
            <a:headEnd/>
            <a:tailEnd/>
          </a:ln>
        </p:spPr>
      </p:pic>
      <p:pic>
        <p:nvPicPr>
          <p:cNvPr id="10249" name="Picture 9" descr="gasplot3"/>
          <p:cNvPicPr>
            <a:picLocks noChangeAspect="1" noChangeArrowheads="1"/>
          </p:cNvPicPr>
          <p:nvPr/>
        </p:nvPicPr>
        <p:blipFill>
          <a:blip r:embed="rId6"/>
          <a:srcRect/>
          <a:stretch>
            <a:fillRect/>
          </a:stretch>
        </p:blipFill>
        <p:spPr bwMode="auto">
          <a:xfrm>
            <a:off x="2057400" y="2468563"/>
            <a:ext cx="4389438" cy="4389437"/>
          </a:xfrm>
          <a:prstGeom prst="rect">
            <a:avLst/>
          </a:prstGeom>
          <a:noFill/>
          <a:ln w="9525">
            <a:noFill/>
            <a:miter lim="800000"/>
            <a:headEnd/>
            <a:tailEnd/>
          </a:ln>
        </p:spPr>
      </p:pic>
      <p:pic>
        <p:nvPicPr>
          <p:cNvPr id="10250" name="Picture 10" descr="gasplot4"/>
          <p:cNvPicPr>
            <a:picLocks noChangeAspect="1" noChangeArrowheads="1"/>
          </p:cNvPicPr>
          <p:nvPr/>
        </p:nvPicPr>
        <p:blipFill>
          <a:blip r:embed="rId7"/>
          <a:srcRect/>
          <a:stretch>
            <a:fillRect/>
          </a:stretch>
        </p:blipFill>
        <p:spPr bwMode="auto">
          <a:xfrm>
            <a:off x="2057400" y="2468563"/>
            <a:ext cx="4389438" cy="4389437"/>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10246"/>
                                        </p:tgtEl>
                                        <p:attrNameLst>
                                          <p:attrName>style.visibility</p:attrName>
                                        </p:attrNameLst>
                                      </p:cBhvr>
                                      <p:to>
                                        <p:strVal val="visible"/>
                                      </p:to>
                                    </p:set>
                                    <p:animEffect transition="in" filter="dissolve">
                                      <p:cBhvr>
                                        <p:cTn id="7" dur="500"/>
                                        <p:tgtEl>
                                          <p:spTgt spid="10246"/>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10247"/>
                                        </p:tgtEl>
                                        <p:attrNameLst>
                                          <p:attrName>style.visibility</p:attrName>
                                        </p:attrNameLst>
                                      </p:cBhvr>
                                      <p:to>
                                        <p:strVal val="visible"/>
                                      </p:to>
                                    </p:set>
                                    <p:animEffect transition="in" filter="dissolve">
                                      <p:cBhvr>
                                        <p:cTn id="12" dur="500"/>
                                        <p:tgtEl>
                                          <p:spTgt spid="10247"/>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10248"/>
                                        </p:tgtEl>
                                        <p:attrNameLst>
                                          <p:attrName>style.visibility</p:attrName>
                                        </p:attrNameLst>
                                      </p:cBhvr>
                                      <p:to>
                                        <p:strVal val="visible"/>
                                      </p:to>
                                    </p:set>
                                    <p:animEffect transition="in" filter="dissolve">
                                      <p:cBhvr>
                                        <p:cTn id="17" dur="500"/>
                                        <p:tgtEl>
                                          <p:spTgt spid="10248"/>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nodeType="clickEffect">
                                  <p:stCondLst>
                                    <p:cond delay="0"/>
                                  </p:stCondLst>
                                  <p:childTnLst>
                                    <p:set>
                                      <p:cBhvr>
                                        <p:cTn id="21" dur="1" fill="hold">
                                          <p:stCondLst>
                                            <p:cond delay="0"/>
                                          </p:stCondLst>
                                        </p:cTn>
                                        <p:tgtEl>
                                          <p:spTgt spid="10249"/>
                                        </p:tgtEl>
                                        <p:attrNameLst>
                                          <p:attrName>style.visibility</p:attrName>
                                        </p:attrNameLst>
                                      </p:cBhvr>
                                      <p:to>
                                        <p:strVal val="visible"/>
                                      </p:to>
                                    </p:set>
                                    <p:animEffect transition="in" filter="dissolve">
                                      <p:cBhvr>
                                        <p:cTn id="22" dur="500"/>
                                        <p:tgtEl>
                                          <p:spTgt spid="10249"/>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nodeType="clickEffect">
                                  <p:stCondLst>
                                    <p:cond delay="0"/>
                                  </p:stCondLst>
                                  <p:childTnLst>
                                    <p:set>
                                      <p:cBhvr>
                                        <p:cTn id="26" dur="1" fill="hold">
                                          <p:stCondLst>
                                            <p:cond delay="0"/>
                                          </p:stCondLst>
                                        </p:cTn>
                                        <p:tgtEl>
                                          <p:spTgt spid="10250"/>
                                        </p:tgtEl>
                                        <p:attrNameLst>
                                          <p:attrName>style.visibility</p:attrName>
                                        </p:attrNameLst>
                                      </p:cBhvr>
                                      <p:to>
                                        <p:strVal val="visible"/>
                                      </p:to>
                                    </p:set>
                                    <p:animEffect transition="in" filter="dissolve">
                                      <p:cBhvr>
                                        <p:cTn id="27" dur="500"/>
                                        <p:tgtEl>
                                          <p:spTgt spid="10250"/>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grpId="0" nodeType="clickEffect">
                                  <p:stCondLst>
                                    <p:cond delay="0"/>
                                  </p:stCondLst>
                                  <p:childTnLst>
                                    <p:set>
                                      <p:cBhvr>
                                        <p:cTn id="31" dur="1" fill="hold">
                                          <p:stCondLst>
                                            <p:cond delay="0"/>
                                          </p:stCondLst>
                                        </p:cTn>
                                        <p:tgtEl>
                                          <p:spTgt spid="10245"/>
                                        </p:tgtEl>
                                        <p:attrNameLst>
                                          <p:attrName>style.visibility</p:attrName>
                                        </p:attrNameLst>
                                      </p:cBhvr>
                                      <p:to>
                                        <p:strVal val="visible"/>
                                      </p:to>
                                    </p:set>
                                    <p:animEffect transition="in" filter="dissolve">
                                      <p:cBhvr>
                                        <p:cTn id="32" dur="500"/>
                                        <p:tgtEl>
                                          <p:spTgt spid="102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5" grpId="0"/>
    </p:bldLst>
  </p:timing>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Date Placeholder 2"/>
          <p:cNvSpPr>
            <a:spLocks noGrp="1"/>
          </p:cNvSpPr>
          <p:nvPr>
            <p:ph type="dt" sz="quarter" idx="10"/>
          </p:nvPr>
        </p:nvSpPr>
        <p:spPr/>
        <p:txBody>
          <a:bodyPr/>
          <a:lstStyle/>
          <a:p>
            <a:pPr>
              <a:defRPr/>
            </a:pPr>
            <a:r>
              <a:rPr lang="en-CA"/>
              <a:t>Jan 12, 2010</a:t>
            </a:r>
            <a:endParaRPr lang="en-US"/>
          </a:p>
        </p:txBody>
      </p:sp>
      <p:sp>
        <p:nvSpPr>
          <p:cNvPr id="5" name="Footer Placeholder 3"/>
          <p:cNvSpPr>
            <a:spLocks noGrp="1"/>
          </p:cNvSpPr>
          <p:nvPr>
            <p:ph type="ftr" sz="quarter" idx="11"/>
          </p:nvPr>
        </p:nvSpPr>
        <p:spPr/>
        <p:txBody>
          <a:bodyPr/>
          <a:lstStyle/>
          <a:p>
            <a:pPr>
              <a:defRPr/>
            </a:pPr>
            <a:r>
              <a:rPr lang="en-US"/>
              <a:t>STAT 100</a:t>
            </a:r>
          </a:p>
        </p:txBody>
      </p:sp>
      <p:sp>
        <p:nvSpPr>
          <p:cNvPr id="6" name="Slide Number Placeholder 4"/>
          <p:cNvSpPr>
            <a:spLocks noGrp="1"/>
          </p:cNvSpPr>
          <p:nvPr>
            <p:ph type="sldNum" sz="quarter" idx="12"/>
          </p:nvPr>
        </p:nvSpPr>
        <p:spPr/>
        <p:txBody>
          <a:bodyPr/>
          <a:lstStyle/>
          <a:p>
            <a:pPr>
              <a:defRPr/>
            </a:pPr>
            <a:fld id="{F29A64E0-448F-4069-955B-644FA7864134}" type="slidenum">
              <a:rPr lang="en-US" smtClean="0"/>
              <a:pPr>
                <a:defRPr/>
              </a:pPr>
              <a:t>15</a:t>
            </a:fld>
            <a:endParaRPr lang="en-US"/>
          </a:p>
        </p:txBody>
      </p:sp>
      <p:sp>
        <p:nvSpPr>
          <p:cNvPr id="134146" name="Rectangle 2"/>
          <p:cNvSpPr>
            <a:spLocks noGrp="1" noRot="1" noChangeArrowheads="1"/>
          </p:cNvSpPr>
          <p:nvPr>
            <p:ph type="title"/>
          </p:nvPr>
        </p:nvSpPr>
        <p:spPr/>
        <p:txBody>
          <a:bodyPr>
            <a:normAutofit fontScale="90000"/>
          </a:bodyPr>
          <a:lstStyle/>
          <a:p>
            <a:pPr eaLnBrk="1" hangingPunct="1">
              <a:defRPr/>
            </a:pPr>
            <a:r>
              <a:rPr lang="en-US" dirty="0" smtClean="0"/>
              <a:t/>
            </a:r>
            <a:br>
              <a:rPr lang="en-US" dirty="0" smtClean="0"/>
            </a:br>
            <a:endParaRPr lang="en-US" dirty="0" smtClean="0"/>
          </a:p>
        </p:txBody>
      </p:sp>
      <p:sp>
        <p:nvSpPr>
          <p:cNvPr id="18438" name="Text Box 3"/>
          <p:cNvSpPr txBox="1">
            <a:spLocks noChangeArrowheads="1"/>
          </p:cNvSpPr>
          <p:nvPr/>
        </p:nvSpPr>
        <p:spPr bwMode="auto">
          <a:xfrm>
            <a:off x="1792881" y="2895600"/>
            <a:ext cx="6015439" cy="1754327"/>
          </a:xfrm>
          <a:prstGeom prst="rect">
            <a:avLst/>
          </a:prstGeom>
          <a:noFill/>
          <a:ln w="9525">
            <a:noFill/>
            <a:miter lim="800000"/>
            <a:headEnd/>
            <a:tailEnd/>
          </a:ln>
        </p:spPr>
        <p:txBody>
          <a:bodyPr wrap="none">
            <a:prstTxWarp prst="textNoShape">
              <a:avLst/>
            </a:prstTxWarp>
            <a:spAutoFit/>
          </a:bodyPr>
          <a:lstStyle/>
          <a:p>
            <a:pPr algn="ctr"/>
            <a:r>
              <a:rPr lang="en-US" sz="3600" dirty="0"/>
              <a:t>Smoothing amplifies signal </a:t>
            </a:r>
          </a:p>
          <a:p>
            <a:pPr algn="ctr"/>
            <a:r>
              <a:rPr lang="en-US" sz="3600" dirty="0"/>
              <a:t>but introduces bias </a:t>
            </a:r>
          </a:p>
          <a:p>
            <a:pPr algn="ctr"/>
            <a:r>
              <a:rPr lang="en-US" sz="3600" dirty="0"/>
              <a:t>by cutting off peaks and valleys</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8" name="Date Placeholder 2"/>
          <p:cNvSpPr>
            <a:spLocks noGrp="1"/>
          </p:cNvSpPr>
          <p:nvPr>
            <p:ph type="dt" sz="quarter" idx="10"/>
          </p:nvPr>
        </p:nvSpPr>
        <p:spPr/>
        <p:txBody>
          <a:bodyPr/>
          <a:lstStyle/>
          <a:p>
            <a:pPr>
              <a:defRPr/>
            </a:pPr>
            <a:r>
              <a:rPr lang="en-CA"/>
              <a:t>Jan 12, 2010</a:t>
            </a:r>
            <a:endParaRPr lang="en-US"/>
          </a:p>
        </p:txBody>
      </p:sp>
      <p:sp>
        <p:nvSpPr>
          <p:cNvPr id="9" name="Footer Placeholder 3"/>
          <p:cNvSpPr>
            <a:spLocks noGrp="1"/>
          </p:cNvSpPr>
          <p:nvPr>
            <p:ph type="ftr" sz="quarter" idx="11"/>
          </p:nvPr>
        </p:nvSpPr>
        <p:spPr/>
        <p:txBody>
          <a:bodyPr/>
          <a:lstStyle/>
          <a:p>
            <a:pPr>
              <a:defRPr/>
            </a:pPr>
            <a:r>
              <a:rPr lang="en-US"/>
              <a:t>STAT 100</a:t>
            </a:r>
          </a:p>
        </p:txBody>
      </p:sp>
      <p:sp>
        <p:nvSpPr>
          <p:cNvPr id="10" name="Slide Number Placeholder 4"/>
          <p:cNvSpPr>
            <a:spLocks noGrp="1"/>
          </p:cNvSpPr>
          <p:nvPr>
            <p:ph type="sldNum" sz="quarter" idx="12"/>
          </p:nvPr>
        </p:nvSpPr>
        <p:spPr/>
        <p:txBody>
          <a:bodyPr/>
          <a:lstStyle/>
          <a:p>
            <a:pPr>
              <a:defRPr/>
            </a:pPr>
            <a:fld id="{ACE2A0E4-1D5B-4FCB-AE41-38727B52918C}" type="slidenum">
              <a:rPr lang="en-US" smtClean="0"/>
              <a:pPr>
                <a:defRPr/>
              </a:pPr>
              <a:t>16</a:t>
            </a:fld>
            <a:endParaRPr lang="en-US"/>
          </a:p>
        </p:txBody>
      </p:sp>
      <p:sp>
        <p:nvSpPr>
          <p:cNvPr id="25602" name="Rectangle 2"/>
          <p:cNvSpPr>
            <a:spLocks noGrp="1" noRot="1" noChangeArrowheads="1"/>
          </p:cNvSpPr>
          <p:nvPr>
            <p:ph type="title"/>
          </p:nvPr>
        </p:nvSpPr>
        <p:spPr/>
        <p:txBody>
          <a:bodyPr/>
          <a:lstStyle/>
          <a:p>
            <a:pPr eaLnBrk="1" hangingPunct="1">
              <a:defRPr/>
            </a:pPr>
            <a:r>
              <a:rPr lang="en-US" sz="3200"/>
              <a:t>Illustration of Effect – Artificial Data</a:t>
            </a:r>
          </a:p>
        </p:txBody>
      </p:sp>
      <p:pic>
        <p:nvPicPr>
          <p:cNvPr id="20486" name="Picture 17"/>
          <p:cNvPicPr>
            <a:picLocks noChangeAspect="1" noChangeArrowheads="1"/>
          </p:cNvPicPr>
          <p:nvPr/>
        </p:nvPicPr>
        <p:blipFill>
          <a:blip r:embed="rId3"/>
          <a:srcRect/>
          <a:stretch>
            <a:fillRect/>
          </a:stretch>
        </p:blipFill>
        <p:spPr bwMode="auto">
          <a:xfrm>
            <a:off x="2286000" y="1752600"/>
            <a:ext cx="4572000" cy="4572000"/>
          </a:xfrm>
          <a:prstGeom prst="rect">
            <a:avLst/>
          </a:prstGeom>
          <a:noFill/>
          <a:ln w="9525">
            <a:noFill/>
            <a:miter lim="800000"/>
            <a:headEnd/>
            <a:tailEnd/>
          </a:ln>
        </p:spPr>
      </p:pic>
      <p:pic>
        <p:nvPicPr>
          <p:cNvPr id="25618" name="Picture 18"/>
          <p:cNvPicPr>
            <a:picLocks noChangeAspect="1" noChangeArrowheads="1"/>
          </p:cNvPicPr>
          <p:nvPr/>
        </p:nvPicPr>
        <p:blipFill>
          <a:blip r:embed="rId4"/>
          <a:srcRect/>
          <a:stretch>
            <a:fillRect/>
          </a:stretch>
        </p:blipFill>
        <p:spPr bwMode="auto">
          <a:xfrm>
            <a:off x="2286000" y="1752600"/>
            <a:ext cx="4572000" cy="4572000"/>
          </a:xfrm>
          <a:prstGeom prst="rect">
            <a:avLst/>
          </a:prstGeom>
          <a:noFill/>
          <a:ln w="9525">
            <a:noFill/>
            <a:miter lim="800000"/>
            <a:headEnd/>
            <a:tailEnd/>
          </a:ln>
        </p:spPr>
      </p:pic>
      <p:pic>
        <p:nvPicPr>
          <p:cNvPr id="25619" name="Picture 19"/>
          <p:cNvPicPr>
            <a:picLocks noChangeAspect="1" noChangeArrowheads="1"/>
          </p:cNvPicPr>
          <p:nvPr/>
        </p:nvPicPr>
        <p:blipFill>
          <a:blip r:embed="rId5"/>
          <a:srcRect/>
          <a:stretch>
            <a:fillRect/>
          </a:stretch>
        </p:blipFill>
        <p:spPr bwMode="auto">
          <a:xfrm>
            <a:off x="2286000" y="1752600"/>
            <a:ext cx="4572000" cy="4572000"/>
          </a:xfrm>
          <a:prstGeom prst="rect">
            <a:avLst/>
          </a:prstGeom>
          <a:noFill/>
          <a:ln w="9525">
            <a:noFill/>
            <a:miter lim="800000"/>
            <a:headEnd/>
            <a:tailEnd/>
          </a:ln>
        </p:spPr>
      </p:pic>
      <p:pic>
        <p:nvPicPr>
          <p:cNvPr id="25620" name="Picture 20"/>
          <p:cNvPicPr>
            <a:picLocks noChangeAspect="1" noChangeArrowheads="1"/>
          </p:cNvPicPr>
          <p:nvPr/>
        </p:nvPicPr>
        <p:blipFill>
          <a:blip r:embed="rId6"/>
          <a:srcRect/>
          <a:stretch>
            <a:fillRect/>
          </a:stretch>
        </p:blipFill>
        <p:spPr bwMode="auto">
          <a:xfrm>
            <a:off x="2286000" y="1752600"/>
            <a:ext cx="4572000" cy="4572000"/>
          </a:xfrm>
          <a:prstGeom prst="rect">
            <a:avLst/>
          </a:prstGeom>
          <a:noFill/>
          <a:ln w="9525">
            <a:noFill/>
            <a:miter lim="800000"/>
            <a:headEnd/>
            <a:tailEnd/>
          </a:ln>
        </p:spPr>
      </p:pic>
      <p:pic>
        <p:nvPicPr>
          <p:cNvPr id="25621" name="Picture 21"/>
          <p:cNvPicPr>
            <a:picLocks noChangeAspect="1" noChangeArrowheads="1"/>
          </p:cNvPicPr>
          <p:nvPr/>
        </p:nvPicPr>
        <p:blipFill>
          <a:blip r:embed="rId7"/>
          <a:srcRect/>
          <a:stretch>
            <a:fillRect/>
          </a:stretch>
        </p:blipFill>
        <p:spPr bwMode="auto">
          <a:xfrm>
            <a:off x="2286000" y="1752600"/>
            <a:ext cx="4572000" cy="45720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25618"/>
                                        </p:tgtEl>
                                        <p:attrNameLst>
                                          <p:attrName>style.visibility</p:attrName>
                                        </p:attrNameLst>
                                      </p:cBhvr>
                                      <p:to>
                                        <p:strVal val="visible"/>
                                      </p:to>
                                    </p:set>
                                    <p:animEffect transition="in" filter="dissolve">
                                      <p:cBhvr>
                                        <p:cTn id="7" dur="500"/>
                                        <p:tgtEl>
                                          <p:spTgt spid="25618"/>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25619"/>
                                        </p:tgtEl>
                                        <p:attrNameLst>
                                          <p:attrName>style.visibility</p:attrName>
                                        </p:attrNameLst>
                                      </p:cBhvr>
                                      <p:to>
                                        <p:strVal val="visible"/>
                                      </p:to>
                                    </p:set>
                                    <p:animEffect transition="in" filter="dissolve">
                                      <p:cBhvr>
                                        <p:cTn id="12" dur="500"/>
                                        <p:tgtEl>
                                          <p:spTgt spid="25619"/>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25620"/>
                                        </p:tgtEl>
                                        <p:attrNameLst>
                                          <p:attrName>style.visibility</p:attrName>
                                        </p:attrNameLst>
                                      </p:cBhvr>
                                      <p:to>
                                        <p:strVal val="visible"/>
                                      </p:to>
                                    </p:set>
                                    <p:animEffect transition="in" filter="dissolve">
                                      <p:cBhvr>
                                        <p:cTn id="17" dur="500"/>
                                        <p:tgtEl>
                                          <p:spTgt spid="25620"/>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nodeType="clickEffect">
                                  <p:stCondLst>
                                    <p:cond delay="0"/>
                                  </p:stCondLst>
                                  <p:childTnLst>
                                    <p:set>
                                      <p:cBhvr>
                                        <p:cTn id="21" dur="1" fill="hold">
                                          <p:stCondLst>
                                            <p:cond delay="0"/>
                                          </p:stCondLst>
                                        </p:cTn>
                                        <p:tgtEl>
                                          <p:spTgt spid="25621"/>
                                        </p:tgtEl>
                                        <p:attrNameLst>
                                          <p:attrName>style.visibility</p:attrName>
                                        </p:attrNameLst>
                                      </p:cBhvr>
                                      <p:to>
                                        <p:strVal val="visible"/>
                                      </p:to>
                                    </p:set>
                                    <p:animEffect transition="in" filter="dissolve">
                                      <p:cBhvr>
                                        <p:cTn id="22" dur="500"/>
                                        <p:tgtEl>
                                          <p:spTgt spid="256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3" name="Date Placeholder 2"/>
          <p:cNvSpPr>
            <a:spLocks noGrp="1"/>
          </p:cNvSpPr>
          <p:nvPr>
            <p:ph type="dt" sz="quarter" idx="10"/>
          </p:nvPr>
        </p:nvSpPr>
        <p:spPr/>
        <p:txBody>
          <a:bodyPr/>
          <a:lstStyle/>
          <a:p>
            <a:pPr>
              <a:defRPr/>
            </a:pPr>
            <a:r>
              <a:rPr lang="en-CA"/>
              <a:t>Jan 12, 2010</a:t>
            </a:r>
            <a:endParaRPr lang="en-US"/>
          </a:p>
        </p:txBody>
      </p:sp>
      <p:sp>
        <p:nvSpPr>
          <p:cNvPr id="14" name="Footer Placeholder 3"/>
          <p:cNvSpPr>
            <a:spLocks noGrp="1"/>
          </p:cNvSpPr>
          <p:nvPr>
            <p:ph type="ftr" sz="quarter" idx="11"/>
          </p:nvPr>
        </p:nvSpPr>
        <p:spPr/>
        <p:txBody>
          <a:bodyPr/>
          <a:lstStyle/>
          <a:p>
            <a:pPr>
              <a:defRPr/>
            </a:pPr>
            <a:r>
              <a:rPr lang="en-US"/>
              <a:t>STAT 100</a:t>
            </a:r>
          </a:p>
        </p:txBody>
      </p:sp>
      <p:sp>
        <p:nvSpPr>
          <p:cNvPr id="15" name="Slide Number Placeholder 4"/>
          <p:cNvSpPr>
            <a:spLocks noGrp="1"/>
          </p:cNvSpPr>
          <p:nvPr>
            <p:ph type="sldNum" sz="quarter" idx="12"/>
          </p:nvPr>
        </p:nvSpPr>
        <p:spPr/>
        <p:txBody>
          <a:bodyPr/>
          <a:lstStyle/>
          <a:p>
            <a:pPr>
              <a:defRPr/>
            </a:pPr>
            <a:fld id="{E6E4C706-1F8F-47FC-B950-8ED34D25504A}" type="slidenum">
              <a:rPr lang="en-US" smtClean="0"/>
              <a:pPr>
                <a:defRPr/>
              </a:pPr>
              <a:t>17</a:t>
            </a:fld>
            <a:endParaRPr lang="en-US"/>
          </a:p>
        </p:txBody>
      </p:sp>
      <p:pic>
        <p:nvPicPr>
          <p:cNvPr id="88082" name="Picture 18"/>
          <p:cNvPicPr>
            <a:picLocks noChangeAspect="1" noChangeArrowheads="1"/>
          </p:cNvPicPr>
          <p:nvPr/>
        </p:nvPicPr>
        <p:blipFill>
          <a:blip r:embed="rId3"/>
          <a:srcRect/>
          <a:stretch>
            <a:fillRect/>
          </a:stretch>
        </p:blipFill>
        <p:spPr bwMode="auto">
          <a:xfrm>
            <a:off x="1447800" y="457200"/>
            <a:ext cx="6019800" cy="6019800"/>
          </a:xfrm>
          <a:prstGeom prst="rect">
            <a:avLst/>
          </a:prstGeom>
          <a:noFill/>
          <a:ln w="9525">
            <a:noFill/>
            <a:miter lim="800000"/>
            <a:headEnd/>
            <a:tailEnd/>
          </a:ln>
        </p:spPr>
      </p:pic>
      <p:pic>
        <p:nvPicPr>
          <p:cNvPr id="88083" name="Picture 19"/>
          <p:cNvPicPr>
            <a:picLocks noChangeAspect="1" noChangeArrowheads="1"/>
          </p:cNvPicPr>
          <p:nvPr/>
        </p:nvPicPr>
        <p:blipFill>
          <a:blip r:embed="rId4"/>
          <a:srcRect/>
          <a:stretch>
            <a:fillRect/>
          </a:stretch>
        </p:blipFill>
        <p:spPr bwMode="auto">
          <a:xfrm>
            <a:off x="1447800" y="457200"/>
            <a:ext cx="6019800" cy="6019800"/>
          </a:xfrm>
          <a:prstGeom prst="rect">
            <a:avLst/>
          </a:prstGeom>
          <a:noFill/>
          <a:ln w="9525">
            <a:noFill/>
            <a:miter lim="800000"/>
            <a:headEnd/>
            <a:tailEnd/>
          </a:ln>
        </p:spPr>
      </p:pic>
      <p:pic>
        <p:nvPicPr>
          <p:cNvPr id="88084" name="Picture 20"/>
          <p:cNvPicPr>
            <a:picLocks noChangeAspect="1" noChangeArrowheads="1"/>
          </p:cNvPicPr>
          <p:nvPr/>
        </p:nvPicPr>
        <p:blipFill>
          <a:blip r:embed="rId5"/>
          <a:srcRect/>
          <a:stretch>
            <a:fillRect/>
          </a:stretch>
        </p:blipFill>
        <p:spPr bwMode="auto">
          <a:xfrm>
            <a:off x="1447800" y="457200"/>
            <a:ext cx="6019800" cy="6019800"/>
          </a:xfrm>
          <a:prstGeom prst="rect">
            <a:avLst/>
          </a:prstGeom>
          <a:noFill/>
          <a:ln w="9525">
            <a:noFill/>
            <a:miter lim="800000"/>
            <a:headEnd/>
            <a:tailEnd/>
          </a:ln>
        </p:spPr>
      </p:pic>
      <p:pic>
        <p:nvPicPr>
          <p:cNvPr id="88085" name="Picture 21"/>
          <p:cNvPicPr>
            <a:picLocks noChangeAspect="1" noChangeArrowheads="1"/>
          </p:cNvPicPr>
          <p:nvPr/>
        </p:nvPicPr>
        <p:blipFill>
          <a:blip r:embed="rId6"/>
          <a:srcRect/>
          <a:stretch>
            <a:fillRect/>
          </a:stretch>
        </p:blipFill>
        <p:spPr bwMode="auto">
          <a:xfrm>
            <a:off x="1447800" y="457200"/>
            <a:ext cx="6019800" cy="6019800"/>
          </a:xfrm>
          <a:prstGeom prst="rect">
            <a:avLst/>
          </a:prstGeom>
          <a:noFill/>
          <a:ln w="9525">
            <a:noFill/>
            <a:miter lim="800000"/>
            <a:headEnd/>
            <a:tailEnd/>
          </a:ln>
        </p:spPr>
      </p:pic>
      <p:pic>
        <p:nvPicPr>
          <p:cNvPr id="88086" name="Picture 22"/>
          <p:cNvPicPr>
            <a:picLocks noChangeAspect="1" noChangeArrowheads="1"/>
          </p:cNvPicPr>
          <p:nvPr/>
        </p:nvPicPr>
        <p:blipFill>
          <a:blip r:embed="rId7"/>
          <a:srcRect/>
          <a:stretch>
            <a:fillRect/>
          </a:stretch>
        </p:blipFill>
        <p:spPr bwMode="auto">
          <a:xfrm>
            <a:off x="1447800" y="457200"/>
            <a:ext cx="6019800" cy="6019800"/>
          </a:xfrm>
          <a:prstGeom prst="rect">
            <a:avLst/>
          </a:prstGeom>
          <a:noFill/>
          <a:ln w="9525">
            <a:noFill/>
            <a:miter lim="800000"/>
            <a:headEnd/>
            <a:tailEnd/>
          </a:ln>
        </p:spPr>
      </p:pic>
      <p:pic>
        <p:nvPicPr>
          <p:cNvPr id="88087" name="Picture 23"/>
          <p:cNvPicPr>
            <a:picLocks noChangeAspect="1" noChangeArrowheads="1"/>
          </p:cNvPicPr>
          <p:nvPr/>
        </p:nvPicPr>
        <p:blipFill>
          <a:blip r:embed="rId8"/>
          <a:srcRect/>
          <a:stretch>
            <a:fillRect/>
          </a:stretch>
        </p:blipFill>
        <p:spPr bwMode="auto">
          <a:xfrm>
            <a:off x="1447800" y="457200"/>
            <a:ext cx="6019800" cy="6019800"/>
          </a:xfrm>
          <a:prstGeom prst="rect">
            <a:avLst/>
          </a:prstGeom>
          <a:noFill/>
          <a:ln w="9525">
            <a:noFill/>
            <a:miter lim="800000"/>
            <a:headEnd/>
            <a:tailEnd/>
          </a:ln>
        </p:spPr>
      </p:pic>
      <p:pic>
        <p:nvPicPr>
          <p:cNvPr id="88088" name="Picture 24"/>
          <p:cNvPicPr>
            <a:picLocks noChangeAspect="1" noChangeArrowheads="1"/>
          </p:cNvPicPr>
          <p:nvPr/>
        </p:nvPicPr>
        <p:blipFill>
          <a:blip r:embed="rId9"/>
          <a:srcRect/>
          <a:stretch>
            <a:fillRect/>
          </a:stretch>
        </p:blipFill>
        <p:spPr bwMode="auto">
          <a:xfrm>
            <a:off x="1447800" y="457200"/>
            <a:ext cx="6019800" cy="6019800"/>
          </a:xfrm>
          <a:prstGeom prst="rect">
            <a:avLst/>
          </a:prstGeom>
          <a:noFill/>
          <a:ln w="9525">
            <a:noFill/>
            <a:miter lim="800000"/>
            <a:headEnd/>
            <a:tailEnd/>
          </a:ln>
        </p:spPr>
      </p:pic>
      <p:pic>
        <p:nvPicPr>
          <p:cNvPr id="88089" name="Picture 25"/>
          <p:cNvPicPr>
            <a:picLocks noChangeAspect="1" noChangeArrowheads="1"/>
          </p:cNvPicPr>
          <p:nvPr/>
        </p:nvPicPr>
        <p:blipFill>
          <a:blip r:embed="rId10"/>
          <a:srcRect/>
          <a:stretch>
            <a:fillRect/>
          </a:stretch>
        </p:blipFill>
        <p:spPr bwMode="auto">
          <a:xfrm>
            <a:off x="1447800" y="457200"/>
            <a:ext cx="6019800" cy="6019800"/>
          </a:xfrm>
          <a:prstGeom prst="rect">
            <a:avLst/>
          </a:prstGeom>
          <a:noFill/>
          <a:ln w="9525">
            <a:noFill/>
            <a:miter lim="800000"/>
            <a:headEnd/>
            <a:tailEnd/>
          </a:ln>
        </p:spPr>
      </p:pic>
      <p:pic>
        <p:nvPicPr>
          <p:cNvPr id="88090" name="Picture 26"/>
          <p:cNvPicPr>
            <a:picLocks noChangeAspect="1" noChangeArrowheads="1"/>
          </p:cNvPicPr>
          <p:nvPr/>
        </p:nvPicPr>
        <p:blipFill>
          <a:blip r:embed="rId11"/>
          <a:srcRect/>
          <a:stretch>
            <a:fillRect/>
          </a:stretch>
        </p:blipFill>
        <p:spPr bwMode="auto">
          <a:xfrm>
            <a:off x="1447800" y="457200"/>
            <a:ext cx="6019800" cy="6019800"/>
          </a:xfrm>
          <a:prstGeom prst="rect">
            <a:avLst/>
          </a:prstGeom>
          <a:noFill/>
          <a:ln w="9525">
            <a:noFill/>
            <a:miter lim="800000"/>
            <a:headEnd/>
            <a:tailEnd/>
          </a:ln>
        </p:spPr>
      </p:pic>
      <p:pic>
        <p:nvPicPr>
          <p:cNvPr id="88091" name="Picture 27"/>
          <p:cNvPicPr>
            <a:picLocks noChangeAspect="1" noChangeArrowheads="1"/>
          </p:cNvPicPr>
          <p:nvPr/>
        </p:nvPicPr>
        <p:blipFill>
          <a:blip r:embed="rId12"/>
          <a:srcRect/>
          <a:stretch>
            <a:fillRect/>
          </a:stretch>
        </p:blipFill>
        <p:spPr bwMode="auto">
          <a:xfrm>
            <a:off x="1447800" y="457200"/>
            <a:ext cx="6019800" cy="6019800"/>
          </a:xfrm>
          <a:prstGeom prst="rect">
            <a:avLst/>
          </a:prstGeom>
          <a:noFill/>
          <a:ln w="9525">
            <a:noFill/>
            <a:miter lim="800000"/>
            <a:headEnd/>
            <a:tailEnd/>
          </a:ln>
        </p:spPr>
      </p:pic>
      <p:sp>
        <p:nvSpPr>
          <p:cNvPr id="22543" name="Text Box 28"/>
          <p:cNvSpPr txBox="1">
            <a:spLocks noChangeArrowheads="1"/>
          </p:cNvSpPr>
          <p:nvPr/>
        </p:nvSpPr>
        <p:spPr bwMode="auto">
          <a:xfrm>
            <a:off x="2209800" y="2286000"/>
            <a:ext cx="4706938" cy="457200"/>
          </a:xfrm>
          <a:prstGeom prst="rect">
            <a:avLst/>
          </a:prstGeom>
          <a:noFill/>
          <a:ln w="9525">
            <a:noFill/>
            <a:miter lim="800000"/>
            <a:headEnd/>
            <a:tailEnd/>
          </a:ln>
        </p:spPr>
        <p:txBody>
          <a:bodyPr wrap="none">
            <a:prstTxWarp prst="textNoShape">
              <a:avLst/>
            </a:prstTxWarp>
            <a:spAutoFit/>
          </a:bodyPr>
          <a:lstStyle/>
          <a:p>
            <a:r>
              <a:rPr lang="en-US"/>
              <a:t>Intro to smoothing with context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withEffect">
                                  <p:stCondLst>
                                    <p:cond delay="0"/>
                                  </p:stCondLst>
                                  <p:childTnLst>
                                    <p:set>
                                      <p:cBhvr>
                                        <p:cTn id="6" dur="1" fill="hold">
                                          <p:stCondLst>
                                            <p:cond delay="0"/>
                                          </p:stCondLst>
                                        </p:cTn>
                                        <p:tgtEl>
                                          <p:spTgt spid="88082"/>
                                        </p:tgtEl>
                                        <p:attrNameLst>
                                          <p:attrName>style.visibility</p:attrName>
                                        </p:attrNameLst>
                                      </p:cBhvr>
                                      <p:to>
                                        <p:strVal val="visible"/>
                                      </p:to>
                                    </p:set>
                                    <p:animEffect transition="in" filter="dissolve">
                                      <p:cBhvr>
                                        <p:cTn id="7" dur="500"/>
                                        <p:tgtEl>
                                          <p:spTgt spid="88082"/>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88083"/>
                                        </p:tgtEl>
                                        <p:attrNameLst>
                                          <p:attrName>style.visibility</p:attrName>
                                        </p:attrNameLst>
                                      </p:cBhvr>
                                      <p:to>
                                        <p:strVal val="visible"/>
                                      </p:to>
                                    </p:set>
                                    <p:animEffect transition="in" filter="dissolve">
                                      <p:cBhvr>
                                        <p:cTn id="12" dur="500"/>
                                        <p:tgtEl>
                                          <p:spTgt spid="88083"/>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88084"/>
                                        </p:tgtEl>
                                        <p:attrNameLst>
                                          <p:attrName>style.visibility</p:attrName>
                                        </p:attrNameLst>
                                      </p:cBhvr>
                                      <p:to>
                                        <p:strVal val="visible"/>
                                      </p:to>
                                    </p:set>
                                    <p:animEffect transition="in" filter="dissolve">
                                      <p:cBhvr>
                                        <p:cTn id="17" dur="500"/>
                                        <p:tgtEl>
                                          <p:spTgt spid="88084"/>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nodeType="clickEffect">
                                  <p:stCondLst>
                                    <p:cond delay="0"/>
                                  </p:stCondLst>
                                  <p:childTnLst>
                                    <p:set>
                                      <p:cBhvr>
                                        <p:cTn id="21" dur="1" fill="hold">
                                          <p:stCondLst>
                                            <p:cond delay="0"/>
                                          </p:stCondLst>
                                        </p:cTn>
                                        <p:tgtEl>
                                          <p:spTgt spid="88085"/>
                                        </p:tgtEl>
                                        <p:attrNameLst>
                                          <p:attrName>style.visibility</p:attrName>
                                        </p:attrNameLst>
                                      </p:cBhvr>
                                      <p:to>
                                        <p:strVal val="visible"/>
                                      </p:to>
                                    </p:set>
                                    <p:animEffect transition="in" filter="dissolve">
                                      <p:cBhvr>
                                        <p:cTn id="22" dur="500"/>
                                        <p:tgtEl>
                                          <p:spTgt spid="88085"/>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nodeType="clickEffect">
                                  <p:stCondLst>
                                    <p:cond delay="0"/>
                                  </p:stCondLst>
                                  <p:childTnLst>
                                    <p:set>
                                      <p:cBhvr>
                                        <p:cTn id="26" dur="1" fill="hold">
                                          <p:stCondLst>
                                            <p:cond delay="0"/>
                                          </p:stCondLst>
                                        </p:cTn>
                                        <p:tgtEl>
                                          <p:spTgt spid="88086"/>
                                        </p:tgtEl>
                                        <p:attrNameLst>
                                          <p:attrName>style.visibility</p:attrName>
                                        </p:attrNameLst>
                                      </p:cBhvr>
                                      <p:to>
                                        <p:strVal val="visible"/>
                                      </p:to>
                                    </p:set>
                                    <p:animEffect transition="in" filter="dissolve">
                                      <p:cBhvr>
                                        <p:cTn id="27" dur="500"/>
                                        <p:tgtEl>
                                          <p:spTgt spid="88086"/>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nodeType="clickEffect">
                                  <p:stCondLst>
                                    <p:cond delay="0"/>
                                  </p:stCondLst>
                                  <p:childTnLst>
                                    <p:set>
                                      <p:cBhvr>
                                        <p:cTn id="31" dur="1" fill="hold">
                                          <p:stCondLst>
                                            <p:cond delay="0"/>
                                          </p:stCondLst>
                                        </p:cTn>
                                        <p:tgtEl>
                                          <p:spTgt spid="88087"/>
                                        </p:tgtEl>
                                        <p:attrNameLst>
                                          <p:attrName>style.visibility</p:attrName>
                                        </p:attrNameLst>
                                      </p:cBhvr>
                                      <p:to>
                                        <p:strVal val="visible"/>
                                      </p:to>
                                    </p:set>
                                    <p:animEffect transition="in" filter="dissolve">
                                      <p:cBhvr>
                                        <p:cTn id="32" dur="500"/>
                                        <p:tgtEl>
                                          <p:spTgt spid="88087"/>
                                        </p:tgtEl>
                                      </p:cBhvr>
                                    </p:animEffect>
                                  </p:childTnLst>
                                </p:cTn>
                              </p:par>
                            </p:childTnLst>
                          </p:cTn>
                        </p:par>
                      </p:childTnLst>
                    </p:cTn>
                  </p:par>
                  <p:par>
                    <p:cTn id="33" fill="hold">
                      <p:stCondLst>
                        <p:cond delay="indefinite"/>
                      </p:stCondLst>
                      <p:childTnLst>
                        <p:par>
                          <p:cTn id="34" fill="hold">
                            <p:stCondLst>
                              <p:cond delay="0"/>
                            </p:stCondLst>
                            <p:childTnLst>
                              <p:par>
                                <p:cTn id="35" presetID="9" presetClass="entr" presetSubtype="0" fill="hold" nodeType="clickEffect">
                                  <p:stCondLst>
                                    <p:cond delay="0"/>
                                  </p:stCondLst>
                                  <p:childTnLst>
                                    <p:set>
                                      <p:cBhvr>
                                        <p:cTn id="36" dur="1" fill="hold">
                                          <p:stCondLst>
                                            <p:cond delay="0"/>
                                          </p:stCondLst>
                                        </p:cTn>
                                        <p:tgtEl>
                                          <p:spTgt spid="88088"/>
                                        </p:tgtEl>
                                        <p:attrNameLst>
                                          <p:attrName>style.visibility</p:attrName>
                                        </p:attrNameLst>
                                      </p:cBhvr>
                                      <p:to>
                                        <p:strVal val="visible"/>
                                      </p:to>
                                    </p:set>
                                    <p:animEffect transition="in" filter="dissolve">
                                      <p:cBhvr>
                                        <p:cTn id="37" dur="500"/>
                                        <p:tgtEl>
                                          <p:spTgt spid="88088"/>
                                        </p:tgtEl>
                                      </p:cBhvr>
                                    </p:animEffect>
                                  </p:childTnLst>
                                </p:cTn>
                              </p:par>
                            </p:childTnLst>
                          </p:cTn>
                        </p:par>
                      </p:childTnLst>
                    </p:cTn>
                  </p:par>
                  <p:par>
                    <p:cTn id="38" fill="hold">
                      <p:stCondLst>
                        <p:cond delay="indefinite"/>
                      </p:stCondLst>
                      <p:childTnLst>
                        <p:par>
                          <p:cTn id="39" fill="hold">
                            <p:stCondLst>
                              <p:cond delay="0"/>
                            </p:stCondLst>
                            <p:childTnLst>
                              <p:par>
                                <p:cTn id="40" presetID="9" presetClass="entr" presetSubtype="0" fill="hold" nodeType="clickEffect">
                                  <p:stCondLst>
                                    <p:cond delay="0"/>
                                  </p:stCondLst>
                                  <p:childTnLst>
                                    <p:set>
                                      <p:cBhvr>
                                        <p:cTn id="41" dur="1" fill="hold">
                                          <p:stCondLst>
                                            <p:cond delay="0"/>
                                          </p:stCondLst>
                                        </p:cTn>
                                        <p:tgtEl>
                                          <p:spTgt spid="88089"/>
                                        </p:tgtEl>
                                        <p:attrNameLst>
                                          <p:attrName>style.visibility</p:attrName>
                                        </p:attrNameLst>
                                      </p:cBhvr>
                                      <p:to>
                                        <p:strVal val="visible"/>
                                      </p:to>
                                    </p:set>
                                    <p:animEffect transition="in" filter="dissolve">
                                      <p:cBhvr>
                                        <p:cTn id="42" dur="500"/>
                                        <p:tgtEl>
                                          <p:spTgt spid="88089"/>
                                        </p:tgtEl>
                                      </p:cBhvr>
                                    </p:animEffect>
                                  </p:childTnLst>
                                </p:cTn>
                              </p:par>
                            </p:childTnLst>
                          </p:cTn>
                        </p:par>
                      </p:childTnLst>
                    </p:cTn>
                  </p:par>
                  <p:par>
                    <p:cTn id="43" fill="hold">
                      <p:stCondLst>
                        <p:cond delay="indefinite"/>
                      </p:stCondLst>
                      <p:childTnLst>
                        <p:par>
                          <p:cTn id="44" fill="hold">
                            <p:stCondLst>
                              <p:cond delay="0"/>
                            </p:stCondLst>
                            <p:childTnLst>
                              <p:par>
                                <p:cTn id="45" presetID="9" presetClass="entr" presetSubtype="0" fill="hold" nodeType="clickEffect">
                                  <p:stCondLst>
                                    <p:cond delay="0"/>
                                  </p:stCondLst>
                                  <p:childTnLst>
                                    <p:set>
                                      <p:cBhvr>
                                        <p:cTn id="46" dur="1" fill="hold">
                                          <p:stCondLst>
                                            <p:cond delay="0"/>
                                          </p:stCondLst>
                                        </p:cTn>
                                        <p:tgtEl>
                                          <p:spTgt spid="88090"/>
                                        </p:tgtEl>
                                        <p:attrNameLst>
                                          <p:attrName>style.visibility</p:attrName>
                                        </p:attrNameLst>
                                      </p:cBhvr>
                                      <p:to>
                                        <p:strVal val="visible"/>
                                      </p:to>
                                    </p:set>
                                    <p:animEffect transition="in" filter="dissolve">
                                      <p:cBhvr>
                                        <p:cTn id="47" dur="500"/>
                                        <p:tgtEl>
                                          <p:spTgt spid="88090"/>
                                        </p:tgtEl>
                                      </p:cBhvr>
                                    </p:animEffect>
                                  </p:childTnLst>
                                </p:cTn>
                              </p:par>
                            </p:childTnLst>
                          </p:cTn>
                        </p:par>
                      </p:childTnLst>
                    </p:cTn>
                  </p:par>
                  <p:par>
                    <p:cTn id="48" fill="hold">
                      <p:stCondLst>
                        <p:cond delay="indefinite"/>
                      </p:stCondLst>
                      <p:childTnLst>
                        <p:par>
                          <p:cTn id="49" fill="hold">
                            <p:stCondLst>
                              <p:cond delay="0"/>
                            </p:stCondLst>
                            <p:childTnLst>
                              <p:par>
                                <p:cTn id="50" presetID="9" presetClass="entr" presetSubtype="0" fill="hold" nodeType="clickEffect">
                                  <p:stCondLst>
                                    <p:cond delay="0"/>
                                  </p:stCondLst>
                                  <p:childTnLst>
                                    <p:set>
                                      <p:cBhvr>
                                        <p:cTn id="51" dur="1" fill="hold">
                                          <p:stCondLst>
                                            <p:cond delay="0"/>
                                          </p:stCondLst>
                                        </p:cTn>
                                        <p:tgtEl>
                                          <p:spTgt spid="88091"/>
                                        </p:tgtEl>
                                        <p:attrNameLst>
                                          <p:attrName>style.visibility</p:attrName>
                                        </p:attrNameLst>
                                      </p:cBhvr>
                                      <p:to>
                                        <p:strVal val="visible"/>
                                      </p:to>
                                    </p:set>
                                    <p:animEffect transition="in" filter="dissolve">
                                      <p:cBhvr>
                                        <p:cTn id="52" dur="500"/>
                                        <p:tgtEl>
                                          <p:spTgt spid="8809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 name="Date Placeholder 3"/>
          <p:cNvSpPr>
            <a:spLocks noGrp="1"/>
          </p:cNvSpPr>
          <p:nvPr>
            <p:ph type="dt" sz="quarter" idx="10"/>
          </p:nvPr>
        </p:nvSpPr>
        <p:spPr/>
        <p:txBody>
          <a:bodyPr/>
          <a:lstStyle/>
          <a:p>
            <a:pPr>
              <a:defRPr/>
            </a:pPr>
            <a:r>
              <a:rPr lang="en-CA"/>
              <a:t>Jan 12, 2010</a:t>
            </a:r>
            <a:endParaRPr lang="en-US"/>
          </a:p>
        </p:txBody>
      </p:sp>
      <p:sp>
        <p:nvSpPr>
          <p:cNvPr id="6" name="Footer Placeholder 4"/>
          <p:cNvSpPr>
            <a:spLocks noGrp="1"/>
          </p:cNvSpPr>
          <p:nvPr>
            <p:ph type="ftr" sz="quarter" idx="11"/>
          </p:nvPr>
        </p:nvSpPr>
        <p:spPr/>
        <p:txBody>
          <a:bodyPr/>
          <a:lstStyle/>
          <a:p>
            <a:pPr>
              <a:defRPr/>
            </a:pPr>
            <a:r>
              <a:rPr lang="en-US"/>
              <a:t>STAT 100</a:t>
            </a:r>
          </a:p>
        </p:txBody>
      </p:sp>
      <p:sp>
        <p:nvSpPr>
          <p:cNvPr id="7" name="Slide Number Placeholder 5"/>
          <p:cNvSpPr>
            <a:spLocks noGrp="1"/>
          </p:cNvSpPr>
          <p:nvPr>
            <p:ph type="sldNum" sz="quarter" idx="12"/>
          </p:nvPr>
        </p:nvSpPr>
        <p:spPr/>
        <p:txBody>
          <a:bodyPr/>
          <a:lstStyle/>
          <a:p>
            <a:pPr>
              <a:defRPr/>
            </a:pPr>
            <a:fld id="{17FCFFDF-9798-465C-AD51-FBE91F7410B2}" type="slidenum">
              <a:rPr lang="en-US" smtClean="0"/>
              <a:pPr>
                <a:defRPr/>
              </a:pPr>
              <a:t>18</a:t>
            </a:fld>
            <a:endParaRPr lang="en-US"/>
          </a:p>
        </p:txBody>
      </p:sp>
      <p:sp>
        <p:nvSpPr>
          <p:cNvPr id="86018" name="Rectangle 2"/>
          <p:cNvSpPr>
            <a:spLocks noGrp="1" noRot="1" noChangeArrowheads="1"/>
          </p:cNvSpPr>
          <p:nvPr>
            <p:ph type="title"/>
          </p:nvPr>
        </p:nvSpPr>
        <p:spPr/>
        <p:txBody>
          <a:bodyPr>
            <a:normAutofit fontScale="90000"/>
          </a:bodyPr>
          <a:lstStyle/>
          <a:p>
            <a:pPr eaLnBrk="1" hangingPunct="1">
              <a:defRPr/>
            </a:pPr>
            <a:r>
              <a:rPr lang="en-US" dirty="0" smtClean="0">
                <a:ea typeface="+mj-ea"/>
                <a:cs typeface="+mj-cs"/>
              </a:rPr>
              <a:t>Gas Consumption Example: So What?</a:t>
            </a:r>
            <a:endParaRPr lang="en-US" dirty="0">
              <a:ea typeface="+mj-ea"/>
              <a:cs typeface="+mj-cs"/>
            </a:endParaRPr>
          </a:p>
        </p:txBody>
      </p:sp>
      <p:sp>
        <p:nvSpPr>
          <p:cNvPr id="86019" name="Rectangle 3"/>
          <p:cNvSpPr>
            <a:spLocks noGrp="1" noRot="1" noChangeArrowheads="1"/>
          </p:cNvSpPr>
          <p:nvPr>
            <p:ph type="body" idx="1"/>
          </p:nvPr>
        </p:nvSpPr>
        <p:spPr/>
        <p:txBody>
          <a:bodyPr/>
          <a:lstStyle/>
          <a:p>
            <a:pPr eaLnBrk="1" hangingPunct="1">
              <a:buNone/>
              <a:defRPr/>
            </a:pPr>
            <a:r>
              <a:rPr lang="en-US" dirty="0">
                <a:ea typeface="+mn-ea"/>
                <a:cs typeface="+mn-cs"/>
              </a:rPr>
              <a:t>1.</a:t>
            </a:r>
            <a:r>
              <a:rPr lang="en-US" dirty="0" smtClean="0">
                <a:ea typeface="+mn-ea"/>
                <a:cs typeface="+mn-cs"/>
              </a:rPr>
              <a:t> Smoothing can reveal info not otherwise observable.</a:t>
            </a:r>
          </a:p>
          <a:p>
            <a:pPr eaLnBrk="1" hangingPunct="1">
              <a:buNone/>
              <a:defRPr/>
            </a:pPr>
            <a:endParaRPr lang="en-US" dirty="0" smtClean="0">
              <a:ea typeface="+mn-ea"/>
              <a:cs typeface="+mn-cs"/>
            </a:endParaRPr>
          </a:p>
          <a:p>
            <a:pPr eaLnBrk="1" hangingPunct="1">
              <a:buNone/>
              <a:defRPr/>
            </a:pPr>
            <a:r>
              <a:rPr lang="en-US" dirty="0">
                <a:ea typeface="+mn-ea"/>
                <a:cs typeface="+mn-cs"/>
              </a:rPr>
              <a:t>2.</a:t>
            </a:r>
            <a:r>
              <a:rPr lang="en-US" dirty="0" smtClean="0">
                <a:ea typeface="+mn-ea"/>
                <a:cs typeface="+mn-cs"/>
              </a:rPr>
              <a:t> </a:t>
            </a:r>
            <a:r>
              <a:rPr lang="en-US" dirty="0" smtClean="0"/>
              <a:t>Use of the technique combines the technique of averaging with real-world common sense.  </a:t>
            </a:r>
          </a:p>
          <a:p>
            <a:pPr eaLnBrk="1" hangingPunct="1">
              <a:buNone/>
              <a:defRPr/>
            </a:pPr>
            <a:endParaRPr lang="en-US" dirty="0" smtClean="0"/>
          </a:p>
          <a:p>
            <a:pPr eaLnBrk="1" hangingPunct="1">
              <a:buNone/>
              <a:defRPr/>
            </a:pPr>
            <a:r>
              <a:rPr lang="en-US" dirty="0" smtClean="0"/>
              <a:t>3.  Subjectivity is a necessary part of good data analysis. </a:t>
            </a:r>
            <a:endParaRPr lang="en-US" dirty="0">
              <a:ea typeface="+mn-ea"/>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601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6019">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6019">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019" grpId="0" build="p"/>
    </p:bldLst>
  </p:timing>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19810" name="Rectangle 3"/>
          <p:cNvSpPr>
            <a:spLocks noChangeArrowheads="1"/>
          </p:cNvSpPr>
          <p:nvPr/>
        </p:nvSpPr>
        <p:spPr bwMode="auto">
          <a:xfrm>
            <a:off x="2751666" y="719667"/>
            <a:ext cx="4339167" cy="886883"/>
          </a:xfrm>
          <a:prstGeom prst="rect">
            <a:avLst/>
          </a:prstGeom>
          <a:noFill/>
          <a:ln w="9525">
            <a:noFill/>
            <a:miter lim="800000"/>
            <a:headEnd/>
            <a:tailEnd/>
          </a:ln>
        </p:spPr>
        <p:txBody>
          <a:bodyPr anchor="ctr">
            <a:prstTxWarp prst="textNoShape">
              <a:avLst/>
            </a:prstTxWarp>
          </a:bodyPr>
          <a:lstStyle/>
          <a:p>
            <a:pPr algn="ctr" eaLnBrk="1" hangingPunct="1"/>
            <a:r>
              <a:rPr lang="en-US" sz="3600" dirty="0" smtClean="0">
                <a:latin typeface="Times New Roman" charset="0"/>
              </a:rPr>
              <a:t>Public Lotteries</a:t>
            </a:r>
          </a:p>
          <a:p>
            <a:pPr algn="ctr" eaLnBrk="1" hangingPunct="1"/>
            <a:r>
              <a:rPr lang="en-US" sz="3600" dirty="0" smtClean="0">
                <a:latin typeface="Times New Roman" charset="0"/>
              </a:rPr>
              <a:t>(like 6/49)</a:t>
            </a:r>
            <a:r>
              <a:rPr lang="en-US" sz="4400" dirty="0" smtClean="0">
                <a:latin typeface="Times New Roman" charset="0"/>
              </a:rPr>
              <a:t/>
            </a:r>
            <a:br>
              <a:rPr lang="en-US" sz="4400" dirty="0" smtClean="0">
                <a:latin typeface="Times New Roman" charset="0"/>
              </a:rPr>
            </a:br>
            <a:endParaRPr lang="en-US" sz="4400" dirty="0">
              <a:latin typeface="Times New Roman" charset="0"/>
            </a:endParaRPr>
          </a:p>
        </p:txBody>
      </p:sp>
      <p:sp>
        <p:nvSpPr>
          <p:cNvPr id="180228" name="Rectangle 4"/>
          <p:cNvSpPr>
            <a:spLocks noChangeArrowheads="1"/>
          </p:cNvSpPr>
          <p:nvPr/>
        </p:nvSpPr>
        <p:spPr bwMode="auto">
          <a:xfrm>
            <a:off x="914400" y="1447799"/>
            <a:ext cx="7772400" cy="2895600"/>
          </a:xfrm>
          <a:prstGeom prst="rect">
            <a:avLst/>
          </a:prstGeom>
          <a:noFill/>
          <a:ln w="9525">
            <a:noFill/>
            <a:miter lim="800000"/>
            <a:headEnd/>
            <a:tailEnd/>
          </a:ln>
        </p:spPr>
        <p:txBody>
          <a:bodyPr>
            <a:prstTxWarp prst="textNoShape">
              <a:avLst/>
            </a:prstTxWarp>
          </a:bodyPr>
          <a:lstStyle/>
          <a:p>
            <a:pPr marL="342900" indent="-342900" eaLnBrk="1" hangingPunct="1">
              <a:spcBef>
                <a:spcPct val="20000"/>
              </a:spcBef>
            </a:pPr>
            <a:r>
              <a:rPr lang="en-US" sz="3200" dirty="0"/>
              <a:t>Cash flow </a:t>
            </a:r>
          </a:p>
          <a:p>
            <a:pPr marL="742950" lvl="1" indent="-285750" eaLnBrk="1" hangingPunct="1">
              <a:spcBef>
                <a:spcPct val="20000"/>
              </a:spcBef>
              <a:buFontTx/>
              <a:buChar char="–"/>
            </a:pPr>
            <a:r>
              <a:rPr lang="en-US" sz="2800" dirty="0">
                <a:ea typeface="ＭＳ Ｐゴシック" charset="-128"/>
                <a:cs typeface="ＭＳ Ｐゴシック" charset="-128"/>
              </a:rPr>
              <a:t>Ticket proceeds in (100%)</a:t>
            </a:r>
          </a:p>
          <a:p>
            <a:pPr marL="742950" lvl="1" indent="-285750" eaLnBrk="1" hangingPunct="1">
              <a:spcBef>
                <a:spcPct val="20000"/>
              </a:spcBef>
              <a:buFontTx/>
              <a:buChar char="–"/>
            </a:pPr>
            <a:r>
              <a:rPr lang="en-US" sz="2800" dirty="0">
                <a:ea typeface="ＭＳ Ｐゴシック" charset="-128"/>
                <a:cs typeface="ＭＳ Ｐゴシック" charset="-128"/>
              </a:rPr>
              <a:t>Prize money out (50%)</a:t>
            </a:r>
          </a:p>
          <a:p>
            <a:pPr marL="742950" lvl="1" indent="-285750" eaLnBrk="1" hangingPunct="1">
              <a:spcBef>
                <a:spcPct val="20000"/>
              </a:spcBef>
              <a:buFontTx/>
              <a:buChar char="–"/>
            </a:pPr>
            <a:r>
              <a:rPr lang="en-US" sz="2800" dirty="0">
                <a:ea typeface="ＭＳ Ｐゴシック" charset="-128"/>
                <a:cs typeface="ＭＳ Ｐゴシック" charset="-128"/>
              </a:rPr>
              <a:t>Good causes (35%)</a:t>
            </a:r>
          </a:p>
          <a:p>
            <a:pPr marL="742950" lvl="1" indent="-285750" eaLnBrk="1" hangingPunct="1">
              <a:spcBef>
                <a:spcPct val="20000"/>
              </a:spcBef>
              <a:buFontTx/>
              <a:buChar char="–"/>
            </a:pPr>
            <a:r>
              <a:rPr lang="en-US" sz="2800" dirty="0">
                <a:ea typeface="ＭＳ Ｐゴシック" charset="-128"/>
                <a:cs typeface="ＭＳ Ｐゴシック" charset="-128"/>
              </a:rPr>
              <a:t>Administration and Sales (15%)</a:t>
            </a:r>
          </a:p>
        </p:txBody>
      </p:sp>
      <p:sp>
        <p:nvSpPr>
          <p:cNvPr id="180230" name="Text Box 6"/>
          <p:cNvSpPr txBox="1">
            <a:spLocks noChangeArrowheads="1"/>
          </p:cNvSpPr>
          <p:nvPr/>
        </p:nvSpPr>
        <p:spPr bwMode="auto">
          <a:xfrm>
            <a:off x="914400" y="4487333"/>
            <a:ext cx="7468711" cy="917174"/>
          </a:xfrm>
          <a:prstGeom prst="rect">
            <a:avLst/>
          </a:prstGeom>
          <a:noFill/>
          <a:ln w="9525">
            <a:noFill/>
            <a:miter lim="800000"/>
            <a:headEnd/>
            <a:tailEnd/>
          </a:ln>
        </p:spPr>
        <p:txBody>
          <a:bodyPr wrap="square">
            <a:prstTxWarp prst="textNoShape">
              <a:avLst/>
            </a:prstTxWarp>
            <a:spAutoFit/>
          </a:bodyPr>
          <a:lstStyle/>
          <a:p>
            <a:pPr eaLnBrk="1" hangingPunct="1">
              <a:spcBef>
                <a:spcPct val="20000"/>
              </a:spcBef>
            </a:pPr>
            <a:r>
              <a:rPr lang="en-US" sz="3200" dirty="0">
                <a:latin typeface="Arial" charset="0"/>
                <a:ea typeface="ＭＳ Ｐゴシック" charset="-128"/>
                <a:cs typeface="ＭＳ Ｐゴシック" charset="-128"/>
              </a:rPr>
              <a:t>$1.00 ticket worth </a:t>
            </a:r>
            <a:r>
              <a:rPr lang="en-US" sz="3200" dirty="0">
                <a:solidFill>
                  <a:srgbClr val="E5101E"/>
                </a:solidFill>
                <a:latin typeface="Arial" charset="0"/>
                <a:ea typeface="ＭＳ Ｐゴシック" charset="-128"/>
                <a:cs typeface="ＭＳ Ｐゴシック" charset="-128"/>
              </a:rPr>
              <a:t>50</a:t>
            </a:r>
            <a:r>
              <a:rPr lang="en-US" sz="3200" dirty="0">
                <a:latin typeface="Arial" charset="0"/>
                <a:ea typeface="ＭＳ Ｐゴシック" charset="-128"/>
                <a:cs typeface="ＭＳ Ｐゴシック" charset="-128"/>
              </a:rPr>
              <a:t> </a:t>
            </a:r>
            <a:r>
              <a:rPr lang="en-US" sz="3200" dirty="0" smtClean="0">
                <a:latin typeface="Arial" charset="0"/>
                <a:ea typeface="ＭＳ Ｐゴシック" charset="-128"/>
                <a:cs typeface="ＭＳ Ｐゴシック" charset="-128"/>
              </a:rPr>
              <a:t>cents</a:t>
            </a:r>
            <a:r>
              <a:rPr lang="en-US" sz="3200" dirty="0">
                <a:latin typeface="Arial" charset="0"/>
                <a:ea typeface="ＭＳ Ｐゴシック" charset="-128"/>
                <a:cs typeface="ＭＳ Ｐゴシック" charset="-128"/>
              </a:rPr>
              <a:t>, on average</a:t>
            </a:r>
            <a:endParaRPr lang="en-US" sz="3200" dirty="0" smtClean="0">
              <a:latin typeface="Arial" charset="0"/>
              <a:ea typeface="ＭＳ Ｐゴシック" charset="-128"/>
              <a:cs typeface="ＭＳ Ｐゴシック" charset="-128"/>
            </a:endParaRPr>
          </a:p>
          <a:p>
            <a:endParaRPr lang="en-US" dirty="0">
              <a:latin typeface="Arial" charset="0"/>
              <a:ea typeface="ＭＳ Ｐゴシック" charset="-128"/>
              <a:cs typeface="ＭＳ Ｐゴシック" charset="-128"/>
            </a:endParaRPr>
          </a:p>
        </p:txBody>
      </p:sp>
      <p:sp>
        <p:nvSpPr>
          <p:cNvPr id="119814" name="Date Placeholder 5"/>
          <p:cNvSpPr>
            <a:spLocks noGrp="1"/>
          </p:cNvSpPr>
          <p:nvPr>
            <p:ph type="dt" sz="quarter" idx="10"/>
          </p:nvPr>
        </p:nvSpPr>
        <p:spPr>
          <a:noFill/>
        </p:spPr>
        <p:txBody>
          <a:bodyPr/>
          <a:lstStyle/>
          <a:p>
            <a:fld id="{B88880CC-E118-4DF2-B54B-FA9145402488}" type="datetime1">
              <a:rPr lang="en-US" smtClean="0"/>
              <a:pPr/>
              <a:t>2/26/11</a:t>
            </a:fld>
            <a:endParaRPr lang="en-US" smtClean="0"/>
          </a:p>
        </p:txBody>
      </p:sp>
      <p:sp>
        <p:nvSpPr>
          <p:cNvPr id="119815" name="Slide Number Placeholder 6"/>
          <p:cNvSpPr>
            <a:spLocks noGrp="1"/>
          </p:cNvSpPr>
          <p:nvPr>
            <p:ph type="sldNum" sz="quarter" idx="12"/>
          </p:nvPr>
        </p:nvSpPr>
        <p:spPr>
          <a:noFill/>
        </p:spPr>
        <p:txBody>
          <a:bodyPr/>
          <a:lstStyle/>
          <a:p>
            <a:fld id="{7BCC0E66-2012-4D5F-9CC6-90C53A8F4C67}" type="slidenum">
              <a:rPr lang="en-US" smtClean="0"/>
              <a:pPr/>
              <a:t>19</a:t>
            </a:fld>
            <a:endParaRPr lang="en-US" smtClean="0"/>
          </a:p>
        </p:txBody>
      </p:sp>
      <p:sp>
        <p:nvSpPr>
          <p:cNvPr id="119816" name="Footer Placeholder 7"/>
          <p:cNvSpPr>
            <a:spLocks noGrp="1"/>
          </p:cNvSpPr>
          <p:nvPr>
            <p:ph type="ftr" sz="quarter" idx="11"/>
          </p:nvPr>
        </p:nvSpPr>
        <p:spPr>
          <a:noFill/>
        </p:spPr>
        <p:txBody>
          <a:bodyPr/>
          <a:lstStyle/>
          <a:p>
            <a:r>
              <a:rPr lang="en-US" smtClean="0"/>
              <a:t>LS 829 - 2010</a:t>
            </a:r>
          </a:p>
        </p:txBody>
      </p:sp>
      <p:sp>
        <p:nvSpPr>
          <p:cNvPr id="8" name="TextBox 7"/>
          <p:cNvSpPr txBox="1"/>
          <p:nvPr/>
        </p:nvSpPr>
        <p:spPr>
          <a:xfrm>
            <a:off x="1167827" y="5494576"/>
            <a:ext cx="6833922" cy="861774"/>
          </a:xfrm>
          <a:prstGeom prst="rect">
            <a:avLst/>
          </a:prstGeom>
          <a:noFill/>
        </p:spPr>
        <p:txBody>
          <a:bodyPr wrap="none" rtlCol="0">
            <a:spAutoFit/>
          </a:bodyPr>
          <a:lstStyle/>
          <a:p>
            <a:r>
              <a:rPr lang="en-US" sz="3200" dirty="0" smtClean="0">
                <a:latin typeface="Arial" charset="0"/>
                <a:ea typeface="ＭＳ Ｐゴシック" charset="-128"/>
                <a:cs typeface="ＭＳ Ｐゴシック" charset="-128"/>
              </a:rPr>
              <a:t>Typical lottery </a:t>
            </a:r>
            <a:r>
              <a:rPr lang="en-US" sz="3200" dirty="0" err="1" smtClean="0">
                <a:latin typeface="Arial" charset="0"/>
                <a:ea typeface="ＭＳ Ｐゴシック" charset="-128"/>
                <a:cs typeface="ＭＳ Ｐゴシック" charset="-128"/>
              </a:rPr>
              <a:t>P(jackpot</a:t>
            </a:r>
            <a:r>
              <a:rPr lang="en-US" sz="3200" dirty="0" smtClean="0">
                <a:latin typeface="Arial" charset="0"/>
                <a:ea typeface="ＭＳ Ｐゴシック" charset="-128"/>
                <a:cs typeface="ＭＳ Ｐゴシック" charset="-128"/>
              </a:rPr>
              <a:t>) = </a:t>
            </a:r>
            <a:r>
              <a:rPr lang="en-US" sz="3200" dirty="0" smtClean="0">
                <a:solidFill>
                  <a:srgbClr val="E5101E"/>
                </a:solidFill>
                <a:latin typeface="Arial" charset="0"/>
                <a:ea typeface="ＭＳ Ｐゴシック" charset="-128"/>
                <a:cs typeface="ＭＳ Ｐゴシック" charset="-128"/>
              </a:rPr>
              <a:t>.0000007</a:t>
            </a:r>
            <a:endParaRPr lang="en-US" sz="3200" dirty="0" smtClean="0">
              <a:latin typeface="Arial" charset="0"/>
              <a:ea typeface="ＭＳ Ｐゴシック" charset="-128"/>
              <a:cs typeface="ＭＳ Ｐゴシック" charset="-128"/>
            </a:endParaRPr>
          </a:p>
          <a:p>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80228">
                                            <p:txEl>
                                              <p:pRg st="0" end="0"/>
                                            </p:txEl>
                                          </p:spTgt>
                                        </p:tgtEl>
                                        <p:attrNameLst>
                                          <p:attrName>style.visibility</p:attrName>
                                        </p:attrNameLst>
                                      </p:cBhvr>
                                      <p:to>
                                        <p:strVal val="visible"/>
                                      </p:to>
                                    </p:set>
                                    <p:animEffect transition="in" filter="dissolve">
                                      <p:cBhvr>
                                        <p:cTn id="7" dur="500"/>
                                        <p:tgtEl>
                                          <p:spTgt spid="180228">
                                            <p:txEl>
                                              <p:pRg st="0" end="0"/>
                                            </p:txEl>
                                          </p:spTgt>
                                        </p:tgtEl>
                                      </p:cBhvr>
                                    </p:animEffect>
                                  </p:childTnLst>
                                </p:cTn>
                              </p:par>
                              <p:par>
                                <p:cTn id="8" presetID="9" presetClass="entr" presetSubtype="0" fill="hold" grpId="0" nodeType="withEffect">
                                  <p:stCondLst>
                                    <p:cond delay="0"/>
                                  </p:stCondLst>
                                  <p:childTnLst>
                                    <p:set>
                                      <p:cBhvr>
                                        <p:cTn id="9" dur="1" fill="hold">
                                          <p:stCondLst>
                                            <p:cond delay="0"/>
                                          </p:stCondLst>
                                        </p:cTn>
                                        <p:tgtEl>
                                          <p:spTgt spid="180228">
                                            <p:txEl>
                                              <p:pRg st="1" end="1"/>
                                            </p:txEl>
                                          </p:spTgt>
                                        </p:tgtEl>
                                        <p:attrNameLst>
                                          <p:attrName>style.visibility</p:attrName>
                                        </p:attrNameLst>
                                      </p:cBhvr>
                                      <p:to>
                                        <p:strVal val="visible"/>
                                      </p:to>
                                    </p:set>
                                    <p:animEffect transition="in" filter="dissolve">
                                      <p:cBhvr>
                                        <p:cTn id="10" dur="500"/>
                                        <p:tgtEl>
                                          <p:spTgt spid="180228">
                                            <p:txEl>
                                              <p:pRg st="1" end="1"/>
                                            </p:txEl>
                                          </p:spTgt>
                                        </p:tgtEl>
                                      </p:cBhvr>
                                    </p:animEffect>
                                  </p:childTnLst>
                                </p:cTn>
                              </p:par>
                              <p:par>
                                <p:cTn id="11" presetID="9" presetClass="entr" presetSubtype="0" fill="hold" grpId="0" nodeType="withEffect">
                                  <p:stCondLst>
                                    <p:cond delay="0"/>
                                  </p:stCondLst>
                                  <p:childTnLst>
                                    <p:set>
                                      <p:cBhvr>
                                        <p:cTn id="12" dur="1" fill="hold">
                                          <p:stCondLst>
                                            <p:cond delay="0"/>
                                          </p:stCondLst>
                                        </p:cTn>
                                        <p:tgtEl>
                                          <p:spTgt spid="180228">
                                            <p:txEl>
                                              <p:pRg st="2" end="2"/>
                                            </p:txEl>
                                          </p:spTgt>
                                        </p:tgtEl>
                                        <p:attrNameLst>
                                          <p:attrName>style.visibility</p:attrName>
                                        </p:attrNameLst>
                                      </p:cBhvr>
                                      <p:to>
                                        <p:strVal val="visible"/>
                                      </p:to>
                                    </p:set>
                                    <p:animEffect transition="in" filter="dissolve">
                                      <p:cBhvr>
                                        <p:cTn id="13" dur="500"/>
                                        <p:tgtEl>
                                          <p:spTgt spid="180228">
                                            <p:txEl>
                                              <p:pRg st="2" end="2"/>
                                            </p:txEl>
                                          </p:spTgt>
                                        </p:tgtEl>
                                      </p:cBhvr>
                                    </p:animEffect>
                                  </p:childTnLst>
                                </p:cTn>
                              </p:par>
                              <p:par>
                                <p:cTn id="14" presetID="9" presetClass="entr" presetSubtype="0" fill="hold" grpId="0" nodeType="withEffect">
                                  <p:stCondLst>
                                    <p:cond delay="0"/>
                                  </p:stCondLst>
                                  <p:childTnLst>
                                    <p:set>
                                      <p:cBhvr>
                                        <p:cTn id="15" dur="1" fill="hold">
                                          <p:stCondLst>
                                            <p:cond delay="0"/>
                                          </p:stCondLst>
                                        </p:cTn>
                                        <p:tgtEl>
                                          <p:spTgt spid="180228">
                                            <p:txEl>
                                              <p:pRg st="3" end="3"/>
                                            </p:txEl>
                                          </p:spTgt>
                                        </p:tgtEl>
                                        <p:attrNameLst>
                                          <p:attrName>style.visibility</p:attrName>
                                        </p:attrNameLst>
                                      </p:cBhvr>
                                      <p:to>
                                        <p:strVal val="visible"/>
                                      </p:to>
                                    </p:set>
                                    <p:animEffect transition="in" filter="dissolve">
                                      <p:cBhvr>
                                        <p:cTn id="16" dur="500"/>
                                        <p:tgtEl>
                                          <p:spTgt spid="180228">
                                            <p:txEl>
                                              <p:pRg st="3" end="3"/>
                                            </p:txEl>
                                          </p:spTgt>
                                        </p:tgtEl>
                                      </p:cBhvr>
                                    </p:animEffect>
                                  </p:childTnLst>
                                </p:cTn>
                              </p:par>
                              <p:par>
                                <p:cTn id="17" presetID="9" presetClass="entr" presetSubtype="0" fill="hold" grpId="0" nodeType="withEffect">
                                  <p:stCondLst>
                                    <p:cond delay="0"/>
                                  </p:stCondLst>
                                  <p:childTnLst>
                                    <p:set>
                                      <p:cBhvr>
                                        <p:cTn id="18" dur="1" fill="hold">
                                          <p:stCondLst>
                                            <p:cond delay="0"/>
                                          </p:stCondLst>
                                        </p:cTn>
                                        <p:tgtEl>
                                          <p:spTgt spid="180228">
                                            <p:txEl>
                                              <p:pRg st="4" end="4"/>
                                            </p:txEl>
                                          </p:spTgt>
                                        </p:tgtEl>
                                        <p:attrNameLst>
                                          <p:attrName>style.visibility</p:attrName>
                                        </p:attrNameLst>
                                      </p:cBhvr>
                                      <p:to>
                                        <p:strVal val="visible"/>
                                      </p:to>
                                    </p:set>
                                    <p:animEffect transition="in" filter="dissolve">
                                      <p:cBhvr>
                                        <p:cTn id="19" dur="500"/>
                                        <p:tgtEl>
                                          <p:spTgt spid="180228">
                                            <p:txEl>
                                              <p:pRg st="4" end="4"/>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grpId="0" nodeType="clickEffect">
                                  <p:stCondLst>
                                    <p:cond delay="0"/>
                                  </p:stCondLst>
                                  <p:childTnLst>
                                    <p:set>
                                      <p:cBhvr>
                                        <p:cTn id="23" dur="1" fill="hold">
                                          <p:stCondLst>
                                            <p:cond delay="0"/>
                                          </p:stCondLst>
                                        </p:cTn>
                                        <p:tgtEl>
                                          <p:spTgt spid="180230"/>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grpId="0" nodeType="clickEffect">
                                  <p:stCondLst>
                                    <p:cond delay="0"/>
                                  </p:stCondLst>
                                  <p:childTnLst>
                                    <p:set>
                                      <p:cBhvr>
                                        <p:cTn id="27"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0228" grpId="0" build="p"/>
      <p:bldP spid="180230" grpId="0"/>
      <p:bldP spid="8" grpId="0"/>
    </p:bld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Language of Statistics?</a:t>
            </a:r>
            <a:endParaRPr lang="en-US" dirty="0"/>
          </a:p>
        </p:txBody>
      </p:sp>
      <p:sp>
        <p:nvSpPr>
          <p:cNvPr id="3" name="Content Placeholder 2"/>
          <p:cNvSpPr>
            <a:spLocks noGrp="1"/>
          </p:cNvSpPr>
          <p:nvPr>
            <p:ph idx="1"/>
          </p:nvPr>
        </p:nvSpPr>
        <p:spPr>
          <a:xfrm>
            <a:off x="2514600" y="1600200"/>
            <a:ext cx="4533900" cy="4525963"/>
          </a:xfrm>
        </p:spPr>
        <p:txBody>
          <a:bodyPr/>
          <a:lstStyle/>
          <a:p>
            <a:r>
              <a:rPr lang="en-US" dirty="0" smtClean="0"/>
              <a:t>Significance</a:t>
            </a:r>
          </a:p>
          <a:p>
            <a:r>
              <a:rPr lang="en-US" dirty="0" smtClean="0"/>
              <a:t>Normal</a:t>
            </a:r>
          </a:p>
          <a:p>
            <a:r>
              <a:rPr lang="en-US" dirty="0" smtClean="0"/>
              <a:t>Standard Deviation</a:t>
            </a:r>
          </a:p>
          <a:p>
            <a:r>
              <a:rPr lang="en-US" dirty="0" smtClean="0"/>
              <a:t>Mean</a:t>
            </a:r>
          </a:p>
          <a:p>
            <a:r>
              <a:rPr lang="en-US" dirty="0" smtClean="0"/>
              <a:t>Expected Value</a:t>
            </a:r>
          </a:p>
          <a:p>
            <a:r>
              <a:rPr lang="en-US" dirty="0" smtClean="0"/>
              <a:t>Error</a:t>
            </a:r>
          </a:p>
          <a:p>
            <a:r>
              <a:rPr lang="en-US" dirty="0" smtClean="0"/>
              <a:t>Greek Symbols!</a:t>
            </a:r>
          </a:p>
          <a:p>
            <a:endParaRPr lang="en-US" dirty="0"/>
          </a:p>
        </p:txBody>
      </p:sp>
      <p:sp>
        <p:nvSpPr>
          <p:cNvPr id="4" name="TextBox 3"/>
          <p:cNvSpPr txBox="1"/>
          <p:nvPr/>
        </p:nvSpPr>
        <p:spPr>
          <a:xfrm>
            <a:off x="723337" y="6126163"/>
            <a:ext cx="7963463" cy="523220"/>
          </a:xfrm>
          <a:prstGeom prst="rect">
            <a:avLst/>
          </a:prstGeom>
          <a:noFill/>
        </p:spPr>
        <p:txBody>
          <a:bodyPr wrap="none" rtlCol="0">
            <a:spAutoFit/>
          </a:bodyPr>
          <a:lstStyle/>
          <a:p>
            <a:r>
              <a:rPr lang="en-US" sz="2800" dirty="0" smtClean="0"/>
              <a:t>Suggests a discipline that is out-of-touch with Reality! </a:t>
            </a:r>
            <a:endParaRPr lang="en-US" sz="28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p:bldLst>
  </p:timing>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21858" name="Rectangle 3"/>
          <p:cNvSpPr>
            <a:spLocks noGrp="1" noChangeArrowheads="1"/>
          </p:cNvSpPr>
          <p:nvPr>
            <p:ph type="title"/>
          </p:nvPr>
        </p:nvSpPr>
        <p:spPr>
          <a:noFill/>
        </p:spPr>
        <p:txBody>
          <a:bodyPr/>
          <a:lstStyle/>
          <a:p>
            <a:pPr eaLnBrk="1" hangingPunct="1"/>
            <a:r>
              <a:rPr lang="en-US"/>
              <a:t>How small is .0000007?</a:t>
            </a:r>
          </a:p>
        </p:txBody>
      </p:sp>
      <p:sp>
        <p:nvSpPr>
          <p:cNvPr id="182276" name="Rectangle 4"/>
          <p:cNvSpPr>
            <a:spLocks noChangeArrowheads="1"/>
          </p:cNvSpPr>
          <p:nvPr/>
        </p:nvSpPr>
        <p:spPr bwMode="auto">
          <a:xfrm>
            <a:off x="685800" y="1981200"/>
            <a:ext cx="7772400" cy="4114800"/>
          </a:xfrm>
          <a:prstGeom prst="rect">
            <a:avLst/>
          </a:prstGeom>
          <a:noFill/>
          <a:ln w="9525">
            <a:noFill/>
            <a:miter lim="800000"/>
            <a:headEnd/>
            <a:tailEnd/>
          </a:ln>
        </p:spPr>
        <p:txBody>
          <a:bodyPr>
            <a:prstTxWarp prst="textNoShape">
              <a:avLst/>
            </a:prstTxWarp>
          </a:bodyPr>
          <a:lstStyle/>
          <a:p>
            <a:pPr marL="342900" indent="-342900" eaLnBrk="1" hangingPunct="1">
              <a:spcBef>
                <a:spcPct val="20000"/>
              </a:spcBef>
              <a:buFontTx/>
              <a:buChar char="•"/>
            </a:pPr>
            <a:r>
              <a:rPr lang="en-US" sz="3200"/>
              <a:t>Buy </a:t>
            </a:r>
            <a:r>
              <a:rPr lang="en-US" sz="3200" b="1"/>
              <a:t>10</a:t>
            </a:r>
            <a:r>
              <a:rPr lang="en-US" sz="3200"/>
              <a:t> tickets </a:t>
            </a:r>
            <a:r>
              <a:rPr lang="en-US" sz="3200" b="1"/>
              <a:t>every</a:t>
            </a:r>
            <a:r>
              <a:rPr lang="en-US" sz="3200"/>
              <a:t> week for </a:t>
            </a:r>
            <a:r>
              <a:rPr lang="en-US" sz="3200" b="1"/>
              <a:t>60</a:t>
            </a:r>
            <a:r>
              <a:rPr lang="en-US" sz="3200"/>
              <a:t> years</a:t>
            </a:r>
          </a:p>
          <a:p>
            <a:pPr marL="342900" indent="-342900" eaLnBrk="1" hangingPunct="1">
              <a:spcBef>
                <a:spcPct val="20000"/>
              </a:spcBef>
              <a:buFontTx/>
              <a:buChar char="•"/>
            </a:pPr>
            <a:r>
              <a:rPr lang="en-US" sz="3200"/>
              <a:t>Cost is $31,200.  </a:t>
            </a:r>
          </a:p>
          <a:p>
            <a:pPr marL="342900" indent="-342900" eaLnBrk="1" hangingPunct="1">
              <a:spcBef>
                <a:spcPct val="20000"/>
              </a:spcBef>
              <a:buFontTx/>
              <a:buChar char="•"/>
            </a:pPr>
            <a:endParaRPr lang="en-US" sz="3200"/>
          </a:p>
          <a:p>
            <a:pPr marL="342900" indent="-342900" eaLnBrk="1" hangingPunct="1">
              <a:spcBef>
                <a:spcPct val="20000"/>
              </a:spcBef>
              <a:buFontTx/>
              <a:buChar char="•"/>
            </a:pPr>
            <a:r>
              <a:rPr lang="en-US" sz="3200"/>
              <a:t>Chance of winning jackpot is = ….</a:t>
            </a:r>
          </a:p>
          <a:p>
            <a:pPr marL="342900" indent="-342900" eaLnBrk="1" hangingPunct="1">
              <a:spcBef>
                <a:spcPct val="20000"/>
              </a:spcBef>
              <a:buFontTx/>
              <a:buChar char="•"/>
            </a:pPr>
            <a:endParaRPr lang="en-US" sz="3200"/>
          </a:p>
          <a:p>
            <a:pPr marL="342900" indent="-342900" algn="ctr" eaLnBrk="1" hangingPunct="1">
              <a:spcBef>
                <a:spcPct val="20000"/>
              </a:spcBef>
            </a:pPr>
            <a:r>
              <a:rPr lang="en-US" sz="3200">
                <a:solidFill>
                  <a:srgbClr val="E5101E"/>
                </a:solidFill>
              </a:rPr>
              <a:t>1/5 of 1 percent!</a:t>
            </a:r>
          </a:p>
        </p:txBody>
      </p:sp>
      <p:sp>
        <p:nvSpPr>
          <p:cNvPr id="121860" name="Date Placeholder 3"/>
          <p:cNvSpPr>
            <a:spLocks noGrp="1"/>
          </p:cNvSpPr>
          <p:nvPr>
            <p:ph type="dt" sz="quarter" idx="10"/>
          </p:nvPr>
        </p:nvSpPr>
        <p:spPr>
          <a:noFill/>
        </p:spPr>
        <p:txBody>
          <a:bodyPr/>
          <a:lstStyle/>
          <a:p>
            <a:fld id="{0EF7BA56-456B-4FCE-B2DC-A1592C7439DD}" type="datetime1">
              <a:rPr lang="en-US" smtClean="0"/>
              <a:pPr/>
              <a:t>2/26/11</a:t>
            </a:fld>
            <a:endParaRPr lang="en-US" smtClean="0"/>
          </a:p>
        </p:txBody>
      </p:sp>
      <p:sp>
        <p:nvSpPr>
          <p:cNvPr id="121861" name="Slide Number Placeholder 4"/>
          <p:cNvSpPr>
            <a:spLocks noGrp="1"/>
          </p:cNvSpPr>
          <p:nvPr>
            <p:ph type="sldNum" sz="quarter" idx="12"/>
          </p:nvPr>
        </p:nvSpPr>
        <p:spPr>
          <a:noFill/>
        </p:spPr>
        <p:txBody>
          <a:bodyPr/>
          <a:lstStyle/>
          <a:p>
            <a:fld id="{319F49F9-A35A-408A-BF63-9A9D273A1A15}" type="slidenum">
              <a:rPr lang="en-US" smtClean="0"/>
              <a:pPr/>
              <a:t>20</a:t>
            </a:fld>
            <a:endParaRPr lang="en-US" smtClean="0"/>
          </a:p>
        </p:txBody>
      </p:sp>
      <p:sp>
        <p:nvSpPr>
          <p:cNvPr id="121862" name="Footer Placeholder 5"/>
          <p:cNvSpPr>
            <a:spLocks noGrp="1"/>
          </p:cNvSpPr>
          <p:nvPr>
            <p:ph type="ftr" sz="quarter" idx="11"/>
          </p:nvPr>
        </p:nvSpPr>
        <p:spPr>
          <a:noFill/>
        </p:spPr>
        <p:txBody>
          <a:bodyPr/>
          <a:lstStyle/>
          <a:p>
            <a:r>
              <a:rPr lang="en-US" smtClean="0"/>
              <a:t>LS 829 - 2010</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8227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8227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82276">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82276">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2276" grpId="0" build="p"/>
    </p:bldLst>
  </p:timing>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Lottery Example – So What?</a:t>
            </a:r>
            <a:endParaRPr lang="en-US" dirty="0"/>
          </a:p>
        </p:txBody>
      </p:sp>
      <p:sp>
        <p:nvSpPr>
          <p:cNvPr id="3" name="TextBox 2"/>
          <p:cNvSpPr txBox="1"/>
          <p:nvPr/>
        </p:nvSpPr>
        <p:spPr>
          <a:xfrm>
            <a:off x="457200" y="1981200"/>
            <a:ext cx="7979017" cy="1938992"/>
          </a:xfrm>
          <a:prstGeom prst="rect">
            <a:avLst/>
          </a:prstGeom>
          <a:noFill/>
        </p:spPr>
        <p:txBody>
          <a:bodyPr wrap="none" rtlCol="0">
            <a:spAutoFit/>
          </a:bodyPr>
          <a:lstStyle/>
          <a:p>
            <a:r>
              <a:rPr lang="en-US" sz="2400" dirty="0" smtClean="0"/>
              <a:t>1.  Lottery is not a good investment from financial perspective.</a:t>
            </a:r>
          </a:p>
          <a:p>
            <a:endParaRPr lang="en-US" sz="2400" dirty="0" smtClean="0"/>
          </a:p>
          <a:p>
            <a:r>
              <a:rPr lang="en-US" sz="2400" dirty="0" smtClean="0"/>
              <a:t>2.  Long participation is no guarantee of a big win.</a:t>
            </a:r>
          </a:p>
          <a:p>
            <a:endParaRPr lang="en-US" sz="2400" dirty="0" smtClean="0"/>
          </a:p>
          <a:p>
            <a:r>
              <a:rPr lang="en-US" sz="2400" dirty="0" smtClean="0"/>
              <a:t>3.  Almost always, long participation results in a big loss.</a:t>
            </a:r>
            <a:endParaRPr lang="en-US" sz="2400"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Peer Review – Motivating Example</a:t>
            </a:r>
            <a:endParaRPr lang="en-US" dirty="0"/>
          </a:p>
        </p:txBody>
      </p:sp>
      <p:sp>
        <p:nvSpPr>
          <p:cNvPr id="3" name="Content Placeholder 2"/>
          <p:cNvSpPr>
            <a:spLocks noGrp="1"/>
          </p:cNvSpPr>
          <p:nvPr>
            <p:ph idx="1"/>
          </p:nvPr>
        </p:nvSpPr>
        <p:spPr/>
        <p:txBody>
          <a:bodyPr/>
          <a:lstStyle/>
          <a:p>
            <a:r>
              <a:rPr lang="en-US" dirty="0" smtClean="0"/>
              <a:t>“Motherhood” Procedure?</a:t>
            </a:r>
          </a:p>
          <a:p>
            <a:r>
              <a:rPr lang="en-US" dirty="0" err="1" smtClean="0"/>
              <a:t>SFUs</a:t>
            </a:r>
            <a:r>
              <a:rPr lang="en-US" dirty="0" smtClean="0"/>
              <a:t> “Diverse Qualifications Admissions”</a:t>
            </a:r>
          </a:p>
          <a:p>
            <a:pPr lvl="1"/>
            <a:r>
              <a:rPr lang="en-US" dirty="0" smtClean="0"/>
              <a:t>2 referees, each assign 0,1,2,3 to case</a:t>
            </a:r>
          </a:p>
          <a:p>
            <a:pPr lvl="1"/>
            <a:r>
              <a:rPr lang="en-US" dirty="0" smtClean="0"/>
              <a:t>rank applicants and accept best ones</a:t>
            </a:r>
          </a:p>
          <a:p>
            <a:pPr lvl="1"/>
            <a:r>
              <a:rPr lang="en-US" dirty="0" smtClean="0"/>
              <a:t>problem:  referees vary drastically in toughness</a:t>
            </a:r>
          </a:p>
          <a:p>
            <a:r>
              <a:rPr lang="en-US" dirty="0" smtClean="0"/>
              <a:t>Admission depended on referee assignment</a:t>
            </a:r>
          </a:p>
          <a:p>
            <a:pPr lvl="1"/>
            <a:r>
              <a:rPr lang="en-US" dirty="0" smtClean="0"/>
              <a:t>Luck!</a:t>
            </a:r>
          </a:p>
          <a:p>
            <a:pPr lvl="1"/>
            <a:r>
              <a:rPr lang="en-US" dirty="0" smtClean="0"/>
              <a:t>Corrected Problem by forcing calibration of refs</a:t>
            </a:r>
          </a:p>
        </p:txBody>
      </p:sp>
      <p:sp>
        <p:nvSpPr>
          <p:cNvPr id="4" name="Date Placeholder 3"/>
          <p:cNvSpPr>
            <a:spLocks noGrp="1"/>
          </p:cNvSpPr>
          <p:nvPr>
            <p:ph type="dt" sz="half" idx="10"/>
          </p:nvPr>
        </p:nvSpPr>
        <p:spPr/>
        <p:txBody>
          <a:bodyPr/>
          <a:lstStyle/>
          <a:p>
            <a:fld id="{504A2B10-C3BF-4DF2-A363-DE24E159D5D4}" type="datetime1">
              <a:rPr lang="en-US" smtClean="0"/>
              <a:pPr/>
              <a:t>2/26/11</a:t>
            </a:fld>
            <a:endParaRPr lang="en-US"/>
          </a:p>
        </p:txBody>
      </p:sp>
      <p:sp>
        <p:nvSpPr>
          <p:cNvPr id="5" name="Slide Number Placeholder 4"/>
          <p:cNvSpPr>
            <a:spLocks noGrp="1"/>
          </p:cNvSpPr>
          <p:nvPr>
            <p:ph type="sldNum" sz="quarter" idx="12"/>
          </p:nvPr>
        </p:nvSpPr>
        <p:spPr/>
        <p:txBody>
          <a:bodyPr/>
          <a:lstStyle/>
          <a:p>
            <a:fld id="{770EE6E5-2257-4898-8A36-DD4459CB2621}" type="slidenum">
              <a:rPr lang="en-US" smtClean="0"/>
              <a:pPr/>
              <a:t>22</a:t>
            </a:fld>
            <a:endParaRPr lang="en-US"/>
          </a:p>
        </p:txBody>
      </p:sp>
      <p:sp>
        <p:nvSpPr>
          <p:cNvPr id="6" name="Footer Placeholder 5"/>
          <p:cNvSpPr>
            <a:spLocks noGrp="1"/>
          </p:cNvSpPr>
          <p:nvPr>
            <p:ph type="ftr" sz="quarter" idx="11"/>
          </p:nvPr>
        </p:nvSpPr>
        <p:spPr/>
        <p:txBody>
          <a:bodyPr/>
          <a:lstStyle/>
          <a:p>
            <a:r>
              <a:rPr lang="en-US" smtClean="0"/>
              <a:t>STAT 100</a:t>
            </a: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Peer Review – More General</a:t>
            </a:r>
            <a:endParaRPr lang="en-US" dirty="0"/>
          </a:p>
        </p:txBody>
      </p:sp>
      <p:sp>
        <p:nvSpPr>
          <p:cNvPr id="3" name="Content Placeholder 2"/>
          <p:cNvSpPr>
            <a:spLocks noGrp="1"/>
          </p:cNvSpPr>
          <p:nvPr>
            <p:ph idx="1"/>
          </p:nvPr>
        </p:nvSpPr>
        <p:spPr/>
        <p:txBody>
          <a:bodyPr>
            <a:normAutofit/>
          </a:bodyPr>
          <a:lstStyle/>
          <a:p>
            <a:r>
              <a:rPr lang="en-US" dirty="0" smtClean="0"/>
              <a:t>Submissions to publishers (popular press or academic journals)</a:t>
            </a:r>
          </a:p>
          <a:p>
            <a:r>
              <a:rPr lang="en-US" dirty="0" smtClean="0"/>
              <a:t>How sensitive to referee choice? </a:t>
            </a:r>
          </a:p>
          <a:p>
            <a:r>
              <a:rPr lang="en-US" dirty="0" smtClean="0">
                <a:solidFill>
                  <a:srgbClr val="008000"/>
                </a:solidFill>
              </a:rPr>
              <a:t>Assume </a:t>
            </a:r>
            <a:r>
              <a:rPr lang="en-US" b="1" dirty="0" smtClean="0">
                <a:solidFill>
                  <a:srgbClr val="008000"/>
                </a:solidFill>
              </a:rPr>
              <a:t>2</a:t>
            </a:r>
            <a:r>
              <a:rPr lang="en-US" dirty="0" smtClean="0">
                <a:solidFill>
                  <a:srgbClr val="008000"/>
                </a:solidFill>
              </a:rPr>
              <a:t> refs.  If agree yes -&gt; publish 95%		</a:t>
            </a:r>
          </a:p>
          <a:p>
            <a:pPr lvl="1">
              <a:buNone/>
            </a:pPr>
            <a:r>
              <a:rPr lang="en-US" sz="3200" dirty="0" smtClean="0">
                <a:solidFill>
                  <a:srgbClr val="008000"/>
                </a:solidFill>
              </a:rPr>
              <a:t>                           If agree no  -&gt; reject 100%</a:t>
            </a:r>
          </a:p>
          <a:p>
            <a:pPr lvl="1">
              <a:buNone/>
            </a:pPr>
            <a:r>
              <a:rPr lang="en-US" sz="3200" dirty="0" smtClean="0">
                <a:solidFill>
                  <a:srgbClr val="008000"/>
                </a:solidFill>
              </a:rPr>
              <a:t>						  If disagree   -&gt; publish 20%</a:t>
            </a:r>
          </a:p>
          <a:p>
            <a:r>
              <a:rPr lang="en-US" dirty="0" smtClean="0">
                <a:solidFill>
                  <a:srgbClr val="008000"/>
                </a:solidFill>
              </a:rPr>
              <a:t>Consider processing of 100 submissions</a:t>
            </a:r>
          </a:p>
          <a:p>
            <a:pPr lvl="1">
              <a:buNone/>
            </a:pPr>
            <a:endParaRPr lang="en-US" dirty="0">
              <a:solidFill>
                <a:srgbClr val="008000"/>
              </a:solidFill>
            </a:endParaRPr>
          </a:p>
        </p:txBody>
      </p:sp>
      <p:sp>
        <p:nvSpPr>
          <p:cNvPr id="4" name="Date Placeholder 3"/>
          <p:cNvSpPr>
            <a:spLocks noGrp="1"/>
          </p:cNvSpPr>
          <p:nvPr>
            <p:ph type="dt" sz="half" idx="10"/>
          </p:nvPr>
        </p:nvSpPr>
        <p:spPr/>
        <p:txBody>
          <a:bodyPr/>
          <a:lstStyle/>
          <a:p>
            <a:fld id="{FF619365-588A-4502-9A7F-FFC39A2B7DBE}" type="datetime1">
              <a:rPr lang="en-US" smtClean="0"/>
              <a:pPr/>
              <a:t>2/26/11</a:t>
            </a:fld>
            <a:endParaRPr lang="en-US"/>
          </a:p>
        </p:txBody>
      </p:sp>
      <p:sp>
        <p:nvSpPr>
          <p:cNvPr id="5" name="Slide Number Placeholder 4"/>
          <p:cNvSpPr>
            <a:spLocks noGrp="1"/>
          </p:cNvSpPr>
          <p:nvPr>
            <p:ph type="sldNum" sz="quarter" idx="12"/>
          </p:nvPr>
        </p:nvSpPr>
        <p:spPr/>
        <p:txBody>
          <a:bodyPr/>
          <a:lstStyle/>
          <a:p>
            <a:fld id="{770EE6E5-2257-4898-8A36-DD4459CB2621}" type="slidenum">
              <a:rPr lang="en-US" smtClean="0"/>
              <a:pPr/>
              <a:t>23</a:t>
            </a:fld>
            <a:endParaRPr lang="en-US"/>
          </a:p>
        </p:txBody>
      </p:sp>
      <p:sp>
        <p:nvSpPr>
          <p:cNvPr id="6" name="Footer Placeholder 5"/>
          <p:cNvSpPr>
            <a:spLocks noGrp="1"/>
          </p:cNvSpPr>
          <p:nvPr>
            <p:ph type="ftr" sz="quarter" idx="11"/>
          </p:nvPr>
        </p:nvSpPr>
        <p:spPr/>
        <p:txBody>
          <a:bodyPr/>
          <a:lstStyle/>
          <a:p>
            <a:r>
              <a:rPr lang="en-US" smtClean="0"/>
              <a:t>STAT 100</a:t>
            </a: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Simulation of Peer Review Process</a:t>
            </a:r>
            <a:endParaRPr lang="en-US" dirty="0"/>
          </a:p>
        </p:txBody>
      </p:sp>
      <p:sp>
        <p:nvSpPr>
          <p:cNvPr id="3" name="Content Placeholder 2"/>
          <p:cNvSpPr>
            <a:spLocks noGrp="1"/>
          </p:cNvSpPr>
          <p:nvPr>
            <p:ph idx="1"/>
          </p:nvPr>
        </p:nvSpPr>
        <p:spPr>
          <a:xfrm>
            <a:off x="457200" y="1600200"/>
            <a:ext cx="8229600" cy="4887383"/>
          </a:xfrm>
        </p:spPr>
        <p:txBody>
          <a:bodyPr>
            <a:normAutofit/>
          </a:bodyPr>
          <a:lstStyle/>
          <a:p>
            <a:r>
              <a:rPr lang="en-US" dirty="0" smtClean="0"/>
              <a:t>Assume refs approve 0-50% (</a:t>
            </a:r>
            <a:r>
              <a:rPr lang="en-US" dirty="0" err="1" smtClean="0"/>
              <a:t>avg</a:t>
            </a:r>
            <a:r>
              <a:rPr lang="en-US" dirty="0" smtClean="0"/>
              <a:t> 20%) </a:t>
            </a:r>
          </a:p>
          <a:p>
            <a:r>
              <a:rPr lang="en-US" dirty="0" smtClean="0"/>
              <a:t>Assume “quality” varies over 0-1 (</a:t>
            </a:r>
            <a:r>
              <a:rPr lang="en-US" dirty="0" err="1" smtClean="0"/>
              <a:t>avg</a:t>
            </a:r>
            <a:r>
              <a:rPr lang="en-US" dirty="0" smtClean="0"/>
              <a:t> 0.5)</a:t>
            </a:r>
          </a:p>
          <a:p>
            <a:r>
              <a:rPr lang="en-US" dirty="0" smtClean="0"/>
              <a:t>Modulate ref approval pct by quality</a:t>
            </a:r>
          </a:p>
          <a:p>
            <a:pPr>
              <a:buNone/>
            </a:pPr>
            <a:r>
              <a:rPr lang="en-US" dirty="0" smtClean="0"/>
              <a:t>(Paper quality must influence approval -</a:t>
            </a:r>
          </a:p>
          <a:p>
            <a:pPr>
              <a:buNone/>
            </a:pPr>
            <a:r>
              <a:rPr lang="en-US" dirty="0" smtClean="0"/>
              <a:t>this is built in to the model – more later).</a:t>
            </a:r>
          </a:p>
          <a:p>
            <a:pPr>
              <a:buNone/>
            </a:pPr>
            <a:endParaRPr lang="en-US" dirty="0" smtClean="0"/>
          </a:p>
          <a:p>
            <a:pPr>
              <a:buNone/>
            </a:pPr>
            <a:r>
              <a:rPr lang="en-US" dirty="0" smtClean="0"/>
              <a:t>Go to R:  peer() </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Combining Quality &amp; Ref. Toughness</a:t>
            </a:r>
            <a:endParaRPr lang="en-US" dirty="0"/>
          </a:p>
        </p:txBody>
      </p:sp>
      <p:sp>
        <p:nvSpPr>
          <p:cNvPr id="3" name="Content Placeholder 2"/>
          <p:cNvSpPr>
            <a:spLocks noGrp="1"/>
          </p:cNvSpPr>
          <p:nvPr>
            <p:ph idx="1"/>
          </p:nvPr>
        </p:nvSpPr>
        <p:spPr/>
        <p:txBody>
          <a:bodyPr/>
          <a:lstStyle/>
          <a:p>
            <a:r>
              <a:rPr lang="en-US" dirty="0" smtClean="0"/>
              <a:t>an example:</a:t>
            </a:r>
          </a:p>
          <a:p>
            <a:r>
              <a:rPr lang="en-US" dirty="0" smtClean="0"/>
              <a:t>Ref averages 25% approval, say</a:t>
            </a:r>
          </a:p>
          <a:p>
            <a:r>
              <a:rPr lang="en-US" dirty="0" smtClean="0"/>
              <a:t>Particular paper has quality 0.8, say</a:t>
            </a:r>
          </a:p>
          <a:p>
            <a:r>
              <a:rPr lang="en-US" dirty="0" smtClean="0"/>
              <a:t>Refs % approval for </a:t>
            </a:r>
            <a:r>
              <a:rPr lang="en-US" b="1" dirty="0" smtClean="0"/>
              <a:t>this</a:t>
            </a:r>
            <a:r>
              <a:rPr lang="en-US" dirty="0" smtClean="0"/>
              <a:t> paper is </a:t>
            </a:r>
            <a:br>
              <a:rPr lang="en-US" dirty="0" smtClean="0"/>
            </a:br>
            <a:r>
              <a:rPr lang="en-US" dirty="0" smtClean="0"/>
              <a:t/>
            </a:r>
            <a:br>
              <a:rPr lang="en-US" dirty="0" smtClean="0"/>
            </a:br>
            <a:r>
              <a:rPr lang="en-US" dirty="0" smtClean="0"/>
              <a:t>25% + (0.8-0.5)/0.5 * (100%-25%) = 70%  </a:t>
            </a:r>
          </a:p>
          <a:p>
            <a:pPr>
              <a:buNone/>
            </a:pPr>
            <a:endParaRPr lang="en-US" dirty="0"/>
          </a:p>
        </p:txBody>
      </p:sp>
      <p:sp>
        <p:nvSpPr>
          <p:cNvPr id="4" name="TextBox 3"/>
          <p:cNvSpPr txBox="1"/>
          <p:nvPr/>
        </p:nvSpPr>
        <p:spPr>
          <a:xfrm>
            <a:off x="324934" y="5461000"/>
            <a:ext cx="8819066" cy="523220"/>
          </a:xfrm>
          <a:prstGeom prst="rect">
            <a:avLst/>
          </a:prstGeom>
          <a:noFill/>
        </p:spPr>
        <p:txBody>
          <a:bodyPr wrap="none" rtlCol="0">
            <a:spAutoFit/>
          </a:bodyPr>
          <a:lstStyle/>
          <a:p>
            <a:r>
              <a:rPr lang="en-US" sz="2800" dirty="0" smtClean="0"/>
              <a:t>peer() again – ask why good papers are not often published</a:t>
            </a:r>
            <a:endParaRPr lang="en-US" sz="28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p:bldLst>
  </p:timing>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Peer Review: So What?</a:t>
            </a:r>
            <a:endParaRPr lang="en-US" dirty="0"/>
          </a:p>
        </p:txBody>
      </p:sp>
      <p:sp>
        <p:nvSpPr>
          <p:cNvPr id="3" name="Content Placeholder 2"/>
          <p:cNvSpPr>
            <a:spLocks noGrp="1"/>
          </p:cNvSpPr>
          <p:nvPr>
            <p:ph idx="1"/>
          </p:nvPr>
        </p:nvSpPr>
        <p:spPr/>
        <p:txBody>
          <a:bodyPr/>
          <a:lstStyle/>
          <a:p>
            <a:r>
              <a:rPr lang="en-US" dirty="0" smtClean="0"/>
              <a:t>Procedures that appear “fair” can become very “unfair” because of randomness</a:t>
            </a:r>
          </a:p>
          <a:p>
            <a:r>
              <a:rPr lang="en-US" dirty="0" smtClean="0"/>
              <a:t>Any system in which a small number of assessors are selected from a larger group of assessors can be flawed for this reason.  (e.g. university grades!)</a:t>
            </a:r>
            <a:endParaRPr lang="en-US" dirty="0"/>
          </a:p>
        </p:txBody>
      </p:sp>
      <p:sp>
        <p:nvSpPr>
          <p:cNvPr id="4" name="Date Placeholder 3"/>
          <p:cNvSpPr>
            <a:spLocks noGrp="1"/>
          </p:cNvSpPr>
          <p:nvPr>
            <p:ph type="dt" sz="half" idx="10"/>
          </p:nvPr>
        </p:nvSpPr>
        <p:spPr/>
        <p:txBody>
          <a:bodyPr/>
          <a:lstStyle/>
          <a:p>
            <a:fld id="{118237DD-79C1-43EF-A4CD-829618CD0619}" type="datetime1">
              <a:rPr lang="en-US" smtClean="0"/>
              <a:pPr/>
              <a:t>2/26/11</a:t>
            </a:fld>
            <a:endParaRPr lang="en-US"/>
          </a:p>
        </p:txBody>
      </p:sp>
      <p:sp>
        <p:nvSpPr>
          <p:cNvPr id="5" name="Footer Placeholder 4"/>
          <p:cNvSpPr>
            <a:spLocks noGrp="1"/>
          </p:cNvSpPr>
          <p:nvPr>
            <p:ph type="ftr" sz="quarter" idx="11"/>
          </p:nvPr>
        </p:nvSpPr>
        <p:spPr/>
        <p:txBody>
          <a:bodyPr/>
          <a:lstStyle/>
          <a:p>
            <a:r>
              <a:rPr lang="en-US" smtClean="0"/>
              <a:t>STAT 100</a:t>
            </a:r>
            <a:endParaRPr lang="en-US"/>
          </a:p>
        </p:txBody>
      </p:sp>
      <p:sp>
        <p:nvSpPr>
          <p:cNvPr id="6" name="Slide Number Placeholder 5"/>
          <p:cNvSpPr>
            <a:spLocks noGrp="1"/>
          </p:cNvSpPr>
          <p:nvPr>
            <p:ph type="sldNum" sz="quarter" idx="12"/>
          </p:nvPr>
        </p:nvSpPr>
        <p:spPr/>
        <p:txBody>
          <a:bodyPr/>
          <a:lstStyle/>
          <a:p>
            <a:fld id="{770EE6E5-2257-4898-8A36-DD4459CB2621}" type="slidenum">
              <a:rPr lang="en-US" smtClean="0"/>
              <a:pPr/>
              <a:t>26</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Traffic</a:t>
            </a:r>
            <a:endParaRPr lang="en-US" dirty="0"/>
          </a:p>
        </p:txBody>
      </p:sp>
      <p:sp>
        <p:nvSpPr>
          <p:cNvPr id="3" name="Content Placeholder 2"/>
          <p:cNvSpPr>
            <a:spLocks noGrp="1"/>
          </p:cNvSpPr>
          <p:nvPr>
            <p:ph idx="1"/>
          </p:nvPr>
        </p:nvSpPr>
        <p:spPr/>
        <p:txBody>
          <a:bodyPr/>
          <a:lstStyle/>
          <a:p>
            <a:pPr>
              <a:buNone/>
            </a:pPr>
            <a:r>
              <a:rPr lang="en-US" dirty="0" smtClean="0"/>
              <a:t>Q: What causes the accordion effect in heavy, one-lane, automobile traffic?</a:t>
            </a:r>
          </a:p>
          <a:p>
            <a:pPr>
              <a:buNone/>
            </a:pPr>
            <a:endParaRPr lang="en-US" dirty="0" smtClean="0"/>
          </a:p>
          <a:p>
            <a:pPr>
              <a:buNone/>
            </a:pPr>
            <a:r>
              <a:rPr lang="en-US" dirty="0" smtClean="0"/>
              <a:t>Go to R:  </a:t>
            </a:r>
            <a:r>
              <a:rPr lang="en-US" dirty="0" err="1" smtClean="0"/>
              <a:t>traff.run</a:t>
            </a:r>
            <a:r>
              <a:rPr lang="en-US" dirty="0" smtClean="0"/>
              <a:t>()</a:t>
            </a:r>
            <a:endParaRPr lang="en-US" dirty="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Traffic – So What?</a:t>
            </a:r>
            <a:endParaRPr lang="en-US" dirty="0"/>
          </a:p>
        </p:txBody>
      </p:sp>
      <p:sp>
        <p:nvSpPr>
          <p:cNvPr id="3" name="Content Placeholder 2"/>
          <p:cNvSpPr>
            <a:spLocks noGrp="1"/>
          </p:cNvSpPr>
          <p:nvPr>
            <p:ph idx="1"/>
          </p:nvPr>
        </p:nvSpPr>
        <p:spPr>
          <a:xfrm>
            <a:off x="457200" y="2730500"/>
            <a:ext cx="8229600" cy="1217083"/>
          </a:xfrm>
        </p:spPr>
        <p:txBody>
          <a:bodyPr>
            <a:normAutofit fontScale="92500"/>
          </a:bodyPr>
          <a:lstStyle/>
          <a:p>
            <a:pPr algn="ctr">
              <a:buNone/>
            </a:pPr>
            <a:r>
              <a:rPr lang="en-US" dirty="0" smtClean="0"/>
              <a:t>Complex Behavior can sometimes have a simple explanation once randomness is accounted for.</a:t>
            </a:r>
            <a:endParaRPr lang="en-US" dirty="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Overall Take-away Message?</a:t>
            </a:r>
            <a:endParaRPr lang="en-US" dirty="0"/>
          </a:p>
        </p:txBody>
      </p:sp>
      <p:sp>
        <p:nvSpPr>
          <p:cNvPr id="3" name="Content Placeholder 2"/>
          <p:cNvSpPr>
            <a:spLocks noGrp="1"/>
          </p:cNvSpPr>
          <p:nvPr>
            <p:ph idx="1"/>
          </p:nvPr>
        </p:nvSpPr>
        <p:spPr/>
        <p:txBody>
          <a:bodyPr/>
          <a:lstStyle/>
          <a:p>
            <a:pPr>
              <a:buNone/>
            </a:pPr>
            <a:r>
              <a:rPr lang="en-US" dirty="0" smtClean="0"/>
              <a:t>	An education in statistics allows one to understand many aspects of daily life, </a:t>
            </a:r>
            <a:br>
              <a:rPr lang="en-US" dirty="0" smtClean="0"/>
            </a:br>
            <a:r>
              <a:rPr lang="en-US" dirty="0" smtClean="0"/>
              <a:t/>
            </a:r>
            <a:br>
              <a:rPr lang="en-US" dirty="0" smtClean="0"/>
            </a:br>
            <a:r>
              <a:rPr lang="en-US" dirty="0" smtClean="0"/>
              <a:t>not merely the arcane detail of data-based research, </a:t>
            </a:r>
            <a:br>
              <a:rPr lang="en-US" dirty="0" smtClean="0"/>
            </a:br>
            <a:r>
              <a:rPr lang="en-US" dirty="0" smtClean="0"/>
              <a:t/>
            </a:r>
            <a:br>
              <a:rPr lang="en-US" dirty="0" smtClean="0"/>
            </a:br>
            <a:r>
              <a:rPr lang="en-US" dirty="0" smtClean="0"/>
              <a:t>and we should share this awareness widely.</a:t>
            </a:r>
            <a:endParaRPr lang="en-US"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Skeptical Public</a:t>
            </a:r>
            <a:endParaRPr lang="en-US" dirty="0"/>
          </a:p>
        </p:txBody>
      </p:sp>
      <p:sp>
        <p:nvSpPr>
          <p:cNvPr id="3" name="Content Placeholder 2"/>
          <p:cNvSpPr>
            <a:spLocks noGrp="1"/>
          </p:cNvSpPr>
          <p:nvPr>
            <p:ph idx="1"/>
          </p:nvPr>
        </p:nvSpPr>
        <p:spPr/>
        <p:txBody>
          <a:bodyPr/>
          <a:lstStyle/>
          <a:p>
            <a:r>
              <a:rPr lang="en-US" dirty="0" smtClean="0"/>
              <a:t>Skeptical Public – “Show me the benefit”</a:t>
            </a:r>
          </a:p>
          <a:p>
            <a:r>
              <a:rPr lang="en-US" dirty="0" smtClean="0"/>
              <a:t>Stat Inference in Research</a:t>
            </a:r>
            <a:br>
              <a:rPr lang="en-US" dirty="0" smtClean="0"/>
            </a:br>
            <a:r>
              <a:rPr lang="en-US" dirty="0" smtClean="0"/>
              <a:t>				 (Drug Trials, Survey Summaries)</a:t>
            </a:r>
          </a:p>
          <a:p>
            <a:r>
              <a:rPr lang="en-US" dirty="0" smtClean="0"/>
              <a:t>“Will ignorance cost me? I don’t do research.” </a:t>
            </a:r>
          </a:p>
          <a:p>
            <a:r>
              <a:rPr lang="en-US" dirty="0" smtClean="0"/>
              <a:t>“Is it always so complicated? I’m too busy to re-train”</a:t>
            </a:r>
          </a:p>
          <a:p>
            <a:r>
              <a:rPr lang="en-US" dirty="0" smtClean="0"/>
              <a:t>“Is it de-humanizing? I’m a people person”</a:t>
            </a:r>
          </a:p>
          <a:p>
            <a:endParaRPr lang="en-US" dirty="0" smtClean="0"/>
          </a:p>
          <a:p>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End</a:t>
            </a:r>
            <a:endParaRPr lang="en-US" dirty="0"/>
          </a:p>
        </p:txBody>
      </p:sp>
      <p:sp>
        <p:nvSpPr>
          <p:cNvPr id="3" name="Content Placeholder 2"/>
          <p:cNvSpPr>
            <a:spLocks noGrp="1"/>
          </p:cNvSpPr>
          <p:nvPr>
            <p:ph idx="1"/>
          </p:nvPr>
        </p:nvSpPr>
        <p:spPr>
          <a:xfrm>
            <a:off x="457200" y="1725083"/>
            <a:ext cx="8229600" cy="1301750"/>
          </a:xfrm>
        </p:spPr>
        <p:txBody>
          <a:bodyPr/>
          <a:lstStyle/>
          <a:p>
            <a:pPr algn="ctr">
              <a:buNone/>
            </a:pPr>
            <a:r>
              <a:rPr lang="en-US" dirty="0" smtClean="0"/>
              <a:t>Thank you for listening</a:t>
            </a:r>
          </a:p>
          <a:p>
            <a:pPr algn="ctr">
              <a:buNone/>
            </a:pPr>
            <a:r>
              <a:rPr lang="en-US" dirty="0" smtClean="0"/>
              <a:t>Questions?  Comments?</a:t>
            </a:r>
            <a:endParaRPr lang="en-US" dirty="0"/>
          </a:p>
        </p:txBody>
      </p:sp>
      <p:sp>
        <p:nvSpPr>
          <p:cNvPr id="4" name="Date Placeholder 3"/>
          <p:cNvSpPr>
            <a:spLocks noGrp="1"/>
          </p:cNvSpPr>
          <p:nvPr>
            <p:ph type="dt" sz="half" idx="10"/>
          </p:nvPr>
        </p:nvSpPr>
        <p:spPr/>
        <p:txBody>
          <a:bodyPr/>
          <a:lstStyle/>
          <a:p>
            <a:fld id="{118237DD-79C1-43EF-A4CD-829618CD0619}" type="datetime1">
              <a:rPr lang="en-US" smtClean="0"/>
              <a:pPr/>
              <a:t>2/26/11</a:t>
            </a:fld>
            <a:endParaRPr lang="en-US"/>
          </a:p>
        </p:txBody>
      </p:sp>
      <p:sp>
        <p:nvSpPr>
          <p:cNvPr id="5" name="Footer Placeholder 4"/>
          <p:cNvSpPr>
            <a:spLocks noGrp="1"/>
          </p:cNvSpPr>
          <p:nvPr>
            <p:ph type="ftr" sz="quarter" idx="11"/>
          </p:nvPr>
        </p:nvSpPr>
        <p:spPr/>
        <p:txBody>
          <a:bodyPr/>
          <a:lstStyle/>
          <a:p>
            <a:r>
              <a:rPr lang="en-US" smtClean="0"/>
              <a:t>STAT 100</a:t>
            </a:r>
            <a:endParaRPr lang="en-US"/>
          </a:p>
        </p:txBody>
      </p:sp>
      <p:sp>
        <p:nvSpPr>
          <p:cNvPr id="6" name="Slide Number Placeholder 5"/>
          <p:cNvSpPr>
            <a:spLocks noGrp="1"/>
          </p:cNvSpPr>
          <p:nvPr>
            <p:ph type="sldNum" sz="quarter" idx="12"/>
          </p:nvPr>
        </p:nvSpPr>
        <p:spPr/>
        <p:txBody>
          <a:bodyPr/>
          <a:lstStyle/>
          <a:p>
            <a:fld id="{770EE6E5-2257-4898-8A36-DD4459CB2621}" type="slidenum">
              <a:rPr lang="en-US" smtClean="0"/>
              <a:pPr/>
              <a:t>30</a:t>
            </a:fld>
            <a:endParaRPr lang="en-US"/>
          </a:p>
        </p:txBody>
      </p:sp>
      <p:sp>
        <p:nvSpPr>
          <p:cNvPr id="7" name="TextBox 6"/>
          <p:cNvSpPr txBox="1"/>
          <p:nvPr/>
        </p:nvSpPr>
        <p:spPr>
          <a:xfrm>
            <a:off x="2611095" y="3498046"/>
            <a:ext cx="3942105" cy="954107"/>
          </a:xfrm>
          <a:prstGeom prst="rect">
            <a:avLst/>
          </a:prstGeom>
          <a:noFill/>
        </p:spPr>
        <p:txBody>
          <a:bodyPr wrap="none" rtlCol="0">
            <a:spAutoFit/>
          </a:bodyPr>
          <a:lstStyle/>
          <a:p>
            <a:r>
              <a:rPr lang="en-US" sz="2800" dirty="0" smtClean="0"/>
              <a:t>These slides are posted at </a:t>
            </a:r>
          </a:p>
          <a:p>
            <a:r>
              <a:rPr lang="en-US" sz="2800" dirty="0" err="1" smtClean="0"/>
              <a:t>www.stat.sfu.ca/~weldon</a:t>
            </a:r>
            <a:endParaRPr lang="en-US" sz="2800" dirty="0"/>
          </a:p>
        </p:txBody>
      </p:sp>
      <p:sp>
        <p:nvSpPr>
          <p:cNvPr id="8" name="TextBox 7"/>
          <p:cNvSpPr txBox="1"/>
          <p:nvPr/>
        </p:nvSpPr>
        <p:spPr>
          <a:xfrm>
            <a:off x="2590800" y="4876800"/>
            <a:ext cx="4307527" cy="369332"/>
          </a:xfrm>
          <a:prstGeom prst="rect">
            <a:avLst/>
          </a:prstGeom>
          <a:noFill/>
        </p:spPr>
        <p:txBody>
          <a:bodyPr wrap="none" rtlCol="0">
            <a:spAutoFit/>
          </a:bodyPr>
          <a:lstStyle/>
          <a:p>
            <a:r>
              <a:rPr lang="en-US" dirty="0" smtClean="0"/>
              <a:t>R programs available</a:t>
            </a:r>
            <a:r>
              <a:rPr lang="en-US" smtClean="0"/>
              <a:t>: email  </a:t>
            </a:r>
            <a:r>
              <a:rPr lang="en-US" dirty="0" err="1" smtClean="0"/>
              <a:t>weldon@sfu.ca</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7" grpId="0"/>
      <p:bldP spid="8" grpId="0"/>
    </p:bldLst>
  </p:timing>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Sports Again: Hockey</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Can we tell from a game which team is the better team? </a:t>
            </a:r>
          </a:p>
          <a:p>
            <a:r>
              <a:rPr lang="en-US" dirty="0" smtClean="0"/>
              <a:t>Define team quality as </a:t>
            </a:r>
            <a:r>
              <a:rPr lang="en-US" dirty="0" err="1" smtClean="0"/>
              <a:t>Prob‘y(get</a:t>
            </a:r>
            <a:r>
              <a:rPr lang="en-US" dirty="0" smtClean="0"/>
              <a:t> next goal)</a:t>
            </a:r>
          </a:p>
          <a:p>
            <a:r>
              <a:rPr lang="en-US" dirty="0" smtClean="0"/>
              <a:t>How often does A win if quality A = 0.6?</a:t>
            </a:r>
          </a:p>
          <a:p>
            <a:pPr>
              <a:buNone/>
            </a:pPr>
            <a:r>
              <a:rPr lang="en-US" dirty="0" smtClean="0"/>
              <a:t>(As of Feb 22, Canucks were 38/61 = 0.62 for games. What does this imply for quality?)</a:t>
            </a:r>
          </a:p>
          <a:p>
            <a:pPr>
              <a:buNone/>
            </a:pPr>
            <a:r>
              <a:rPr lang="en-US" dirty="0" smtClean="0"/>
              <a:t>go to R:</a:t>
            </a:r>
          </a:p>
          <a:p>
            <a:pPr>
              <a:buNone/>
            </a:pPr>
            <a:r>
              <a:rPr lang="en-US" dirty="0" err="1" smtClean="0"/>
              <a:t>hockey(ngames</a:t>
            </a:r>
            <a:r>
              <a:rPr lang="en-US" dirty="0" smtClean="0"/>
              <a:t>=100,ateam=.6)</a:t>
            </a:r>
          </a:p>
          <a:p>
            <a:pPr>
              <a:buNone/>
            </a:pPr>
            <a:r>
              <a:rPr lang="en-US" dirty="0" err="1" smtClean="0"/>
              <a:t>hockey.game(ateam</a:t>
            </a:r>
            <a:r>
              <a:rPr lang="en-US" dirty="0" smtClean="0"/>
              <a:t>=.6)</a:t>
            </a:r>
            <a:endParaRPr lang="en-US" dirty="0"/>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Zipf’s</a:t>
            </a:r>
            <a:r>
              <a:rPr lang="en-US" dirty="0" smtClean="0"/>
              <a:t> Law</a:t>
            </a:r>
            <a:endParaRPr lang="en-US" dirty="0"/>
          </a:p>
        </p:txBody>
      </p:sp>
      <p:sp>
        <p:nvSpPr>
          <p:cNvPr id="3" name="Content Placeholder 2"/>
          <p:cNvSpPr>
            <a:spLocks noGrp="1"/>
          </p:cNvSpPr>
          <p:nvPr>
            <p:ph idx="1"/>
          </p:nvPr>
        </p:nvSpPr>
        <p:spPr/>
        <p:txBody>
          <a:bodyPr/>
          <a:lstStyle/>
          <a:p>
            <a:r>
              <a:rPr lang="en-US" dirty="0" err="1" smtClean="0"/>
              <a:t>plotzipf(CANcitypops,CANcitynames</a:t>
            </a:r>
            <a:r>
              <a:rPr lang="en-US" dirty="0" smtClean="0"/>
              <a:t>)</a:t>
            </a:r>
          </a:p>
          <a:p>
            <a:r>
              <a:rPr lang="en-US" dirty="0" err="1" smtClean="0"/>
              <a:t>plotzipf(UScitypops,UScitynames</a:t>
            </a:r>
            <a:r>
              <a:rPr lang="en-US" dirty="0" smtClean="0"/>
              <a:t>)</a:t>
            </a:r>
            <a:endParaRPr lang="en-US"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Applications from the Real World</a:t>
            </a:r>
            <a:endParaRPr lang="en-US" dirty="0"/>
          </a:p>
        </p:txBody>
      </p:sp>
      <p:sp>
        <p:nvSpPr>
          <p:cNvPr id="3" name="Content Placeholder 2"/>
          <p:cNvSpPr>
            <a:spLocks noGrp="1"/>
          </p:cNvSpPr>
          <p:nvPr>
            <p:ph idx="1"/>
          </p:nvPr>
        </p:nvSpPr>
        <p:spPr>
          <a:xfrm>
            <a:off x="2859617" y="1600200"/>
            <a:ext cx="2918883" cy="4525963"/>
          </a:xfrm>
        </p:spPr>
        <p:txBody>
          <a:bodyPr>
            <a:normAutofit/>
          </a:bodyPr>
          <a:lstStyle/>
          <a:p>
            <a:r>
              <a:rPr lang="en-US" dirty="0" smtClean="0"/>
              <a:t>Sports</a:t>
            </a:r>
          </a:p>
          <a:p>
            <a:r>
              <a:rPr lang="en-US" dirty="0" smtClean="0"/>
              <a:t>Investment</a:t>
            </a:r>
          </a:p>
          <a:p>
            <a:r>
              <a:rPr lang="en-US" dirty="0" smtClean="0"/>
              <a:t>Fuel Consumption</a:t>
            </a:r>
          </a:p>
          <a:p>
            <a:r>
              <a:rPr lang="en-US" dirty="0" smtClean="0"/>
              <a:t>Lotteries</a:t>
            </a:r>
          </a:p>
          <a:p>
            <a:r>
              <a:rPr lang="en-US" dirty="0" smtClean="0"/>
              <a:t>Peer Review</a:t>
            </a:r>
          </a:p>
          <a:p>
            <a:r>
              <a:rPr lang="en-US" dirty="0" smtClean="0"/>
              <a:t>Traffic</a:t>
            </a:r>
          </a:p>
          <a:p>
            <a:endParaRPr lang="en-US"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Sports</a:t>
            </a:r>
            <a:endParaRPr lang="en-US" dirty="0"/>
          </a:p>
        </p:txBody>
      </p:sp>
      <p:sp>
        <p:nvSpPr>
          <p:cNvPr id="3" name="Content Placeholder 2"/>
          <p:cNvSpPr>
            <a:spLocks noGrp="1"/>
          </p:cNvSpPr>
          <p:nvPr>
            <p:ph idx="1"/>
          </p:nvPr>
        </p:nvSpPr>
        <p:spPr>
          <a:xfrm>
            <a:off x="457200" y="1227667"/>
            <a:ext cx="8229600" cy="3354915"/>
          </a:xfrm>
        </p:spPr>
        <p:txBody>
          <a:bodyPr>
            <a:normAutofit fontScale="55000" lnSpcReduction="20000"/>
          </a:bodyPr>
          <a:lstStyle/>
          <a:p>
            <a:pPr>
              <a:buNone/>
            </a:pPr>
            <a:r>
              <a:rPr lang="en-US" dirty="0" smtClean="0"/>
              <a:t>from the internet</a:t>
            </a:r>
          </a:p>
          <a:p>
            <a:pPr>
              <a:buNone/>
            </a:pPr>
            <a:r>
              <a:rPr lang="en-US" dirty="0"/>
              <a:t>NBA Pacific Division of Western Conference 2010 data</a:t>
            </a:r>
          </a:p>
          <a:p>
            <a:pPr>
              <a:buNone/>
            </a:pPr>
            <a:r>
              <a:rPr lang="en-US" dirty="0"/>
              <a:t> </a:t>
            </a:r>
          </a:p>
          <a:p>
            <a:pPr>
              <a:buNone/>
            </a:pPr>
            <a:r>
              <a:rPr lang="en-US" dirty="0"/>
              <a:t>Pacific W L PCT GB CONF</a:t>
            </a:r>
            <a:r>
              <a:rPr lang="en-US" dirty="0" smtClean="0"/>
              <a:t>                      </a:t>
            </a:r>
            <a:r>
              <a:rPr lang="en-US" b="1" dirty="0" smtClean="0"/>
              <a:t>DIV</a:t>
            </a:r>
            <a:r>
              <a:rPr lang="en-US" dirty="0" smtClean="0"/>
              <a:t>   HOME </a:t>
            </a:r>
            <a:r>
              <a:rPr lang="en-US" dirty="0"/>
              <a:t>ROAD L 10 STREAK</a:t>
            </a:r>
          </a:p>
          <a:p>
            <a:pPr>
              <a:buNone/>
            </a:pPr>
            <a:r>
              <a:rPr lang="en-US" u="sng" dirty="0">
                <a:hlinkClick r:id="rId3"/>
              </a:rPr>
              <a:t>L.A. Lakers</a:t>
            </a:r>
            <a:r>
              <a:rPr lang="en-US" dirty="0"/>
              <a:t> 38 17 0.691 0.0 21-11</a:t>
            </a:r>
            <a:r>
              <a:rPr lang="en-US" dirty="0" smtClean="0"/>
              <a:t>        </a:t>
            </a:r>
            <a:r>
              <a:rPr lang="en-US" b="1" dirty="0" smtClean="0"/>
              <a:t>8</a:t>
            </a:r>
            <a:r>
              <a:rPr lang="en-US" b="1" dirty="0"/>
              <a:t>-3</a:t>
            </a:r>
            <a:r>
              <a:rPr lang="en-US" dirty="0" smtClean="0"/>
              <a:t>   19</a:t>
            </a:r>
            <a:r>
              <a:rPr lang="en-US" dirty="0"/>
              <a:t>-8 19-9 6-4 L 1</a:t>
            </a:r>
          </a:p>
          <a:p>
            <a:pPr>
              <a:buNone/>
            </a:pPr>
            <a:r>
              <a:rPr lang="en-US" u="sng" dirty="0">
                <a:hlinkClick r:id="rId4"/>
              </a:rPr>
              <a:t>Phoenix</a:t>
            </a:r>
            <a:r>
              <a:rPr lang="en-US" dirty="0"/>
              <a:t> 26 26 0.500 10.5 15-16</a:t>
            </a:r>
            <a:r>
              <a:rPr lang="en-US" dirty="0" smtClean="0"/>
              <a:t>          </a:t>
            </a:r>
            <a:r>
              <a:rPr lang="en-US" b="1" dirty="0" smtClean="0"/>
              <a:t>6</a:t>
            </a:r>
            <a:r>
              <a:rPr lang="en-US" b="1" dirty="0"/>
              <a:t>-5</a:t>
            </a:r>
            <a:r>
              <a:rPr lang="en-US" dirty="0" smtClean="0"/>
              <a:t>   15</a:t>
            </a:r>
            <a:r>
              <a:rPr lang="en-US" dirty="0"/>
              <a:t>-12 11-14 6-4 L 1</a:t>
            </a:r>
            <a:r>
              <a:rPr lang="en-US" dirty="0" smtClean="0"/>
              <a:t> </a:t>
            </a:r>
          </a:p>
          <a:p>
            <a:pPr>
              <a:buNone/>
            </a:pPr>
            <a:r>
              <a:rPr lang="en-US" u="sng" dirty="0" smtClean="0">
                <a:hlinkClick r:id="rId5"/>
              </a:rPr>
              <a:t>L.A. Clippers</a:t>
            </a:r>
            <a:r>
              <a:rPr lang="en-US" dirty="0" smtClean="0"/>
              <a:t> 20 34 0.370 17.5 13-21  </a:t>
            </a:r>
            <a:r>
              <a:rPr lang="en-US" b="1" dirty="0" smtClean="0"/>
              <a:t>7-4</a:t>
            </a:r>
            <a:r>
              <a:rPr lang="en-US" dirty="0" smtClean="0"/>
              <a:t>   16-14 4-20 3-7 L 2</a:t>
            </a:r>
          </a:p>
          <a:p>
            <a:pPr>
              <a:buNone/>
            </a:pPr>
            <a:r>
              <a:rPr lang="en-US" u="sng" dirty="0">
                <a:hlinkClick r:id="rId6"/>
              </a:rPr>
              <a:t>Golden State</a:t>
            </a:r>
            <a:r>
              <a:rPr lang="en-US" dirty="0"/>
              <a:t> 24 29 0.453 13.0 14-20 </a:t>
            </a:r>
            <a:r>
              <a:rPr lang="en-US" b="1" dirty="0"/>
              <a:t>4-8</a:t>
            </a:r>
            <a:r>
              <a:rPr lang="en-US" dirty="0" smtClean="0"/>
              <a:t>   18</a:t>
            </a:r>
            <a:r>
              <a:rPr lang="en-US" dirty="0"/>
              <a:t>-11 6-18 5-5 W 1</a:t>
            </a:r>
            <a:endParaRPr lang="en-US" dirty="0" smtClean="0"/>
          </a:p>
          <a:p>
            <a:pPr>
              <a:buNone/>
            </a:pPr>
            <a:r>
              <a:rPr lang="en-US" u="sng" dirty="0" smtClean="0">
                <a:hlinkClick r:id="rId7"/>
              </a:rPr>
              <a:t>Sacramento</a:t>
            </a:r>
            <a:r>
              <a:rPr lang="en-US" dirty="0" smtClean="0"/>
              <a:t> </a:t>
            </a:r>
            <a:r>
              <a:rPr lang="en-US" dirty="0"/>
              <a:t>13 38 0.255 23.0 8-23</a:t>
            </a:r>
            <a:r>
              <a:rPr lang="en-US" dirty="0" smtClean="0"/>
              <a:t>     </a:t>
            </a:r>
            <a:r>
              <a:rPr lang="en-US" b="1" dirty="0" smtClean="0"/>
              <a:t>3</a:t>
            </a:r>
            <a:r>
              <a:rPr lang="en-US" b="1" dirty="0"/>
              <a:t>-8</a:t>
            </a:r>
            <a:r>
              <a:rPr lang="en-US" dirty="0" smtClean="0"/>
              <a:t>   7</a:t>
            </a:r>
            <a:r>
              <a:rPr lang="en-US" dirty="0"/>
              <a:t>-22 6-16 4-6 W 1</a:t>
            </a:r>
          </a:p>
          <a:p>
            <a:pPr>
              <a:buNone/>
            </a:pPr>
            <a:r>
              <a:rPr lang="en-US" dirty="0"/>
              <a:t> </a:t>
            </a:r>
            <a:endParaRPr lang="en-US" dirty="0" smtClean="0"/>
          </a:p>
          <a:p>
            <a:pPr>
              <a:buNone/>
            </a:pPr>
            <a:r>
              <a:rPr lang="en-US" dirty="0" err="1" smtClean="0"/>
              <a:t>pacific.nba</a:t>
            </a:r>
            <a:r>
              <a:rPr lang="en-US" dirty="0" smtClean="0"/>
              <a:t>=</a:t>
            </a:r>
            <a:r>
              <a:rPr lang="en-US" dirty="0"/>
              <a:t>c(.73, .64, .55, .33, .27) </a:t>
            </a:r>
            <a:r>
              <a:rPr lang="en-US" dirty="0" smtClean="0"/>
              <a:t> </a:t>
            </a:r>
          </a:p>
          <a:p>
            <a:pPr>
              <a:buNone/>
            </a:pPr>
            <a:r>
              <a:rPr lang="en-US" dirty="0" smtClean="0"/>
              <a:t>Proportions </a:t>
            </a:r>
            <a:r>
              <a:rPr lang="en-US" dirty="0"/>
              <a:t>of games </a:t>
            </a:r>
            <a:r>
              <a:rPr lang="en-US" dirty="0" smtClean="0"/>
              <a:t>Won (in approx 11 games)</a:t>
            </a:r>
          </a:p>
          <a:p>
            <a:pPr>
              <a:buNone/>
            </a:pPr>
            <a:endParaRPr lang="en-US" dirty="0" smtClean="0"/>
          </a:p>
          <a:p>
            <a:pPr>
              <a:buNone/>
            </a:pPr>
            <a:endParaRPr lang="en-US" dirty="0" smtClean="0"/>
          </a:p>
          <a:p>
            <a:pPr>
              <a:buNone/>
            </a:pPr>
            <a:endParaRPr lang="en-US" dirty="0"/>
          </a:p>
        </p:txBody>
      </p:sp>
      <p:sp>
        <p:nvSpPr>
          <p:cNvPr id="4" name="TextBox 3"/>
          <p:cNvSpPr txBox="1"/>
          <p:nvPr/>
        </p:nvSpPr>
        <p:spPr>
          <a:xfrm>
            <a:off x="1534583" y="4995333"/>
            <a:ext cx="5634813" cy="923330"/>
          </a:xfrm>
          <a:prstGeom prst="rect">
            <a:avLst/>
          </a:prstGeom>
          <a:noFill/>
        </p:spPr>
        <p:txBody>
          <a:bodyPr wrap="none" rtlCol="0">
            <a:spAutoFit/>
          </a:bodyPr>
          <a:lstStyle/>
          <a:p>
            <a:pPr>
              <a:buNone/>
            </a:pPr>
            <a:r>
              <a:rPr lang="en-US" dirty="0" smtClean="0"/>
              <a:t>Are the LA Lakers demonstrably better than Sacramento? </a:t>
            </a:r>
          </a:p>
          <a:p>
            <a:pPr>
              <a:buNone/>
            </a:pPr>
            <a:r>
              <a:rPr lang="en-US" dirty="0" smtClean="0"/>
              <a:t>(There had to be “top” team even if no quality difference.) </a:t>
            </a:r>
          </a:p>
          <a:p>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NBA example - continued</a:t>
            </a:r>
            <a:endParaRPr lang="en-US" dirty="0"/>
          </a:p>
        </p:txBody>
      </p:sp>
      <p:sp>
        <p:nvSpPr>
          <p:cNvPr id="3" name="Content Placeholder 2"/>
          <p:cNvSpPr>
            <a:spLocks noGrp="1"/>
          </p:cNvSpPr>
          <p:nvPr>
            <p:ph idx="1"/>
          </p:nvPr>
        </p:nvSpPr>
        <p:spPr/>
        <p:txBody>
          <a:bodyPr>
            <a:normAutofit fontScale="92500"/>
          </a:bodyPr>
          <a:lstStyle/>
          <a:p>
            <a:r>
              <a:rPr lang="en-US" dirty="0" smtClean="0"/>
              <a:t>What would happen in this division if every team had a 50% chance of winning every game?</a:t>
            </a:r>
          </a:p>
          <a:p>
            <a:r>
              <a:rPr lang="en-US" dirty="0" smtClean="0"/>
              <a:t>Would the win rate vary as much?</a:t>
            </a:r>
          </a:p>
          <a:p>
            <a:r>
              <a:rPr lang="en-US" dirty="0" smtClean="0"/>
              <a:t>Let’s simulate what would happen …</a:t>
            </a:r>
          </a:p>
          <a:p>
            <a:pPr>
              <a:buNone/>
            </a:pPr>
            <a:endParaRPr lang="en-US" dirty="0" smtClean="0"/>
          </a:p>
          <a:p>
            <a:pPr>
              <a:buNone/>
            </a:pPr>
            <a:r>
              <a:rPr lang="en-US" dirty="0" smtClean="0"/>
              <a:t> go to R: </a:t>
            </a:r>
          </a:p>
          <a:p>
            <a:pPr>
              <a:buNone/>
            </a:pPr>
            <a:r>
              <a:rPr lang="en-US" dirty="0" smtClean="0"/>
              <a:t>				  </a:t>
            </a:r>
            <a:r>
              <a:rPr lang="en-US" dirty="0" err="1" smtClean="0"/>
              <a:t>lg.win.index(pacific.nba,m</a:t>
            </a:r>
            <a:r>
              <a:rPr lang="en-US" dirty="0" smtClean="0"/>
              <a:t>=11)	</a:t>
            </a:r>
          </a:p>
          <a:p>
            <a:pPr>
              <a:buNone/>
            </a:pPr>
            <a:r>
              <a:rPr lang="en-US" dirty="0" smtClean="0"/>
              <a:t>                  </a:t>
            </a:r>
            <a:r>
              <a:rPr lang="en-US" dirty="0" err="1" smtClean="0"/>
              <a:t>lg.win.index(northwest.nba,m</a:t>
            </a:r>
            <a:r>
              <a:rPr lang="en-US" dirty="0" smtClean="0"/>
              <a:t>=11)</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Sports Leagues Demo: So what?</a:t>
            </a:r>
            <a:endParaRPr lang="en-US" dirty="0"/>
          </a:p>
        </p:txBody>
      </p:sp>
      <p:sp>
        <p:nvSpPr>
          <p:cNvPr id="3" name="Content Placeholder 2"/>
          <p:cNvSpPr>
            <a:spLocks noGrp="1"/>
          </p:cNvSpPr>
          <p:nvPr>
            <p:ph idx="1"/>
          </p:nvPr>
        </p:nvSpPr>
        <p:spPr/>
        <p:txBody>
          <a:bodyPr/>
          <a:lstStyle/>
          <a:p>
            <a:r>
              <a:rPr lang="en-US" dirty="0" smtClean="0"/>
              <a:t>We argued that the effects of randomness (or luck) in sports is under-appreciated.</a:t>
            </a:r>
          </a:p>
          <a:p>
            <a:r>
              <a:rPr lang="en-US" dirty="0"/>
              <a:t>S</a:t>
            </a:r>
            <a:r>
              <a:rPr lang="en-US" dirty="0" smtClean="0"/>
              <a:t>imulation enables us to allow for luck in assessing sports outcomes</a:t>
            </a:r>
          </a:p>
          <a:p>
            <a:r>
              <a:rPr lang="en-US" dirty="0" smtClean="0"/>
              <a:t>The smart money would back the underdog, with good odds (at least in Pacific Division).  </a:t>
            </a:r>
          </a:p>
          <a:p>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Stock Prices and Random Walks</a:t>
            </a:r>
            <a:endParaRPr lang="en-US" dirty="0"/>
          </a:p>
        </p:txBody>
      </p:sp>
      <p:sp>
        <p:nvSpPr>
          <p:cNvPr id="3" name="Content Placeholder 2"/>
          <p:cNvSpPr>
            <a:spLocks noGrp="1"/>
          </p:cNvSpPr>
          <p:nvPr>
            <p:ph idx="1"/>
          </p:nvPr>
        </p:nvSpPr>
        <p:spPr>
          <a:xfrm>
            <a:off x="457200" y="1600200"/>
            <a:ext cx="8229600" cy="5090245"/>
          </a:xfrm>
        </p:spPr>
        <p:txBody>
          <a:bodyPr>
            <a:normAutofit/>
          </a:bodyPr>
          <a:lstStyle/>
          <a:p>
            <a:r>
              <a:rPr lang="en-US" dirty="0" smtClean="0"/>
              <a:t>Symmetric Random Walks produce </a:t>
            </a:r>
            <a:r>
              <a:rPr lang="en-US" dirty="0"/>
              <a:t>p</a:t>
            </a:r>
            <a:r>
              <a:rPr lang="en-US" dirty="0" smtClean="0"/>
              <a:t>atterns that suggest predictability</a:t>
            </a:r>
            <a:br>
              <a:rPr lang="en-US" dirty="0" smtClean="0"/>
            </a:br>
            <a:r>
              <a:rPr lang="en-US" dirty="0" smtClean="0"/>
              <a:t>go to R:</a:t>
            </a:r>
          </a:p>
          <a:p>
            <a:pPr>
              <a:buNone/>
            </a:pPr>
            <a:r>
              <a:rPr lang="en-US" dirty="0" smtClean="0"/>
              <a:t>      </a:t>
            </a:r>
            <a:r>
              <a:rPr lang="en-US" dirty="0" err="1" smtClean="0"/>
              <a:t>simple.walk</a:t>
            </a:r>
            <a:r>
              <a:rPr lang="en-US" dirty="0" smtClean="0"/>
              <a:t>()  shows accumulation heads</a:t>
            </a:r>
          </a:p>
          <a:p>
            <a:pPr>
              <a:buNone/>
            </a:pPr>
            <a:r>
              <a:rPr lang="en-US" dirty="0" smtClean="0"/>
              <a:t>	  </a:t>
            </a:r>
            <a:r>
              <a:rPr lang="en-US" dirty="0" err="1" smtClean="0"/>
              <a:t>rwalk.run(avg</a:t>
            </a:r>
            <a:r>
              <a:rPr lang="en-US" dirty="0" smtClean="0"/>
              <a:t>=F) shows illusionary trends</a:t>
            </a:r>
          </a:p>
          <a:p>
            <a:r>
              <a:rPr lang="en-US" dirty="0" smtClean="0"/>
              <a:t>But the stock market varies like a random walk</a:t>
            </a:r>
            <a:br>
              <a:rPr lang="en-US" dirty="0" smtClean="0"/>
            </a:br>
            <a:r>
              <a:rPr lang="en-US" dirty="0" smtClean="0"/>
              <a:t>  </a:t>
            </a:r>
            <a:r>
              <a:rPr lang="en-US" dirty="0" err="1" smtClean="0"/>
              <a:t>fund.walk</a:t>
            </a:r>
            <a:r>
              <a:rPr lang="en-US" dirty="0" smtClean="0"/>
              <a:t>()       realistic fund price generator</a:t>
            </a:r>
            <a:br>
              <a:rPr lang="en-US" dirty="0" smtClean="0"/>
            </a:br>
            <a:r>
              <a:rPr lang="en-US" dirty="0" smtClean="0"/>
              <a:t>  </a:t>
            </a:r>
            <a:r>
              <a:rPr lang="en-US" dirty="0" err="1" smtClean="0"/>
              <a:t>fund.walk.test</a:t>
            </a:r>
            <a:r>
              <a:rPr lang="en-US" dirty="0" smtClean="0"/>
              <a:t>()  shows parameter control</a:t>
            </a:r>
            <a:br>
              <a:rPr lang="en-US" dirty="0" smtClean="0"/>
            </a:br>
            <a:r>
              <a:rPr lang="en-US" dirty="0" smtClean="0"/>
              <a:t>  </a:t>
            </a:r>
            <a:r>
              <a:rPr lang="en-US" dirty="0" err="1" smtClean="0"/>
              <a:t>fund.walk.run</a:t>
            </a:r>
            <a:r>
              <a:rPr lang="en-US" dirty="0" smtClean="0"/>
              <a:t>()  use of past performance?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Random Walks &amp; Funds: So what?</a:t>
            </a:r>
            <a:endParaRPr lang="en-US" dirty="0"/>
          </a:p>
        </p:txBody>
      </p:sp>
      <p:sp>
        <p:nvSpPr>
          <p:cNvPr id="3" name="Content Placeholder 2"/>
          <p:cNvSpPr>
            <a:spLocks noGrp="1"/>
          </p:cNvSpPr>
          <p:nvPr>
            <p:ph idx="1"/>
          </p:nvPr>
        </p:nvSpPr>
        <p:spPr/>
        <p:txBody>
          <a:bodyPr/>
          <a:lstStyle/>
          <a:p>
            <a:pPr>
              <a:buNone/>
            </a:pPr>
            <a:endParaRPr lang="en-US" dirty="0" smtClean="0"/>
          </a:p>
          <a:p>
            <a:r>
              <a:rPr lang="en-US" dirty="0" smtClean="0"/>
              <a:t>Fund price trends display apparent patterns that are not real trends (not predictive)</a:t>
            </a:r>
          </a:p>
          <a:p>
            <a:r>
              <a:rPr lang="en-US" dirty="0" smtClean="0"/>
              <a:t>Past fund price trends are very poor predictors of future prices, even when mgr quality varies.</a:t>
            </a:r>
          </a:p>
          <a:p>
            <a:r>
              <a:rPr lang="en-US" dirty="0" smtClean="0"/>
              <a:t>Knowing how much apparent trend is due to chance allows real trends to be identified.</a:t>
            </a:r>
          </a:p>
          <a:p>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4931</TotalTime>
  <Words>2490</Words>
  <Application>Microsoft Macintosh PowerPoint</Application>
  <PresentationFormat>On-screen Show (4:3)</PresentationFormat>
  <Paragraphs>306</Paragraphs>
  <Slides>33</Slides>
  <Notes>29</Notes>
  <HiddenSlides>0</HiddenSlides>
  <MMClips>0</MMClips>
  <ScaleCrop>false</ScaleCrop>
  <HeadingPairs>
    <vt:vector size="4" baseType="variant">
      <vt:variant>
        <vt:lpstr>Design Template</vt:lpstr>
      </vt:variant>
      <vt:variant>
        <vt:i4>1</vt:i4>
      </vt:variant>
      <vt:variant>
        <vt:lpstr>Slide Titles</vt:lpstr>
      </vt:variant>
      <vt:variant>
        <vt:i4>33</vt:i4>
      </vt:variant>
    </vt:vector>
  </HeadingPairs>
  <TitlesOfParts>
    <vt:vector size="34" baseType="lpstr">
      <vt:lpstr>Office Theme</vt:lpstr>
      <vt:lpstr>The Magic of Randomness   </vt:lpstr>
      <vt:lpstr>Language of Statistics?</vt:lpstr>
      <vt:lpstr>The Skeptical Public</vt:lpstr>
      <vt:lpstr>Applications from the Real World</vt:lpstr>
      <vt:lpstr>Sports</vt:lpstr>
      <vt:lpstr>NBA example - continued</vt:lpstr>
      <vt:lpstr>Sports Leagues Demo: So what?</vt:lpstr>
      <vt:lpstr>Stock Prices and Random Walks</vt:lpstr>
      <vt:lpstr>Random Walks &amp; Funds: So what?</vt:lpstr>
      <vt:lpstr>Diversification of Investments</vt:lpstr>
      <vt:lpstr>Simulations for “Risky” Portfolio</vt:lpstr>
      <vt:lpstr>Risky Company Portfolio:  So What?</vt:lpstr>
      <vt:lpstr>Gasoline Consumption Example </vt:lpstr>
      <vt:lpstr>Gasoline Consumption</vt:lpstr>
      <vt:lpstr> </vt:lpstr>
      <vt:lpstr>Illustration of Effect – Artificial Data</vt:lpstr>
      <vt:lpstr>Slide 17</vt:lpstr>
      <vt:lpstr>Gas Consumption Example: So What?</vt:lpstr>
      <vt:lpstr>Slide 19</vt:lpstr>
      <vt:lpstr>How small is .0000007?</vt:lpstr>
      <vt:lpstr>Lottery Example – So What?</vt:lpstr>
      <vt:lpstr>Peer Review – Motivating Example</vt:lpstr>
      <vt:lpstr>Peer Review – More General</vt:lpstr>
      <vt:lpstr>Simulation of Peer Review Process</vt:lpstr>
      <vt:lpstr>Combining Quality &amp; Ref. Toughness</vt:lpstr>
      <vt:lpstr>Peer Review: So What?</vt:lpstr>
      <vt:lpstr>Traffic</vt:lpstr>
      <vt:lpstr>Traffic – So What?</vt:lpstr>
      <vt:lpstr>Overall Take-away Message?</vt:lpstr>
      <vt:lpstr>The End</vt:lpstr>
      <vt:lpstr>Slide 31</vt:lpstr>
      <vt:lpstr>Sports Again: Hockey</vt:lpstr>
      <vt:lpstr>Zipf’s Law</vt:lpstr>
    </vt:vector>
  </TitlesOfParts>
  <Company>Simon Fraser University</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Magic of Randomness   </dc:title>
  <dc:creator>Laurence Weldon</dc:creator>
  <cp:lastModifiedBy>Laurence Weldon</cp:lastModifiedBy>
  <cp:revision>45</cp:revision>
  <cp:lastPrinted>2011-02-26T16:31:19Z</cp:lastPrinted>
  <dcterms:created xsi:type="dcterms:W3CDTF">2011-02-26T21:11:35Z</dcterms:created>
  <dcterms:modified xsi:type="dcterms:W3CDTF">2011-02-27T01:18:18Z</dcterms:modified>
</cp:coreProperties>
</file>