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24"/>
  </p:notesMasterIdLst>
  <p:sldIdLst>
    <p:sldId id="256" r:id="rId2"/>
    <p:sldId id="272" r:id="rId3"/>
    <p:sldId id="257" r:id="rId4"/>
    <p:sldId id="268" r:id="rId5"/>
    <p:sldId id="269" r:id="rId6"/>
    <p:sldId id="260" r:id="rId7"/>
    <p:sldId id="276" r:id="rId8"/>
    <p:sldId id="270" r:id="rId9"/>
    <p:sldId id="278" r:id="rId10"/>
    <p:sldId id="261" r:id="rId11"/>
    <p:sldId id="262" r:id="rId12"/>
    <p:sldId id="279" r:id="rId13"/>
    <p:sldId id="271" r:id="rId14"/>
    <p:sldId id="264" r:id="rId15"/>
    <p:sldId id="277" r:id="rId16"/>
    <p:sldId id="265" r:id="rId17"/>
    <p:sldId id="275" r:id="rId18"/>
    <p:sldId id="281" r:id="rId19"/>
    <p:sldId id="266" r:id="rId20"/>
    <p:sldId id="274" r:id="rId21"/>
    <p:sldId id="267" r:id="rId22"/>
    <p:sldId id="28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6241"/>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41" autoAdjust="0"/>
    <p:restoredTop sz="86389" autoAdjust="0"/>
  </p:normalViewPr>
  <p:slideViewPr>
    <p:cSldViewPr snapToGrid="0" snapToObjects="1">
      <p:cViewPr>
        <p:scale>
          <a:sx n="85" d="100"/>
          <a:sy n="85" d="100"/>
        </p:scale>
        <p:origin x="-136" y="-320"/>
      </p:cViewPr>
      <p:guideLst>
        <p:guide orient="horz" pos="2160"/>
        <p:guide pos="2880"/>
      </p:guideLst>
    </p:cSldViewPr>
  </p:slideViewPr>
  <p:outlineViewPr>
    <p:cViewPr>
      <p:scale>
        <a:sx n="33" d="100"/>
        <a:sy n="33" d="100"/>
      </p:scale>
      <p:origin x="0" y="0"/>
    </p:cViewPr>
  </p:outlineViewPr>
  <p:notesTextViewPr>
    <p:cViewPr>
      <p:scale>
        <a:sx n="114" d="100"/>
        <a:sy n="114"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A78458-B28D-E341-9C97-85C5048FD367}" type="datetimeFigureOut">
              <a:rPr lang="en-US" smtClean="0"/>
              <a:t>2014-07-17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255CE4-5928-9E4F-A0E1-D9AE67163236}" type="slidenum">
              <a:rPr lang="en-US" smtClean="0"/>
              <a:t>‹#›</a:t>
            </a:fld>
            <a:endParaRPr lang="en-US"/>
          </a:p>
        </p:txBody>
      </p:sp>
    </p:spTree>
    <p:extLst>
      <p:ext uri="{BB962C8B-B14F-4D97-AF65-F5344CB8AC3E}">
        <p14:creationId xmlns:p14="http://schemas.microsoft.com/office/powerpoint/2010/main" val="168779124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organizers     Talk</a:t>
            </a:r>
            <a:r>
              <a:rPr lang="en-US" baseline="0" dirty="0" smtClean="0"/>
              <a:t> motivated by experience as Pension Trustee of my university.   Much talk of Controlling RISK</a:t>
            </a:r>
          </a:p>
          <a:p>
            <a:r>
              <a:rPr lang="en-US" baseline="0" dirty="0" smtClean="0"/>
              <a:t>by minimizing variability of returns, and I felt this was due to some confusion about basic stats. </a:t>
            </a:r>
            <a:endParaRPr lang="en-US" dirty="0" smtClean="0"/>
          </a:p>
          <a:p>
            <a:endParaRPr lang="en-US" baseline="0" dirty="0" smtClean="0"/>
          </a:p>
          <a:p>
            <a:r>
              <a:rPr lang="en-US" baseline="0" dirty="0" smtClean="0"/>
              <a:t> I want to say more about this but first let me explain that this whole talk is just an example of a larger topic.</a:t>
            </a:r>
            <a:endParaRPr lang="en-US" dirty="0"/>
          </a:p>
        </p:txBody>
      </p:sp>
      <p:sp>
        <p:nvSpPr>
          <p:cNvPr id="4" name="Slide Number Placeholder 3"/>
          <p:cNvSpPr>
            <a:spLocks noGrp="1"/>
          </p:cNvSpPr>
          <p:nvPr>
            <p:ph type="sldNum" sz="quarter" idx="10"/>
          </p:nvPr>
        </p:nvSpPr>
        <p:spPr/>
        <p:txBody>
          <a:bodyPr/>
          <a:lstStyle/>
          <a:p>
            <a:fld id="{30255CE4-5928-9E4F-A0E1-D9AE67163236}" type="slidenum">
              <a:rPr lang="en-US" smtClean="0"/>
              <a:t>1</a:t>
            </a:fld>
            <a:endParaRPr lang="en-US"/>
          </a:p>
        </p:txBody>
      </p:sp>
    </p:spTree>
    <p:extLst>
      <p:ext uri="{BB962C8B-B14F-4D97-AF65-F5344CB8AC3E}">
        <p14:creationId xmlns:p14="http://schemas.microsoft.com/office/powerpoint/2010/main" val="29999273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big jump in</a:t>
            </a:r>
            <a:r>
              <a:rPr lang="en-US" baseline="0" dirty="0" smtClean="0"/>
              <a:t> stock price increases variability but does not represent a risky result. </a:t>
            </a:r>
            <a:endParaRPr lang="en-US" dirty="0"/>
          </a:p>
        </p:txBody>
      </p:sp>
      <p:sp>
        <p:nvSpPr>
          <p:cNvPr id="4" name="Slide Number Placeholder 3"/>
          <p:cNvSpPr>
            <a:spLocks noGrp="1"/>
          </p:cNvSpPr>
          <p:nvPr>
            <p:ph type="sldNum" sz="quarter" idx="10"/>
          </p:nvPr>
        </p:nvSpPr>
        <p:spPr/>
        <p:txBody>
          <a:bodyPr/>
          <a:lstStyle/>
          <a:p>
            <a:fld id="{30255CE4-5928-9E4F-A0E1-D9AE67163236}" type="slidenum">
              <a:rPr lang="en-US" smtClean="0"/>
              <a:t>12</a:t>
            </a:fld>
            <a:endParaRPr lang="en-US"/>
          </a:p>
        </p:txBody>
      </p:sp>
    </p:spTree>
    <p:extLst>
      <p:ext uri="{BB962C8B-B14F-4D97-AF65-F5344CB8AC3E}">
        <p14:creationId xmlns:p14="http://schemas.microsoft.com/office/powerpoint/2010/main" val="21594238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three uses in this context ….</a:t>
            </a:r>
          </a:p>
          <a:p>
            <a:endParaRPr lang="en-US" dirty="0" smtClean="0"/>
          </a:p>
          <a:p>
            <a:r>
              <a:rPr lang="en-US" dirty="0" smtClean="0"/>
              <a:t>Its something</a:t>
            </a:r>
            <a:r>
              <a:rPr lang="en-US" baseline="0" dirty="0" smtClean="0"/>
              <a:t> that statisticians can do!</a:t>
            </a:r>
            <a:endParaRPr lang="en-US" dirty="0"/>
          </a:p>
        </p:txBody>
      </p:sp>
      <p:sp>
        <p:nvSpPr>
          <p:cNvPr id="4" name="Slide Number Placeholder 3"/>
          <p:cNvSpPr>
            <a:spLocks noGrp="1"/>
          </p:cNvSpPr>
          <p:nvPr>
            <p:ph type="sldNum" sz="quarter" idx="10"/>
          </p:nvPr>
        </p:nvSpPr>
        <p:spPr/>
        <p:txBody>
          <a:bodyPr/>
          <a:lstStyle/>
          <a:p>
            <a:fld id="{30255CE4-5928-9E4F-A0E1-D9AE67163236}" type="slidenum">
              <a:rPr lang="en-US" smtClean="0"/>
              <a:t>13</a:t>
            </a:fld>
            <a:endParaRPr lang="en-US"/>
          </a:p>
        </p:txBody>
      </p:sp>
    </p:spTree>
    <p:extLst>
      <p:ext uri="{BB962C8B-B14F-4D97-AF65-F5344CB8AC3E}">
        <p14:creationId xmlns:p14="http://schemas.microsoft.com/office/powerpoint/2010/main" val="31597982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 option holder is not afraid</a:t>
            </a:r>
            <a:r>
              <a:rPr lang="en-US" baseline="0" dirty="0" smtClean="0"/>
              <a:t> of variability of stock prices.</a:t>
            </a:r>
            <a:endParaRPr lang="en-US" dirty="0"/>
          </a:p>
        </p:txBody>
      </p:sp>
      <p:sp>
        <p:nvSpPr>
          <p:cNvPr id="4" name="Slide Number Placeholder 3"/>
          <p:cNvSpPr>
            <a:spLocks noGrp="1"/>
          </p:cNvSpPr>
          <p:nvPr>
            <p:ph type="sldNum" sz="quarter" idx="10"/>
          </p:nvPr>
        </p:nvSpPr>
        <p:spPr/>
        <p:txBody>
          <a:bodyPr/>
          <a:lstStyle/>
          <a:p>
            <a:fld id="{30255CE4-5928-9E4F-A0E1-D9AE67163236}" type="slidenum">
              <a:rPr lang="en-US" smtClean="0"/>
              <a:t>14</a:t>
            </a:fld>
            <a:endParaRPr lang="en-US"/>
          </a:p>
        </p:txBody>
      </p:sp>
    </p:spTree>
    <p:extLst>
      <p:ext uri="{BB962C8B-B14F-4D97-AF65-F5344CB8AC3E}">
        <p14:creationId xmlns:p14="http://schemas.microsoft.com/office/powerpoint/2010/main" val="14770912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Run “Risky()”</a:t>
            </a:r>
          </a:p>
          <a:p>
            <a:endParaRPr lang="en-US" dirty="0"/>
          </a:p>
        </p:txBody>
      </p:sp>
      <p:sp>
        <p:nvSpPr>
          <p:cNvPr id="4" name="Slide Number Placeholder 3"/>
          <p:cNvSpPr>
            <a:spLocks noGrp="1"/>
          </p:cNvSpPr>
          <p:nvPr>
            <p:ph type="sldNum" sz="quarter" idx="10"/>
          </p:nvPr>
        </p:nvSpPr>
        <p:spPr/>
        <p:txBody>
          <a:bodyPr/>
          <a:lstStyle/>
          <a:p>
            <a:fld id="{30255CE4-5928-9E4F-A0E1-D9AE67163236}" type="slidenum">
              <a:rPr lang="en-US" smtClean="0"/>
              <a:t>16</a:t>
            </a:fld>
            <a:endParaRPr lang="en-US"/>
          </a:p>
        </p:txBody>
      </p:sp>
    </p:spTree>
    <p:extLst>
      <p:ext uri="{BB962C8B-B14F-4D97-AF65-F5344CB8AC3E}">
        <p14:creationId xmlns:p14="http://schemas.microsoft.com/office/powerpoint/2010/main" val="4280386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Very good chance of wasting</a:t>
            </a:r>
            <a:r>
              <a:rPr lang="en-US" baseline="0" dirty="0" smtClean="0"/>
              <a:t> money!  75% no profit.  Do simulation RISKY before next click.</a:t>
            </a:r>
          </a:p>
          <a:p>
            <a:r>
              <a:rPr lang="en-US" baseline="0" dirty="0" smtClean="0"/>
              <a:t>On AVERAGE, positive.       ROLE of INDEPENDENCE.</a:t>
            </a:r>
          </a:p>
          <a:p>
            <a:endParaRPr lang="en-US" dirty="0"/>
          </a:p>
        </p:txBody>
      </p:sp>
      <p:sp>
        <p:nvSpPr>
          <p:cNvPr id="4" name="Slide Number Placeholder 3"/>
          <p:cNvSpPr>
            <a:spLocks noGrp="1"/>
          </p:cNvSpPr>
          <p:nvPr>
            <p:ph type="sldNum" sz="quarter" idx="10"/>
          </p:nvPr>
        </p:nvSpPr>
        <p:spPr/>
        <p:txBody>
          <a:bodyPr/>
          <a:lstStyle/>
          <a:p>
            <a:fld id="{30255CE4-5928-9E4F-A0E1-D9AE67163236}" type="slidenum">
              <a:rPr lang="en-US" smtClean="0"/>
              <a:t>17</a:t>
            </a:fld>
            <a:endParaRPr lang="en-US"/>
          </a:p>
        </p:txBody>
      </p:sp>
    </p:spTree>
    <p:extLst>
      <p:ext uri="{BB962C8B-B14F-4D97-AF65-F5344CB8AC3E}">
        <p14:creationId xmlns:p14="http://schemas.microsoft.com/office/powerpoint/2010/main" val="12711769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a:t>
            </a:r>
            <a:r>
              <a:rPr lang="en-US" smtClean="0"/>
              <a:t>diversified  =   </a:t>
            </a:r>
            <a:r>
              <a:rPr lang="en-US" dirty="0" smtClean="0"/>
              <a:t>not </a:t>
            </a:r>
            <a:r>
              <a:rPr lang="en-US" smtClean="0"/>
              <a:t>too dependent</a:t>
            </a:r>
          </a:p>
          <a:p>
            <a:endParaRPr lang="en-US" dirty="0"/>
          </a:p>
        </p:txBody>
      </p:sp>
      <p:sp>
        <p:nvSpPr>
          <p:cNvPr id="4" name="Slide Number Placeholder 3"/>
          <p:cNvSpPr>
            <a:spLocks noGrp="1"/>
          </p:cNvSpPr>
          <p:nvPr>
            <p:ph type="sldNum" sz="quarter" idx="10"/>
          </p:nvPr>
        </p:nvSpPr>
        <p:spPr/>
        <p:txBody>
          <a:bodyPr/>
          <a:lstStyle/>
          <a:p>
            <a:fld id="{30255CE4-5928-9E4F-A0E1-D9AE67163236}" type="slidenum">
              <a:rPr lang="en-US" smtClean="0"/>
              <a:t>19</a:t>
            </a:fld>
            <a:endParaRPr lang="en-US"/>
          </a:p>
        </p:txBody>
      </p:sp>
    </p:spTree>
    <p:extLst>
      <p:ext uri="{BB962C8B-B14F-4D97-AF65-F5344CB8AC3E}">
        <p14:creationId xmlns:p14="http://schemas.microsoft.com/office/powerpoint/2010/main" val="35904243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for your attention.   Questions?  </a:t>
            </a:r>
            <a:r>
              <a:rPr lang="en-US" smtClean="0"/>
              <a:t>Comments?</a:t>
            </a:r>
            <a:endParaRPr lang="en-US" dirty="0"/>
          </a:p>
        </p:txBody>
      </p:sp>
      <p:sp>
        <p:nvSpPr>
          <p:cNvPr id="4" name="Slide Number Placeholder 3"/>
          <p:cNvSpPr>
            <a:spLocks noGrp="1"/>
          </p:cNvSpPr>
          <p:nvPr>
            <p:ph type="sldNum" sz="quarter" idx="10"/>
          </p:nvPr>
        </p:nvSpPr>
        <p:spPr/>
        <p:txBody>
          <a:bodyPr/>
          <a:lstStyle/>
          <a:p>
            <a:fld id="{30255CE4-5928-9E4F-A0E1-D9AE67163236}" type="slidenum">
              <a:rPr lang="en-US" smtClean="0"/>
              <a:t>21</a:t>
            </a:fld>
            <a:endParaRPr lang="en-US"/>
          </a:p>
        </p:txBody>
      </p:sp>
    </p:spTree>
    <p:extLst>
      <p:ext uri="{BB962C8B-B14F-4D97-AF65-F5344CB8AC3E}">
        <p14:creationId xmlns:p14="http://schemas.microsoft.com/office/powerpoint/2010/main" val="2087617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Melbourne 2008     </a:t>
            </a:r>
            <a:r>
              <a:rPr lang="en-US" baseline="0" dirty="0" smtClean="0"/>
              <a:t>project-based teaching would keep the curriculum current and relevant. </a:t>
            </a:r>
          </a:p>
          <a:p>
            <a:r>
              <a:rPr lang="en-US" baseline="0" dirty="0" smtClean="0"/>
              <a:t>Techniques required for Current applications are the ones we should be teaching</a:t>
            </a:r>
          </a:p>
          <a:p>
            <a:r>
              <a:rPr lang="en-US" baseline="0" dirty="0" smtClean="0"/>
              <a:t>This is example of how experience informs course content.</a:t>
            </a:r>
          </a:p>
          <a:p>
            <a:r>
              <a:rPr lang="en-US" baseline="0" dirty="0" smtClean="0"/>
              <a:t>Trends – of interest because possible profit if predictive</a:t>
            </a:r>
          </a:p>
          <a:p>
            <a:r>
              <a:rPr lang="en-US" baseline="0" dirty="0" smtClean="0"/>
              <a:t>Variability  - of interest because they are used to measure risk </a:t>
            </a:r>
            <a:endParaRPr lang="en-US" dirty="0"/>
          </a:p>
        </p:txBody>
      </p:sp>
      <p:sp>
        <p:nvSpPr>
          <p:cNvPr id="4" name="Slide Number Placeholder 3"/>
          <p:cNvSpPr>
            <a:spLocks noGrp="1"/>
          </p:cNvSpPr>
          <p:nvPr>
            <p:ph type="sldNum" sz="quarter" idx="10"/>
          </p:nvPr>
        </p:nvSpPr>
        <p:spPr/>
        <p:txBody>
          <a:bodyPr/>
          <a:lstStyle/>
          <a:p>
            <a:fld id="{30255CE4-5928-9E4F-A0E1-D9AE67163236}" type="slidenum">
              <a:rPr lang="en-US" smtClean="0"/>
              <a:t>2</a:t>
            </a:fld>
            <a:endParaRPr lang="en-US"/>
          </a:p>
        </p:txBody>
      </p:sp>
    </p:spTree>
    <p:extLst>
      <p:ext uri="{BB962C8B-B14F-4D97-AF65-F5344CB8AC3E}">
        <p14:creationId xmlns:p14="http://schemas.microsoft.com/office/powerpoint/2010/main" val="3638499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Typical stock</a:t>
            </a:r>
            <a:r>
              <a:rPr lang="en-US" baseline="0" dirty="0" smtClean="0"/>
              <a:t> price data – one year IBM –daily - and there does seem to be a trend.  Click. </a:t>
            </a:r>
          </a:p>
          <a:p>
            <a:r>
              <a:rPr lang="en-US" baseline="0" dirty="0" smtClean="0"/>
              <a:t>Can see a fairly regular variability around the trend.  A potential investor might ask:</a:t>
            </a:r>
          </a:p>
          <a:p>
            <a:r>
              <a:rPr lang="en-US" baseline="0" dirty="0" smtClean="0"/>
              <a:t>How much RISK is there in buying this stock in April 2014? Is it measured by the observed Variability????   What is RISK in this context?  FIRST let’s consider stability of TREND.  </a:t>
            </a:r>
            <a:endParaRPr lang="en-US" dirty="0"/>
          </a:p>
        </p:txBody>
      </p:sp>
      <p:sp>
        <p:nvSpPr>
          <p:cNvPr id="4" name="Slide Number Placeholder 3"/>
          <p:cNvSpPr>
            <a:spLocks noGrp="1"/>
          </p:cNvSpPr>
          <p:nvPr>
            <p:ph type="sldNum" sz="quarter" idx="10"/>
          </p:nvPr>
        </p:nvSpPr>
        <p:spPr/>
        <p:txBody>
          <a:bodyPr/>
          <a:lstStyle/>
          <a:p>
            <a:fld id="{30255CE4-5928-9E4F-A0E1-D9AE67163236}" type="slidenum">
              <a:rPr lang="en-US" smtClean="0"/>
              <a:t>3</a:t>
            </a:fld>
            <a:endParaRPr lang="en-US"/>
          </a:p>
        </p:txBody>
      </p:sp>
    </p:spTree>
    <p:extLst>
      <p:ext uri="{BB962C8B-B14F-4D97-AF65-F5344CB8AC3E}">
        <p14:creationId xmlns:p14="http://schemas.microsoft.com/office/powerpoint/2010/main" val="115403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couple of larger spikes but we ignore these for now and use the summary to suggest a kind of random walk for this</a:t>
            </a:r>
            <a:r>
              <a:rPr lang="en-US" baseline="0" dirty="0" smtClean="0"/>
              <a:t> stock.  </a:t>
            </a:r>
            <a:endParaRPr lang="en-US" dirty="0"/>
          </a:p>
        </p:txBody>
      </p:sp>
      <p:sp>
        <p:nvSpPr>
          <p:cNvPr id="4" name="Slide Number Placeholder 3"/>
          <p:cNvSpPr>
            <a:spLocks noGrp="1"/>
          </p:cNvSpPr>
          <p:nvPr>
            <p:ph type="sldNum" sz="quarter" idx="10"/>
          </p:nvPr>
        </p:nvSpPr>
        <p:spPr/>
        <p:txBody>
          <a:bodyPr/>
          <a:lstStyle/>
          <a:p>
            <a:fld id="{30255CE4-5928-9E4F-A0E1-D9AE67163236}" type="slidenum">
              <a:rPr lang="en-US" smtClean="0"/>
              <a:t>4</a:t>
            </a:fld>
            <a:endParaRPr lang="en-US"/>
          </a:p>
        </p:txBody>
      </p:sp>
    </p:spTree>
    <p:extLst>
      <p:ext uri="{BB962C8B-B14F-4D97-AF65-F5344CB8AC3E}">
        <p14:creationId xmlns:p14="http://schemas.microsoft.com/office/powerpoint/2010/main" val="42825665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Surprising</a:t>
            </a:r>
            <a:r>
              <a:rPr lang="en-US" baseline="0" dirty="0" smtClean="0"/>
              <a:t> Trend?  Not really. SEE simulation.</a:t>
            </a:r>
            <a:endParaRPr lang="en-US" dirty="0"/>
          </a:p>
        </p:txBody>
      </p:sp>
      <p:sp>
        <p:nvSpPr>
          <p:cNvPr id="4" name="Slide Number Placeholder 3"/>
          <p:cNvSpPr>
            <a:spLocks noGrp="1"/>
          </p:cNvSpPr>
          <p:nvPr>
            <p:ph type="sldNum" sz="quarter" idx="10"/>
          </p:nvPr>
        </p:nvSpPr>
        <p:spPr/>
        <p:txBody>
          <a:bodyPr/>
          <a:lstStyle/>
          <a:p>
            <a:fld id="{30255CE4-5928-9E4F-A0E1-D9AE67163236}" type="slidenum">
              <a:rPr lang="en-US" smtClean="0"/>
              <a:t>6</a:t>
            </a:fld>
            <a:endParaRPr lang="en-US"/>
          </a:p>
        </p:txBody>
      </p:sp>
    </p:spTree>
    <p:extLst>
      <p:ext uri="{BB962C8B-B14F-4D97-AF65-F5344CB8AC3E}">
        <p14:creationId xmlns:p14="http://schemas.microsoft.com/office/powerpoint/2010/main" val="2171559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Typical stock</a:t>
            </a:r>
            <a:r>
              <a:rPr lang="en-US" baseline="0" dirty="0" smtClean="0"/>
              <a:t> price data – one year IBM – and there does seem to be a trend.  Click. </a:t>
            </a:r>
          </a:p>
          <a:p>
            <a:r>
              <a:rPr lang="en-US" baseline="0" dirty="0" smtClean="0"/>
              <a:t>Can see a fairly regular variability around the trend.  A potential investor might ask:</a:t>
            </a:r>
          </a:p>
          <a:p>
            <a:r>
              <a:rPr lang="en-US" baseline="0" dirty="0" smtClean="0"/>
              <a:t>How much RISK is there in buying this stock in April 2014? Is it measured by the observed Variability????   What is RISK in this context?  FIRST let’s consider stability of TREND.  </a:t>
            </a:r>
            <a:endParaRPr lang="en-US" dirty="0"/>
          </a:p>
        </p:txBody>
      </p:sp>
      <p:sp>
        <p:nvSpPr>
          <p:cNvPr id="4" name="Slide Number Placeholder 3"/>
          <p:cNvSpPr>
            <a:spLocks noGrp="1"/>
          </p:cNvSpPr>
          <p:nvPr>
            <p:ph type="sldNum" sz="quarter" idx="10"/>
          </p:nvPr>
        </p:nvSpPr>
        <p:spPr/>
        <p:txBody>
          <a:bodyPr/>
          <a:lstStyle/>
          <a:p>
            <a:fld id="{30255CE4-5928-9E4F-A0E1-D9AE67163236}" type="slidenum">
              <a:rPr lang="en-US" smtClean="0"/>
              <a:t>7</a:t>
            </a:fld>
            <a:endParaRPr lang="en-US"/>
          </a:p>
        </p:txBody>
      </p:sp>
    </p:spTree>
    <p:extLst>
      <p:ext uri="{BB962C8B-B14F-4D97-AF65-F5344CB8AC3E}">
        <p14:creationId xmlns:p14="http://schemas.microsoft.com/office/powerpoint/2010/main" val="115403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simulations suggest that the trend in the IBM stock price will not be useful for predicting future trends.  (since symmetric random walk has same apparent trends)</a:t>
            </a:r>
          </a:p>
          <a:p>
            <a:r>
              <a:rPr lang="en-US" dirty="0" smtClean="0"/>
              <a:t>This is not something that is well-understood by either students</a:t>
            </a:r>
            <a:r>
              <a:rPr lang="en-US" baseline="0" dirty="0" smtClean="0"/>
              <a:t> or graduates. </a:t>
            </a:r>
            <a:endParaRPr lang="en-US" dirty="0"/>
          </a:p>
        </p:txBody>
      </p:sp>
      <p:sp>
        <p:nvSpPr>
          <p:cNvPr id="4" name="Slide Number Placeholder 3"/>
          <p:cNvSpPr>
            <a:spLocks noGrp="1"/>
          </p:cNvSpPr>
          <p:nvPr>
            <p:ph type="sldNum" sz="quarter" idx="10"/>
          </p:nvPr>
        </p:nvSpPr>
        <p:spPr/>
        <p:txBody>
          <a:bodyPr/>
          <a:lstStyle/>
          <a:p>
            <a:fld id="{30255CE4-5928-9E4F-A0E1-D9AE67163236}" type="slidenum">
              <a:rPr lang="en-US" smtClean="0"/>
              <a:t>8</a:t>
            </a:fld>
            <a:endParaRPr lang="en-US"/>
          </a:p>
        </p:txBody>
      </p:sp>
    </p:spTree>
    <p:extLst>
      <p:ext uri="{BB962C8B-B14F-4D97-AF65-F5344CB8AC3E}">
        <p14:creationId xmlns:p14="http://schemas.microsoft.com/office/powerpoint/2010/main" val="27363441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255CE4-5928-9E4F-A0E1-D9AE67163236}" type="slidenum">
              <a:rPr lang="en-US" smtClean="0"/>
              <a:t>9</a:t>
            </a:fld>
            <a:endParaRPr lang="en-US"/>
          </a:p>
        </p:txBody>
      </p:sp>
    </p:spTree>
    <p:extLst>
      <p:ext uri="{BB962C8B-B14F-4D97-AF65-F5344CB8AC3E}">
        <p14:creationId xmlns:p14="http://schemas.microsoft.com/office/powerpoint/2010/main" val="24904740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Does Stock Price Variability Measure Stock Investment Risk? </a:t>
            </a:r>
          </a:p>
          <a:p>
            <a:endParaRPr lang="en-US" dirty="0"/>
          </a:p>
        </p:txBody>
      </p:sp>
      <p:sp>
        <p:nvSpPr>
          <p:cNvPr id="4" name="Slide Number Placeholder 3"/>
          <p:cNvSpPr>
            <a:spLocks noGrp="1"/>
          </p:cNvSpPr>
          <p:nvPr>
            <p:ph type="sldNum" sz="quarter" idx="10"/>
          </p:nvPr>
        </p:nvSpPr>
        <p:spPr/>
        <p:txBody>
          <a:bodyPr/>
          <a:lstStyle/>
          <a:p>
            <a:fld id="{30255CE4-5928-9E4F-A0E1-D9AE67163236}" type="slidenum">
              <a:rPr lang="en-US" smtClean="0"/>
              <a:t>10</a:t>
            </a:fld>
            <a:endParaRPr lang="en-US"/>
          </a:p>
        </p:txBody>
      </p:sp>
    </p:spTree>
    <p:extLst>
      <p:ext uri="{BB962C8B-B14F-4D97-AF65-F5344CB8AC3E}">
        <p14:creationId xmlns:p14="http://schemas.microsoft.com/office/powerpoint/2010/main" val="3843537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2069C06D-4ED8-42C6-905D-CA84CA1B6CBF}" type="datetime2">
              <a:rPr lang="en-US" smtClean="0"/>
              <a:t>Thursday, July 17, 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2144263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A56EEE0E-EDB0-4D84-86B0-50833DF22902}" type="datetime2">
              <a:rPr lang="en-US" smtClean="0"/>
              <a:t>Thursday, July 17, 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extLst>
      <p:ext uri="{BB962C8B-B14F-4D97-AF65-F5344CB8AC3E}">
        <p14:creationId xmlns:p14="http://schemas.microsoft.com/office/powerpoint/2010/main" val="2743314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5114372C-B5AB-4C39-B273-B99224EB4DD5}" type="datetime2">
              <a:rPr lang="en-US" smtClean="0"/>
              <a:t>Thursday, July 17, 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extLst>
      <p:ext uri="{BB962C8B-B14F-4D97-AF65-F5344CB8AC3E}">
        <p14:creationId xmlns:p14="http://schemas.microsoft.com/office/powerpoint/2010/main" val="1389965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14CB1CAA-32CD-4B55-B92A-B8F0843CACF4}" type="datetime2">
              <a:rPr lang="en-US" smtClean="0"/>
              <a:t>Thursday, July 17, 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2974699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3AD8CDC4-3D19-4983-B478-82F6B8E5AB66}" type="datetime2">
              <a:rPr lang="en-US" smtClean="0"/>
              <a:t>Thursday, July 17, 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523164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84B82477-D5D3-4181-8C11-75D0F2433A87}" type="datetime2">
              <a:rPr lang="en-US" smtClean="0"/>
              <a:t>Thursday, July 17, 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1568277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213E253B-1893-4367-8BAE-DF4BC10DC578}" type="datetime2">
              <a:rPr lang="en-US" smtClean="0"/>
              <a:t>Thursday, July 17, 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3171363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8B62300D-25B3-4603-86C9-4CB776489F00}" type="datetime2">
              <a:rPr lang="en-US" smtClean="0"/>
              <a:t>Thursday, July 17, 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3171647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14AD9-FCC8-48B7-B85B-012A91320DFF}" type="datetime2">
              <a:rPr lang="en-US" smtClean="0"/>
              <a:t>Thursday, July 17, 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577291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3182DC50-D5DB-4F94-B367-9876CD2C4012}" type="datetime2">
              <a:rPr lang="en-US" smtClean="0"/>
              <a:t>Thursday, July 17, 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2967765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292EB412-E790-42EA-81FE-2925D3A43D91}" type="datetime2">
              <a:rPr lang="en-US" smtClean="0"/>
              <a:t>Thursday, July 17, 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264689026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385921-A91A-409C-921C-0E0EC1E750EC}" type="datetime2">
              <a:rPr lang="en-US" smtClean="0"/>
              <a:t>Thursday, July 17, 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1335172145"/>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emf"/></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8000" y="2130425"/>
            <a:ext cx="8128000" cy="1470025"/>
          </a:xfrm>
        </p:spPr>
        <p:txBody>
          <a:bodyPr>
            <a:normAutofit fontScale="90000"/>
          </a:bodyPr>
          <a:lstStyle/>
          <a:p>
            <a:r>
              <a:rPr lang="en-US" b="1" dirty="0"/>
              <a:t>TEACHING STATISTICS CONCEPTS THROUGH STOCK MARKET CONTEXTS</a:t>
            </a:r>
            <a:r>
              <a:rPr lang="en-US" dirty="0" smtClean="0">
                <a:effectLst/>
              </a:rPr>
              <a:t> </a:t>
            </a:r>
            <a:endParaRPr lang="en-US" dirty="0"/>
          </a:p>
        </p:txBody>
      </p:sp>
      <p:sp>
        <p:nvSpPr>
          <p:cNvPr id="3" name="Subtitle 2"/>
          <p:cNvSpPr>
            <a:spLocks noGrp="1"/>
          </p:cNvSpPr>
          <p:nvPr>
            <p:ph type="subTitle" idx="1"/>
          </p:nvPr>
        </p:nvSpPr>
        <p:spPr>
          <a:xfrm>
            <a:off x="1371600" y="3886200"/>
            <a:ext cx="6400800" cy="1413330"/>
          </a:xfrm>
        </p:spPr>
        <p:txBody>
          <a:bodyPr/>
          <a:lstStyle/>
          <a:p>
            <a:r>
              <a:rPr lang="en-US" dirty="0" smtClean="0"/>
              <a:t>Larry Weldon</a:t>
            </a:r>
          </a:p>
          <a:p>
            <a:r>
              <a:rPr lang="en-US" dirty="0" smtClean="0"/>
              <a:t>Simon Fraser University</a:t>
            </a:r>
            <a:endParaRPr lang="en-US" dirty="0"/>
          </a:p>
        </p:txBody>
      </p:sp>
    </p:spTree>
    <p:extLst>
      <p:ext uri="{BB962C8B-B14F-4D97-AF65-F5344CB8AC3E}">
        <p14:creationId xmlns:p14="http://schemas.microsoft.com/office/powerpoint/2010/main" val="333138986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Investment Risk</a:t>
            </a:r>
            <a:endParaRPr lang="en-US" dirty="0"/>
          </a:p>
        </p:txBody>
      </p:sp>
      <p:sp>
        <p:nvSpPr>
          <p:cNvPr id="4" name="TextBox 3"/>
          <p:cNvSpPr txBox="1"/>
          <p:nvPr/>
        </p:nvSpPr>
        <p:spPr>
          <a:xfrm>
            <a:off x="1019048" y="1724790"/>
            <a:ext cx="1517212" cy="461665"/>
          </a:xfrm>
          <a:prstGeom prst="rect">
            <a:avLst/>
          </a:prstGeom>
          <a:noFill/>
        </p:spPr>
        <p:txBody>
          <a:bodyPr wrap="none" rtlCol="0">
            <a:spAutoFit/>
          </a:bodyPr>
          <a:lstStyle/>
          <a:p>
            <a:r>
              <a:rPr lang="en-US" sz="2400" dirty="0" smtClean="0"/>
              <a:t>What is it? </a:t>
            </a:r>
            <a:endParaRPr lang="en-US" sz="2400" dirty="0"/>
          </a:p>
        </p:txBody>
      </p:sp>
      <p:sp>
        <p:nvSpPr>
          <p:cNvPr id="5" name="TextBox 4"/>
          <p:cNvSpPr txBox="1"/>
          <p:nvPr/>
        </p:nvSpPr>
        <p:spPr>
          <a:xfrm>
            <a:off x="2516884" y="2454760"/>
            <a:ext cx="5745984" cy="830997"/>
          </a:xfrm>
          <a:prstGeom prst="rect">
            <a:avLst/>
          </a:prstGeom>
          <a:noFill/>
        </p:spPr>
        <p:txBody>
          <a:bodyPr wrap="none" rtlCol="0">
            <a:spAutoFit/>
          </a:bodyPr>
          <a:lstStyle/>
          <a:p>
            <a:r>
              <a:rPr lang="en-US" sz="2400" dirty="0" smtClean="0"/>
              <a:t>Chance of a non-trivial loss, when you are</a:t>
            </a:r>
          </a:p>
          <a:p>
            <a:r>
              <a:rPr lang="en-US" sz="2400" dirty="0" smtClean="0"/>
              <a:t>forced into the loss within your time horizon</a:t>
            </a:r>
            <a:endParaRPr lang="en-US" sz="2400" dirty="0"/>
          </a:p>
        </p:txBody>
      </p:sp>
      <p:sp>
        <p:nvSpPr>
          <p:cNvPr id="6" name="TextBox 5"/>
          <p:cNvSpPr txBox="1"/>
          <p:nvPr/>
        </p:nvSpPr>
        <p:spPr>
          <a:xfrm>
            <a:off x="1019048" y="3837211"/>
            <a:ext cx="3358161" cy="461665"/>
          </a:xfrm>
          <a:prstGeom prst="rect">
            <a:avLst/>
          </a:prstGeom>
          <a:noFill/>
        </p:spPr>
        <p:txBody>
          <a:bodyPr wrap="none" rtlCol="0">
            <a:spAutoFit/>
          </a:bodyPr>
          <a:lstStyle/>
          <a:p>
            <a:r>
              <a:rPr lang="en-US" sz="2400" dirty="0" smtClean="0"/>
              <a:t>How can it be measured?</a:t>
            </a:r>
            <a:endParaRPr lang="en-US" sz="2400" dirty="0"/>
          </a:p>
        </p:txBody>
      </p:sp>
      <p:sp>
        <p:nvSpPr>
          <p:cNvPr id="8" name="TextBox 7"/>
          <p:cNvSpPr txBox="1"/>
          <p:nvPr/>
        </p:nvSpPr>
        <p:spPr>
          <a:xfrm>
            <a:off x="2570813" y="4364946"/>
            <a:ext cx="3304232" cy="461665"/>
          </a:xfrm>
          <a:prstGeom prst="rect">
            <a:avLst/>
          </a:prstGeom>
          <a:noFill/>
        </p:spPr>
        <p:txBody>
          <a:bodyPr wrap="square" rtlCol="0">
            <a:spAutoFit/>
          </a:bodyPr>
          <a:lstStyle/>
          <a:p>
            <a:r>
              <a:rPr lang="en-US" sz="2400" dirty="0" smtClean="0"/>
              <a:t>Stock Price Variability? </a:t>
            </a:r>
            <a:endParaRPr lang="en-US" sz="2400" dirty="0"/>
          </a:p>
        </p:txBody>
      </p:sp>
    </p:spTree>
    <p:extLst>
      <p:ext uri="{BB962C8B-B14F-4D97-AF65-F5344CB8AC3E}">
        <p14:creationId xmlns:p14="http://schemas.microsoft.com/office/powerpoint/2010/main" val="7288608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 of Stock Market Risk</a:t>
            </a:r>
            <a:endParaRPr lang="en-US" dirty="0"/>
          </a:p>
        </p:txBody>
      </p:sp>
      <p:sp>
        <p:nvSpPr>
          <p:cNvPr id="3" name="Content Placeholder 2"/>
          <p:cNvSpPr>
            <a:spLocks noGrp="1"/>
          </p:cNvSpPr>
          <p:nvPr>
            <p:ph idx="1"/>
          </p:nvPr>
        </p:nvSpPr>
        <p:spPr>
          <a:xfrm>
            <a:off x="457200" y="1600200"/>
            <a:ext cx="8229600" cy="4028887"/>
          </a:xfrm>
        </p:spPr>
        <p:txBody>
          <a:bodyPr/>
          <a:lstStyle/>
          <a:p>
            <a:r>
              <a:rPr lang="en-US" dirty="0" smtClean="0"/>
              <a:t>General Level of Stock Prices</a:t>
            </a:r>
          </a:p>
          <a:p>
            <a:r>
              <a:rPr lang="en-US" dirty="0" smtClean="0"/>
              <a:t>Competition in the Industry</a:t>
            </a:r>
          </a:p>
          <a:p>
            <a:r>
              <a:rPr lang="en-US" dirty="0" smtClean="0"/>
              <a:t>World Upheavals (War, Bank Collapse, </a:t>
            </a:r>
            <a:r>
              <a:rPr lang="en-US" dirty="0" err="1" smtClean="0"/>
              <a:t>Sunamis</a:t>
            </a:r>
            <a:r>
              <a:rPr lang="en-US" dirty="0" smtClean="0"/>
              <a:t>, </a:t>
            </a:r>
            <a:r>
              <a:rPr lang="en-US" dirty="0" err="1" smtClean="0"/>
              <a:t>etc</a:t>
            </a:r>
            <a:r>
              <a:rPr lang="en-US" dirty="0" smtClean="0"/>
              <a:t>)</a:t>
            </a:r>
          </a:p>
          <a:p>
            <a:r>
              <a:rPr lang="en-US" dirty="0" smtClean="0"/>
              <a:t>Technological Change</a:t>
            </a:r>
          </a:p>
          <a:p>
            <a:r>
              <a:rPr lang="en-US" dirty="0" smtClean="0"/>
              <a:t>Capability &amp; Ethics of Management</a:t>
            </a:r>
          </a:p>
          <a:p>
            <a:r>
              <a:rPr lang="en-US" dirty="0" smtClean="0"/>
              <a:t>Etc. (Things that might happen in </a:t>
            </a:r>
            <a:r>
              <a:rPr lang="en-US" b="1" i="1" dirty="0" smtClean="0">
                <a:solidFill>
                  <a:srgbClr val="FF0000"/>
                </a:solidFill>
              </a:rPr>
              <a:t>Future</a:t>
            </a:r>
            <a:r>
              <a:rPr lang="en-US" dirty="0" smtClean="0"/>
              <a:t>)</a:t>
            </a:r>
            <a:endParaRPr lang="en-US" dirty="0"/>
          </a:p>
        </p:txBody>
      </p:sp>
      <p:sp>
        <p:nvSpPr>
          <p:cNvPr id="5" name="TextBox 4"/>
          <p:cNvSpPr txBox="1"/>
          <p:nvPr/>
        </p:nvSpPr>
        <p:spPr>
          <a:xfrm>
            <a:off x="670373" y="5709766"/>
            <a:ext cx="7834998" cy="861774"/>
          </a:xfrm>
          <a:prstGeom prst="rect">
            <a:avLst/>
          </a:prstGeom>
          <a:noFill/>
        </p:spPr>
        <p:txBody>
          <a:bodyPr wrap="none" rtlCol="0">
            <a:spAutoFit/>
          </a:bodyPr>
          <a:lstStyle/>
          <a:p>
            <a:r>
              <a:rPr lang="en-US" sz="3200" dirty="0">
                <a:solidFill>
                  <a:srgbClr val="FF0000"/>
                </a:solidFill>
              </a:rPr>
              <a:t>Stock Price Variability </a:t>
            </a:r>
            <a:r>
              <a:rPr lang="en-US" sz="3200" dirty="0" smtClean="0">
                <a:solidFill>
                  <a:srgbClr val="FF0000"/>
                </a:solidFill>
              </a:rPr>
              <a:t>does </a:t>
            </a:r>
            <a:r>
              <a:rPr lang="en-US" sz="3200" dirty="0">
                <a:solidFill>
                  <a:srgbClr val="FF0000"/>
                </a:solidFill>
              </a:rPr>
              <a:t>not measure RISK!</a:t>
            </a:r>
          </a:p>
          <a:p>
            <a:endParaRPr lang="en-US" dirty="0"/>
          </a:p>
        </p:txBody>
      </p:sp>
    </p:spTree>
    <p:extLst>
      <p:ext uri="{BB962C8B-B14F-4D97-AF65-F5344CB8AC3E}">
        <p14:creationId xmlns:p14="http://schemas.microsoft.com/office/powerpoint/2010/main" val="7217933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Repeat ….</a:t>
            </a:r>
            <a:endParaRPr lang="en-US" dirty="0"/>
          </a:p>
        </p:txBody>
      </p:sp>
      <p:sp>
        <p:nvSpPr>
          <p:cNvPr id="3" name="Content Placeholder 2"/>
          <p:cNvSpPr>
            <a:spLocks noGrp="1"/>
          </p:cNvSpPr>
          <p:nvPr>
            <p:ph idx="1"/>
          </p:nvPr>
        </p:nvSpPr>
        <p:spPr>
          <a:xfrm>
            <a:off x="457200" y="2153023"/>
            <a:ext cx="8229600" cy="2404035"/>
          </a:xfrm>
        </p:spPr>
        <p:txBody>
          <a:bodyPr/>
          <a:lstStyle/>
          <a:p>
            <a:r>
              <a:rPr lang="en-US" dirty="0" smtClean="0"/>
              <a:t>Risk is Probability of Loss</a:t>
            </a:r>
          </a:p>
          <a:p>
            <a:endParaRPr lang="en-US" dirty="0"/>
          </a:p>
          <a:p>
            <a:r>
              <a:rPr lang="en-US" dirty="0" smtClean="0"/>
              <a:t>Stock Price Variability Does Not Measure RISK</a:t>
            </a:r>
            <a:endParaRPr lang="en-US" dirty="0"/>
          </a:p>
        </p:txBody>
      </p:sp>
    </p:spTree>
    <p:extLst>
      <p:ext uri="{BB962C8B-B14F-4D97-AF65-F5344CB8AC3E}">
        <p14:creationId xmlns:p14="http://schemas.microsoft.com/office/powerpoint/2010/main" val="105626485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use for measurement of </a:t>
            </a:r>
            <a:br>
              <a:rPr lang="en-US" dirty="0" smtClean="0"/>
            </a:br>
            <a:r>
              <a:rPr lang="en-US" dirty="0" smtClean="0"/>
              <a:t>Stock Price Variability? </a:t>
            </a:r>
            <a:endParaRPr lang="en-US" dirty="0"/>
          </a:p>
        </p:txBody>
      </p:sp>
      <p:sp>
        <p:nvSpPr>
          <p:cNvPr id="3" name="Content Placeholder 2"/>
          <p:cNvSpPr>
            <a:spLocks noGrp="1"/>
          </p:cNvSpPr>
          <p:nvPr>
            <p:ph idx="1"/>
          </p:nvPr>
        </p:nvSpPr>
        <p:spPr>
          <a:xfrm>
            <a:off x="2000627" y="2355725"/>
            <a:ext cx="4382086" cy="2113127"/>
          </a:xfrm>
        </p:spPr>
        <p:txBody>
          <a:bodyPr/>
          <a:lstStyle/>
          <a:p>
            <a:r>
              <a:rPr lang="en-US" dirty="0" smtClean="0"/>
              <a:t>Day Traders</a:t>
            </a:r>
          </a:p>
          <a:p>
            <a:r>
              <a:rPr lang="en-US" dirty="0" smtClean="0"/>
              <a:t>Options Holders</a:t>
            </a:r>
          </a:p>
          <a:p>
            <a:r>
              <a:rPr lang="en-US" dirty="0" smtClean="0"/>
              <a:t>Portfolio Variability</a:t>
            </a:r>
            <a:endParaRPr lang="en-US" dirty="0"/>
          </a:p>
        </p:txBody>
      </p:sp>
    </p:spTree>
    <p:extLst>
      <p:ext uri="{BB962C8B-B14F-4D97-AF65-F5344CB8AC3E}">
        <p14:creationId xmlns:p14="http://schemas.microsoft.com/office/powerpoint/2010/main" val="221270375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option?</a:t>
            </a:r>
            <a:endParaRPr lang="en-US" dirty="0"/>
          </a:p>
        </p:txBody>
      </p:sp>
      <p:sp>
        <p:nvSpPr>
          <p:cNvPr id="3" name="Content Placeholder 2"/>
          <p:cNvSpPr>
            <a:spLocks noGrp="1"/>
          </p:cNvSpPr>
          <p:nvPr>
            <p:ph idx="1"/>
          </p:nvPr>
        </p:nvSpPr>
        <p:spPr/>
        <p:txBody>
          <a:bodyPr/>
          <a:lstStyle/>
          <a:p>
            <a:r>
              <a:rPr lang="en-US" dirty="0" smtClean="0"/>
              <a:t>An opportunity to force a purchase or sale at a pre-specified price during a pre-specified time interval. (But no obligation to do anything). </a:t>
            </a:r>
          </a:p>
          <a:p>
            <a:r>
              <a:rPr lang="en-US" dirty="0" smtClean="0"/>
              <a:t>This opportunity costs money.</a:t>
            </a:r>
          </a:p>
          <a:p>
            <a:r>
              <a:rPr lang="en-US" dirty="0" smtClean="0"/>
              <a:t>The price of the option depends on the stock price variability</a:t>
            </a:r>
          </a:p>
          <a:p>
            <a:r>
              <a:rPr lang="en-US" dirty="0" smtClean="0"/>
              <a:t>More variability implies a higher option price.</a:t>
            </a:r>
          </a:p>
          <a:p>
            <a:r>
              <a:rPr lang="en-US" dirty="0" smtClean="0"/>
              <a:t>Option holders want increasing variability!    </a:t>
            </a:r>
          </a:p>
        </p:txBody>
      </p:sp>
    </p:spTree>
    <p:extLst>
      <p:ext uri="{BB962C8B-B14F-4D97-AF65-F5344CB8AC3E}">
        <p14:creationId xmlns:p14="http://schemas.microsoft.com/office/powerpoint/2010/main" val="202674986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use for measurement of </a:t>
            </a:r>
            <a:br>
              <a:rPr lang="en-US" dirty="0" smtClean="0"/>
            </a:br>
            <a:r>
              <a:rPr lang="en-US" dirty="0" smtClean="0"/>
              <a:t>Stock Price Variability? </a:t>
            </a:r>
            <a:endParaRPr lang="en-US" dirty="0"/>
          </a:p>
        </p:txBody>
      </p:sp>
      <p:sp>
        <p:nvSpPr>
          <p:cNvPr id="3" name="Content Placeholder 2"/>
          <p:cNvSpPr>
            <a:spLocks noGrp="1"/>
          </p:cNvSpPr>
          <p:nvPr>
            <p:ph idx="1"/>
          </p:nvPr>
        </p:nvSpPr>
        <p:spPr>
          <a:xfrm>
            <a:off x="2000627" y="2355725"/>
            <a:ext cx="4382086" cy="2113127"/>
          </a:xfrm>
        </p:spPr>
        <p:txBody>
          <a:bodyPr/>
          <a:lstStyle/>
          <a:p>
            <a:r>
              <a:rPr lang="en-US" dirty="0" smtClean="0"/>
              <a:t>Day Traders</a:t>
            </a:r>
          </a:p>
          <a:p>
            <a:r>
              <a:rPr lang="en-US" dirty="0" smtClean="0"/>
              <a:t>Options Holders</a:t>
            </a:r>
          </a:p>
          <a:p>
            <a:r>
              <a:rPr lang="en-US" dirty="0" smtClean="0"/>
              <a:t>Portfolio Variability</a:t>
            </a:r>
            <a:endParaRPr lang="en-US" dirty="0"/>
          </a:p>
        </p:txBody>
      </p:sp>
    </p:spTree>
    <p:extLst>
      <p:ext uri="{BB962C8B-B14F-4D97-AF65-F5344CB8AC3E}">
        <p14:creationId xmlns:p14="http://schemas.microsoft.com/office/powerpoint/2010/main" val="76372013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7848"/>
            <a:ext cx="8229600" cy="726421"/>
          </a:xfrm>
        </p:spPr>
        <p:txBody>
          <a:bodyPr>
            <a:normAutofit fontScale="90000"/>
          </a:bodyPr>
          <a:lstStyle/>
          <a:p>
            <a:r>
              <a:rPr lang="en-US" dirty="0" smtClean="0"/>
              <a:t>Stock Portfolio Variability</a:t>
            </a:r>
            <a:br>
              <a:rPr lang="en-US" dirty="0" smtClean="0"/>
            </a:br>
            <a:endParaRPr lang="en-US" dirty="0"/>
          </a:p>
        </p:txBody>
      </p:sp>
      <p:sp>
        <p:nvSpPr>
          <p:cNvPr id="3" name="Content Placeholder 2"/>
          <p:cNvSpPr>
            <a:spLocks noGrp="1"/>
          </p:cNvSpPr>
          <p:nvPr>
            <p:ph idx="1"/>
          </p:nvPr>
        </p:nvSpPr>
        <p:spPr>
          <a:xfrm>
            <a:off x="457200" y="2253343"/>
            <a:ext cx="8229600" cy="2445658"/>
          </a:xfrm>
        </p:spPr>
        <p:txBody>
          <a:bodyPr>
            <a:normAutofit/>
          </a:bodyPr>
          <a:lstStyle/>
          <a:p>
            <a:r>
              <a:rPr lang="en-US" dirty="0" smtClean="0"/>
              <a:t>Although Variability is not RISK, we might still want to reduce it in some situations.    </a:t>
            </a:r>
          </a:p>
          <a:p>
            <a:r>
              <a:rPr lang="en-US" dirty="0" smtClean="0"/>
              <a:t>Expect to need money soon</a:t>
            </a:r>
          </a:p>
          <a:p>
            <a:r>
              <a:rPr lang="en-US" dirty="0" smtClean="0"/>
              <a:t>Unknown timing of future need </a:t>
            </a:r>
          </a:p>
        </p:txBody>
      </p:sp>
      <p:sp>
        <p:nvSpPr>
          <p:cNvPr id="5" name="TextBox 4"/>
          <p:cNvSpPr txBox="1"/>
          <p:nvPr/>
        </p:nvSpPr>
        <p:spPr>
          <a:xfrm>
            <a:off x="5714659" y="5864553"/>
            <a:ext cx="184666" cy="523220"/>
          </a:xfrm>
          <a:prstGeom prst="rect">
            <a:avLst/>
          </a:prstGeom>
          <a:noFill/>
        </p:spPr>
        <p:txBody>
          <a:bodyPr wrap="none" rtlCol="0">
            <a:spAutoFit/>
          </a:bodyPr>
          <a:lstStyle/>
          <a:p>
            <a:endParaRPr lang="en-US" sz="2800" dirty="0"/>
          </a:p>
        </p:txBody>
      </p:sp>
      <p:sp>
        <p:nvSpPr>
          <p:cNvPr id="4" name="TextBox 3"/>
          <p:cNvSpPr txBox="1"/>
          <p:nvPr/>
        </p:nvSpPr>
        <p:spPr>
          <a:xfrm>
            <a:off x="806825" y="4729919"/>
            <a:ext cx="5854287" cy="1569660"/>
          </a:xfrm>
          <a:prstGeom prst="rect">
            <a:avLst/>
          </a:prstGeom>
          <a:noFill/>
        </p:spPr>
        <p:txBody>
          <a:bodyPr wrap="none" rtlCol="0">
            <a:spAutoFit/>
          </a:bodyPr>
          <a:lstStyle/>
          <a:p>
            <a:r>
              <a:rPr lang="en-US" sz="3200" dirty="0" smtClean="0"/>
              <a:t>Can achieve Variability Reduction:</a:t>
            </a:r>
          </a:p>
          <a:p>
            <a:r>
              <a:rPr lang="en-US" sz="3200" dirty="0"/>
              <a:t>High Variability </a:t>
            </a:r>
            <a:r>
              <a:rPr lang="en-US" sz="3200" dirty="0" smtClean="0"/>
              <a:t>Stocks, but</a:t>
            </a:r>
          </a:p>
          <a:p>
            <a:r>
              <a:rPr lang="en-US" sz="3200" dirty="0"/>
              <a:t>a</a:t>
            </a:r>
            <a:r>
              <a:rPr lang="en-US" sz="3200" dirty="0" smtClean="0"/>
              <a:t>  Conservative Portfolio</a:t>
            </a:r>
            <a:endParaRPr lang="en-US" sz="3200" dirty="0"/>
          </a:p>
        </p:txBody>
      </p:sp>
    </p:spTree>
    <p:extLst>
      <p:ext uri="{BB962C8B-B14F-4D97-AF65-F5344CB8AC3E}">
        <p14:creationId xmlns:p14="http://schemas.microsoft.com/office/powerpoint/2010/main" val="13100896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Risky Company </a:t>
            </a:r>
            <a:endParaRPr lang="en-US" dirty="0"/>
          </a:p>
        </p:txBody>
      </p:sp>
      <p:sp>
        <p:nvSpPr>
          <p:cNvPr id="3" name="Content Placeholder 2"/>
          <p:cNvSpPr>
            <a:spLocks noGrp="1"/>
          </p:cNvSpPr>
          <p:nvPr>
            <p:ph idx="1"/>
          </p:nvPr>
        </p:nvSpPr>
        <p:spPr>
          <a:xfrm>
            <a:off x="472141" y="1600200"/>
            <a:ext cx="8229600" cy="3898153"/>
          </a:xfrm>
        </p:spPr>
        <p:txBody>
          <a:bodyPr/>
          <a:lstStyle/>
          <a:p>
            <a:pPr marL="0" indent="0">
              <a:buNone/>
            </a:pPr>
            <a:r>
              <a:rPr lang="en-US" dirty="0" smtClean="0"/>
              <a:t>For each $1 invested:</a:t>
            </a:r>
          </a:p>
          <a:p>
            <a:pPr marL="0" indent="0">
              <a:buNone/>
            </a:pPr>
            <a:endParaRPr lang="en-US" dirty="0"/>
          </a:p>
          <a:p>
            <a:pPr marL="0" indent="0">
              <a:buNone/>
            </a:pPr>
            <a:r>
              <a:rPr lang="en-US" dirty="0" smtClean="0"/>
              <a:t>Return is $0  after one year with </a:t>
            </a:r>
            <a:r>
              <a:rPr lang="en-US" dirty="0" err="1" smtClean="0"/>
              <a:t>prob</a:t>
            </a:r>
            <a:r>
              <a:rPr lang="en-US" dirty="0" smtClean="0"/>
              <a:t> 25%</a:t>
            </a:r>
          </a:p>
          <a:p>
            <a:pPr marL="0" indent="0">
              <a:buNone/>
            </a:pPr>
            <a:r>
              <a:rPr lang="en-US" dirty="0"/>
              <a:t>	</a:t>
            </a:r>
            <a:r>
              <a:rPr lang="en-US" dirty="0" smtClean="0"/>
              <a:t>		  $1/2 ..…………………………………25%</a:t>
            </a:r>
          </a:p>
          <a:p>
            <a:pPr marL="0" indent="0">
              <a:buNone/>
            </a:pPr>
            <a:r>
              <a:rPr lang="en-US" dirty="0"/>
              <a:t>	</a:t>
            </a:r>
            <a:r>
              <a:rPr lang="en-US" dirty="0" smtClean="0"/>
              <a:t>		  $1     ..…………………………………25%</a:t>
            </a:r>
          </a:p>
          <a:p>
            <a:pPr marL="0" indent="0">
              <a:buNone/>
            </a:pPr>
            <a:r>
              <a:rPr lang="en-US" dirty="0"/>
              <a:t>	</a:t>
            </a:r>
            <a:r>
              <a:rPr lang="en-US" dirty="0" smtClean="0"/>
              <a:t>		  $4     ..…………………………………25%</a:t>
            </a:r>
            <a:endParaRPr lang="en-US" dirty="0"/>
          </a:p>
        </p:txBody>
      </p:sp>
      <p:sp>
        <p:nvSpPr>
          <p:cNvPr id="4" name="TextBox 3"/>
          <p:cNvSpPr txBox="1"/>
          <p:nvPr/>
        </p:nvSpPr>
        <p:spPr>
          <a:xfrm>
            <a:off x="6409765" y="6260353"/>
            <a:ext cx="1321245" cy="369332"/>
          </a:xfrm>
          <a:prstGeom prst="rect">
            <a:avLst/>
          </a:prstGeom>
          <a:noFill/>
        </p:spPr>
        <p:txBody>
          <a:bodyPr wrap="none" rtlCol="0">
            <a:spAutoFit/>
          </a:bodyPr>
          <a:lstStyle/>
          <a:p>
            <a:r>
              <a:rPr lang="en-US" dirty="0" smtClean="0"/>
              <a:t>RUN RISKY()</a:t>
            </a:r>
            <a:endParaRPr lang="en-US" dirty="0"/>
          </a:p>
        </p:txBody>
      </p:sp>
    </p:spTree>
    <p:extLst>
      <p:ext uri="{BB962C8B-B14F-4D97-AF65-F5344CB8AC3E}">
        <p14:creationId xmlns:p14="http://schemas.microsoft.com/office/powerpoint/2010/main" val="146276141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 Outcome, </a:t>
            </a:r>
            <a:r>
              <a:rPr lang="en-US" smtClean="0"/>
              <a:t>25 trials</a:t>
            </a:r>
            <a:endParaRPr lang="en-US"/>
          </a:p>
        </p:txBody>
      </p:sp>
      <p:pic>
        <p:nvPicPr>
          <p:cNvPr id="8" name="Content Placeholder 7" descr="Screen Shot 2014-07-17 at 11.58.02 AM.png"/>
          <p:cNvPicPr>
            <a:picLocks noGrp="1" noChangeAspect="1"/>
          </p:cNvPicPr>
          <p:nvPr>
            <p:ph idx="1"/>
          </p:nvPr>
        </p:nvPicPr>
        <p:blipFill>
          <a:blip r:embed="rId2">
            <a:extLst>
              <a:ext uri="{28A0092B-C50C-407E-A947-70E740481C1C}">
                <a14:useLocalDpi xmlns:a14="http://schemas.microsoft.com/office/drawing/2010/main" val="0"/>
              </a:ext>
            </a:extLst>
          </a:blip>
          <a:srcRect t="721" b="721"/>
          <a:stretch>
            <a:fillRect/>
          </a:stretch>
        </p:blipFill>
        <p:spPr/>
      </p:pic>
    </p:spTree>
    <p:extLst>
      <p:ext uri="{BB962C8B-B14F-4D97-AF65-F5344CB8AC3E}">
        <p14:creationId xmlns:p14="http://schemas.microsoft.com/office/powerpoint/2010/main" val="190460483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Stock Variability </a:t>
            </a:r>
            <a:r>
              <a:rPr lang="en-US" dirty="0" err="1" smtClean="0"/>
              <a:t>vs</a:t>
            </a:r>
            <a:r>
              <a:rPr lang="en-US" dirty="0" smtClean="0"/>
              <a:t> Portfolio Variability</a:t>
            </a:r>
            <a:endParaRPr lang="en-US" dirty="0"/>
          </a:p>
        </p:txBody>
      </p:sp>
      <p:sp>
        <p:nvSpPr>
          <p:cNvPr id="3" name="Content Placeholder 2"/>
          <p:cNvSpPr>
            <a:spLocks noGrp="1"/>
          </p:cNvSpPr>
          <p:nvPr>
            <p:ph idx="1"/>
          </p:nvPr>
        </p:nvSpPr>
        <p:spPr>
          <a:xfrm>
            <a:off x="457200" y="1600201"/>
            <a:ext cx="8229600" cy="3697920"/>
          </a:xfrm>
        </p:spPr>
        <p:txBody>
          <a:bodyPr/>
          <a:lstStyle/>
          <a:p>
            <a:r>
              <a:rPr lang="en-US" dirty="0" smtClean="0"/>
              <a:t>Stock variability can be accommodated in a well diversified portfolio (not all eggs ….)</a:t>
            </a:r>
          </a:p>
          <a:p>
            <a:r>
              <a:rPr lang="en-US" dirty="0" smtClean="0"/>
              <a:t>More variable investments tend to be those with higher returns on average</a:t>
            </a:r>
          </a:p>
          <a:p>
            <a:r>
              <a:rPr lang="en-US" dirty="0" smtClean="0"/>
              <a:t>A diversified portfolio </a:t>
            </a:r>
            <a:r>
              <a:rPr lang="en-US" dirty="0" smtClean="0"/>
              <a:t>of variable stocks can </a:t>
            </a:r>
            <a:r>
              <a:rPr lang="en-US" dirty="0" smtClean="0"/>
              <a:t>produce </a:t>
            </a:r>
            <a:r>
              <a:rPr lang="en-US" dirty="0" smtClean="0"/>
              <a:t>stable returns</a:t>
            </a:r>
            <a:endParaRPr lang="en-US" dirty="0"/>
          </a:p>
        </p:txBody>
      </p:sp>
    </p:spTree>
    <p:extLst>
      <p:ext uri="{BB962C8B-B14F-4D97-AF65-F5344CB8AC3E}">
        <p14:creationId xmlns:p14="http://schemas.microsoft.com/office/powerpoint/2010/main" val="38655883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057" y="1498034"/>
            <a:ext cx="8229600" cy="1143000"/>
          </a:xfrm>
        </p:spPr>
        <p:txBody>
          <a:bodyPr>
            <a:normAutofit fontScale="90000"/>
          </a:bodyPr>
          <a:lstStyle/>
          <a:p>
            <a:r>
              <a:rPr lang="en-US" dirty="0" smtClean="0"/>
              <a:t>Big Picture:  Real Life Experiences Inform Curriculum Choice in Stats</a:t>
            </a:r>
            <a:endParaRPr lang="en-US" dirty="0"/>
          </a:p>
        </p:txBody>
      </p:sp>
      <p:sp>
        <p:nvSpPr>
          <p:cNvPr id="3" name="Content Placeholder 2"/>
          <p:cNvSpPr>
            <a:spLocks noGrp="1"/>
          </p:cNvSpPr>
          <p:nvPr>
            <p:ph idx="1"/>
          </p:nvPr>
        </p:nvSpPr>
        <p:spPr>
          <a:xfrm>
            <a:off x="1892510" y="3243297"/>
            <a:ext cx="5279353" cy="1924582"/>
          </a:xfrm>
        </p:spPr>
        <p:txBody>
          <a:bodyPr/>
          <a:lstStyle/>
          <a:p>
            <a:pPr marL="0" indent="0" algn="ctr">
              <a:buNone/>
            </a:pPr>
            <a:r>
              <a:rPr lang="en-US" dirty="0" smtClean="0"/>
              <a:t>Stock Market Experience</a:t>
            </a:r>
          </a:p>
          <a:p>
            <a:pPr marL="755650" lvl="1" indent="-355600"/>
            <a:r>
              <a:rPr lang="en-US" dirty="0" smtClean="0"/>
              <a:t>Stock Price Trends  </a:t>
            </a:r>
          </a:p>
          <a:p>
            <a:pPr marL="755650" lvl="1" indent="-355600"/>
            <a:r>
              <a:rPr lang="en-US" dirty="0" smtClean="0"/>
              <a:t>Stock Price Variability </a:t>
            </a:r>
            <a:endParaRPr lang="en-US" dirty="0"/>
          </a:p>
        </p:txBody>
      </p:sp>
    </p:spTree>
    <p:extLst>
      <p:ext uri="{BB962C8B-B14F-4D97-AF65-F5344CB8AC3E}">
        <p14:creationId xmlns:p14="http://schemas.microsoft.com/office/powerpoint/2010/main" val="15399798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Lessons from this Exercise</a:t>
            </a:r>
            <a:endParaRPr lang="en-US" dirty="0"/>
          </a:p>
        </p:txBody>
      </p:sp>
      <p:sp>
        <p:nvSpPr>
          <p:cNvPr id="3" name="Content Placeholder 2"/>
          <p:cNvSpPr>
            <a:spLocks noGrp="1"/>
          </p:cNvSpPr>
          <p:nvPr>
            <p:ph idx="1"/>
          </p:nvPr>
        </p:nvSpPr>
        <p:spPr>
          <a:xfrm>
            <a:off x="457200" y="1600200"/>
            <a:ext cx="8229600" cy="2518229"/>
          </a:xfrm>
        </p:spPr>
        <p:txBody>
          <a:bodyPr/>
          <a:lstStyle/>
          <a:p>
            <a:r>
              <a:rPr lang="en-US" dirty="0" smtClean="0"/>
              <a:t>Measuring Risk</a:t>
            </a:r>
          </a:p>
          <a:p>
            <a:r>
              <a:rPr lang="en-US" dirty="0" smtClean="0"/>
              <a:t>Illusion of Trends</a:t>
            </a:r>
          </a:p>
          <a:p>
            <a:r>
              <a:rPr lang="en-US" dirty="0" smtClean="0"/>
              <a:t>Role of Independence in SEM</a:t>
            </a:r>
          </a:p>
          <a:p>
            <a:r>
              <a:rPr lang="en-US" dirty="0" smtClean="0"/>
              <a:t>SD </a:t>
            </a:r>
            <a:r>
              <a:rPr lang="en-US" dirty="0" err="1" smtClean="0"/>
              <a:t>vs</a:t>
            </a:r>
            <a:r>
              <a:rPr lang="en-US" dirty="0" smtClean="0"/>
              <a:t> Time Series Variability</a:t>
            </a:r>
            <a:endParaRPr lang="en-US" dirty="0"/>
          </a:p>
        </p:txBody>
      </p:sp>
      <p:sp>
        <p:nvSpPr>
          <p:cNvPr id="4" name="TextBox 3"/>
          <p:cNvSpPr txBox="1"/>
          <p:nvPr/>
        </p:nvSpPr>
        <p:spPr>
          <a:xfrm>
            <a:off x="181429" y="4680857"/>
            <a:ext cx="8669761" cy="584776"/>
          </a:xfrm>
          <a:prstGeom prst="rect">
            <a:avLst/>
          </a:prstGeom>
          <a:noFill/>
        </p:spPr>
        <p:txBody>
          <a:bodyPr wrap="none" rtlCol="0">
            <a:spAutoFit/>
          </a:bodyPr>
          <a:lstStyle/>
          <a:p>
            <a:r>
              <a:rPr lang="en-US" sz="3200" dirty="0" smtClean="0"/>
              <a:t>All useful topics given little time in standard course</a:t>
            </a:r>
            <a:endParaRPr lang="en-US" sz="3200" dirty="0"/>
          </a:p>
        </p:txBody>
      </p:sp>
    </p:spTree>
    <p:extLst>
      <p:ext uri="{BB962C8B-B14F-4D97-AF65-F5344CB8AC3E}">
        <p14:creationId xmlns:p14="http://schemas.microsoft.com/office/powerpoint/2010/main" val="16759371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 Picture?</a:t>
            </a:r>
            <a:endParaRPr lang="en-US" dirty="0"/>
          </a:p>
        </p:txBody>
      </p:sp>
      <p:sp>
        <p:nvSpPr>
          <p:cNvPr id="3" name="Content Placeholder 2"/>
          <p:cNvSpPr>
            <a:spLocks noGrp="1"/>
          </p:cNvSpPr>
          <p:nvPr>
            <p:ph idx="1"/>
          </p:nvPr>
        </p:nvSpPr>
        <p:spPr>
          <a:xfrm>
            <a:off x="457200" y="1600201"/>
            <a:ext cx="8229600" cy="3151093"/>
          </a:xfrm>
        </p:spPr>
        <p:txBody>
          <a:bodyPr/>
          <a:lstStyle/>
          <a:p>
            <a:r>
              <a:rPr lang="en-US" dirty="0" smtClean="0"/>
              <a:t>Life experience provides important input to the selection of statistics curriculum items</a:t>
            </a:r>
          </a:p>
          <a:p>
            <a:r>
              <a:rPr lang="en-US" dirty="0" smtClean="0"/>
              <a:t>Evolution of the curriculum should make continual use of life experience inputs</a:t>
            </a:r>
          </a:p>
          <a:p>
            <a:pPr marL="0" indent="0">
              <a:buNone/>
            </a:pPr>
            <a:r>
              <a:rPr lang="en-US" dirty="0"/>
              <a:t> </a:t>
            </a:r>
            <a:r>
              <a:rPr lang="en-US" dirty="0" smtClean="0"/>
              <a:t>   </a:t>
            </a:r>
            <a:r>
              <a:rPr lang="en-US" dirty="0" smtClean="0">
                <a:sym typeface="Wingdings"/>
              </a:rPr>
              <a:t>  a way to keep course modern</a:t>
            </a:r>
            <a:endParaRPr lang="en-US" dirty="0" smtClean="0"/>
          </a:p>
        </p:txBody>
      </p:sp>
    </p:spTree>
    <p:extLst>
      <p:ext uri="{BB962C8B-B14F-4D97-AF65-F5344CB8AC3E}">
        <p14:creationId xmlns:p14="http://schemas.microsoft.com/office/powerpoint/2010/main" val="34514852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r>
              <a:rPr lang="en-US" sz="4800" dirty="0" smtClean="0"/>
              <a:t>Thank you! </a:t>
            </a:r>
          </a:p>
          <a:p>
            <a:pPr marL="0" indent="0" algn="ctr">
              <a:buNone/>
            </a:pPr>
            <a:endParaRPr lang="en-US" sz="4800" dirty="0"/>
          </a:p>
          <a:p>
            <a:pPr marL="0" indent="0" algn="ctr">
              <a:buNone/>
            </a:pPr>
            <a:r>
              <a:rPr lang="en-US" sz="4800" dirty="0" smtClean="0"/>
              <a:t>Questions?  </a:t>
            </a:r>
            <a:endParaRPr lang="en-US" sz="4800" dirty="0"/>
          </a:p>
        </p:txBody>
      </p:sp>
    </p:spTree>
    <p:extLst>
      <p:ext uri="{BB962C8B-B14F-4D97-AF65-F5344CB8AC3E}">
        <p14:creationId xmlns:p14="http://schemas.microsoft.com/office/powerpoint/2010/main" val="135307467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Typical Stock Price Time Series</a:t>
            </a:r>
            <a:endParaRPr lang="en-US" dirty="0"/>
          </a:p>
        </p:txBody>
      </p:sp>
      <p:pic>
        <p:nvPicPr>
          <p:cNvPr id="7" name="Picture 6" descr="IBM.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9561" y="1787510"/>
            <a:ext cx="7619347" cy="4841890"/>
          </a:xfrm>
          <a:prstGeom prst="rect">
            <a:avLst/>
          </a:prstGeom>
        </p:spPr>
      </p:pic>
      <p:sp>
        <p:nvSpPr>
          <p:cNvPr id="9" name="TextBox 8"/>
          <p:cNvSpPr txBox="1"/>
          <p:nvPr/>
        </p:nvSpPr>
        <p:spPr>
          <a:xfrm>
            <a:off x="2273262" y="2728304"/>
            <a:ext cx="5088953" cy="461665"/>
          </a:xfrm>
          <a:prstGeom prst="rect">
            <a:avLst/>
          </a:prstGeom>
          <a:noFill/>
        </p:spPr>
        <p:txBody>
          <a:bodyPr wrap="none" rtlCol="0">
            <a:spAutoFit/>
          </a:bodyPr>
          <a:lstStyle/>
          <a:p>
            <a:r>
              <a:rPr lang="en-US" sz="2400" dirty="0">
                <a:solidFill>
                  <a:srgbClr val="376241"/>
                </a:solidFill>
              </a:rPr>
              <a:t>IBM Share Price April 2013 – April 2014</a:t>
            </a:r>
          </a:p>
        </p:txBody>
      </p:sp>
      <p:pic>
        <p:nvPicPr>
          <p:cNvPr id="10" name="Picture 9" descr="IBM.smo.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9561" y="1787510"/>
            <a:ext cx="7619347" cy="4841890"/>
          </a:xfrm>
          <a:prstGeom prst="rect">
            <a:avLst/>
          </a:prstGeom>
        </p:spPr>
      </p:pic>
    </p:spTree>
    <p:extLst>
      <p:ext uri="{BB962C8B-B14F-4D97-AF65-F5344CB8AC3E}">
        <p14:creationId xmlns:p14="http://schemas.microsoft.com/office/powerpoint/2010/main" val="12718386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810" y="274638"/>
            <a:ext cx="8685428" cy="1143000"/>
          </a:xfrm>
        </p:spPr>
        <p:txBody>
          <a:bodyPr>
            <a:normAutofit fontScale="90000"/>
          </a:bodyPr>
          <a:lstStyle/>
          <a:p>
            <a:r>
              <a:rPr lang="en-US" dirty="0" smtClean="0"/>
              <a:t>STOCK PRICE DEVIATIONS FROM TREND</a:t>
            </a:r>
            <a:endParaRPr lang="en-US" dirty="0"/>
          </a:p>
        </p:txBody>
      </p:sp>
      <p:pic>
        <p:nvPicPr>
          <p:cNvPr id="6" name="Content Placeholder 5" descr="IBM.devs.pdf"/>
          <p:cNvPicPr>
            <a:picLocks noGrp="1" noChangeAspect="1"/>
          </p:cNvPicPr>
          <p:nvPr>
            <p:ph idx="1"/>
          </p:nvPr>
        </p:nvPicPr>
        <p:blipFill rotWithShape="1">
          <a:blip r:embed="rId3">
            <a:extLst>
              <a:ext uri="{28A0092B-C50C-407E-A947-70E740481C1C}">
                <a14:useLocalDpi xmlns:a14="http://schemas.microsoft.com/office/drawing/2010/main" val="0"/>
              </a:ext>
            </a:extLst>
          </a:blip>
          <a:srcRect/>
          <a:stretch/>
        </p:blipFill>
        <p:spPr/>
      </p:pic>
      <p:sp>
        <p:nvSpPr>
          <p:cNvPr id="7" name="TextBox 6"/>
          <p:cNvSpPr txBox="1"/>
          <p:nvPr/>
        </p:nvSpPr>
        <p:spPr>
          <a:xfrm>
            <a:off x="2602493" y="2618545"/>
            <a:ext cx="4738948" cy="461665"/>
          </a:xfrm>
          <a:prstGeom prst="rect">
            <a:avLst/>
          </a:prstGeom>
          <a:noFill/>
        </p:spPr>
        <p:txBody>
          <a:bodyPr wrap="none" rtlCol="0">
            <a:spAutoFit/>
          </a:bodyPr>
          <a:lstStyle/>
          <a:p>
            <a:r>
              <a:rPr lang="en-US" sz="2400" dirty="0" smtClean="0"/>
              <a:t>SD = $2.30, Proportion Positive = .50</a:t>
            </a:r>
            <a:endParaRPr lang="en-US" sz="2400" dirty="0"/>
          </a:p>
        </p:txBody>
      </p:sp>
    </p:spTree>
    <p:extLst>
      <p:ext uri="{BB962C8B-B14F-4D97-AF65-F5344CB8AC3E}">
        <p14:creationId xmlns:p14="http://schemas.microsoft.com/office/powerpoint/2010/main" val="388703579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Study TREND and DEVIATIONS </a:t>
            </a:r>
            <a:br>
              <a:rPr lang="en-US" dirty="0" smtClean="0"/>
            </a:br>
            <a:r>
              <a:rPr lang="en-US" dirty="0" smtClean="0"/>
              <a:t>with Simulation?</a:t>
            </a:r>
            <a:endParaRPr lang="en-US" dirty="0"/>
          </a:p>
        </p:txBody>
      </p:sp>
      <p:sp>
        <p:nvSpPr>
          <p:cNvPr id="3" name="Content Placeholder 2"/>
          <p:cNvSpPr>
            <a:spLocks noGrp="1"/>
          </p:cNvSpPr>
          <p:nvPr>
            <p:ph idx="1"/>
          </p:nvPr>
        </p:nvSpPr>
        <p:spPr>
          <a:xfrm>
            <a:off x="2275810" y="2228662"/>
            <a:ext cx="4246100" cy="1504422"/>
          </a:xfrm>
        </p:spPr>
        <p:txBody>
          <a:bodyPr/>
          <a:lstStyle/>
          <a:p>
            <a:r>
              <a:rPr lang="en-US" dirty="0" smtClean="0"/>
              <a:t>Similar Deviations ?</a:t>
            </a:r>
          </a:p>
          <a:p>
            <a:r>
              <a:rPr lang="en-US" dirty="0" smtClean="0"/>
              <a:t>Similar Trend ?</a:t>
            </a:r>
            <a:endParaRPr lang="en-US" dirty="0"/>
          </a:p>
        </p:txBody>
      </p:sp>
      <p:sp>
        <p:nvSpPr>
          <p:cNvPr id="4" name="TextBox 3"/>
          <p:cNvSpPr txBox="1"/>
          <p:nvPr/>
        </p:nvSpPr>
        <p:spPr>
          <a:xfrm>
            <a:off x="1508424" y="3733084"/>
            <a:ext cx="5810004" cy="1569660"/>
          </a:xfrm>
          <a:prstGeom prst="rect">
            <a:avLst/>
          </a:prstGeom>
          <a:noFill/>
        </p:spPr>
        <p:txBody>
          <a:bodyPr wrap="none" rtlCol="0">
            <a:spAutoFit/>
          </a:bodyPr>
          <a:lstStyle/>
          <a:p>
            <a:r>
              <a:rPr lang="en-US" sz="2400" dirty="0" smtClean="0"/>
              <a:t>Try </a:t>
            </a:r>
            <a:r>
              <a:rPr lang="en-US" sz="2400" dirty="0" smtClean="0">
                <a:solidFill>
                  <a:srgbClr val="376241"/>
                </a:solidFill>
              </a:rPr>
              <a:t>RANDOM WALK </a:t>
            </a:r>
            <a:r>
              <a:rPr lang="en-US" sz="2400" dirty="0" smtClean="0"/>
              <a:t>with same mean and SD</a:t>
            </a:r>
          </a:p>
          <a:p>
            <a:endParaRPr lang="en-US" sz="2400" dirty="0" smtClean="0"/>
          </a:p>
          <a:p>
            <a:pPr algn="ctr"/>
            <a:r>
              <a:rPr lang="en-US" sz="2400" dirty="0" smtClean="0"/>
              <a:t>                  A CUMULATION of </a:t>
            </a:r>
          </a:p>
          <a:p>
            <a:pPr algn="ctr"/>
            <a:r>
              <a:rPr lang="en-US" sz="2400" dirty="0" smtClean="0"/>
              <a:t>Independent Normal Deviations with mean 0</a:t>
            </a:r>
          </a:p>
        </p:txBody>
      </p:sp>
      <p:sp>
        <p:nvSpPr>
          <p:cNvPr id="5" name="TextBox 4"/>
          <p:cNvSpPr txBox="1"/>
          <p:nvPr/>
        </p:nvSpPr>
        <p:spPr>
          <a:xfrm>
            <a:off x="2957286" y="5767326"/>
            <a:ext cx="3205325" cy="584776"/>
          </a:xfrm>
          <a:prstGeom prst="rect">
            <a:avLst/>
          </a:prstGeom>
          <a:noFill/>
        </p:spPr>
        <p:txBody>
          <a:bodyPr wrap="none" rtlCol="0">
            <a:spAutoFit/>
          </a:bodyPr>
          <a:lstStyle/>
          <a:p>
            <a:r>
              <a:rPr lang="en-US" sz="3200" dirty="0" smtClean="0">
                <a:sym typeface="Wingdings"/>
              </a:rPr>
              <a:t>  NO TREND ???</a:t>
            </a:r>
            <a:endParaRPr lang="en-US" sz="3200" dirty="0"/>
          </a:p>
        </p:txBody>
      </p:sp>
    </p:spTree>
    <p:extLst>
      <p:ext uri="{BB962C8B-B14F-4D97-AF65-F5344CB8AC3E}">
        <p14:creationId xmlns:p14="http://schemas.microsoft.com/office/powerpoint/2010/main" val="34905163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671" y="483814"/>
            <a:ext cx="8229600" cy="1143000"/>
          </a:xfrm>
        </p:spPr>
        <p:txBody>
          <a:bodyPr>
            <a:normAutofit fontScale="90000"/>
          </a:bodyPr>
          <a:lstStyle/>
          <a:p>
            <a:r>
              <a:rPr lang="en-US" dirty="0" smtClean="0"/>
              <a:t>Random Walk with </a:t>
            </a:r>
            <a:br>
              <a:rPr lang="en-US" dirty="0" smtClean="0"/>
            </a:br>
            <a:r>
              <a:rPr lang="en-US" dirty="0" smtClean="0"/>
              <a:t>same mean &amp; variability </a:t>
            </a:r>
            <a:br>
              <a:rPr lang="en-US" dirty="0" smtClean="0"/>
            </a:br>
            <a:r>
              <a:rPr lang="en-US" dirty="0" smtClean="0"/>
              <a:t>as IBM data</a:t>
            </a:r>
            <a:endParaRPr lang="en-US" dirty="0"/>
          </a:p>
        </p:txBody>
      </p:sp>
      <p:sp>
        <p:nvSpPr>
          <p:cNvPr id="3" name="TextBox 2"/>
          <p:cNvSpPr txBox="1"/>
          <p:nvPr/>
        </p:nvSpPr>
        <p:spPr>
          <a:xfrm>
            <a:off x="6478336" y="6238349"/>
            <a:ext cx="2665664" cy="369332"/>
          </a:xfrm>
          <a:prstGeom prst="rect">
            <a:avLst/>
          </a:prstGeom>
          <a:noFill/>
        </p:spPr>
        <p:txBody>
          <a:bodyPr wrap="none" rtlCol="0">
            <a:spAutoFit/>
          </a:bodyPr>
          <a:lstStyle/>
          <a:p>
            <a:r>
              <a:rPr lang="en-US" dirty="0" smtClean="0"/>
              <a:t>Simulate with </a:t>
            </a:r>
            <a:r>
              <a:rPr lang="en-US" dirty="0" err="1" smtClean="0"/>
              <a:t>norm.walk</a:t>
            </a:r>
            <a:r>
              <a:rPr lang="en-US" dirty="0" smtClean="0"/>
              <a:t>() </a:t>
            </a:r>
            <a:endParaRPr lang="en-US" dirty="0"/>
          </a:p>
        </p:txBody>
      </p:sp>
      <p:pic>
        <p:nvPicPr>
          <p:cNvPr id="14" name="Content Placeholder 13" descr="temp.pdf"/>
          <p:cNvPicPr>
            <a:picLocks noGrp="1" noChangeAspect="1"/>
          </p:cNvPicPr>
          <p:nvPr>
            <p:ph idx="1"/>
          </p:nvPr>
        </p:nvPicPr>
        <p:blipFill>
          <a:blip r:embed="rId3">
            <a:extLst>
              <a:ext uri="{28A0092B-C50C-407E-A947-70E740481C1C}">
                <a14:useLocalDpi xmlns:a14="http://schemas.microsoft.com/office/drawing/2010/main" val="0"/>
              </a:ext>
            </a:extLst>
          </a:blip>
          <a:srcRect l="-40915" r="-40915"/>
          <a:stretch>
            <a:fillRect/>
          </a:stretch>
        </p:blipFill>
        <p:spPr>
          <a:xfrm>
            <a:off x="-1524000" y="2081718"/>
            <a:ext cx="11997765" cy="4525963"/>
          </a:xfrm>
        </p:spPr>
      </p:pic>
    </p:spTree>
    <p:extLst>
      <p:ext uri="{BB962C8B-B14F-4D97-AF65-F5344CB8AC3E}">
        <p14:creationId xmlns:p14="http://schemas.microsoft.com/office/powerpoint/2010/main" val="38428997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Typical Stock Price Time Series</a:t>
            </a:r>
            <a:endParaRPr lang="en-US" dirty="0"/>
          </a:p>
        </p:txBody>
      </p:sp>
      <p:pic>
        <p:nvPicPr>
          <p:cNvPr id="7" name="Picture 6" descr="IBM.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9561" y="1787510"/>
            <a:ext cx="7619347" cy="4841890"/>
          </a:xfrm>
          <a:prstGeom prst="rect">
            <a:avLst/>
          </a:prstGeom>
        </p:spPr>
      </p:pic>
      <p:sp>
        <p:nvSpPr>
          <p:cNvPr id="9" name="TextBox 8"/>
          <p:cNvSpPr txBox="1"/>
          <p:nvPr/>
        </p:nvSpPr>
        <p:spPr>
          <a:xfrm>
            <a:off x="2273262" y="2728304"/>
            <a:ext cx="5088953" cy="461665"/>
          </a:xfrm>
          <a:prstGeom prst="rect">
            <a:avLst/>
          </a:prstGeom>
          <a:noFill/>
        </p:spPr>
        <p:txBody>
          <a:bodyPr wrap="none" rtlCol="0">
            <a:spAutoFit/>
          </a:bodyPr>
          <a:lstStyle/>
          <a:p>
            <a:r>
              <a:rPr lang="en-US" sz="2400" dirty="0">
                <a:solidFill>
                  <a:srgbClr val="376241"/>
                </a:solidFill>
              </a:rPr>
              <a:t>IBM Share Price April 2013 – April 2014</a:t>
            </a:r>
          </a:p>
        </p:txBody>
      </p:sp>
      <p:pic>
        <p:nvPicPr>
          <p:cNvPr id="10" name="Picture 9" descr="IBM.smo.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9561" y="1787510"/>
            <a:ext cx="7619347" cy="4841890"/>
          </a:xfrm>
          <a:prstGeom prst="rect">
            <a:avLst/>
          </a:prstGeom>
        </p:spPr>
      </p:pic>
    </p:spTree>
    <p:extLst>
      <p:ext uri="{BB962C8B-B14F-4D97-AF65-F5344CB8AC3E}">
        <p14:creationId xmlns:p14="http://schemas.microsoft.com/office/powerpoint/2010/main" val="24792420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Is the apparent trend typical?</a:t>
            </a:r>
            <a:endParaRPr lang="en-US" dirty="0"/>
          </a:p>
        </p:txBody>
      </p:sp>
      <p:sp>
        <p:nvSpPr>
          <p:cNvPr id="4" name="TextBox 3"/>
          <p:cNvSpPr txBox="1"/>
          <p:nvPr/>
        </p:nvSpPr>
        <p:spPr>
          <a:xfrm>
            <a:off x="1999988" y="1842845"/>
            <a:ext cx="5355403" cy="646331"/>
          </a:xfrm>
          <a:prstGeom prst="rect">
            <a:avLst/>
          </a:prstGeom>
          <a:noFill/>
        </p:spPr>
        <p:txBody>
          <a:bodyPr wrap="none" rtlCol="0">
            <a:spAutoFit/>
          </a:bodyPr>
          <a:lstStyle/>
          <a:p>
            <a:r>
              <a:rPr lang="en-US" sz="3600" dirty="0" smtClean="0"/>
              <a:t>Simulation Runs Confirm ….</a:t>
            </a:r>
            <a:endParaRPr lang="en-US" sz="3600" dirty="0"/>
          </a:p>
        </p:txBody>
      </p:sp>
      <p:sp>
        <p:nvSpPr>
          <p:cNvPr id="5" name="TextBox 4"/>
          <p:cNvSpPr txBox="1"/>
          <p:nvPr/>
        </p:nvSpPr>
        <p:spPr>
          <a:xfrm>
            <a:off x="739559" y="3035104"/>
            <a:ext cx="7627885" cy="2308324"/>
          </a:xfrm>
          <a:prstGeom prst="rect">
            <a:avLst/>
          </a:prstGeom>
          <a:noFill/>
        </p:spPr>
        <p:txBody>
          <a:bodyPr wrap="none" rtlCol="0">
            <a:spAutoFit/>
          </a:bodyPr>
          <a:lstStyle/>
          <a:p>
            <a:r>
              <a:rPr lang="en-US" sz="3600" dirty="0" smtClean="0"/>
              <a:t>Inference?  </a:t>
            </a:r>
          </a:p>
          <a:p>
            <a:endParaRPr lang="en-US" sz="3600" dirty="0"/>
          </a:p>
          <a:p>
            <a:r>
              <a:rPr lang="en-US" sz="3600" dirty="0" smtClean="0">
                <a:solidFill>
                  <a:srgbClr val="800000"/>
                </a:solidFill>
              </a:rPr>
              <a:t>Past trends are no hint of future trends</a:t>
            </a:r>
          </a:p>
          <a:p>
            <a:r>
              <a:rPr lang="en-US" sz="3600" dirty="0" smtClean="0"/>
              <a:t>(in real stock data as well as simulation) </a:t>
            </a:r>
            <a:endParaRPr lang="en-US" sz="3600" dirty="0"/>
          </a:p>
        </p:txBody>
      </p:sp>
    </p:spTree>
    <p:extLst>
      <p:ext uri="{BB962C8B-B14F-4D97-AF65-F5344CB8AC3E}">
        <p14:creationId xmlns:p14="http://schemas.microsoft.com/office/powerpoint/2010/main" val="24496019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so far? </a:t>
            </a:r>
            <a:endParaRPr lang="en-US" dirty="0"/>
          </a:p>
        </p:txBody>
      </p:sp>
      <p:sp>
        <p:nvSpPr>
          <p:cNvPr id="3" name="Content Placeholder 2"/>
          <p:cNvSpPr>
            <a:spLocks noGrp="1"/>
          </p:cNvSpPr>
          <p:nvPr>
            <p:ph idx="1"/>
          </p:nvPr>
        </p:nvSpPr>
        <p:spPr/>
        <p:txBody>
          <a:bodyPr/>
          <a:lstStyle/>
          <a:p>
            <a:r>
              <a:rPr lang="en-US" dirty="0" smtClean="0"/>
              <a:t>Stock Price </a:t>
            </a:r>
            <a:r>
              <a:rPr lang="en-US" b="1" dirty="0" smtClean="0"/>
              <a:t>Trends</a:t>
            </a:r>
            <a:r>
              <a:rPr lang="en-US" dirty="0" smtClean="0"/>
              <a:t> from the past do not predict trends in the future.</a:t>
            </a:r>
          </a:p>
          <a:p>
            <a:r>
              <a:rPr lang="en-US" dirty="0" smtClean="0"/>
              <a:t>Next: </a:t>
            </a:r>
            <a:r>
              <a:rPr lang="en-US" b="1" dirty="0" smtClean="0"/>
              <a:t>Variability</a:t>
            </a:r>
          </a:p>
          <a:p>
            <a:endParaRPr lang="en-US" dirty="0"/>
          </a:p>
          <a:p>
            <a:pPr marL="0" indent="0">
              <a:buNone/>
            </a:pPr>
            <a:r>
              <a:rPr lang="en-US" dirty="0" smtClean="0"/>
              <a:t>		How does it relate to Risk? </a:t>
            </a:r>
            <a:endParaRPr lang="en-US" dirty="0"/>
          </a:p>
        </p:txBody>
      </p:sp>
    </p:spTree>
    <p:extLst>
      <p:ext uri="{BB962C8B-B14F-4D97-AF65-F5344CB8AC3E}">
        <p14:creationId xmlns:p14="http://schemas.microsoft.com/office/powerpoint/2010/main" val="11720417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3064</TotalTime>
  <Words>1009</Words>
  <Application>Microsoft Macintosh PowerPoint</Application>
  <PresentationFormat>On-screen Show (4:3)</PresentationFormat>
  <Paragraphs>145</Paragraphs>
  <Slides>22</Slides>
  <Notes>16</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TEACHING STATISTICS CONCEPTS THROUGH STOCK MARKET CONTEXTS </vt:lpstr>
      <vt:lpstr>Big Picture:  Real Life Experiences Inform Curriculum Choice in Stats</vt:lpstr>
      <vt:lpstr>Typical Stock Price Time Series</vt:lpstr>
      <vt:lpstr>STOCK PRICE DEVIATIONS FROM TREND</vt:lpstr>
      <vt:lpstr>Study TREND and DEVIATIONS  with Simulation?</vt:lpstr>
      <vt:lpstr>Random Walk with  same mean &amp; variability  as IBM data</vt:lpstr>
      <vt:lpstr>Typical Stock Price Time Series</vt:lpstr>
      <vt:lpstr>Is the apparent trend typical?</vt:lpstr>
      <vt:lpstr>Conclusion so far? </vt:lpstr>
      <vt:lpstr>Investment Risk</vt:lpstr>
      <vt:lpstr>Determinants of Stock Market Risk</vt:lpstr>
      <vt:lpstr>To Repeat ….</vt:lpstr>
      <vt:lpstr>What use for measurement of  Stock Price Variability? </vt:lpstr>
      <vt:lpstr>What is an option?</vt:lpstr>
      <vt:lpstr>What use for measurement of  Stock Price Variability? </vt:lpstr>
      <vt:lpstr>Stock Portfolio Variability </vt:lpstr>
      <vt:lpstr>Risky Company </vt:lpstr>
      <vt:lpstr>Simulation Outcome, 25 trials</vt:lpstr>
      <vt:lpstr>Stock Variability vs Portfolio Variability</vt:lpstr>
      <vt:lpstr>Lessons from this Exercise</vt:lpstr>
      <vt:lpstr>Big Picture?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VARIABILITY THROUGH STOCK MARKET CONTEXTS </dc:title>
  <dc:creator>Larry  Weldon</dc:creator>
  <cp:lastModifiedBy>Larry  Weldon</cp:lastModifiedBy>
  <cp:revision>65</cp:revision>
  <dcterms:created xsi:type="dcterms:W3CDTF">2014-04-16T01:41:25Z</dcterms:created>
  <dcterms:modified xsi:type="dcterms:W3CDTF">2014-07-17T19:09:14Z</dcterms:modified>
</cp:coreProperties>
</file>