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6" r:id="rId2"/>
    <p:sldId id="257" r:id="rId3"/>
    <p:sldId id="295" r:id="rId4"/>
    <p:sldId id="291" r:id="rId5"/>
    <p:sldId id="290" r:id="rId6"/>
    <p:sldId id="258" r:id="rId7"/>
    <p:sldId id="260" r:id="rId8"/>
    <p:sldId id="261" r:id="rId9"/>
    <p:sldId id="262" r:id="rId10"/>
    <p:sldId id="263" r:id="rId11"/>
    <p:sldId id="286" r:id="rId12"/>
    <p:sldId id="264" r:id="rId13"/>
    <p:sldId id="287" r:id="rId14"/>
    <p:sldId id="292" r:id="rId15"/>
    <p:sldId id="293" r:id="rId16"/>
    <p:sldId id="265" r:id="rId17"/>
    <p:sldId id="266" r:id="rId18"/>
    <p:sldId id="267" r:id="rId19"/>
    <p:sldId id="268" r:id="rId20"/>
    <p:sldId id="271" r:id="rId21"/>
    <p:sldId id="296" r:id="rId22"/>
    <p:sldId id="269" r:id="rId23"/>
    <p:sldId id="288" r:id="rId24"/>
    <p:sldId id="270" r:id="rId25"/>
    <p:sldId id="272" r:id="rId26"/>
    <p:sldId id="273" r:id="rId27"/>
    <p:sldId id="274" r:id="rId28"/>
    <p:sldId id="275" r:id="rId29"/>
    <p:sldId id="276" r:id="rId30"/>
    <p:sldId id="297" r:id="rId31"/>
    <p:sldId id="277" r:id="rId32"/>
    <p:sldId id="289" r:id="rId33"/>
    <p:sldId id="298" r:id="rId34"/>
    <p:sldId id="278" r:id="rId35"/>
    <p:sldId id="279" r:id="rId36"/>
    <p:sldId id="294" r:id="rId37"/>
    <p:sldId id="280" r:id="rId38"/>
    <p:sldId id="281" r:id="rId39"/>
    <p:sldId id="282" r:id="rId40"/>
    <p:sldId id="283" r:id="rId41"/>
    <p:sldId id="284" r:id="rId42"/>
    <p:sldId id="299" r:id="rId43"/>
    <p:sldId id="28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86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CDD1A2-9D6D-024F-9A32-BAEB78517E6D}" type="datetime1">
              <a:rPr lang="en-CA" smtClean="0"/>
              <a:t>17-02-06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2B468C-7E0E-094B-BF75-483ACC0B074C}" type="slidenum">
              <a:rPr lang="en-US" smtClean="0"/>
              <a:t>‹#›</a:t>
            </a:fld>
            <a:endParaRPr lang="en-US"/>
          </a:p>
        </p:txBody>
      </p:sp>
    </p:spTree>
    <p:extLst>
      <p:ext uri="{BB962C8B-B14F-4D97-AF65-F5344CB8AC3E}">
        <p14:creationId xmlns:p14="http://schemas.microsoft.com/office/powerpoint/2010/main" val="3207852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BBCE4-DA7E-0C41-9D7C-C2DC41094FCC}" type="datetime1">
              <a:rPr lang="en-CA" smtClean="0"/>
              <a:t>17-02-06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CA005-6CAC-6641-ABD4-E75693B4FD54}" type="slidenum">
              <a:rPr lang="en-US" smtClean="0"/>
              <a:t>‹#›</a:t>
            </a:fld>
            <a:endParaRPr lang="en-US"/>
          </a:p>
        </p:txBody>
      </p:sp>
    </p:spTree>
    <p:extLst>
      <p:ext uri="{BB962C8B-B14F-4D97-AF65-F5344CB8AC3E}">
        <p14:creationId xmlns:p14="http://schemas.microsoft.com/office/powerpoint/2010/main" val="35878852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 the life of a statistician be like if he did not understand Stat 101 inference:  </a:t>
            </a:r>
            <a:r>
              <a:rPr lang="en-US" dirty="0" err="1" smtClean="0"/>
              <a:t>Cis</a:t>
            </a:r>
            <a:r>
              <a:rPr lang="en-US" dirty="0" smtClean="0"/>
              <a:t> and</a:t>
            </a:r>
            <a:r>
              <a:rPr lang="en-US" baseline="0" dirty="0" smtClean="0"/>
              <a:t> HTs, Regression and </a:t>
            </a:r>
            <a:r>
              <a:rPr lang="en-US" baseline="0" dirty="0" err="1" smtClean="0"/>
              <a:t>Anova</a:t>
            </a:r>
            <a:r>
              <a:rPr lang="en-US" baseline="0" dirty="0" smtClean="0"/>
              <a:t>.    I hope my analysis examples will convince you that the other stuff you learn in stats courses is more fun and just as useful! I used to teach this stuff at SFU but as soon as I retired they deleted the course!  The course notes are still available at http://</a:t>
            </a:r>
            <a:r>
              <a:rPr lang="en-US" baseline="0" dirty="0" err="1" smtClean="0"/>
              <a:t>people.stat.sfu.ca</a:t>
            </a:r>
            <a:r>
              <a:rPr lang="en-US" baseline="0" dirty="0" smtClean="0"/>
              <a:t>/~</a:t>
            </a:r>
            <a:r>
              <a:rPr lang="en-US" baseline="0" dirty="0" err="1" smtClean="0"/>
              <a:t>weldon</a:t>
            </a:r>
            <a:r>
              <a:rPr lang="en-US" baseline="0" dirty="0" smtClean="0"/>
              <a:t>/stat400-05-3.html</a:t>
            </a:r>
          </a:p>
          <a:p>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a:t>
            </a:fld>
            <a:endParaRPr lang="en-US"/>
          </a:p>
        </p:txBody>
      </p:sp>
    </p:spTree>
    <p:extLst>
      <p:ext uri="{BB962C8B-B14F-4D97-AF65-F5344CB8AC3E}">
        <p14:creationId xmlns:p14="http://schemas.microsoft.com/office/powerpoint/2010/main" val="1164951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11</a:t>
            </a:fld>
            <a:endParaRPr lang="en-US"/>
          </a:p>
        </p:txBody>
      </p:sp>
    </p:spTree>
    <p:extLst>
      <p:ext uri="{BB962C8B-B14F-4D97-AF65-F5344CB8AC3E}">
        <p14:creationId xmlns:p14="http://schemas.microsoft.com/office/powerpoint/2010/main" val="337366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use a statistic to estimate a parameter, we usually like to know how accurate</a:t>
            </a:r>
            <a:r>
              <a:rPr lang="en-US" baseline="0" dirty="0" smtClean="0"/>
              <a:t> our estimate is.  Note that in this case the “statistic” can be the result of quite a complex process, and theoretical formulae for the accuracy of our estimate may not be known.  In this situation the bootstrap can be used to bypass the theoretical lack. To illustrate this, and to assure you that the method really works, I will take a situation where we do know the formula, but we will temporarily pretend we do not have it, and use the bootstrap.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12</a:t>
            </a:fld>
            <a:endParaRPr lang="en-US"/>
          </a:p>
        </p:txBody>
      </p:sp>
    </p:spTree>
    <p:extLst>
      <p:ext uri="{BB962C8B-B14F-4D97-AF65-F5344CB8AC3E}">
        <p14:creationId xmlns:p14="http://schemas.microsoft.com/office/powerpoint/2010/main" val="376434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13</a:t>
            </a:fld>
            <a:endParaRPr lang="en-US"/>
          </a:p>
        </p:txBody>
      </p:sp>
    </p:spTree>
    <p:extLst>
      <p:ext uri="{BB962C8B-B14F-4D97-AF65-F5344CB8AC3E}">
        <p14:creationId xmlns:p14="http://schemas.microsoft.com/office/powerpoint/2010/main" val="43947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if you reverse the arrows, you get a way to generate a random sample from the population with this CDF. </a:t>
            </a:r>
          </a:p>
          <a:p>
            <a:r>
              <a:rPr lang="en-US" baseline="0" dirty="0" smtClean="0"/>
              <a:t>What if we replace the CDF by the best estimate ECDF?</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14</a:t>
            </a:fld>
            <a:endParaRPr lang="en-US"/>
          </a:p>
        </p:txBody>
      </p:sp>
    </p:spTree>
    <p:extLst>
      <p:ext uri="{BB962C8B-B14F-4D97-AF65-F5344CB8AC3E}">
        <p14:creationId xmlns:p14="http://schemas.microsoft.com/office/powerpoint/2010/main" val="43109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15</a:t>
            </a:fld>
            <a:endParaRPr lang="en-US"/>
          </a:p>
        </p:txBody>
      </p:sp>
    </p:spTree>
    <p:extLst>
      <p:ext uri="{BB962C8B-B14F-4D97-AF65-F5344CB8AC3E}">
        <p14:creationId xmlns:p14="http://schemas.microsoft.com/office/powerpoint/2010/main" val="1469629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have wanted to estimate the average BMI among</a:t>
            </a:r>
            <a:r>
              <a:rPr lang="en-US" baseline="0" dirty="0" smtClean="0"/>
              <a:t> stats students</a:t>
            </a:r>
            <a:r>
              <a:rPr lang="en-US" dirty="0" smtClean="0"/>
              <a:t>. You take a random sample of stats students and record their BMI. </a:t>
            </a:r>
          </a:p>
          <a:p>
            <a:r>
              <a:rPr lang="en-US" dirty="0" smtClean="0"/>
              <a:t>Then you compute the mean BMI.  How precisely does this estimate the population mean?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16</a:t>
            </a:fld>
            <a:endParaRPr lang="en-US"/>
          </a:p>
        </p:txBody>
      </p:sp>
    </p:spTree>
    <p:extLst>
      <p:ext uri="{BB962C8B-B14F-4D97-AF65-F5344CB8AC3E}">
        <p14:creationId xmlns:p14="http://schemas.microsoft.com/office/powerpoint/2010/main" val="1228882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 estimate of SEM is 3.32/</a:t>
            </a:r>
            <a:r>
              <a:rPr lang="en-US" dirty="0" err="1" smtClean="0"/>
              <a:t>sqrt</a:t>
            </a:r>
            <a:r>
              <a:rPr lang="en-US" dirty="0" smtClean="0"/>
              <a:t>(25) = .66 but in this experiment</a:t>
            </a:r>
            <a:r>
              <a:rPr lang="en-US" baseline="0" dirty="0" smtClean="0"/>
              <a:t> we know the population so we can find out true SEM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17</a:t>
            </a:fld>
            <a:endParaRPr lang="en-US"/>
          </a:p>
        </p:txBody>
      </p:sp>
    </p:spTree>
    <p:extLst>
      <p:ext uri="{BB962C8B-B14F-4D97-AF65-F5344CB8AC3E}">
        <p14:creationId xmlns:p14="http://schemas.microsoft.com/office/powerpoint/2010/main" val="2643315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a:t>
            </a:r>
            <a:r>
              <a:rPr lang="en-US" baseline="0" dirty="0" smtClean="0"/>
              <a:t> SEM is 3.1/5=0.62.  But we can suppose we do not know the square root law and use bootstrap instead </a:t>
            </a:r>
            <a:r>
              <a:rPr lang="mr-IN" baseline="0" dirty="0" smtClean="0"/>
              <a:t>…</a:t>
            </a:r>
            <a:r>
              <a:rPr lang="en-CA" baseline="0"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18</a:t>
            </a:fld>
            <a:endParaRPr lang="en-US"/>
          </a:p>
        </p:txBody>
      </p:sp>
    </p:spTree>
    <p:extLst>
      <p:ext uri="{BB962C8B-B14F-4D97-AF65-F5344CB8AC3E}">
        <p14:creationId xmlns:p14="http://schemas.microsoft.com/office/powerpoint/2010/main" val="464836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smtClean="0"/>
              <a:t>use </a:t>
            </a:r>
            <a:r>
              <a:rPr lang="en-CA" dirty="0" err="1" smtClean="0"/>
              <a:t>boot.demo.slow</a:t>
            </a:r>
            <a:r>
              <a:rPr lang="en-CA" dirty="0" smtClean="0"/>
              <a:t>() with the BMI data</a:t>
            </a:r>
          </a:p>
          <a:p>
            <a:pPr marL="0" indent="0">
              <a:buNone/>
            </a:pPr>
            <a:r>
              <a:rPr lang="en-CA" dirty="0" smtClean="0"/>
              <a:t>And </a:t>
            </a:r>
            <a:r>
              <a:rPr lang="en-CA" dirty="0" err="1" smtClean="0"/>
              <a:t>boot.SEM.demo</a:t>
            </a:r>
            <a:r>
              <a:rPr lang="en-CA" dirty="0" smtClean="0"/>
              <a:t>()</a:t>
            </a:r>
            <a:r>
              <a:rPr lang="en-US" dirty="0" smtClean="0"/>
              <a:t> but in this case I just use N(0,1) as the population</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19</a:t>
            </a:fld>
            <a:endParaRPr lang="en-US"/>
          </a:p>
        </p:txBody>
      </p:sp>
    </p:spTree>
    <p:extLst>
      <p:ext uri="{BB962C8B-B14F-4D97-AF65-F5344CB8AC3E}">
        <p14:creationId xmlns:p14="http://schemas.microsoft.com/office/powerpoint/2010/main" val="158383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relationship</a:t>
            </a:r>
            <a:r>
              <a:rPr lang="en-US" baseline="0" dirty="0" smtClean="0"/>
              <a:t> of the bootstrap estimate of SEM to the usual formula estimate for various sample sizes </a:t>
            </a:r>
            <a:r>
              <a:rPr lang="mr-IN" baseline="0" dirty="0" smtClean="0"/>
              <a:t>–</a:t>
            </a:r>
            <a:r>
              <a:rPr lang="en-US" baseline="0" dirty="0" smtClean="0"/>
              <a:t> again a simulation but the graph is typical.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20</a:t>
            </a:fld>
            <a:endParaRPr lang="en-US"/>
          </a:p>
        </p:txBody>
      </p:sp>
    </p:spTree>
    <p:extLst>
      <p:ext uri="{BB962C8B-B14F-4D97-AF65-F5344CB8AC3E}">
        <p14:creationId xmlns:p14="http://schemas.microsoft.com/office/powerpoint/2010/main" val="101641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2</a:t>
            </a:fld>
            <a:endParaRPr lang="en-US"/>
          </a:p>
        </p:txBody>
      </p:sp>
    </p:spTree>
    <p:extLst>
      <p:ext uri="{BB962C8B-B14F-4D97-AF65-F5344CB8AC3E}">
        <p14:creationId xmlns:p14="http://schemas.microsoft.com/office/powerpoint/2010/main" val="1710188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my.boot.90.test() and</a:t>
            </a:r>
          </a:p>
          <a:p>
            <a:r>
              <a:rPr lang="en-US" dirty="0" smtClean="0"/>
              <a:t>Use boot.90pct.demo()</a:t>
            </a:r>
          </a:p>
          <a:p>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22</a:t>
            </a:fld>
            <a:endParaRPr lang="en-US"/>
          </a:p>
        </p:txBody>
      </p:sp>
    </p:spTree>
    <p:extLst>
      <p:ext uri="{BB962C8B-B14F-4D97-AF65-F5344CB8AC3E}">
        <p14:creationId xmlns:p14="http://schemas.microsoft.com/office/powerpoint/2010/main" val="3472320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23</a:t>
            </a:fld>
            <a:endParaRPr lang="en-US"/>
          </a:p>
        </p:txBody>
      </p:sp>
    </p:spTree>
    <p:extLst>
      <p:ext uri="{BB962C8B-B14F-4D97-AF65-F5344CB8AC3E}">
        <p14:creationId xmlns:p14="http://schemas.microsoft.com/office/powerpoint/2010/main" val="2501472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24</a:t>
            </a:fld>
            <a:endParaRPr lang="en-US"/>
          </a:p>
        </p:txBody>
      </p:sp>
    </p:spTree>
    <p:extLst>
      <p:ext uri="{BB962C8B-B14F-4D97-AF65-F5344CB8AC3E}">
        <p14:creationId xmlns:p14="http://schemas.microsoft.com/office/powerpoint/2010/main" val="581585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25</a:t>
            </a:fld>
            <a:endParaRPr lang="en-US"/>
          </a:p>
        </p:txBody>
      </p:sp>
    </p:spTree>
    <p:extLst>
      <p:ext uri="{BB962C8B-B14F-4D97-AF65-F5344CB8AC3E}">
        <p14:creationId xmlns:p14="http://schemas.microsoft.com/office/powerpoint/2010/main" val="994989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work with seasonally</a:t>
            </a:r>
            <a:r>
              <a:rPr lang="en-US" baseline="0" dirty="0" smtClean="0"/>
              <a:t> adjusted</a:t>
            </a:r>
            <a:r>
              <a:rPr lang="en-US" dirty="0" smtClean="0"/>
              <a:t> version of this data</a:t>
            </a:r>
            <a:r>
              <a:rPr lang="en-US" baseline="0" dirty="0" smtClean="0"/>
              <a:t> </a:t>
            </a:r>
            <a:r>
              <a:rPr lang="mr-IN" baseline="0" dirty="0" smtClean="0"/>
              <a:t>–</a:t>
            </a:r>
            <a:r>
              <a:rPr lang="en-US" baseline="0" dirty="0" smtClean="0"/>
              <a:t> only slightly different.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26</a:t>
            </a:fld>
            <a:endParaRPr lang="en-US"/>
          </a:p>
        </p:txBody>
      </p:sp>
    </p:spTree>
    <p:extLst>
      <p:ext uri="{BB962C8B-B14F-4D97-AF65-F5344CB8AC3E}">
        <p14:creationId xmlns:p14="http://schemas.microsoft.com/office/powerpoint/2010/main" val="2365841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27</a:t>
            </a:fld>
            <a:endParaRPr lang="en-US"/>
          </a:p>
        </p:txBody>
      </p:sp>
    </p:spTree>
    <p:extLst>
      <p:ext uri="{BB962C8B-B14F-4D97-AF65-F5344CB8AC3E}">
        <p14:creationId xmlns:p14="http://schemas.microsoft.com/office/powerpoint/2010/main" val="990807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28</a:t>
            </a:fld>
            <a:endParaRPr lang="en-US"/>
          </a:p>
        </p:txBody>
      </p:sp>
    </p:spTree>
    <p:extLst>
      <p:ext uri="{BB962C8B-B14F-4D97-AF65-F5344CB8AC3E}">
        <p14:creationId xmlns:p14="http://schemas.microsoft.com/office/powerpoint/2010/main" val="574260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29</a:t>
            </a:fld>
            <a:endParaRPr lang="en-US"/>
          </a:p>
        </p:txBody>
      </p:sp>
    </p:spTree>
    <p:extLst>
      <p:ext uri="{BB962C8B-B14F-4D97-AF65-F5344CB8AC3E}">
        <p14:creationId xmlns:p14="http://schemas.microsoft.com/office/powerpoint/2010/main" val="1877380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err="1" smtClean="0"/>
              <a:t>bimbo.guess.plots</a:t>
            </a:r>
            <a:r>
              <a:rPr lang="en-US" dirty="0" smtClean="0"/>
              <a:t>(115,35,xd=</a:t>
            </a:r>
            <a:r>
              <a:rPr lang="en-US" dirty="0" err="1" smtClean="0"/>
              <a:t>wd,xs</a:t>
            </a:r>
            <a:r>
              <a:rPr lang="en-US" dirty="0" smtClean="0"/>
              <a:t>=</a:t>
            </a:r>
            <a:r>
              <a:rPr lang="en-US" dirty="0" err="1" smtClean="0"/>
              <a:t>ws</a:t>
            </a:r>
            <a:r>
              <a:rPr lang="en-US" dirty="0" smtClean="0"/>
              <a:t>) and try a few other means and </a:t>
            </a:r>
            <a:r>
              <a:rPr lang="en-US" dirty="0" err="1" smtClean="0"/>
              <a:t>sds</a:t>
            </a:r>
            <a:r>
              <a:rPr lang="en-US" dirty="0" smtClean="0"/>
              <a:t>.  Hard</a:t>
            </a:r>
            <a:r>
              <a:rPr lang="en-US" baseline="0" dirty="0" smtClean="0"/>
              <a:t> to assess.  But try </a:t>
            </a:r>
            <a:r>
              <a:rPr lang="en-US" baseline="0" dirty="0" err="1" smtClean="0"/>
              <a:t>ecdf</a:t>
            </a:r>
            <a:r>
              <a:rPr lang="en-US" baseline="0" dirty="0" smtClean="0"/>
              <a:t> </a:t>
            </a:r>
            <a:r>
              <a:rPr lang="mr-IN" baseline="0" dirty="0" smtClean="0"/>
              <a:t>…</a:t>
            </a:r>
            <a:r>
              <a:rPr lang="en-US" baseline="0" dirty="0" smtClean="0"/>
              <a:t>  Use </a:t>
            </a:r>
            <a:r>
              <a:rPr lang="en-US" baseline="0" dirty="0" err="1" smtClean="0"/>
              <a:t>bimbo.test</a:t>
            </a:r>
            <a:r>
              <a:rPr lang="en-US" baseline="0" dirty="0" smtClean="0"/>
              <a:t>() a few times.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31</a:t>
            </a:fld>
            <a:endParaRPr lang="en-US"/>
          </a:p>
        </p:txBody>
      </p:sp>
    </p:spTree>
    <p:extLst>
      <p:ext uri="{BB962C8B-B14F-4D97-AF65-F5344CB8AC3E}">
        <p14:creationId xmlns:p14="http://schemas.microsoft.com/office/powerpoint/2010/main" val="341412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32</a:t>
            </a:fld>
            <a:endParaRPr lang="en-US"/>
          </a:p>
        </p:txBody>
      </p:sp>
    </p:spTree>
    <p:extLst>
      <p:ext uri="{BB962C8B-B14F-4D97-AF65-F5344CB8AC3E}">
        <p14:creationId xmlns:p14="http://schemas.microsoft.com/office/powerpoint/2010/main" val="835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4</a:t>
            </a:fld>
            <a:endParaRPr lang="en-US"/>
          </a:p>
        </p:txBody>
      </p:sp>
    </p:spTree>
    <p:extLst>
      <p:ext uri="{BB962C8B-B14F-4D97-AF65-F5344CB8AC3E}">
        <p14:creationId xmlns:p14="http://schemas.microsoft.com/office/powerpoint/2010/main" val="1210904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bimbo.profit.graph</a:t>
            </a:r>
            <a:r>
              <a:rPr lang="en-US" dirty="0" smtClean="0"/>
              <a:t>(115,35,wd)   Looks like 60% increase in deliveries would provide</a:t>
            </a:r>
            <a:r>
              <a:rPr lang="en-US" baseline="0" dirty="0" smtClean="0"/>
              <a:t> a huge increase in profit.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34</a:t>
            </a:fld>
            <a:endParaRPr lang="en-US"/>
          </a:p>
        </p:txBody>
      </p:sp>
    </p:spTree>
    <p:extLst>
      <p:ext uri="{BB962C8B-B14F-4D97-AF65-F5344CB8AC3E}">
        <p14:creationId xmlns:p14="http://schemas.microsoft.com/office/powerpoint/2010/main" val="265296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my</a:t>
            </a:r>
            <a:r>
              <a:rPr lang="en-US" baseline="0" dirty="0" smtClean="0"/>
              <a:t> source got interested in politics and did not pursue this problem, unfortunately.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35</a:t>
            </a:fld>
            <a:endParaRPr lang="en-US"/>
          </a:p>
        </p:txBody>
      </p:sp>
    </p:spTree>
    <p:extLst>
      <p:ext uri="{BB962C8B-B14F-4D97-AF65-F5344CB8AC3E}">
        <p14:creationId xmlns:p14="http://schemas.microsoft.com/office/powerpoint/2010/main" val="897939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T&amp;E </a:t>
            </a:r>
            <a:r>
              <a:rPr lang="mr-IN" dirty="0" smtClean="0"/>
              <a:t>–</a:t>
            </a:r>
            <a:r>
              <a:rPr lang="en-US" dirty="0" smtClean="0"/>
              <a:t> suggesting demand distribution    Use %</a:t>
            </a:r>
            <a:r>
              <a:rPr lang="en-US" baseline="0" dirty="0" smtClean="0"/>
              <a:t> change rather than absolute change   Population was demand distribution    </a:t>
            </a:r>
            <a:r>
              <a:rPr lang="en-US" baseline="0" dirty="0" err="1" smtClean="0"/>
              <a:t>ecdf</a:t>
            </a:r>
            <a:r>
              <a:rPr lang="en-US" baseline="0" dirty="0" smtClean="0"/>
              <a:t> comparisons</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36</a:t>
            </a:fld>
            <a:endParaRPr lang="en-US"/>
          </a:p>
        </p:txBody>
      </p:sp>
    </p:spTree>
    <p:extLst>
      <p:ext uri="{BB962C8B-B14F-4D97-AF65-F5344CB8AC3E}">
        <p14:creationId xmlns:p14="http://schemas.microsoft.com/office/powerpoint/2010/main" val="481935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Admission was dependent on reviewer assignment luck</a:t>
            </a:r>
            <a:r>
              <a:rPr lang="en-US" baseline="0" dirty="0" smtClean="0"/>
              <a:t> </a:t>
            </a:r>
            <a:r>
              <a:rPr lang="mr-IN" baseline="0" dirty="0" smtClean="0"/>
              <a:t>…</a:t>
            </a:r>
            <a:r>
              <a:rPr lang="en-CA" baseline="0"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37</a:t>
            </a:fld>
            <a:endParaRPr lang="en-US"/>
          </a:p>
        </p:txBody>
      </p:sp>
    </p:spTree>
    <p:extLst>
      <p:ext uri="{BB962C8B-B14F-4D97-AF65-F5344CB8AC3E}">
        <p14:creationId xmlns:p14="http://schemas.microsoft.com/office/powerpoint/2010/main" val="1829444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err="1" smtClean="0"/>
              <a:t>peer.mod</a:t>
            </a:r>
            <a:r>
              <a:rPr lang="en-US"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38</a:t>
            </a:fld>
            <a:endParaRPr lang="en-US"/>
          </a:p>
        </p:txBody>
      </p:sp>
    </p:spTree>
    <p:extLst>
      <p:ext uri="{BB962C8B-B14F-4D97-AF65-F5344CB8AC3E}">
        <p14:creationId xmlns:p14="http://schemas.microsoft.com/office/powerpoint/2010/main" val="2516089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39</a:t>
            </a:fld>
            <a:endParaRPr lang="en-US"/>
          </a:p>
        </p:txBody>
      </p:sp>
    </p:spTree>
    <p:extLst>
      <p:ext uri="{BB962C8B-B14F-4D97-AF65-F5344CB8AC3E}">
        <p14:creationId xmlns:p14="http://schemas.microsoft.com/office/powerpoint/2010/main" val="3374849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paper quality is a strong determinant of acceptance, as should be.</a:t>
            </a:r>
            <a:r>
              <a:rPr lang="en-US" baseline="0" dirty="0" smtClean="0"/>
              <a:t>  However, we will see that the impact of reviewer quality is still quite surprising. Use </a:t>
            </a:r>
            <a:r>
              <a:rPr lang="en-US" baseline="0" dirty="0" err="1" smtClean="0"/>
              <a:t>peer.mod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40</a:t>
            </a:fld>
            <a:endParaRPr lang="en-US"/>
          </a:p>
        </p:txBody>
      </p:sp>
    </p:spTree>
    <p:extLst>
      <p:ext uri="{BB962C8B-B14F-4D97-AF65-F5344CB8AC3E}">
        <p14:creationId xmlns:p14="http://schemas.microsoft.com/office/powerpoint/2010/main" val="967870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many high quality applicants are rejected, and many poor quality applicants are accepted.  This phenomenon also applies to peer review of research papers.  SFU has fixed the problem by requiring all reviewers to submit ranks rather than absolute </a:t>
            </a:r>
            <a:r>
              <a:rPr lang="en-US" baseline="0" smtClean="0"/>
              <a:t>quality assessment.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41</a:t>
            </a:fld>
            <a:endParaRPr lang="en-US"/>
          </a:p>
        </p:txBody>
      </p:sp>
    </p:spTree>
    <p:extLst>
      <p:ext uri="{BB962C8B-B14F-4D97-AF65-F5344CB8AC3E}">
        <p14:creationId xmlns:p14="http://schemas.microsoft.com/office/powerpoint/2010/main" val="326617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43</a:t>
            </a:fld>
            <a:endParaRPr lang="en-US"/>
          </a:p>
        </p:txBody>
      </p:sp>
    </p:spTree>
    <p:extLst>
      <p:ext uri="{BB962C8B-B14F-4D97-AF65-F5344CB8AC3E}">
        <p14:creationId xmlns:p14="http://schemas.microsoft.com/office/powerpoint/2010/main" val="127795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5</a:t>
            </a:fld>
            <a:endParaRPr lang="en-US"/>
          </a:p>
        </p:txBody>
      </p:sp>
    </p:spTree>
    <p:extLst>
      <p:ext uri="{BB962C8B-B14F-4D97-AF65-F5344CB8AC3E}">
        <p14:creationId xmlns:p14="http://schemas.microsoft.com/office/powerpoint/2010/main" val="55274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 story of driving to and from SFU </a:t>
            </a:r>
            <a:r>
              <a:rPr lang="mr-IN" dirty="0" smtClean="0"/>
              <a:t>–</a:t>
            </a:r>
            <a:r>
              <a:rPr lang="en-US" dirty="0" smtClean="0"/>
              <a:t> about 80 km per day.  An expense I have escaped</a:t>
            </a:r>
            <a:r>
              <a:rPr lang="en-US" baseline="0" dirty="0" smtClean="0"/>
              <a:t> in retirement!  Note the variability </a:t>
            </a:r>
            <a:r>
              <a:rPr lang="mr-IN" baseline="0" dirty="0" smtClean="0"/>
              <a:t>–</a:t>
            </a:r>
            <a:r>
              <a:rPr lang="en-US" baseline="0" dirty="0" smtClean="0"/>
              <a:t> 7 l/100km to 13 l/100km - ±30%</a:t>
            </a:r>
          </a:p>
          <a:p>
            <a:r>
              <a:rPr lang="en-US" baseline="0" dirty="0" smtClean="0"/>
              <a:t>The variability is large but there does not seem to be a trend up or down </a:t>
            </a:r>
            <a:r>
              <a:rPr lang="mr-IN" baseline="0" dirty="0" smtClean="0"/>
              <a:t>–</a:t>
            </a:r>
            <a:r>
              <a:rPr lang="en-US" baseline="0" dirty="0" smtClean="0"/>
              <a:t> no suggestion that my 18-year old car was deteriorating. Lets fit the trend with a regression line.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6</a:t>
            </a:fld>
            <a:endParaRPr lang="en-US"/>
          </a:p>
        </p:txBody>
      </p:sp>
    </p:spTree>
    <p:extLst>
      <p:ext uri="{BB962C8B-B14F-4D97-AF65-F5344CB8AC3E}">
        <p14:creationId xmlns:p14="http://schemas.microsoft.com/office/powerpoint/2010/main" val="68380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that this is a time series, and the time-order of the points from left to right is of interest.  In this situation, it is worth remembering that regression attempts to use averages in vertical strips to estimate any trends.  </a:t>
            </a:r>
            <a:r>
              <a:rPr lang="en-US" b="1" baseline="0" dirty="0" smtClean="0"/>
              <a:t>Use </a:t>
            </a:r>
            <a:r>
              <a:rPr lang="en-US" b="1" baseline="0" dirty="0" err="1" smtClean="0"/>
              <a:t>gasplot</a:t>
            </a:r>
            <a:r>
              <a:rPr lang="en-US" b="1" baseline="0" dirty="0" smtClean="0"/>
              <a:t>() in R </a:t>
            </a:r>
            <a:r>
              <a:rPr lang="en-US" baseline="0" dirty="0" smtClean="0"/>
              <a:t>to show the next steps.  Does anyone here collect this info routinely? Works for predictive relationships, not just time series </a:t>
            </a:r>
            <a:r>
              <a:rPr lang="mr-IN" baseline="0" dirty="0" smtClean="0"/>
              <a:t>…</a:t>
            </a:r>
            <a:endParaRPr lang="en-CA" baseline="0" dirty="0" smtClean="0"/>
          </a:p>
          <a:p>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7</a:t>
            </a:fld>
            <a:endParaRPr lang="en-US"/>
          </a:p>
        </p:txBody>
      </p:sp>
    </p:spTree>
    <p:extLst>
      <p:ext uri="{BB962C8B-B14F-4D97-AF65-F5344CB8AC3E}">
        <p14:creationId xmlns:p14="http://schemas.microsoft.com/office/powerpoint/2010/main" val="68380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 key to uncovering the hidden trend was the simple operation of taking the average. But note that the width of vertical strips was chosen subjectively. How can we tell which width is best? Use </a:t>
            </a:r>
            <a:r>
              <a:rPr lang="en-US" baseline="0" dirty="0" err="1" smtClean="0"/>
              <a:t>gas.v.run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8</a:t>
            </a:fld>
            <a:endParaRPr lang="en-US"/>
          </a:p>
        </p:txBody>
      </p:sp>
    </p:spTree>
    <p:extLst>
      <p:ext uri="{BB962C8B-B14F-4D97-AF65-F5344CB8AC3E}">
        <p14:creationId xmlns:p14="http://schemas.microsoft.com/office/powerpoint/2010/main" val="305803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strips were too narrow here, and the trend</a:t>
            </a:r>
            <a:r>
              <a:rPr lang="en-US" baseline="0" dirty="0" smtClean="0"/>
              <a:t> is chaotic.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9</a:t>
            </a:fld>
            <a:endParaRPr lang="en-US"/>
          </a:p>
        </p:txBody>
      </p:sp>
    </p:spTree>
    <p:extLst>
      <p:ext uri="{BB962C8B-B14F-4D97-AF65-F5344CB8AC3E}">
        <p14:creationId xmlns:p14="http://schemas.microsoft.com/office/powerpoint/2010/main" val="86948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one the strips were too wide, so the time-dependence is smoothed over. Too much smoothing. The choice of interval width is</a:t>
            </a:r>
            <a:r>
              <a:rPr lang="en-US" baseline="0" dirty="0" smtClean="0"/>
              <a:t> determined from knowledge of the context of the data. Five almost identical trends over five years is not an random event! A good statistical analysis does not always use objective methods </a:t>
            </a:r>
            <a:r>
              <a:rPr lang="mr-IN" baseline="0" dirty="0" smtClean="0"/>
              <a:t>…</a:t>
            </a:r>
            <a:r>
              <a:rPr lang="en-CA" baseline="0" dirty="0" smtClean="0"/>
              <a:t>.Statistics is not Mathematics.</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10</a:t>
            </a:fld>
            <a:endParaRPr lang="en-US"/>
          </a:p>
        </p:txBody>
      </p:sp>
    </p:spTree>
    <p:extLst>
      <p:ext uri="{BB962C8B-B14F-4D97-AF65-F5344CB8AC3E}">
        <p14:creationId xmlns:p14="http://schemas.microsoft.com/office/powerpoint/2010/main" val="349355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EA61898-8379-3A4E-8950-715A1844F2D9}" type="datetime1">
              <a:rPr lang="en-CA" smtClean="0"/>
              <a:t>17-02-06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59420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6B7F2F7-1915-9240-8DA7-8354C0301BE7}" type="datetime1">
              <a:rPr lang="en-CA" smtClean="0"/>
              <a:t>17-02-06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87893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8BCF589-B03C-8744-9A65-6EC4C52869B5}" type="datetime1">
              <a:rPr lang="en-CA" smtClean="0"/>
              <a:t>17-02-06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77848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0B6ABFC-EE85-6844-8144-33EA54BF1EE5}" type="datetime1">
              <a:rPr lang="en-CA" smtClean="0"/>
              <a:t>17-02-06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403933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ABF0373-F3A8-124E-A01F-A23D7A0D651A}" type="datetime1">
              <a:rPr lang="en-CA" smtClean="0"/>
              <a:t>17-02-06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26625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897770D4-F67E-DF49-8936-3720CAEE7411}" type="datetime1">
              <a:rPr lang="en-CA" smtClean="0"/>
              <a:t>17-02-06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67396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4C5F195-E95F-0A48-AED7-B2870BCF9874}" type="datetime1">
              <a:rPr lang="en-CA" smtClean="0"/>
              <a:t>17-02-06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53809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F5248EE-2214-9E4B-A7F7-3449433E7D9F}" type="datetime1">
              <a:rPr lang="en-CA" smtClean="0"/>
              <a:t>17-02-06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385439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537A0-1F1B-BD4C-8C0A-9B95E86649A9}" type="datetime1">
              <a:rPr lang="en-CA" smtClean="0"/>
              <a:t>17-02-06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67752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FE67BC0D-3F03-9149-806F-8CFC6A3D693F}" type="datetime1">
              <a:rPr lang="en-CA" smtClean="0"/>
              <a:t>17-02-06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55157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7AA613F-A23C-734A-A450-4394F5BE04CA}" type="datetime1">
              <a:rPr lang="en-CA" smtClean="0"/>
              <a:t>17-02-06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0795660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45BDE-D2DE-184E-8C51-01EBC358850E}" type="datetime1">
              <a:rPr lang="en-CA" smtClean="0"/>
              <a:t>17-02-06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48B30-47D5-3E43-A127-B0FD5CDFC81A}" type="slidenum">
              <a:rPr lang="en-US" smtClean="0"/>
              <a:t>‹#›</a:t>
            </a:fld>
            <a:endParaRPr lang="en-US"/>
          </a:p>
        </p:txBody>
      </p:sp>
    </p:spTree>
    <p:extLst>
      <p:ext uri="{BB962C8B-B14F-4D97-AF65-F5344CB8AC3E}">
        <p14:creationId xmlns:p14="http://schemas.microsoft.com/office/powerpoint/2010/main" val="3597775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Analysis by </a:t>
            </a:r>
            <a:r>
              <a:rPr lang="en-US" b="1" dirty="0" smtClean="0"/>
              <a:t/>
            </a:r>
            <a:br>
              <a:rPr lang="en-US" b="1" dirty="0" smtClean="0"/>
            </a:br>
            <a:r>
              <a:rPr lang="en-US" b="1" dirty="0" smtClean="0"/>
              <a:t>Simulation </a:t>
            </a:r>
            <a:r>
              <a:rPr lang="en-US" b="1" dirty="0"/>
              <a:t>and Graphics </a:t>
            </a:r>
            <a:endParaRPr lang="en-US" dirty="0"/>
          </a:p>
        </p:txBody>
      </p:sp>
      <p:sp>
        <p:nvSpPr>
          <p:cNvPr id="3" name="Subtitle 2"/>
          <p:cNvSpPr>
            <a:spLocks noGrp="1"/>
          </p:cNvSpPr>
          <p:nvPr>
            <p:ph type="subTitle" idx="1"/>
          </p:nvPr>
        </p:nvSpPr>
        <p:spPr>
          <a:xfrm>
            <a:off x="1371600" y="3886200"/>
            <a:ext cx="6400800" cy="763608"/>
          </a:xfrm>
        </p:spPr>
        <p:txBody>
          <a:bodyPr/>
          <a:lstStyle/>
          <a:p>
            <a:r>
              <a:rPr lang="en-US" dirty="0" smtClean="0"/>
              <a:t>Some Examples</a:t>
            </a:r>
          </a:p>
          <a:p>
            <a:endParaRPr lang="en-US" dirty="0"/>
          </a:p>
        </p:txBody>
      </p:sp>
      <p:sp>
        <p:nvSpPr>
          <p:cNvPr id="4" name="TextBox 3"/>
          <p:cNvSpPr txBox="1"/>
          <p:nvPr/>
        </p:nvSpPr>
        <p:spPr>
          <a:xfrm>
            <a:off x="3791130" y="5135330"/>
            <a:ext cx="1484000" cy="646331"/>
          </a:xfrm>
          <a:prstGeom prst="rect">
            <a:avLst/>
          </a:prstGeom>
          <a:noFill/>
        </p:spPr>
        <p:txBody>
          <a:bodyPr wrap="none" rtlCol="0">
            <a:spAutoFit/>
          </a:bodyPr>
          <a:lstStyle/>
          <a:p>
            <a:r>
              <a:rPr lang="en-US" dirty="0" smtClean="0"/>
              <a:t>Larry Weldon</a:t>
            </a:r>
          </a:p>
          <a:p>
            <a:r>
              <a:rPr lang="en-US" dirty="0" smtClean="0"/>
              <a:t>Statistics, SFU</a:t>
            </a:r>
            <a:endParaRPr lang="en-US" dirty="0"/>
          </a:p>
        </p:txBody>
      </p:sp>
      <p:sp>
        <p:nvSpPr>
          <p:cNvPr id="5" name="Slide Number Placeholder 4"/>
          <p:cNvSpPr>
            <a:spLocks noGrp="1"/>
          </p:cNvSpPr>
          <p:nvPr>
            <p:ph type="sldNum" sz="quarter" idx="12"/>
          </p:nvPr>
        </p:nvSpPr>
        <p:spPr/>
        <p:txBody>
          <a:bodyPr/>
          <a:lstStyle/>
          <a:p>
            <a:fld id="{39548B30-47D5-3E43-A127-B0FD5CDFC81A}" type="slidenum">
              <a:rPr lang="en-US" smtClean="0"/>
              <a:t>1</a:t>
            </a:fld>
            <a:endParaRPr lang="en-US"/>
          </a:p>
        </p:txBody>
      </p:sp>
    </p:spTree>
    <p:extLst>
      <p:ext uri="{BB962C8B-B14F-4D97-AF65-F5344CB8AC3E}">
        <p14:creationId xmlns:p14="http://schemas.microsoft.com/office/powerpoint/2010/main" val="21498091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l="-19286" r="-19286"/>
          <a:stretch>
            <a:fillRect/>
          </a:stretch>
        </p:blipFill>
        <p:spPr>
          <a:xfrm>
            <a:off x="457200" y="187325"/>
            <a:ext cx="8229600" cy="5938838"/>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10</a:t>
            </a:fld>
            <a:endParaRPr lang="en-US"/>
          </a:p>
        </p:txBody>
      </p:sp>
    </p:spTree>
    <p:extLst>
      <p:ext uri="{BB962C8B-B14F-4D97-AF65-F5344CB8AC3E}">
        <p14:creationId xmlns:p14="http://schemas.microsoft.com/office/powerpoint/2010/main" val="22294347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the Example?</a:t>
            </a:r>
            <a:endParaRPr lang="en-US" dirty="0"/>
          </a:p>
        </p:txBody>
      </p:sp>
      <p:sp>
        <p:nvSpPr>
          <p:cNvPr id="3" name="Content Placeholder 2"/>
          <p:cNvSpPr>
            <a:spLocks noGrp="1"/>
          </p:cNvSpPr>
          <p:nvPr>
            <p:ph idx="1"/>
          </p:nvPr>
        </p:nvSpPr>
        <p:spPr/>
        <p:txBody>
          <a:bodyPr/>
          <a:lstStyle/>
          <a:p>
            <a:r>
              <a:rPr lang="en-US" dirty="0" smtClean="0"/>
              <a:t>Smoothing can detect trends otherwise missed</a:t>
            </a:r>
          </a:p>
          <a:p>
            <a:r>
              <a:rPr lang="en-US" dirty="0" smtClean="0"/>
              <a:t>Graphical presentation is the best way to show the result</a:t>
            </a:r>
          </a:p>
          <a:p>
            <a:r>
              <a:rPr lang="en-US" dirty="0"/>
              <a:t>K</a:t>
            </a:r>
            <a:r>
              <a:rPr lang="en-US" dirty="0" smtClean="0"/>
              <a:t>nowledge of data context is an important input to data interpretation</a:t>
            </a:r>
          </a:p>
          <a:p>
            <a:r>
              <a:rPr lang="en-US" dirty="0" smtClean="0"/>
              <a:t> Subjectivity can </a:t>
            </a:r>
            <a:r>
              <a:rPr lang="en-US" dirty="0" smtClean="0"/>
              <a:t>be a useful trait in data analysis (e.g. in degree of smoothing)</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11</a:t>
            </a:fld>
            <a:endParaRPr lang="en-US"/>
          </a:p>
        </p:txBody>
      </p:sp>
    </p:spTree>
    <p:extLst>
      <p:ext uri="{BB962C8B-B14F-4D97-AF65-F5344CB8AC3E}">
        <p14:creationId xmlns:p14="http://schemas.microsoft.com/office/powerpoint/2010/main" val="3880988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2717" y="1998110"/>
            <a:ext cx="6723186" cy="1942089"/>
          </a:xfrm>
        </p:spPr>
        <p:txBody>
          <a:bodyPr>
            <a:noAutofit/>
          </a:bodyPr>
          <a:lstStyle/>
          <a:p>
            <a:pPr marL="0" indent="0" algn="ctr">
              <a:buNone/>
            </a:pPr>
            <a:r>
              <a:rPr lang="en-US" sz="4000" dirty="0" smtClean="0">
                <a:solidFill>
                  <a:srgbClr val="FF0000"/>
                </a:solidFill>
              </a:rPr>
              <a:t>Use of Bootstrapping </a:t>
            </a:r>
          </a:p>
          <a:p>
            <a:pPr marL="0" indent="0" algn="ctr">
              <a:buNone/>
            </a:pPr>
            <a:r>
              <a:rPr lang="en-US" sz="4000" dirty="0" smtClean="0">
                <a:solidFill>
                  <a:srgbClr val="FF0000"/>
                </a:solidFill>
              </a:rPr>
              <a:t>to Provide</a:t>
            </a:r>
            <a:r>
              <a:rPr lang="en-US" sz="4000" dirty="0">
                <a:solidFill>
                  <a:srgbClr val="FF0000"/>
                </a:solidFill>
              </a:rPr>
              <a:t> </a:t>
            </a:r>
            <a:r>
              <a:rPr lang="en-US" sz="4000" dirty="0" smtClean="0">
                <a:solidFill>
                  <a:srgbClr val="FF0000"/>
                </a:solidFill>
              </a:rPr>
              <a:t>the Precision</a:t>
            </a:r>
          </a:p>
          <a:p>
            <a:pPr marL="0" indent="0" algn="ctr">
              <a:buNone/>
            </a:pPr>
            <a:r>
              <a:rPr lang="en-US" sz="4000" dirty="0" smtClean="0">
                <a:solidFill>
                  <a:srgbClr val="FF0000"/>
                </a:solidFill>
              </a:rPr>
              <a:t>of an Estimator</a:t>
            </a:r>
            <a:endParaRPr lang="en-US" sz="4000" dirty="0">
              <a:solidFill>
                <a:srgbClr val="FF0000"/>
              </a:solidFill>
            </a:endParaRPr>
          </a:p>
        </p:txBody>
      </p:sp>
      <p:sp>
        <p:nvSpPr>
          <p:cNvPr id="2" name="TextBox 1"/>
          <p:cNvSpPr txBox="1"/>
          <p:nvPr/>
        </p:nvSpPr>
        <p:spPr>
          <a:xfrm>
            <a:off x="400118" y="469666"/>
            <a:ext cx="1719457" cy="369332"/>
          </a:xfrm>
          <a:prstGeom prst="rect">
            <a:avLst/>
          </a:prstGeom>
          <a:noFill/>
        </p:spPr>
        <p:txBody>
          <a:bodyPr wrap="none" rtlCol="0">
            <a:spAutoFit/>
          </a:bodyPr>
          <a:lstStyle/>
          <a:p>
            <a:r>
              <a:rPr lang="en-US" dirty="0" smtClean="0"/>
              <a:t>Next Example </a:t>
            </a:r>
            <a:r>
              <a:rPr lang="mr-IN" dirty="0" smtClean="0"/>
              <a:t>…</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12</a:t>
            </a:fld>
            <a:endParaRPr lang="en-US"/>
          </a:p>
        </p:txBody>
      </p:sp>
    </p:spTree>
    <p:extLst>
      <p:ext uri="{BB962C8B-B14F-4D97-AF65-F5344CB8AC3E}">
        <p14:creationId xmlns:p14="http://schemas.microsoft.com/office/powerpoint/2010/main" val="16854128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Bootstrap </a:t>
            </a:r>
            <a:r>
              <a:rPr lang="en-US" dirty="0" smtClean="0"/>
              <a:t>Sampling for </a:t>
            </a:r>
            <a:br>
              <a:rPr lang="en-US" dirty="0" smtClean="0"/>
            </a:br>
            <a:r>
              <a:rPr lang="en-US" dirty="0" smtClean="0"/>
              <a:t>Estimator Variation?</a:t>
            </a:r>
            <a:endParaRPr lang="en-US" dirty="0"/>
          </a:p>
        </p:txBody>
      </p:sp>
      <p:sp>
        <p:nvSpPr>
          <p:cNvPr id="3" name="Content Placeholder 2"/>
          <p:cNvSpPr>
            <a:spLocks noGrp="1"/>
          </p:cNvSpPr>
          <p:nvPr>
            <p:ph idx="1"/>
          </p:nvPr>
        </p:nvSpPr>
        <p:spPr/>
        <p:txBody>
          <a:bodyPr/>
          <a:lstStyle/>
          <a:p>
            <a:r>
              <a:rPr lang="en-US" dirty="0" smtClean="0"/>
              <a:t>Just resample the one given sample, with replacement, and repeat with this one given sample many times.  </a:t>
            </a:r>
          </a:p>
          <a:p>
            <a:r>
              <a:rPr lang="en-US" dirty="0" smtClean="0"/>
              <a:t>Values are the same but with varying multiplicity. </a:t>
            </a:r>
            <a:endParaRPr lang="en-US" dirty="0" smtClean="0"/>
          </a:p>
          <a:p>
            <a:r>
              <a:rPr lang="en-US" dirty="0" smtClean="0"/>
              <a:t>Compute value of estimator for each bootstrap sample</a:t>
            </a:r>
          </a:p>
          <a:p>
            <a:r>
              <a:rPr lang="en-US" dirty="0" smtClean="0"/>
              <a:t>Compute variability of estimator</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13</a:t>
            </a:fld>
            <a:endParaRPr lang="en-US"/>
          </a:p>
        </p:txBody>
      </p:sp>
    </p:spTree>
    <p:extLst>
      <p:ext uri="{BB962C8B-B14F-4D97-AF65-F5344CB8AC3E}">
        <p14:creationId xmlns:p14="http://schemas.microsoft.com/office/powerpoint/2010/main" val="1039159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2-04 at 8.01.51 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400" y="1358900"/>
            <a:ext cx="5537200" cy="4127500"/>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14</a:t>
            </a:fld>
            <a:endParaRPr lang="en-US"/>
          </a:p>
        </p:txBody>
      </p:sp>
    </p:spTree>
    <p:extLst>
      <p:ext uri="{BB962C8B-B14F-4D97-AF65-F5344CB8AC3E}">
        <p14:creationId xmlns:p14="http://schemas.microsoft.com/office/powerpoint/2010/main" val="39307899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2-04 at 8.02.10 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333500"/>
            <a:ext cx="5473700" cy="4191000"/>
          </a:xfrm>
          <a:prstGeom prst="rect">
            <a:avLst/>
          </a:prstGeom>
        </p:spPr>
      </p:pic>
      <p:sp>
        <p:nvSpPr>
          <p:cNvPr id="5" name="Rectangle 4"/>
          <p:cNvSpPr/>
          <p:nvPr/>
        </p:nvSpPr>
        <p:spPr>
          <a:xfrm>
            <a:off x="868868" y="1136252"/>
            <a:ext cx="7201579" cy="822960"/>
          </a:xfrm>
          <a:prstGeom prst="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p:cNvSpPr txBox="1"/>
          <p:nvPr/>
        </p:nvSpPr>
        <p:spPr>
          <a:xfrm>
            <a:off x="868868" y="1191966"/>
            <a:ext cx="7201579" cy="646331"/>
          </a:xfrm>
          <a:prstGeom prst="rect">
            <a:avLst/>
          </a:prstGeom>
          <a:noFill/>
        </p:spPr>
        <p:txBody>
          <a:bodyPr wrap="square" rtlCol="0">
            <a:spAutoFit/>
          </a:bodyPr>
          <a:lstStyle/>
          <a:p>
            <a:r>
              <a:rPr lang="en-US" sz="3600" dirty="0" smtClean="0"/>
              <a:t>Bootstrap Sampling is ECDF Sampling</a:t>
            </a:r>
            <a:endParaRPr lang="en-US" sz="3600" dirty="0"/>
          </a:p>
        </p:txBody>
      </p:sp>
      <p:sp>
        <p:nvSpPr>
          <p:cNvPr id="3" name="Slide Number Placeholder 2"/>
          <p:cNvSpPr>
            <a:spLocks noGrp="1"/>
          </p:cNvSpPr>
          <p:nvPr>
            <p:ph type="sldNum" sz="quarter" idx="12"/>
          </p:nvPr>
        </p:nvSpPr>
        <p:spPr/>
        <p:txBody>
          <a:bodyPr/>
          <a:lstStyle/>
          <a:p>
            <a:fld id="{39548B30-47D5-3E43-A127-B0FD5CDFC81A}" type="slidenum">
              <a:rPr lang="en-US" smtClean="0"/>
              <a:t>15</a:t>
            </a:fld>
            <a:endParaRPr lang="en-US"/>
          </a:p>
        </p:txBody>
      </p:sp>
    </p:spTree>
    <p:extLst>
      <p:ext uri="{BB962C8B-B14F-4D97-AF65-F5344CB8AC3E}">
        <p14:creationId xmlns:p14="http://schemas.microsoft.com/office/powerpoint/2010/main" val="21664911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544"/>
            <a:ext cx="8229600" cy="560218"/>
          </a:xfrm>
        </p:spPr>
        <p:txBody>
          <a:bodyPr>
            <a:normAutofit fontScale="90000"/>
          </a:bodyPr>
          <a:lstStyle/>
          <a:p>
            <a:r>
              <a:rPr lang="en-US" dirty="0"/>
              <a:t>Bootstrapping - SEM</a:t>
            </a:r>
            <a:br>
              <a:rPr lang="en-US" dirty="0"/>
            </a:br>
            <a:endParaRPr lang="en-US" dirty="0"/>
          </a:p>
        </p:txBody>
      </p:sp>
      <p:sp>
        <p:nvSpPr>
          <p:cNvPr id="3" name="Content Placeholder 2"/>
          <p:cNvSpPr>
            <a:spLocks noGrp="1"/>
          </p:cNvSpPr>
          <p:nvPr>
            <p:ph idx="1"/>
          </p:nvPr>
        </p:nvSpPr>
        <p:spPr>
          <a:xfrm>
            <a:off x="457200" y="1600201"/>
            <a:ext cx="8229600" cy="3012260"/>
          </a:xfrm>
        </p:spPr>
        <p:txBody>
          <a:bodyPr>
            <a:normAutofit fontScale="85000" lnSpcReduction="20000"/>
          </a:bodyPr>
          <a:lstStyle/>
          <a:p>
            <a:pPr marL="0" indent="0">
              <a:buNone/>
            </a:pPr>
            <a:r>
              <a:rPr lang="en-US" dirty="0"/>
              <a:t>I</a:t>
            </a:r>
            <a:r>
              <a:rPr lang="en-US" dirty="0" smtClean="0"/>
              <a:t>magine that you have never seen </a:t>
            </a:r>
          </a:p>
          <a:p>
            <a:pPr marL="0" indent="0">
              <a:buNone/>
            </a:pPr>
            <a:endParaRPr lang="en-US" dirty="0"/>
          </a:p>
          <a:p>
            <a:pPr marL="0" indent="0">
              <a:buNone/>
            </a:pPr>
            <a:r>
              <a:rPr lang="en-US" dirty="0" smtClean="0"/>
              <a:t>			SEM = </a:t>
            </a:r>
            <a:r>
              <a:rPr lang="en-US" dirty="0"/>
              <a:t>𝜎 / √</a:t>
            </a:r>
            <a:r>
              <a:rPr lang="en-US" dirty="0" smtClean="0"/>
              <a:t>n,  or its estimate  s </a:t>
            </a:r>
            <a:r>
              <a:rPr lang="en-US" dirty="0"/>
              <a:t>/ √n </a:t>
            </a:r>
            <a:endParaRPr lang="en-US" dirty="0" smtClean="0"/>
          </a:p>
          <a:p>
            <a:pPr marL="0" indent="0">
              <a:buNone/>
            </a:pPr>
            <a:endParaRPr lang="en-US" dirty="0"/>
          </a:p>
          <a:p>
            <a:pPr marL="0" indent="0">
              <a:buNone/>
            </a:pPr>
            <a:r>
              <a:rPr lang="en-US" dirty="0"/>
              <a:t>t</a:t>
            </a:r>
            <a:r>
              <a:rPr lang="en-US" dirty="0" smtClean="0"/>
              <a:t>o estimate the precision of the sample mean, </a:t>
            </a:r>
          </a:p>
          <a:p>
            <a:pPr marL="0" indent="0">
              <a:buNone/>
            </a:pPr>
            <a:endParaRPr lang="en-US" dirty="0"/>
          </a:p>
          <a:p>
            <a:pPr marL="0" indent="0">
              <a:buNone/>
            </a:pPr>
            <a:r>
              <a:rPr lang="en-US" dirty="0" smtClean="0"/>
              <a:t>as an estimator of the population mean. </a:t>
            </a:r>
          </a:p>
          <a:p>
            <a:pPr marL="0" indent="0">
              <a:buNone/>
            </a:pPr>
            <a:endParaRPr lang="en-US" dirty="0" smtClean="0"/>
          </a:p>
        </p:txBody>
      </p:sp>
      <p:sp>
        <p:nvSpPr>
          <p:cNvPr id="4" name="Slide Number Placeholder 3"/>
          <p:cNvSpPr>
            <a:spLocks noGrp="1"/>
          </p:cNvSpPr>
          <p:nvPr>
            <p:ph type="sldNum" sz="quarter" idx="12"/>
          </p:nvPr>
        </p:nvSpPr>
        <p:spPr/>
        <p:txBody>
          <a:bodyPr/>
          <a:lstStyle/>
          <a:p>
            <a:fld id="{39548B30-47D5-3E43-A127-B0FD5CDFC81A}" type="slidenum">
              <a:rPr lang="en-US" smtClean="0"/>
              <a:t>16</a:t>
            </a:fld>
            <a:endParaRPr lang="en-US"/>
          </a:p>
        </p:txBody>
      </p:sp>
    </p:spTree>
    <p:extLst>
      <p:ext uri="{BB962C8B-B14F-4D97-AF65-F5344CB8AC3E}">
        <p14:creationId xmlns:p14="http://schemas.microsoft.com/office/powerpoint/2010/main" val="34026811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Data - BMI</a:t>
            </a:r>
            <a:endParaRPr lang="en-US" dirty="0"/>
          </a:p>
        </p:txBody>
      </p:sp>
      <p:pic>
        <p:nvPicPr>
          <p:cNvPr id="4" name="Content Placeholder 3" descr="sample.jpg"/>
          <p:cNvPicPr>
            <a:picLocks noGrp="1" noChangeAspect="1"/>
          </p:cNvPicPr>
          <p:nvPr>
            <p:ph idx="1"/>
          </p:nvPr>
        </p:nvPicPr>
        <p:blipFill>
          <a:blip r:embed="rId3">
            <a:extLst>
              <a:ext uri="{28A0092B-C50C-407E-A947-70E740481C1C}">
                <a14:useLocalDpi xmlns:a14="http://schemas.microsoft.com/office/drawing/2010/main" val="0"/>
              </a:ext>
            </a:extLst>
          </a:blip>
          <a:srcRect l="15149" r="15149"/>
          <a:stretch>
            <a:fillRect/>
          </a:stretch>
        </p:blipFill>
        <p:spPr>
          <a:xfrm>
            <a:off x="439803" y="1600200"/>
            <a:ext cx="8014863" cy="4525963"/>
          </a:xfrm>
        </p:spPr>
      </p:pic>
      <p:cxnSp>
        <p:nvCxnSpPr>
          <p:cNvPr id="6" name="Straight Connector 5"/>
          <p:cNvCxnSpPr/>
          <p:nvPr/>
        </p:nvCxnSpPr>
        <p:spPr>
          <a:xfrm flipV="1">
            <a:off x="8454666" y="2226568"/>
            <a:ext cx="0" cy="2591862"/>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39548B30-47D5-3E43-A127-B0FD5CDFC81A}" type="slidenum">
              <a:rPr lang="en-US" smtClean="0"/>
              <a:t>17</a:t>
            </a:fld>
            <a:endParaRPr lang="en-US"/>
          </a:p>
        </p:txBody>
      </p:sp>
    </p:spTree>
    <p:extLst>
      <p:ext uri="{BB962C8B-B14F-4D97-AF65-F5344CB8AC3E}">
        <p14:creationId xmlns:p14="http://schemas.microsoft.com/office/powerpoint/2010/main" val="17795752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 Population</a:t>
            </a:r>
            <a:endParaRPr lang="en-US" dirty="0"/>
          </a:p>
        </p:txBody>
      </p:sp>
      <p:pic>
        <p:nvPicPr>
          <p:cNvPr id="4" name="Content Placeholder 3" descr="pop.jpg"/>
          <p:cNvPicPr>
            <a:picLocks noGrp="1" noChangeAspect="1"/>
          </p:cNvPicPr>
          <p:nvPr>
            <p:ph idx="1"/>
          </p:nvPr>
        </p:nvPicPr>
        <p:blipFill>
          <a:blip r:embed="rId3">
            <a:extLst>
              <a:ext uri="{28A0092B-C50C-407E-A947-70E740481C1C}">
                <a14:useLocalDpi xmlns:a14="http://schemas.microsoft.com/office/drawing/2010/main" val="0"/>
              </a:ext>
            </a:extLst>
          </a:blip>
          <a:srcRect l="9512" r="9512"/>
          <a:stretch>
            <a:fillRect/>
          </a:stretch>
        </p:blipFill>
        <p:spPr/>
      </p:pic>
      <p:sp>
        <p:nvSpPr>
          <p:cNvPr id="3" name="Slide Number Placeholder 2"/>
          <p:cNvSpPr>
            <a:spLocks noGrp="1"/>
          </p:cNvSpPr>
          <p:nvPr>
            <p:ph type="sldNum" sz="quarter" idx="12"/>
          </p:nvPr>
        </p:nvSpPr>
        <p:spPr/>
        <p:txBody>
          <a:bodyPr/>
          <a:lstStyle/>
          <a:p>
            <a:fld id="{39548B30-47D5-3E43-A127-B0FD5CDFC81A}" type="slidenum">
              <a:rPr lang="en-US" smtClean="0"/>
              <a:t>18</a:t>
            </a:fld>
            <a:endParaRPr lang="en-US"/>
          </a:p>
        </p:txBody>
      </p:sp>
    </p:spTree>
    <p:extLst>
      <p:ext uri="{BB962C8B-B14F-4D97-AF65-F5344CB8AC3E}">
        <p14:creationId xmlns:p14="http://schemas.microsoft.com/office/powerpoint/2010/main" val="39651176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 and its estimates</a:t>
            </a:r>
            <a:endParaRPr lang="en-US" dirty="0"/>
          </a:p>
        </p:txBody>
      </p:sp>
      <p:sp>
        <p:nvSpPr>
          <p:cNvPr id="3" name="Content Placeholder 2"/>
          <p:cNvSpPr>
            <a:spLocks noGrp="1"/>
          </p:cNvSpPr>
          <p:nvPr>
            <p:ph idx="1"/>
          </p:nvPr>
        </p:nvSpPr>
        <p:spPr/>
        <p:txBody>
          <a:bodyPr/>
          <a:lstStyle/>
          <a:p>
            <a:r>
              <a:rPr lang="en-US" dirty="0" smtClean="0"/>
              <a:t>True SEM = </a:t>
            </a:r>
            <a:r>
              <a:rPr lang="en-US" dirty="0"/>
              <a:t>3.1/√25 = 0.62</a:t>
            </a:r>
            <a:r>
              <a:rPr lang="en-CA" dirty="0"/>
              <a:t> </a:t>
            </a:r>
            <a:endParaRPr lang="en-CA" dirty="0" smtClean="0"/>
          </a:p>
          <a:p>
            <a:r>
              <a:rPr lang="en-CA" dirty="0" smtClean="0"/>
              <a:t>Usual Estimate = 3.32/</a:t>
            </a:r>
            <a:r>
              <a:rPr lang="en-US" dirty="0"/>
              <a:t>√25 </a:t>
            </a:r>
            <a:r>
              <a:rPr lang="en-US" dirty="0" smtClean="0"/>
              <a:t>= 0.66</a:t>
            </a:r>
          </a:p>
          <a:p>
            <a:r>
              <a:rPr lang="en-US" dirty="0" smtClean="0"/>
              <a:t>Bootstrap Estimate = 0.60</a:t>
            </a:r>
          </a:p>
          <a:p>
            <a:endParaRPr lang="en-US" dirty="0"/>
          </a:p>
          <a:p>
            <a:pPr marL="0" indent="0">
              <a:buNone/>
            </a:pPr>
            <a:r>
              <a:rPr lang="en-US" dirty="0" smtClean="0"/>
              <a:t>But these estimates are sample-sensitive.</a:t>
            </a:r>
          </a:p>
          <a:p>
            <a:pPr marL="0" indent="0">
              <a:buNone/>
            </a:pPr>
            <a:r>
              <a:rPr lang="en-US" dirty="0" smtClean="0"/>
              <a:t>Re-do with simulation </a:t>
            </a:r>
            <a:r>
              <a:rPr lang="mr-IN" dirty="0" smtClean="0"/>
              <a:t>…</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19</a:t>
            </a:fld>
            <a:endParaRPr lang="en-US"/>
          </a:p>
        </p:txBody>
      </p:sp>
    </p:spTree>
    <p:extLst>
      <p:ext uri="{BB962C8B-B14F-4D97-AF65-F5344CB8AC3E}">
        <p14:creationId xmlns:p14="http://schemas.microsoft.com/office/powerpoint/2010/main" val="7099162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Examples</a:t>
            </a:r>
            <a:endParaRPr lang="en-US" dirty="0"/>
          </a:p>
        </p:txBody>
      </p:sp>
      <p:sp>
        <p:nvSpPr>
          <p:cNvPr id="3" name="Content Placeholder 2"/>
          <p:cNvSpPr>
            <a:spLocks noGrp="1"/>
          </p:cNvSpPr>
          <p:nvPr>
            <p:ph idx="1"/>
          </p:nvPr>
        </p:nvSpPr>
        <p:spPr>
          <a:xfrm>
            <a:off x="457200" y="2438947"/>
            <a:ext cx="8229600" cy="2565666"/>
          </a:xfrm>
        </p:spPr>
        <p:txBody>
          <a:bodyPr/>
          <a:lstStyle/>
          <a:p>
            <a:r>
              <a:rPr lang="en-US" dirty="0" smtClean="0"/>
              <a:t>Smoothing </a:t>
            </a:r>
            <a:r>
              <a:rPr lang="mr-IN" dirty="0" smtClean="0"/>
              <a:t>–</a:t>
            </a:r>
            <a:r>
              <a:rPr lang="en-US" dirty="0" smtClean="0"/>
              <a:t> Auto Gasoline </a:t>
            </a:r>
            <a:r>
              <a:rPr lang="en-US" dirty="0"/>
              <a:t>C</a:t>
            </a:r>
            <a:r>
              <a:rPr lang="en-US" dirty="0" smtClean="0"/>
              <a:t>onsumption</a:t>
            </a:r>
          </a:p>
          <a:p>
            <a:r>
              <a:rPr lang="en-US" dirty="0" smtClean="0"/>
              <a:t>Bootstrapping </a:t>
            </a:r>
            <a:r>
              <a:rPr lang="mr-IN" dirty="0" smtClean="0"/>
              <a:t>–</a:t>
            </a:r>
            <a:r>
              <a:rPr lang="en-US" dirty="0" smtClean="0"/>
              <a:t> SEM and Body Mass Index</a:t>
            </a:r>
          </a:p>
          <a:p>
            <a:r>
              <a:rPr lang="en-US" dirty="0" smtClean="0"/>
              <a:t>Simulation for Missing Data </a:t>
            </a:r>
            <a:r>
              <a:rPr lang="mr-IN" dirty="0" smtClean="0"/>
              <a:t>–</a:t>
            </a:r>
            <a:r>
              <a:rPr lang="en-US" dirty="0" smtClean="0"/>
              <a:t> Bimbo Bakery</a:t>
            </a:r>
          </a:p>
          <a:p>
            <a:r>
              <a:rPr lang="en-US" dirty="0" smtClean="0"/>
              <a:t>The Problem with Panel Reviews </a:t>
            </a:r>
            <a:r>
              <a:rPr lang="mr-IN" dirty="0" smtClean="0"/>
              <a:t>–</a:t>
            </a:r>
            <a:r>
              <a:rPr lang="en-US" dirty="0" smtClean="0"/>
              <a:t> SFU entry</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2</a:t>
            </a:fld>
            <a:endParaRPr lang="en-US"/>
          </a:p>
        </p:txBody>
      </p:sp>
    </p:spTree>
    <p:extLst>
      <p:ext uri="{BB962C8B-B14F-4D97-AF65-F5344CB8AC3E}">
        <p14:creationId xmlns:p14="http://schemas.microsoft.com/office/powerpoint/2010/main" val="28780132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t.graph.n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743" y="228600"/>
            <a:ext cx="6400800" cy="6400800"/>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20</a:t>
            </a:fld>
            <a:endParaRPr lang="en-US"/>
          </a:p>
        </p:txBody>
      </p:sp>
    </p:spTree>
    <p:extLst>
      <p:ext uri="{BB962C8B-B14F-4D97-AF65-F5344CB8AC3E}">
        <p14:creationId xmlns:p14="http://schemas.microsoft.com/office/powerpoint/2010/main" val="38668786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We have found the variability of an estimator without knowing the mathematical result.</a:t>
            </a:r>
          </a:p>
          <a:p>
            <a:endParaRPr lang="en-US" dirty="0"/>
          </a:p>
          <a:p>
            <a:r>
              <a:rPr lang="en-US" dirty="0" smtClean="0"/>
              <a:t>Can we use for more complicated examples?</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21</a:t>
            </a:fld>
            <a:endParaRPr lang="en-US"/>
          </a:p>
        </p:txBody>
      </p:sp>
    </p:spTree>
    <p:extLst>
      <p:ext uri="{BB962C8B-B14F-4D97-AF65-F5344CB8AC3E}">
        <p14:creationId xmlns:p14="http://schemas.microsoft.com/office/powerpoint/2010/main" val="34988894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90</a:t>
            </a:r>
            <a:r>
              <a:rPr lang="en-US" baseline="30000" dirty="0" smtClean="0"/>
              <a:t>th</a:t>
            </a:r>
            <a:r>
              <a:rPr lang="en-US" dirty="0" smtClean="0"/>
              <a:t> percentile</a:t>
            </a:r>
            <a:endParaRPr lang="en-US" dirty="0"/>
          </a:p>
        </p:txBody>
      </p:sp>
      <p:sp>
        <p:nvSpPr>
          <p:cNvPr id="3" name="Content Placeholder 2"/>
          <p:cNvSpPr>
            <a:spLocks noGrp="1"/>
          </p:cNvSpPr>
          <p:nvPr>
            <p:ph idx="1"/>
          </p:nvPr>
        </p:nvSpPr>
        <p:spPr/>
        <p:txBody>
          <a:bodyPr/>
          <a:lstStyle/>
          <a:p>
            <a:r>
              <a:rPr lang="en-US" dirty="0" smtClean="0"/>
              <a:t>New Population N(0,1)</a:t>
            </a:r>
          </a:p>
          <a:p>
            <a:r>
              <a:rPr lang="en-US" dirty="0" smtClean="0"/>
              <a:t>Estimate 90</a:t>
            </a:r>
            <a:r>
              <a:rPr lang="en-US" baseline="30000" dirty="0" smtClean="0"/>
              <a:t>th</a:t>
            </a:r>
            <a:r>
              <a:rPr lang="en-US" dirty="0" smtClean="0"/>
              <a:t> percentile in n=30 by 4rth largest value</a:t>
            </a:r>
          </a:p>
          <a:p>
            <a:r>
              <a:rPr lang="en-US" dirty="0" smtClean="0"/>
              <a:t>Variability of this estimate?</a:t>
            </a:r>
          </a:p>
        </p:txBody>
      </p:sp>
      <p:sp>
        <p:nvSpPr>
          <p:cNvPr id="4" name="Slide Number Placeholder 3"/>
          <p:cNvSpPr>
            <a:spLocks noGrp="1"/>
          </p:cNvSpPr>
          <p:nvPr>
            <p:ph type="sldNum" sz="quarter" idx="12"/>
          </p:nvPr>
        </p:nvSpPr>
        <p:spPr/>
        <p:txBody>
          <a:bodyPr/>
          <a:lstStyle/>
          <a:p>
            <a:fld id="{39548B30-47D5-3E43-A127-B0FD5CDFC81A}" type="slidenum">
              <a:rPr lang="en-US" smtClean="0"/>
              <a:t>22</a:t>
            </a:fld>
            <a:endParaRPr lang="en-US"/>
          </a:p>
        </p:txBody>
      </p:sp>
    </p:spTree>
    <p:extLst>
      <p:ext uri="{BB962C8B-B14F-4D97-AF65-F5344CB8AC3E}">
        <p14:creationId xmlns:p14="http://schemas.microsoft.com/office/powerpoint/2010/main" val="21671931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t.9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23</a:t>
            </a:fld>
            <a:endParaRPr lang="en-US"/>
          </a:p>
        </p:txBody>
      </p:sp>
    </p:spTree>
    <p:extLst>
      <p:ext uri="{BB962C8B-B14F-4D97-AF65-F5344CB8AC3E}">
        <p14:creationId xmlns:p14="http://schemas.microsoft.com/office/powerpoint/2010/main" val="28803931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this example?</a:t>
            </a:r>
            <a:endParaRPr lang="en-US" dirty="0"/>
          </a:p>
        </p:txBody>
      </p:sp>
      <p:sp>
        <p:nvSpPr>
          <p:cNvPr id="4" name="TextBox 3"/>
          <p:cNvSpPr txBox="1"/>
          <p:nvPr/>
        </p:nvSpPr>
        <p:spPr>
          <a:xfrm>
            <a:off x="1110615" y="2644048"/>
            <a:ext cx="7209025" cy="1384995"/>
          </a:xfrm>
          <a:prstGeom prst="rect">
            <a:avLst/>
          </a:prstGeom>
          <a:noFill/>
        </p:spPr>
        <p:txBody>
          <a:bodyPr wrap="none" rtlCol="0">
            <a:spAutoFit/>
          </a:bodyPr>
          <a:lstStyle/>
          <a:p>
            <a:r>
              <a:rPr lang="en-US" sz="2800" dirty="0" smtClean="0"/>
              <a:t>In situations where a complex estimator is used, </a:t>
            </a:r>
          </a:p>
          <a:p>
            <a:r>
              <a:rPr lang="en-US" sz="2800" dirty="0" smtClean="0"/>
              <a:t>the bootstrap can estimate precision</a:t>
            </a:r>
          </a:p>
          <a:p>
            <a:r>
              <a:rPr lang="en-US" sz="2800" dirty="0"/>
              <a:t>w</a:t>
            </a:r>
            <a:r>
              <a:rPr lang="en-US" sz="2800" dirty="0" smtClean="0"/>
              <a:t>ithout mathematical gymnastics.</a:t>
            </a:r>
            <a:endParaRPr lang="en-US" sz="2800" dirty="0"/>
          </a:p>
        </p:txBody>
      </p:sp>
      <p:sp>
        <p:nvSpPr>
          <p:cNvPr id="3" name="Slide Number Placeholder 2"/>
          <p:cNvSpPr>
            <a:spLocks noGrp="1"/>
          </p:cNvSpPr>
          <p:nvPr>
            <p:ph type="sldNum" sz="quarter" idx="12"/>
          </p:nvPr>
        </p:nvSpPr>
        <p:spPr/>
        <p:txBody>
          <a:bodyPr/>
          <a:lstStyle/>
          <a:p>
            <a:fld id="{39548B30-47D5-3E43-A127-B0FD5CDFC81A}" type="slidenum">
              <a:rPr lang="en-US" smtClean="0"/>
              <a:t>24</a:t>
            </a:fld>
            <a:endParaRPr lang="en-US"/>
          </a:p>
        </p:txBody>
      </p:sp>
    </p:spTree>
    <p:extLst>
      <p:ext uri="{BB962C8B-B14F-4D97-AF65-F5344CB8AC3E}">
        <p14:creationId xmlns:p14="http://schemas.microsoft.com/office/powerpoint/2010/main" val="29505512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9807"/>
            <a:ext cx="8229600" cy="1143000"/>
          </a:xfrm>
        </p:spPr>
        <p:txBody>
          <a:bodyPr/>
          <a:lstStyle/>
          <a:p>
            <a:r>
              <a:rPr lang="en-US" dirty="0" smtClean="0"/>
              <a:t>Bimbo Bakery</a:t>
            </a:r>
            <a:endParaRPr lang="en-US" dirty="0"/>
          </a:p>
        </p:txBody>
      </p:sp>
      <p:sp>
        <p:nvSpPr>
          <p:cNvPr id="3" name="Content Placeholder 2"/>
          <p:cNvSpPr>
            <a:spLocks noGrp="1"/>
          </p:cNvSpPr>
          <p:nvPr>
            <p:ph idx="1"/>
          </p:nvPr>
        </p:nvSpPr>
        <p:spPr>
          <a:xfrm>
            <a:off x="457200" y="2404960"/>
            <a:ext cx="8229600" cy="1502229"/>
          </a:xfrm>
        </p:spPr>
        <p:txBody>
          <a:bodyPr/>
          <a:lstStyle/>
          <a:p>
            <a:pPr marL="0" indent="0">
              <a:buNone/>
            </a:pPr>
            <a:r>
              <a:rPr lang="en-US" dirty="0" smtClean="0"/>
              <a:t>We explore the use of simulation and graphics for a commercial optimization task. </a:t>
            </a:r>
            <a:endParaRPr lang="en-US" dirty="0"/>
          </a:p>
        </p:txBody>
      </p:sp>
      <p:sp>
        <p:nvSpPr>
          <p:cNvPr id="4" name="TextBox 3"/>
          <p:cNvSpPr txBox="1"/>
          <p:nvPr/>
        </p:nvSpPr>
        <p:spPr>
          <a:xfrm>
            <a:off x="798286" y="3537857"/>
            <a:ext cx="184666" cy="369332"/>
          </a:xfrm>
          <a:prstGeom prst="rect">
            <a:avLst/>
          </a:prstGeom>
          <a:noFill/>
        </p:spPr>
        <p:txBody>
          <a:bodyPr wrap="none" rtlCol="0">
            <a:spAutoFit/>
          </a:bodyPr>
          <a:lstStyle/>
          <a:p>
            <a:endParaRPr lang="en-US" dirty="0"/>
          </a:p>
        </p:txBody>
      </p:sp>
      <p:sp>
        <p:nvSpPr>
          <p:cNvPr id="5" name="TextBox 4"/>
          <p:cNvSpPr txBox="1"/>
          <p:nvPr/>
        </p:nvSpPr>
        <p:spPr>
          <a:xfrm>
            <a:off x="457200" y="4191000"/>
            <a:ext cx="7416013" cy="1569660"/>
          </a:xfrm>
          <a:prstGeom prst="rect">
            <a:avLst/>
          </a:prstGeom>
          <a:noFill/>
        </p:spPr>
        <p:txBody>
          <a:bodyPr wrap="none" rtlCol="0">
            <a:spAutoFit/>
          </a:bodyPr>
          <a:lstStyle/>
          <a:p>
            <a:r>
              <a:rPr lang="en-US" sz="3200" dirty="0" smtClean="0"/>
              <a:t>Available Data:  </a:t>
            </a:r>
          </a:p>
          <a:p>
            <a:r>
              <a:rPr lang="en-US" sz="3200" dirty="0" smtClean="0"/>
              <a:t>Daily deliveries and sales of loaves of bread</a:t>
            </a:r>
          </a:p>
          <a:p>
            <a:r>
              <a:rPr lang="en-US" sz="3200" dirty="0" smtClean="0"/>
              <a:t> at one retail location, over 53 weeks. </a:t>
            </a:r>
            <a:endParaRPr lang="en-US" sz="3200" dirty="0"/>
          </a:p>
        </p:txBody>
      </p:sp>
      <p:sp>
        <p:nvSpPr>
          <p:cNvPr id="6" name="TextBox 5"/>
          <p:cNvSpPr txBox="1"/>
          <p:nvPr/>
        </p:nvSpPr>
        <p:spPr>
          <a:xfrm>
            <a:off x="457200" y="274638"/>
            <a:ext cx="4016544" cy="461665"/>
          </a:xfrm>
          <a:prstGeom prst="rect">
            <a:avLst/>
          </a:prstGeom>
          <a:noFill/>
        </p:spPr>
        <p:txBody>
          <a:bodyPr wrap="none" rtlCol="0">
            <a:spAutoFit/>
          </a:bodyPr>
          <a:lstStyle/>
          <a:p>
            <a:r>
              <a:rPr lang="en-US" sz="2400" dirty="0" smtClean="0">
                <a:solidFill>
                  <a:srgbClr val="FF0000"/>
                </a:solidFill>
              </a:rPr>
              <a:t>Using Simulation And Graphics</a:t>
            </a:r>
            <a:endParaRPr lang="en-US" sz="2400" dirty="0">
              <a:solidFill>
                <a:srgbClr val="FF0000"/>
              </a:solidFill>
            </a:endParaRPr>
          </a:p>
        </p:txBody>
      </p:sp>
      <p:sp>
        <p:nvSpPr>
          <p:cNvPr id="7" name="Slide Number Placeholder 6"/>
          <p:cNvSpPr>
            <a:spLocks noGrp="1"/>
          </p:cNvSpPr>
          <p:nvPr>
            <p:ph type="sldNum" sz="quarter" idx="12"/>
          </p:nvPr>
        </p:nvSpPr>
        <p:spPr/>
        <p:txBody>
          <a:bodyPr/>
          <a:lstStyle/>
          <a:p>
            <a:fld id="{39548B30-47D5-3E43-A127-B0FD5CDFC81A}" type="slidenum">
              <a:rPr lang="en-US" smtClean="0"/>
              <a:t>25</a:t>
            </a:fld>
            <a:endParaRPr lang="en-US"/>
          </a:p>
        </p:txBody>
      </p:sp>
    </p:spTree>
    <p:extLst>
      <p:ext uri="{BB962C8B-B14F-4D97-AF65-F5344CB8AC3E}">
        <p14:creationId xmlns:p14="http://schemas.microsoft.com/office/powerpoint/2010/main" val="1997871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w.ye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228600"/>
            <a:ext cx="8890000" cy="6400800"/>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26</a:t>
            </a:fld>
            <a:endParaRPr lang="en-US"/>
          </a:p>
        </p:txBody>
      </p:sp>
    </p:spTree>
    <p:extLst>
      <p:ext uri="{BB962C8B-B14F-4D97-AF65-F5344CB8AC3E}">
        <p14:creationId xmlns:p14="http://schemas.microsoft.com/office/powerpoint/2010/main" val="8618716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Question </a:t>
            </a:r>
            <a:r>
              <a:rPr lang="mr-IN" dirty="0" smtClean="0">
                <a:solidFill>
                  <a:srgbClr val="008000"/>
                </a:solidFill>
              </a:rPr>
              <a:t>…</a:t>
            </a:r>
            <a:endParaRPr lang="en-US" dirty="0">
              <a:solidFill>
                <a:srgbClr val="008000"/>
              </a:solidFill>
            </a:endParaRPr>
          </a:p>
        </p:txBody>
      </p:sp>
      <p:sp>
        <p:nvSpPr>
          <p:cNvPr id="3" name="Content Placeholder 2"/>
          <p:cNvSpPr>
            <a:spLocks noGrp="1"/>
          </p:cNvSpPr>
          <p:nvPr>
            <p:ph idx="1"/>
          </p:nvPr>
        </p:nvSpPr>
        <p:spPr>
          <a:xfrm>
            <a:off x="0" y="2332037"/>
            <a:ext cx="9144000" cy="3255963"/>
          </a:xfrm>
        </p:spPr>
        <p:txBody>
          <a:bodyPr>
            <a:normAutofit/>
          </a:bodyPr>
          <a:lstStyle/>
          <a:p>
            <a:r>
              <a:rPr lang="en-US" sz="4000" dirty="0" smtClean="0">
                <a:solidFill>
                  <a:srgbClr val="008000"/>
                </a:solidFill>
              </a:rPr>
              <a:t>Are delivery amounts profit maximizing? </a:t>
            </a:r>
          </a:p>
          <a:p>
            <a:r>
              <a:rPr lang="en-US" dirty="0" smtClean="0"/>
              <a:t>Need costs &amp; profits parameters</a:t>
            </a:r>
          </a:p>
          <a:p>
            <a:pPr lvl="1">
              <a:buFont typeface="Arial"/>
              <a:buChar char="•"/>
            </a:pPr>
            <a:r>
              <a:rPr lang="en-US" dirty="0" smtClean="0"/>
              <a:t>Profit per loaf sold $0.50</a:t>
            </a:r>
          </a:p>
          <a:p>
            <a:pPr lvl="1">
              <a:buFont typeface="Arial"/>
              <a:buChar char="•"/>
            </a:pPr>
            <a:r>
              <a:rPr lang="en-US" dirty="0"/>
              <a:t>Unsold loaf cost $0.25 per </a:t>
            </a:r>
            <a:r>
              <a:rPr lang="en-US" dirty="0" smtClean="0"/>
              <a:t>loaf</a:t>
            </a:r>
          </a:p>
          <a:p>
            <a:pPr lvl="1">
              <a:buFont typeface="Arial"/>
              <a:buChar char="•"/>
            </a:pPr>
            <a:r>
              <a:rPr lang="en-US" dirty="0"/>
              <a:t>Out of stock cost $2.00 per loaf demanded</a:t>
            </a:r>
          </a:p>
          <a:p>
            <a:pPr lvl="1">
              <a:buFont typeface="Arial"/>
              <a:buChar char="•"/>
            </a:pPr>
            <a:endParaRPr lang="en-US" dirty="0" smtClean="0"/>
          </a:p>
          <a:p>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27</a:t>
            </a:fld>
            <a:endParaRPr lang="en-US"/>
          </a:p>
        </p:txBody>
      </p:sp>
    </p:spTree>
    <p:extLst>
      <p:ext uri="{BB962C8B-B14F-4D97-AF65-F5344CB8AC3E}">
        <p14:creationId xmlns:p14="http://schemas.microsoft.com/office/powerpoint/2010/main" val="29507645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r>
              <a:rPr lang="mr-IN" dirty="0" smtClean="0"/>
              <a:t>…</a:t>
            </a:r>
            <a:endParaRPr lang="en-US" dirty="0"/>
          </a:p>
        </p:txBody>
      </p:sp>
      <p:sp>
        <p:nvSpPr>
          <p:cNvPr id="3" name="Content Placeholder 2"/>
          <p:cNvSpPr>
            <a:spLocks noGrp="1"/>
          </p:cNvSpPr>
          <p:nvPr>
            <p:ph idx="1"/>
          </p:nvPr>
        </p:nvSpPr>
        <p:spPr>
          <a:xfrm>
            <a:off x="181429" y="1600200"/>
            <a:ext cx="8505371" cy="4525963"/>
          </a:xfrm>
        </p:spPr>
        <p:txBody>
          <a:bodyPr/>
          <a:lstStyle/>
          <a:p>
            <a:r>
              <a:rPr lang="en-US" dirty="0" smtClean="0"/>
              <a:t>Demand is unknown when it Exceeds Deliveries</a:t>
            </a:r>
          </a:p>
          <a:p>
            <a:pPr lvl="1"/>
            <a:r>
              <a:rPr lang="en-US" dirty="0" smtClean="0"/>
              <a:t>Demand=Sales when Sales &lt; Deliveries</a:t>
            </a:r>
          </a:p>
          <a:p>
            <a:pPr lvl="1"/>
            <a:r>
              <a:rPr lang="en-US" dirty="0" smtClean="0"/>
              <a:t>Demand ≥ Sales when Sales ≥ Deliveries</a:t>
            </a:r>
          </a:p>
          <a:p>
            <a:r>
              <a:rPr lang="en-US" dirty="0" smtClean="0"/>
              <a:t>But we need Demand Distribution </a:t>
            </a:r>
          </a:p>
          <a:p>
            <a:pPr marL="0" indent="0">
              <a:buNone/>
            </a:pPr>
            <a:r>
              <a:rPr lang="en-US" dirty="0"/>
              <a:t> </a:t>
            </a:r>
            <a:r>
              <a:rPr lang="en-US" dirty="0" smtClean="0"/>
              <a:t>                              to maximize Profit</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28</a:t>
            </a:fld>
            <a:endParaRPr lang="en-US"/>
          </a:p>
        </p:txBody>
      </p:sp>
    </p:spTree>
    <p:extLst>
      <p:ext uri="{BB962C8B-B14F-4D97-AF65-F5344CB8AC3E}">
        <p14:creationId xmlns:p14="http://schemas.microsoft.com/office/powerpoint/2010/main" val="34953063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Guess the Demand Distribution </a:t>
            </a:r>
            <a:r>
              <a:rPr lang="en-US" dirty="0" smtClean="0"/>
              <a:t>(T &amp;A)</a:t>
            </a:r>
            <a:endParaRPr lang="en-US" dirty="0" smtClean="0"/>
          </a:p>
          <a:p>
            <a:r>
              <a:rPr lang="en-US" dirty="0" smtClean="0"/>
              <a:t>Construct </a:t>
            </a:r>
            <a:r>
              <a:rPr lang="en-US" dirty="0" smtClean="0">
                <a:solidFill>
                  <a:srgbClr val="FF0000"/>
                </a:solidFill>
              </a:rPr>
              <a:t>Simulated Sales</a:t>
            </a:r>
            <a:r>
              <a:rPr lang="en-US" dirty="0" smtClean="0"/>
              <a:t>: Use the </a:t>
            </a:r>
            <a:r>
              <a:rPr lang="en-US" dirty="0" smtClean="0">
                <a:solidFill>
                  <a:srgbClr val="0000FF"/>
                </a:solidFill>
              </a:rPr>
              <a:t>Actual Sales</a:t>
            </a:r>
            <a:r>
              <a:rPr lang="en-US" dirty="0" smtClean="0"/>
              <a:t> with simulated Demand to estimate </a:t>
            </a:r>
            <a:r>
              <a:rPr lang="en-US" dirty="0" smtClean="0">
                <a:solidFill>
                  <a:srgbClr val="FF0000"/>
                </a:solidFill>
              </a:rPr>
              <a:t>simulated (delivery-limited) sales</a:t>
            </a:r>
          </a:p>
          <a:p>
            <a:r>
              <a:rPr lang="en-US" dirty="0" smtClean="0"/>
              <a:t>Compare </a:t>
            </a:r>
            <a:r>
              <a:rPr lang="en-US" dirty="0" smtClean="0">
                <a:solidFill>
                  <a:srgbClr val="FF0000"/>
                </a:solidFill>
              </a:rPr>
              <a:t>Simulated Sales </a:t>
            </a:r>
            <a:r>
              <a:rPr lang="en-US" dirty="0" smtClean="0"/>
              <a:t>with </a:t>
            </a:r>
            <a:r>
              <a:rPr lang="en-US" dirty="0" smtClean="0">
                <a:solidFill>
                  <a:srgbClr val="0000FF"/>
                </a:solidFill>
              </a:rPr>
              <a:t>Actual Sales </a:t>
            </a:r>
            <a:r>
              <a:rPr lang="en-US" dirty="0" smtClean="0"/>
              <a:t>and redo Guess if necessary. </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29</a:t>
            </a:fld>
            <a:endParaRPr lang="en-US"/>
          </a:p>
        </p:txBody>
      </p:sp>
    </p:spTree>
    <p:extLst>
      <p:ext uri="{BB962C8B-B14F-4D97-AF65-F5344CB8AC3E}">
        <p14:creationId xmlns:p14="http://schemas.microsoft.com/office/powerpoint/2010/main" val="14290641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Gasoline Consumption</a:t>
            </a:r>
            <a:endParaRPr lang="en-US" dirty="0"/>
          </a:p>
        </p:txBody>
      </p:sp>
      <p:sp>
        <p:nvSpPr>
          <p:cNvPr id="3" name="Content Placeholder 2"/>
          <p:cNvSpPr>
            <a:spLocks noGrp="1"/>
          </p:cNvSpPr>
          <p:nvPr>
            <p:ph idx="1"/>
          </p:nvPr>
        </p:nvSpPr>
        <p:spPr>
          <a:xfrm>
            <a:off x="805840" y="2708438"/>
            <a:ext cx="8229600" cy="4525963"/>
          </a:xfrm>
        </p:spPr>
        <p:txBody>
          <a:bodyPr/>
          <a:lstStyle/>
          <a:p>
            <a:r>
              <a:rPr lang="en-US" dirty="0" smtClean="0"/>
              <a:t>Commute many years </a:t>
            </a:r>
            <a:r>
              <a:rPr lang="en-US" dirty="0" err="1" smtClean="0"/>
              <a:t>Tsawwassen</a:t>
            </a:r>
            <a:r>
              <a:rPr lang="en-US" dirty="0" smtClean="0"/>
              <a:t> &lt;-&gt; SFU</a:t>
            </a:r>
          </a:p>
          <a:p>
            <a:r>
              <a:rPr lang="en-US" dirty="0" smtClean="0"/>
              <a:t>Similar route, similar traffic </a:t>
            </a:r>
          </a:p>
          <a:p>
            <a:r>
              <a:rPr lang="en-US" dirty="0" smtClean="0"/>
              <a:t>Measure km and liters each fill-up</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a:t>
            </a:fld>
            <a:endParaRPr lang="en-US"/>
          </a:p>
        </p:txBody>
      </p:sp>
    </p:spTree>
    <p:extLst>
      <p:ext uri="{BB962C8B-B14F-4D97-AF65-F5344CB8AC3E}">
        <p14:creationId xmlns:p14="http://schemas.microsoft.com/office/powerpoint/2010/main" val="3755048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 weekly pattern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We use Wednesday data only </a:t>
            </a:r>
            <a:r>
              <a:rPr lang="mr-IN" dirty="0" smtClean="0"/>
              <a:t>–</a:t>
            </a:r>
            <a:r>
              <a:rPr lang="en-US" dirty="0" smtClean="0"/>
              <a:t> 53 days data</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30</a:t>
            </a:fld>
            <a:endParaRPr lang="en-US"/>
          </a:p>
        </p:txBody>
      </p:sp>
    </p:spTree>
    <p:extLst>
      <p:ext uri="{BB962C8B-B14F-4D97-AF65-F5344CB8AC3E}">
        <p14:creationId xmlns:p14="http://schemas.microsoft.com/office/powerpoint/2010/main" val="18807535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uess.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31</a:t>
            </a:fld>
            <a:endParaRPr lang="en-US"/>
          </a:p>
        </p:txBody>
      </p:sp>
    </p:spTree>
    <p:extLst>
      <p:ext uri="{BB962C8B-B14F-4D97-AF65-F5344CB8AC3E}">
        <p14:creationId xmlns:p14="http://schemas.microsoft.com/office/powerpoint/2010/main" val="32367441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mbo.test.ecd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996" y="228600"/>
            <a:ext cx="6400800" cy="6400800"/>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32</a:t>
            </a:fld>
            <a:endParaRPr lang="en-US"/>
          </a:p>
        </p:txBody>
      </p:sp>
    </p:spTree>
    <p:extLst>
      <p:ext uri="{BB962C8B-B14F-4D97-AF65-F5344CB8AC3E}">
        <p14:creationId xmlns:p14="http://schemas.microsoft.com/office/powerpoint/2010/main" val="13249856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we know Demand </a:t>
            </a:r>
            <a:r>
              <a:rPr lang="en-US" dirty="0" err="1" smtClean="0"/>
              <a:t>Dist’n</a:t>
            </a:r>
            <a:endParaRPr lang="en-US" dirty="0"/>
          </a:p>
        </p:txBody>
      </p:sp>
      <p:sp>
        <p:nvSpPr>
          <p:cNvPr id="3" name="Content Placeholder 2"/>
          <p:cNvSpPr>
            <a:spLocks noGrp="1"/>
          </p:cNvSpPr>
          <p:nvPr>
            <p:ph idx="1"/>
          </p:nvPr>
        </p:nvSpPr>
        <p:spPr>
          <a:xfrm>
            <a:off x="3271217" y="2882768"/>
            <a:ext cx="2132692" cy="927578"/>
          </a:xfrm>
        </p:spPr>
        <p:txBody>
          <a:bodyPr/>
          <a:lstStyle/>
          <a:p>
            <a:pPr marL="0" indent="0">
              <a:buNone/>
            </a:pPr>
            <a:r>
              <a:rPr lang="en-US" dirty="0" smtClean="0"/>
              <a:t>N(115,35)</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33</a:t>
            </a:fld>
            <a:endParaRPr lang="en-US"/>
          </a:p>
        </p:txBody>
      </p:sp>
      <p:sp>
        <p:nvSpPr>
          <p:cNvPr id="5" name="TextBox 4"/>
          <p:cNvSpPr txBox="1"/>
          <p:nvPr/>
        </p:nvSpPr>
        <p:spPr>
          <a:xfrm>
            <a:off x="1539502" y="4425065"/>
            <a:ext cx="6348413" cy="2062103"/>
          </a:xfrm>
          <a:prstGeom prst="rect">
            <a:avLst/>
          </a:prstGeom>
          <a:noFill/>
        </p:spPr>
        <p:txBody>
          <a:bodyPr wrap="none" rtlCol="0">
            <a:spAutoFit/>
          </a:bodyPr>
          <a:lstStyle/>
          <a:p>
            <a:r>
              <a:rPr lang="en-US" sz="3200" dirty="0" smtClean="0"/>
              <a:t>Apply Demand with Actual Deliveries </a:t>
            </a:r>
          </a:p>
          <a:p>
            <a:r>
              <a:rPr lang="en-US" sz="3200" dirty="0" smtClean="0"/>
              <a:t>and Cost Parameters</a:t>
            </a:r>
          </a:p>
          <a:p>
            <a:endParaRPr lang="en-US" sz="3200" dirty="0"/>
          </a:p>
          <a:p>
            <a:r>
              <a:rPr lang="en-US" sz="3200" dirty="0" smtClean="0"/>
              <a:t>Let D be replaced by D * (1+%)</a:t>
            </a:r>
            <a:endParaRPr lang="en-US" sz="3200" dirty="0"/>
          </a:p>
        </p:txBody>
      </p:sp>
    </p:spTree>
    <p:extLst>
      <p:ext uri="{BB962C8B-B14F-4D97-AF65-F5344CB8AC3E}">
        <p14:creationId xmlns:p14="http://schemas.microsoft.com/office/powerpoint/2010/main" val="1444870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our best guess of Demand</a:t>
            </a:r>
            <a:endParaRPr lang="en-US" dirty="0"/>
          </a:p>
        </p:txBody>
      </p:sp>
      <p:pic>
        <p:nvPicPr>
          <p:cNvPr id="4" name="Content Placeholder 3" descr="profit.graph.jpg"/>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p:pic>
      <p:sp>
        <p:nvSpPr>
          <p:cNvPr id="3" name="Slide Number Placeholder 2"/>
          <p:cNvSpPr>
            <a:spLocks noGrp="1"/>
          </p:cNvSpPr>
          <p:nvPr>
            <p:ph type="sldNum" sz="quarter" idx="12"/>
          </p:nvPr>
        </p:nvSpPr>
        <p:spPr/>
        <p:txBody>
          <a:bodyPr/>
          <a:lstStyle/>
          <a:p>
            <a:fld id="{39548B30-47D5-3E43-A127-B0FD5CDFC81A}" type="slidenum">
              <a:rPr lang="en-US" smtClean="0"/>
              <a:t>34</a:t>
            </a:fld>
            <a:endParaRPr lang="en-US"/>
          </a:p>
        </p:txBody>
      </p:sp>
    </p:spTree>
    <p:extLst>
      <p:ext uri="{BB962C8B-B14F-4D97-AF65-F5344CB8AC3E}">
        <p14:creationId xmlns:p14="http://schemas.microsoft.com/office/powerpoint/2010/main" val="13297933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a:t>
            </a:r>
            <a:endParaRPr lang="en-US" dirty="0"/>
          </a:p>
        </p:txBody>
      </p:sp>
      <p:sp>
        <p:nvSpPr>
          <p:cNvPr id="3" name="Content Placeholder 2"/>
          <p:cNvSpPr>
            <a:spLocks noGrp="1"/>
          </p:cNvSpPr>
          <p:nvPr>
            <p:ph idx="1"/>
          </p:nvPr>
        </p:nvSpPr>
        <p:spPr>
          <a:xfrm>
            <a:off x="1309914" y="2630713"/>
            <a:ext cx="6926943" cy="2322287"/>
          </a:xfrm>
        </p:spPr>
        <p:txBody>
          <a:bodyPr>
            <a:normAutofit/>
          </a:bodyPr>
          <a:lstStyle/>
          <a:p>
            <a:pPr marL="0" indent="0">
              <a:buNone/>
            </a:pPr>
            <a:r>
              <a:rPr lang="en-US" dirty="0" smtClean="0"/>
              <a:t>Could use same process for every Bimbo product and every retail outlet!</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35</a:t>
            </a:fld>
            <a:endParaRPr lang="en-US"/>
          </a:p>
        </p:txBody>
      </p:sp>
    </p:spTree>
    <p:extLst>
      <p:ext uri="{BB962C8B-B14F-4D97-AF65-F5344CB8AC3E}">
        <p14:creationId xmlns:p14="http://schemas.microsoft.com/office/powerpoint/2010/main" val="386409392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the Bimbo Example?</a:t>
            </a:r>
            <a:endParaRPr lang="en-US" dirty="0"/>
          </a:p>
        </p:txBody>
      </p:sp>
      <p:sp>
        <p:nvSpPr>
          <p:cNvPr id="3" name="Content Placeholder 2"/>
          <p:cNvSpPr>
            <a:spLocks noGrp="1"/>
          </p:cNvSpPr>
          <p:nvPr>
            <p:ph idx="1"/>
          </p:nvPr>
        </p:nvSpPr>
        <p:spPr/>
        <p:txBody>
          <a:bodyPr>
            <a:normAutofit lnSpcReduction="10000"/>
          </a:bodyPr>
          <a:lstStyle/>
          <a:p>
            <a:r>
              <a:rPr lang="en-US" dirty="0" smtClean="0"/>
              <a:t>Trial and Error is a useful technique when there is a way of checking the outcome.</a:t>
            </a:r>
          </a:p>
          <a:p>
            <a:r>
              <a:rPr lang="en-US" dirty="0" smtClean="0"/>
              <a:t>In real-world applications of statistics, the best methods use information from the application expert as well as from the statistician. </a:t>
            </a:r>
          </a:p>
          <a:p>
            <a:r>
              <a:rPr lang="en-US" dirty="0" smtClean="0"/>
              <a:t>Simulation is useful even when the population of interest is unknown.</a:t>
            </a:r>
          </a:p>
          <a:p>
            <a:r>
              <a:rPr lang="en-US" dirty="0" smtClean="0"/>
              <a:t>Graphical methods are a good way to judge a distribution fit.</a:t>
            </a:r>
          </a:p>
          <a:p>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36</a:t>
            </a:fld>
            <a:endParaRPr lang="en-US"/>
          </a:p>
        </p:txBody>
      </p:sp>
    </p:spTree>
    <p:extLst>
      <p:ext uri="{BB962C8B-B14F-4D97-AF65-F5344CB8AC3E}">
        <p14:creationId xmlns:p14="http://schemas.microsoft.com/office/powerpoint/2010/main" val="378635007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Review </a:t>
            </a:r>
            <a:r>
              <a:rPr lang="mr-IN" dirty="0" smtClean="0"/>
              <a:t>–</a:t>
            </a:r>
            <a:r>
              <a:rPr lang="en-US" dirty="0" smtClean="0"/>
              <a:t> Like Peer Review</a:t>
            </a:r>
            <a:endParaRPr lang="en-US" dirty="0"/>
          </a:p>
        </p:txBody>
      </p:sp>
      <p:sp>
        <p:nvSpPr>
          <p:cNvPr id="3" name="Content Placeholder 2"/>
          <p:cNvSpPr>
            <a:spLocks noGrp="1"/>
          </p:cNvSpPr>
          <p:nvPr>
            <p:ph idx="1"/>
          </p:nvPr>
        </p:nvSpPr>
        <p:spPr>
          <a:xfrm>
            <a:off x="457200" y="1600201"/>
            <a:ext cx="8229600" cy="3062514"/>
          </a:xfrm>
        </p:spPr>
        <p:txBody>
          <a:bodyPr/>
          <a:lstStyle/>
          <a:p>
            <a:r>
              <a:rPr lang="en-US" dirty="0" smtClean="0"/>
              <a:t>Diverse Qualifications Admissions to SFU</a:t>
            </a:r>
          </a:p>
          <a:p>
            <a:r>
              <a:rPr lang="en-US" dirty="0" smtClean="0"/>
              <a:t>Committee Reviews </a:t>
            </a:r>
            <a:r>
              <a:rPr lang="mr-IN" dirty="0" smtClean="0"/>
              <a:t>–</a:t>
            </a:r>
            <a:r>
              <a:rPr lang="en-US" dirty="0" smtClean="0"/>
              <a:t> 2 primary reviewers</a:t>
            </a:r>
          </a:p>
          <a:p>
            <a:r>
              <a:rPr lang="en-US" dirty="0" smtClean="0"/>
              <a:t>Assign case with 0,1,2,3  </a:t>
            </a:r>
          </a:p>
          <a:p>
            <a:pPr marL="457200" lvl="1" indent="0">
              <a:buNone/>
            </a:pPr>
            <a:r>
              <a:rPr lang="en-US" dirty="0" smtClean="0"/>
              <a:t>3= best prospect</a:t>
            </a:r>
          </a:p>
          <a:p>
            <a:pPr marL="457200" lvl="1" indent="0">
              <a:buNone/>
            </a:pPr>
            <a:r>
              <a:rPr lang="en-US" dirty="0" smtClean="0"/>
              <a:t>0=worst prospect</a:t>
            </a:r>
          </a:p>
          <a:p>
            <a:pPr lvl="8"/>
            <a:endParaRPr lang="en-US" dirty="0"/>
          </a:p>
        </p:txBody>
      </p:sp>
      <p:sp>
        <p:nvSpPr>
          <p:cNvPr id="4" name="TextBox 3"/>
          <p:cNvSpPr txBox="1"/>
          <p:nvPr/>
        </p:nvSpPr>
        <p:spPr>
          <a:xfrm>
            <a:off x="1070428" y="5091667"/>
            <a:ext cx="7176814" cy="646331"/>
          </a:xfrm>
          <a:prstGeom prst="rect">
            <a:avLst/>
          </a:prstGeom>
          <a:noFill/>
        </p:spPr>
        <p:txBody>
          <a:bodyPr wrap="none" rtlCol="0">
            <a:spAutoFit/>
          </a:bodyPr>
          <a:lstStyle/>
          <a:p>
            <a:r>
              <a:rPr lang="en-US" sz="3600" dirty="0" smtClean="0">
                <a:solidFill>
                  <a:srgbClr val="008000"/>
                </a:solidFill>
              </a:rPr>
              <a:t>Problem:  Reviewer </a:t>
            </a:r>
            <a:r>
              <a:rPr lang="en-US" sz="3600" dirty="0" err="1" smtClean="0">
                <a:solidFill>
                  <a:srgbClr val="008000"/>
                </a:solidFill>
              </a:rPr>
              <a:t>Rigour</a:t>
            </a:r>
            <a:r>
              <a:rPr lang="en-US" sz="3600" dirty="0" smtClean="0">
                <a:solidFill>
                  <a:srgbClr val="008000"/>
                </a:solidFill>
              </a:rPr>
              <a:t> Variability</a:t>
            </a:r>
            <a:endParaRPr lang="en-US" sz="3600" dirty="0">
              <a:solidFill>
                <a:srgbClr val="008000"/>
              </a:solidFill>
            </a:endParaRPr>
          </a:p>
        </p:txBody>
      </p:sp>
      <p:sp>
        <p:nvSpPr>
          <p:cNvPr id="5" name="TextBox 4"/>
          <p:cNvSpPr txBox="1"/>
          <p:nvPr/>
        </p:nvSpPr>
        <p:spPr>
          <a:xfrm>
            <a:off x="323737" y="89972"/>
            <a:ext cx="3255707" cy="369332"/>
          </a:xfrm>
          <a:prstGeom prst="rect">
            <a:avLst/>
          </a:prstGeom>
          <a:noFill/>
        </p:spPr>
        <p:txBody>
          <a:bodyPr wrap="none" rtlCol="0">
            <a:spAutoFit/>
          </a:bodyPr>
          <a:lstStyle/>
          <a:p>
            <a:r>
              <a:rPr lang="en-US" dirty="0" smtClean="0">
                <a:solidFill>
                  <a:srgbClr val="FF0000"/>
                </a:solidFill>
              </a:rPr>
              <a:t>More Simulation and Graphics </a:t>
            </a:r>
            <a:r>
              <a:rPr lang="mr-IN" dirty="0" smtClean="0">
                <a:solidFill>
                  <a:srgbClr val="FF0000"/>
                </a:solidFill>
              </a:rPr>
              <a:t>…</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39548B30-47D5-3E43-A127-B0FD5CDFC81A}" type="slidenum">
              <a:rPr lang="en-US" smtClean="0"/>
              <a:t>37</a:t>
            </a:fld>
            <a:endParaRPr lang="en-US"/>
          </a:p>
        </p:txBody>
      </p:sp>
    </p:spTree>
    <p:extLst>
      <p:ext uri="{BB962C8B-B14F-4D97-AF65-F5344CB8AC3E}">
        <p14:creationId xmlns:p14="http://schemas.microsoft.com/office/powerpoint/2010/main" val="251358432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Impact?</a:t>
            </a:r>
            <a:endParaRPr lang="en-US" dirty="0">
              <a:solidFill>
                <a:srgbClr val="FF0000"/>
              </a:solidFill>
            </a:endParaRPr>
          </a:p>
        </p:txBody>
      </p:sp>
      <p:sp>
        <p:nvSpPr>
          <p:cNvPr id="3" name="Content Placeholder 2"/>
          <p:cNvSpPr>
            <a:spLocks noGrp="1"/>
          </p:cNvSpPr>
          <p:nvPr>
            <p:ph idx="1"/>
          </p:nvPr>
        </p:nvSpPr>
        <p:spPr>
          <a:xfrm>
            <a:off x="457200" y="2353808"/>
            <a:ext cx="8229600" cy="3089049"/>
          </a:xfrm>
        </p:spPr>
        <p:txBody>
          <a:bodyPr/>
          <a:lstStyle/>
          <a:p>
            <a:pPr marL="0" indent="0">
              <a:buNone/>
            </a:pPr>
            <a:r>
              <a:rPr lang="en-US" dirty="0" smtClean="0"/>
              <a:t>Does the process guarantee that the applicants with the best cases will be admitted, and the ones with the worst cases will be rejected? </a:t>
            </a:r>
          </a:p>
          <a:p>
            <a:pPr marL="0" indent="0">
              <a:buNone/>
            </a:pPr>
            <a:endParaRPr lang="en-US" dirty="0"/>
          </a:p>
          <a:p>
            <a:pPr marL="0" indent="0">
              <a:buNone/>
            </a:pPr>
            <a:r>
              <a:rPr lang="en-US" dirty="0" smtClean="0"/>
              <a:t>We do a simulation of this situation to assess. </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38</a:t>
            </a:fld>
            <a:endParaRPr lang="en-US"/>
          </a:p>
        </p:txBody>
      </p:sp>
    </p:spTree>
    <p:extLst>
      <p:ext uri="{BB962C8B-B14F-4D97-AF65-F5344CB8AC3E}">
        <p14:creationId xmlns:p14="http://schemas.microsoft.com/office/powerpoint/2010/main" val="620588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quality and rigor combined?</a:t>
            </a:r>
            <a:endParaRPr lang="en-US" dirty="0"/>
          </a:p>
        </p:txBody>
      </p:sp>
      <p:sp>
        <p:nvSpPr>
          <p:cNvPr id="3" name="Content Placeholder 2"/>
          <p:cNvSpPr>
            <a:spLocks noGrp="1"/>
          </p:cNvSpPr>
          <p:nvPr>
            <p:ph idx="1"/>
          </p:nvPr>
        </p:nvSpPr>
        <p:spPr/>
        <p:txBody>
          <a:bodyPr/>
          <a:lstStyle/>
          <a:p>
            <a:r>
              <a:rPr lang="en-US" dirty="0" smtClean="0"/>
              <a:t>Example</a:t>
            </a:r>
          </a:p>
          <a:p>
            <a:r>
              <a:rPr lang="en-US" dirty="0" smtClean="0"/>
              <a:t>Applicant quality = 0.7</a:t>
            </a:r>
          </a:p>
          <a:p>
            <a:r>
              <a:rPr lang="en-US" dirty="0" smtClean="0"/>
              <a:t>Two Reviewers </a:t>
            </a:r>
            <a:r>
              <a:rPr lang="en-US" dirty="0" err="1" smtClean="0"/>
              <a:t>Prob</a:t>
            </a:r>
            <a:r>
              <a:rPr lang="en-US" dirty="0" smtClean="0"/>
              <a:t> of acceptance = 0.15, 0.4</a:t>
            </a:r>
          </a:p>
          <a:p>
            <a:r>
              <a:rPr lang="en-US" dirty="0" smtClean="0"/>
              <a:t>Modify Reviewer </a:t>
            </a:r>
            <a:r>
              <a:rPr lang="en-US" dirty="0" err="1" smtClean="0"/>
              <a:t>probs</a:t>
            </a:r>
            <a:endParaRPr lang="en-US" dirty="0"/>
          </a:p>
          <a:p>
            <a:r>
              <a:rPr lang="en-US" dirty="0" smtClean="0"/>
              <a:t>0.15 -&gt; 0.15 +(0.7-0.5)/0.5 * (1-0.15) = 0.49</a:t>
            </a:r>
          </a:p>
          <a:p>
            <a:r>
              <a:rPr lang="en-US" dirty="0" smtClean="0"/>
              <a:t>0.40 -&gt; 0.40 +(0.7-0.5)/0.5 * (1-0.40) = 0.64</a:t>
            </a:r>
          </a:p>
        </p:txBody>
      </p:sp>
      <p:sp>
        <p:nvSpPr>
          <p:cNvPr id="4" name="Slide Number Placeholder 3"/>
          <p:cNvSpPr>
            <a:spLocks noGrp="1"/>
          </p:cNvSpPr>
          <p:nvPr>
            <p:ph type="sldNum" sz="quarter" idx="12"/>
          </p:nvPr>
        </p:nvSpPr>
        <p:spPr/>
        <p:txBody>
          <a:bodyPr/>
          <a:lstStyle/>
          <a:p>
            <a:fld id="{39548B30-47D5-3E43-A127-B0FD5CDFC81A}" type="slidenum">
              <a:rPr lang="en-US" smtClean="0"/>
              <a:t>39</a:t>
            </a:fld>
            <a:endParaRPr lang="en-US"/>
          </a:p>
        </p:txBody>
      </p:sp>
    </p:spTree>
    <p:extLst>
      <p:ext uri="{BB962C8B-B14F-4D97-AF65-F5344CB8AC3E}">
        <p14:creationId xmlns:p14="http://schemas.microsoft.com/office/powerpoint/2010/main" val="455807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F0003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4</a:t>
            </a:fld>
            <a:endParaRPr lang="en-US"/>
          </a:p>
        </p:txBody>
      </p:sp>
    </p:spTree>
    <p:extLst>
      <p:ext uri="{BB962C8B-B14F-4D97-AF65-F5344CB8AC3E}">
        <p14:creationId xmlns:p14="http://schemas.microsoft.com/office/powerpoint/2010/main" val="10546693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quality and rigor combined?</a:t>
            </a:r>
            <a:endParaRPr lang="en-US" dirty="0"/>
          </a:p>
        </p:txBody>
      </p:sp>
      <p:sp>
        <p:nvSpPr>
          <p:cNvPr id="3" name="Content Placeholder 2"/>
          <p:cNvSpPr>
            <a:spLocks noGrp="1"/>
          </p:cNvSpPr>
          <p:nvPr>
            <p:ph idx="1"/>
          </p:nvPr>
        </p:nvSpPr>
        <p:spPr/>
        <p:txBody>
          <a:bodyPr/>
          <a:lstStyle/>
          <a:p>
            <a:r>
              <a:rPr lang="en-US" dirty="0" smtClean="0"/>
              <a:t>Another Example</a:t>
            </a:r>
          </a:p>
          <a:p>
            <a:r>
              <a:rPr lang="en-US" dirty="0" smtClean="0"/>
              <a:t>Applicant quality = 0.3</a:t>
            </a:r>
          </a:p>
          <a:p>
            <a:r>
              <a:rPr lang="en-US" dirty="0" smtClean="0"/>
              <a:t>Two Reviewers </a:t>
            </a:r>
            <a:r>
              <a:rPr lang="en-US" dirty="0" err="1" smtClean="0"/>
              <a:t>Prob</a:t>
            </a:r>
            <a:r>
              <a:rPr lang="en-US" dirty="0" smtClean="0"/>
              <a:t> of acceptance = 0.15, 0.4</a:t>
            </a:r>
          </a:p>
          <a:p>
            <a:r>
              <a:rPr lang="en-US" dirty="0" smtClean="0"/>
              <a:t>Modify Reviewer </a:t>
            </a:r>
            <a:r>
              <a:rPr lang="en-US" dirty="0" err="1" smtClean="0"/>
              <a:t>probs</a:t>
            </a:r>
            <a:endParaRPr lang="en-US" dirty="0"/>
          </a:p>
          <a:p>
            <a:r>
              <a:rPr lang="en-US" dirty="0" smtClean="0"/>
              <a:t>0.15 -&gt; 0.15 +(0.3-0.5)/0.5 * (0.15-0) = 0.09</a:t>
            </a:r>
          </a:p>
          <a:p>
            <a:r>
              <a:rPr lang="en-US" dirty="0" smtClean="0"/>
              <a:t>0.40 -&gt; 0.40 +(0.3-0.5)/0.5 * (0.40-0) = 0.24</a:t>
            </a:r>
          </a:p>
        </p:txBody>
      </p:sp>
      <p:sp>
        <p:nvSpPr>
          <p:cNvPr id="4" name="Slide Number Placeholder 3"/>
          <p:cNvSpPr>
            <a:spLocks noGrp="1"/>
          </p:cNvSpPr>
          <p:nvPr>
            <p:ph type="sldNum" sz="quarter" idx="12"/>
          </p:nvPr>
        </p:nvSpPr>
        <p:spPr/>
        <p:txBody>
          <a:bodyPr/>
          <a:lstStyle/>
          <a:p>
            <a:fld id="{39548B30-47D5-3E43-A127-B0FD5CDFC81A}" type="slidenum">
              <a:rPr lang="en-US" smtClean="0"/>
              <a:t>40</a:t>
            </a:fld>
            <a:endParaRPr lang="en-US"/>
          </a:p>
        </p:txBody>
      </p:sp>
    </p:spTree>
    <p:extLst>
      <p:ext uri="{BB962C8B-B14F-4D97-AF65-F5344CB8AC3E}">
        <p14:creationId xmlns:p14="http://schemas.microsoft.com/office/powerpoint/2010/main" val="13620998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548B30-47D5-3E43-A127-B0FD5CDFC81A}" type="slidenum">
              <a:rPr lang="en-US" smtClean="0"/>
              <a:t>41</a:t>
            </a:fld>
            <a:endParaRPr lang="en-US"/>
          </a:p>
        </p:txBody>
      </p:sp>
      <p:pic>
        <p:nvPicPr>
          <p:cNvPr id="3" name="Picture 2" descr="pe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Tree>
    <p:extLst>
      <p:ext uri="{BB962C8B-B14F-4D97-AF65-F5344CB8AC3E}">
        <p14:creationId xmlns:p14="http://schemas.microsoft.com/office/powerpoint/2010/main" val="64768174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this example?</a:t>
            </a:r>
            <a:endParaRPr lang="en-US" dirty="0"/>
          </a:p>
        </p:txBody>
      </p:sp>
      <p:sp>
        <p:nvSpPr>
          <p:cNvPr id="3" name="Content Placeholder 2"/>
          <p:cNvSpPr>
            <a:spLocks noGrp="1"/>
          </p:cNvSpPr>
          <p:nvPr>
            <p:ph idx="1"/>
          </p:nvPr>
        </p:nvSpPr>
        <p:spPr>
          <a:xfrm>
            <a:off x="457200" y="1600200"/>
            <a:ext cx="8229600" cy="3181411"/>
          </a:xfrm>
        </p:spPr>
        <p:txBody>
          <a:bodyPr/>
          <a:lstStyle/>
          <a:p>
            <a:r>
              <a:rPr lang="en-US" dirty="0" smtClean="0"/>
              <a:t>Panel Reviews (like peer review of research papers) is “best practice” but is not very good!</a:t>
            </a:r>
            <a:endParaRPr lang="en-US" dirty="0"/>
          </a:p>
          <a:p>
            <a:r>
              <a:rPr lang="en-US" dirty="0" smtClean="0"/>
              <a:t>Good applicants get rejected</a:t>
            </a:r>
          </a:p>
          <a:p>
            <a:r>
              <a:rPr lang="en-US" dirty="0" smtClean="0"/>
              <a:t>Poor Applicants get accepted</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42</a:t>
            </a:fld>
            <a:endParaRPr lang="en-US"/>
          </a:p>
        </p:txBody>
      </p:sp>
      <p:sp>
        <p:nvSpPr>
          <p:cNvPr id="5" name="TextBox 4"/>
          <p:cNvSpPr txBox="1"/>
          <p:nvPr/>
        </p:nvSpPr>
        <p:spPr>
          <a:xfrm>
            <a:off x="1294945" y="4794063"/>
            <a:ext cx="6355601" cy="369332"/>
          </a:xfrm>
          <a:prstGeom prst="rect">
            <a:avLst/>
          </a:prstGeom>
          <a:noFill/>
        </p:spPr>
        <p:txBody>
          <a:bodyPr wrap="none" rtlCol="0">
            <a:spAutoFit/>
          </a:bodyPr>
          <a:lstStyle/>
          <a:p>
            <a:r>
              <a:rPr lang="en-US" dirty="0" smtClean="0"/>
              <a:t>But panel reviews can easily be fixed, while peer reviews cannot  .</a:t>
            </a:r>
            <a:endParaRPr lang="en-US" dirty="0"/>
          </a:p>
        </p:txBody>
      </p:sp>
    </p:spTree>
    <p:extLst>
      <p:ext uri="{BB962C8B-B14F-4D97-AF65-F5344CB8AC3E}">
        <p14:creationId xmlns:p14="http://schemas.microsoft.com/office/powerpoint/2010/main" val="2056699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 y="1600200"/>
            <a:ext cx="9416142" cy="4525963"/>
          </a:xfrm>
        </p:spPr>
        <p:txBody>
          <a:bodyPr/>
          <a:lstStyle/>
          <a:p>
            <a:r>
              <a:rPr lang="en-US" dirty="0" smtClean="0"/>
              <a:t>Simulation and graphics are not just for fun!</a:t>
            </a:r>
          </a:p>
          <a:p>
            <a:r>
              <a:rPr lang="en-US" dirty="0" smtClean="0"/>
              <a:t>They provide powerful tools for data analysis, and a new scope for creativity in applied statistics. </a:t>
            </a:r>
          </a:p>
          <a:p>
            <a:r>
              <a:rPr lang="en-US" dirty="0" smtClean="0"/>
              <a:t>Thank you for listening!</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43</a:t>
            </a:fld>
            <a:endParaRPr lang="en-US"/>
          </a:p>
        </p:txBody>
      </p:sp>
    </p:spTree>
    <p:extLst>
      <p:ext uri="{BB962C8B-B14F-4D97-AF65-F5344CB8AC3E}">
        <p14:creationId xmlns:p14="http://schemas.microsoft.com/office/powerpoint/2010/main" val="1365284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2_0128_094343A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6" y="0"/>
            <a:ext cx="9144000" cy="6858000"/>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5</a:t>
            </a:fld>
            <a:endParaRPr lang="en-US"/>
          </a:p>
        </p:txBody>
      </p:sp>
    </p:spTree>
    <p:extLst>
      <p:ext uri="{BB962C8B-B14F-4D97-AF65-F5344CB8AC3E}">
        <p14:creationId xmlns:p14="http://schemas.microsoft.com/office/powerpoint/2010/main" val="30247645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647700"/>
            <a:ext cx="5839968" cy="5559552"/>
          </a:xfrm>
          <a:prstGeom prst="rect">
            <a:avLst/>
          </a:prstGeom>
        </p:spPr>
      </p:pic>
      <p:sp>
        <p:nvSpPr>
          <p:cNvPr id="2" name="TextBox 1"/>
          <p:cNvSpPr txBox="1"/>
          <p:nvPr/>
        </p:nvSpPr>
        <p:spPr>
          <a:xfrm>
            <a:off x="713253" y="299846"/>
            <a:ext cx="3011161" cy="461665"/>
          </a:xfrm>
          <a:prstGeom prst="rect">
            <a:avLst/>
          </a:prstGeom>
          <a:noFill/>
        </p:spPr>
        <p:txBody>
          <a:bodyPr wrap="none" rtlCol="0">
            <a:spAutoFit/>
          </a:bodyPr>
          <a:lstStyle/>
          <a:p>
            <a:r>
              <a:rPr lang="en-US" sz="2400" dirty="0" smtClean="0">
                <a:solidFill>
                  <a:srgbClr val="FF0000"/>
                </a:solidFill>
              </a:rPr>
              <a:t>A Graphics Application</a:t>
            </a:r>
            <a:endParaRPr lang="en-US" sz="2400" dirty="0">
              <a:solidFill>
                <a:srgbClr val="FF0000"/>
              </a:solidFill>
            </a:endParaRPr>
          </a:p>
        </p:txBody>
      </p:sp>
      <p:sp>
        <p:nvSpPr>
          <p:cNvPr id="3" name="Slide Number Placeholder 2"/>
          <p:cNvSpPr>
            <a:spLocks noGrp="1"/>
          </p:cNvSpPr>
          <p:nvPr>
            <p:ph type="sldNum" sz="quarter" idx="12"/>
          </p:nvPr>
        </p:nvSpPr>
        <p:spPr/>
        <p:txBody>
          <a:bodyPr/>
          <a:lstStyle/>
          <a:p>
            <a:fld id="{39548B30-47D5-3E43-A127-B0FD5CDFC81A}" type="slidenum">
              <a:rPr lang="en-US" smtClean="0"/>
              <a:t>6</a:t>
            </a:fld>
            <a:endParaRPr lang="en-US"/>
          </a:p>
        </p:txBody>
      </p:sp>
    </p:spTree>
    <p:extLst>
      <p:ext uri="{BB962C8B-B14F-4D97-AF65-F5344CB8AC3E}">
        <p14:creationId xmlns:p14="http://schemas.microsoft.com/office/powerpoint/2010/main" val="22854872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647700"/>
            <a:ext cx="5839968" cy="5559552"/>
          </a:xfrm>
          <a:prstGeom prst="rect">
            <a:avLst/>
          </a:prstGeom>
        </p:spPr>
      </p:pic>
      <p:cxnSp>
        <p:nvCxnSpPr>
          <p:cNvPr id="3" name="Straight Connector 2"/>
          <p:cNvCxnSpPr/>
          <p:nvPr/>
        </p:nvCxnSpPr>
        <p:spPr>
          <a:xfrm>
            <a:off x="2371791" y="3334106"/>
            <a:ext cx="472490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39548B30-47D5-3E43-A127-B0FD5CDFC81A}" type="slidenum">
              <a:rPr lang="en-US" smtClean="0"/>
              <a:t>7</a:t>
            </a:fld>
            <a:endParaRPr lang="en-US"/>
          </a:p>
        </p:txBody>
      </p:sp>
    </p:spTree>
    <p:extLst>
      <p:ext uri="{BB962C8B-B14F-4D97-AF65-F5344CB8AC3E}">
        <p14:creationId xmlns:p14="http://schemas.microsoft.com/office/powerpoint/2010/main" val="31762895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l="-20607" r="-20607"/>
          <a:stretch>
            <a:fillRect/>
          </a:stretch>
        </p:blipFill>
        <p:spPr>
          <a:xfrm>
            <a:off x="457200" y="298450"/>
            <a:ext cx="8229600" cy="5827713"/>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8</a:t>
            </a:fld>
            <a:endParaRPr lang="en-US"/>
          </a:p>
        </p:txBody>
      </p:sp>
    </p:spTree>
    <p:extLst>
      <p:ext uri="{BB962C8B-B14F-4D97-AF65-F5344CB8AC3E}">
        <p14:creationId xmlns:p14="http://schemas.microsoft.com/office/powerpoint/2010/main" val="9202871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l="-18354" r="-18354"/>
          <a:stretch>
            <a:fillRect/>
          </a:stretch>
        </p:blipFill>
        <p:spPr>
          <a:xfrm>
            <a:off x="432298" y="236538"/>
            <a:ext cx="8229600" cy="6019800"/>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9</a:t>
            </a:fld>
            <a:endParaRPr lang="en-US"/>
          </a:p>
        </p:txBody>
      </p:sp>
    </p:spTree>
    <p:extLst>
      <p:ext uri="{BB962C8B-B14F-4D97-AF65-F5344CB8AC3E}">
        <p14:creationId xmlns:p14="http://schemas.microsoft.com/office/powerpoint/2010/main" val="11729795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5394</TotalTime>
  <Words>1848</Words>
  <Application>Microsoft Macintosh PowerPoint</Application>
  <PresentationFormat>On-screen Show (4:3)</PresentationFormat>
  <Paragraphs>242</Paragraphs>
  <Slides>43</Slides>
  <Notes>38</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Analysis by  Simulation and Graphics </vt:lpstr>
      <vt:lpstr>The Examples</vt:lpstr>
      <vt:lpstr>Gasoline Consumption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Point of the Example?</vt:lpstr>
      <vt:lpstr>PowerPoint Presentation</vt:lpstr>
      <vt:lpstr>Bootstrap Sampling for  Estimator Variation?</vt:lpstr>
      <vt:lpstr>PowerPoint Presentation</vt:lpstr>
      <vt:lpstr>PowerPoint Presentation</vt:lpstr>
      <vt:lpstr>Bootstrapping - SEM </vt:lpstr>
      <vt:lpstr>Sample Data - BMI</vt:lpstr>
      <vt:lpstr>BMI Population</vt:lpstr>
      <vt:lpstr>SEM and its estimates</vt:lpstr>
      <vt:lpstr>PowerPoint Presentation</vt:lpstr>
      <vt:lpstr>Point?</vt:lpstr>
      <vt:lpstr>Estimating 90th percentile</vt:lpstr>
      <vt:lpstr>PowerPoint Presentation</vt:lpstr>
      <vt:lpstr>Point of this example?</vt:lpstr>
      <vt:lpstr>Bimbo Bakery</vt:lpstr>
      <vt:lpstr>PowerPoint Presentation</vt:lpstr>
      <vt:lpstr>Question …</vt:lpstr>
      <vt:lpstr>Problem…</vt:lpstr>
      <vt:lpstr>Solution?</vt:lpstr>
      <vt:lpstr>There is a weekly pattern</vt:lpstr>
      <vt:lpstr>PowerPoint Presentation</vt:lpstr>
      <vt:lpstr>PowerPoint Presentation</vt:lpstr>
      <vt:lpstr>Know we know Demand Dist’n</vt:lpstr>
      <vt:lpstr>Using our best guess of Demand</vt:lpstr>
      <vt:lpstr>Practical?</vt:lpstr>
      <vt:lpstr>Point of the Bimbo Example?</vt:lpstr>
      <vt:lpstr>Panel Review – Like Peer Review</vt:lpstr>
      <vt:lpstr>Impact?</vt:lpstr>
      <vt:lpstr>How are quality and rigor combined?</vt:lpstr>
      <vt:lpstr>How are quality and rigor combined?</vt:lpstr>
      <vt:lpstr>PowerPoint Presentation</vt:lpstr>
      <vt:lpstr>Outcome of this example?</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by  Simulation and Graphics </dc:title>
  <dc:creator>Larry  Weldon</dc:creator>
  <cp:lastModifiedBy>Larry  Weldon</cp:lastModifiedBy>
  <cp:revision>72</cp:revision>
  <cp:lastPrinted>2017-02-04T19:07:04Z</cp:lastPrinted>
  <dcterms:created xsi:type="dcterms:W3CDTF">2016-12-06T04:23:41Z</dcterms:created>
  <dcterms:modified xsi:type="dcterms:W3CDTF">2017-02-06T19:53:21Z</dcterms:modified>
</cp:coreProperties>
</file>