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257" r:id="rId3"/>
    <p:sldId id="295" r:id="rId4"/>
    <p:sldId id="291" r:id="rId5"/>
    <p:sldId id="258" r:id="rId6"/>
    <p:sldId id="307" r:id="rId7"/>
    <p:sldId id="262" r:id="rId8"/>
    <p:sldId id="263" r:id="rId9"/>
    <p:sldId id="286" r:id="rId10"/>
    <p:sldId id="264" r:id="rId11"/>
    <p:sldId id="265" r:id="rId12"/>
    <p:sldId id="287" r:id="rId13"/>
    <p:sldId id="304" r:id="rId14"/>
    <p:sldId id="266" r:id="rId15"/>
    <p:sldId id="267" r:id="rId16"/>
    <p:sldId id="268" r:id="rId17"/>
    <p:sldId id="302" r:id="rId18"/>
    <p:sldId id="305" r:id="rId19"/>
    <p:sldId id="306" r:id="rId20"/>
    <p:sldId id="296" r:id="rId21"/>
    <p:sldId id="300" r:id="rId22"/>
    <p:sldId id="301" r:id="rId23"/>
    <p:sldId id="269" r:id="rId24"/>
    <p:sldId id="303" r:id="rId25"/>
    <p:sldId id="288" r:id="rId26"/>
    <p:sldId id="270" r:id="rId27"/>
    <p:sldId id="272" r:id="rId28"/>
    <p:sldId id="273" r:id="rId29"/>
    <p:sldId id="274" r:id="rId30"/>
    <p:sldId id="275" r:id="rId31"/>
    <p:sldId id="276" r:id="rId32"/>
    <p:sldId id="297" r:id="rId33"/>
    <p:sldId id="277" r:id="rId34"/>
    <p:sldId id="289" r:id="rId35"/>
    <p:sldId id="298" r:id="rId36"/>
    <p:sldId id="278" r:id="rId37"/>
    <p:sldId id="279" r:id="rId38"/>
    <p:sldId id="294" r:id="rId39"/>
    <p:sldId id="308" r:id="rId40"/>
    <p:sldId id="309" r:id="rId41"/>
    <p:sldId id="320" r:id="rId42"/>
    <p:sldId id="321" r:id="rId43"/>
    <p:sldId id="310" r:id="rId44"/>
    <p:sldId id="322" r:id="rId45"/>
    <p:sldId id="311" r:id="rId46"/>
    <p:sldId id="312" r:id="rId47"/>
    <p:sldId id="313" r:id="rId48"/>
    <p:sldId id="314" r:id="rId49"/>
    <p:sldId id="315" r:id="rId50"/>
    <p:sldId id="316" r:id="rId51"/>
    <p:sldId id="317" r:id="rId52"/>
    <p:sldId id="318" r:id="rId53"/>
    <p:sldId id="319" r:id="rId54"/>
    <p:sldId id="285" r:id="rId55"/>
    <p:sldId id="323"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96" autoAdjust="0"/>
  </p:normalViewPr>
  <p:slideViewPr>
    <p:cSldViewPr snapToGrid="0" snapToObjects="1">
      <p:cViewPr>
        <p:scale>
          <a:sx n="114" d="100"/>
          <a:sy n="114" d="100"/>
        </p:scale>
        <p:origin x="-296" y="-80"/>
      </p:cViewPr>
      <p:guideLst>
        <p:guide orient="horz" pos="2160"/>
        <p:guide pos="2880"/>
      </p:guideLst>
    </p:cSldViewPr>
  </p:slideViewPr>
  <p:notesTextViewPr>
    <p:cViewPr>
      <p:scale>
        <a:sx n="155" d="100"/>
        <a:sy n="155" d="100"/>
      </p:scale>
      <p:origin x="0" y="0"/>
    </p:cViewPr>
  </p:notesTextViewPr>
  <p:sorterViewPr>
    <p:cViewPr>
      <p:scale>
        <a:sx n="66" d="100"/>
        <a:sy n="66" d="100"/>
      </p:scale>
      <p:origin x="0" y="1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CDD1A2-9D6D-024F-9A32-BAEB78517E6D}" type="datetime1">
              <a:rPr lang="en-CA" smtClean="0"/>
              <a:t>17-03-10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2B468C-7E0E-094B-BF75-483ACC0B074C}" type="slidenum">
              <a:rPr lang="en-US" smtClean="0"/>
              <a:t>‹#›</a:t>
            </a:fld>
            <a:endParaRPr lang="en-US"/>
          </a:p>
        </p:txBody>
      </p:sp>
    </p:spTree>
    <p:extLst>
      <p:ext uri="{BB962C8B-B14F-4D97-AF65-F5344CB8AC3E}">
        <p14:creationId xmlns:p14="http://schemas.microsoft.com/office/powerpoint/2010/main" val="3207852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BCE4-DA7E-0C41-9D7C-C2DC41094FCC}" type="datetime1">
              <a:rPr lang="en-CA" smtClean="0"/>
              <a:t>17-03-10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CA005-6CAC-6641-ABD4-E75693B4FD54}" type="slidenum">
              <a:rPr lang="en-US" smtClean="0"/>
              <a:t>‹#›</a:t>
            </a:fld>
            <a:endParaRPr lang="en-US"/>
          </a:p>
        </p:txBody>
      </p:sp>
    </p:spTree>
    <p:extLst>
      <p:ext uri="{BB962C8B-B14F-4D97-AF65-F5344CB8AC3E}">
        <p14:creationId xmlns:p14="http://schemas.microsoft.com/office/powerpoint/2010/main" val="35878852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Shaun Sun </a:t>
            </a:r>
            <a:r>
              <a:rPr lang="mr-IN" dirty="0" smtClean="0"/>
              <a:t>…</a:t>
            </a:r>
            <a:r>
              <a:rPr lang="en-US" dirty="0" smtClean="0"/>
              <a:t>Have you ever been frustrated with the difficulty of conveying the logic of </a:t>
            </a:r>
            <a:r>
              <a:rPr lang="en-US" dirty="0" err="1" smtClean="0"/>
              <a:t>Cis</a:t>
            </a:r>
            <a:r>
              <a:rPr lang="en-US" dirty="0" smtClean="0"/>
              <a:t> and</a:t>
            </a:r>
            <a:r>
              <a:rPr lang="en-US" baseline="0" dirty="0" smtClean="0"/>
              <a:t> HTs, Regression and </a:t>
            </a:r>
            <a:r>
              <a:rPr lang="en-US" baseline="0" dirty="0" err="1" smtClean="0"/>
              <a:t>Anova</a:t>
            </a:r>
            <a:r>
              <a:rPr lang="en-US" baseline="0" dirty="0" smtClean="0"/>
              <a:t>?    I hope my analysis examples will convince you that there exists other stuff appropriate for undergrad stats courses that is more fun and just as useful! I used to teach this stuff at SFU but as soon as I retired they deleted the course!  The course notes are still available at http://</a:t>
            </a:r>
            <a:r>
              <a:rPr lang="en-US" baseline="0" dirty="0" err="1" smtClean="0"/>
              <a:t>people.stat.sfu.ca</a:t>
            </a:r>
            <a:r>
              <a:rPr lang="en-US" baseline="0" dirty="0" smtClean="0"/>
              <a:t>/~</a:t>
            </a:r>
            <a:r>
              <a:rPr lang="en-US" baseline="0" dirty="0" err="1" smtClean="0"/>
              <a:t>weldon</a:t>
            </a:r>
            <a:r>
              <a:rPr lang="en-US" baseline="0" dirty="0" smtClean="0"/>
              <a:t>/stat400-05-3.html</a:t>
            </a:r>
          </a:p>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a:t>
            </a:fld>
            <a:endParaRPr lang="en-US"/>
          </a:p>
        </p:txBody>
      </p:sp>
    </p:spTree>
    <p:extLst>
      <p:ext uri="{BB962C8B-B14F-4D97-AF65-F5344CB8AC3E}">
        <p14:creationId xmlns:p14="http://schemas.microsoft.com/office/powerpoint/2010/main" val="116495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use a statistic to estimate a parameter, we usually like to know how accurate</a:t>
            </a:r>
            <a:r>
              <a:rPr lang="en-US" baseline="0" dirty="0" smtClean="0"/>
              <a:t> our estimate is.  Note that in this case the “statistic” can be the result of quite a complex process, and theoretical formulae for the accuracy of our estimate may not be known.  In this situation the bootstrap can be used to bypass the theoretical lack. To illustrate this, and to assure you that the method really works, I will take a situation where we do know the formula, but we will temporarily pretend we do not have it, and use the bootstrap.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10</a:t>
            </a:fld>
            <a:endParaRPr lang="en-US"/>
          </a:p>
        </p:txBody>
      </p:sp>
    </p:spTree>
    <p:extLst>
      <p:ext uri="{BB962C8B-B14F-4D97-AF65-F5344CB8AC3E}">
        <p14:creationId xmlns:p14="http://schemas.microsoft.com/office/powerpoint/2010/main" val="37643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11</a:t>
            </a:fld>
            <a:endParaRPr lang="en-US"/>
          </a:p>
        </p:txBody>
      </p:sp>
    </p:spTree>
    <p:extLst>
      <p:ext uri="{BB962C8B-B14F-4D97-AF65-F5344CB8AC3E}">
        <p14:creationId xmlns:p14="http://schemas.microsoft.com/office/powerpoint/2010/main" val="1228882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here is a reminder of what</a:t>
            </a:r>
            <a:r>
              <a:rPr lang="en-US" baseline="0" dirty="0" smtClean="0"/>
              <a:t> the bootstrap estimator of variability is </a:t>
            </a:r>
            <a:r>
              <a:rPr lang="mr-IN" baseline="0" dirty="0" smtClean="0"/>
              <a:t>…</a:t>
            </a:r>
            <a:r>
              <a:rPr lang="en-CA" baseline="0" dirty="0" smtClean="0"/>
              <a:t>Aside:  Why do I use SD, and not Variance ?  Units.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12</a:t>
            </a:fld>
            <a:endParaRPr lang="en-US"/>
          </a:p>
        </p:txBody>
      </p:sp>
    </p:spTree>
    <p:extLst>
      <p:ext uri="{BB962C8B-B14F-4D97-AF65-F5344CB8AC3E}">
        <p14:creationId xmlns:p14="http://schemas.microsoft.com/office/powerpoint/2010/main" val="43947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have wanted to estimate </a:t>
            </a:r>
            <a:r>
              <a:rPr lang="en-US" b="1" dirty="0" smtClean="0"/>
              <a:t>the average BM</a:t>
            </a:r>
            <a:r>
              <a:rPr lang="en-US" dirty="0" smtClean="0"/>
              <a:t>I among</a:t>
            </a:r>
            <a:r>
              <a:rPr lang="en-US" baseline="0" dirty="0" smtClean="0"/>
              <a:t> stats students</a:t>
            </a:r>
            <a:r>
              <a:rPr lang="en-US" dirty="0" smtClean="0"/>
              <a:t>. You take a random sample of stats students and record their BMI. </a:t>
            </a:r>
          </a:p>
          <a:p>
            <a:r>
              <a:rPr lang="en-US" dirty="0" smtClean="0"/>
              <a:t>Then you compute the mean BMI.  How precisely does this estimate the population mean? </a:t>
            </a:r>
          </a:p>
          <a:p>
            <a:endParaRPr lang="en-US" dirty="0" smtClean="0"/>
          </a:p>
          <a:p>
            <a:r>
              <a:rPr lang="en-US" dirty="0" smtClean="0"/>
              <a:t>Usual estimate of SEM is 3.32/</a:t>
            </a:r>
            <a:r>
              <a:rPr lang="en-US" dirty="0" err="1" smtClean="0"/>
              <a:t>sqrt</a:t>
            </a:r>
            <a:r>
              <a:rPr lang="en-US" dirty="0" smtClean="0"/>
              <a:t>(25) = .66 but in this experiment</a:t>
            </a:r>
            <a:r>
              <a:rPr lang="en-US" baseline="0" dirty="0" smtClean="0"/>
              <a:t> we know the population so we can find out true SEM . So we can check how good the </a:t>
            </a:r>
            <a:r>
              <a:rPr lang="en-US" baseline="0" dirty="0" err="1" smtClean="0"/>
              <a:t>sqrt</a:t>
            </a:r>
            <a:r>
              <a:rPr lang="en-US" baseline="0" dirty="0" smtClean="0"/>
              <a:t> law works.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14</a:t>
            </a:fld>
            <a:endParaRPr lang="en-US"/>
          </a:p>
        </p:txBody>
      </p:sp>
    </p:spTree>
    <p:extLst>
      <p:ext uri="{BB962C8B-B14F-4D97-AF65-F5344CB8AC3E}">
        <p14:creationId xmlns:p14="http://schemas.microsoft.com/office/powerpoint/2010/main" val="264331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r>
              <a:rPr lang="en-US" baseline="0" dirty="0" smtClean="0"/>
              <a:t> SEM is 3.1/5=0.62.  But we can suppose we do not know the square root law and use bootstrap instead </a:t>
            </a:r>
            <a:r>
              <a:rPr lang="mr-IN" baseline="0" dirty="0" smtClean="0"/>
              <a:t>…</a:t>
            </a:r>
            <a:r>
              <a:rPr lang="en-CA"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15</a:t>
            </a:fld>
            <a:endParaRPr lang="en-US"/>
          </a:p>
        </p:txBody>
      </p:sp>
    </p:spTree>
    <p:extLst>
      <p:ext uri="{BB962C8B-B14F-4D97-AF65-F5344CB8AC3E}">
        <p14:creationId xmlns:p14="http://schemas.microsoft.com/office/powerpoint/2010/main" val="464836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Use </a:t>
            </a:r>
            <a:r>
              <a:rPr lang="en-CA" dirty="0" err="1" smtClean="0"/>
              <a:t>my.boot.BMI</a:t>
            </a:r>
            <a:r>
              <a:rPr lang="en-CA" dirty="0" smtClean="0"/>
              <a:t>() to show simulations</a:t>
            </a:r>
            <a:r>
              <a:rPr lang="en-CA" baseline="0" dirty="0" smtClean="0"/>
              <a:t> of comparison</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16</a:t>
            </a:fld>
            <a:endParaRPr lang="en-US"/>
          </a:p>
        </p:txBody>
      </p:sp>
    </p:spTree>
    <p:extLst>
      <p:ext uri="{BB962C8B-B14F-4D97-AF65-F5344CB8AC3E}">
        <p14:creationId xmlns:p14="http://schemas.microsoft.com/office/powerpoint/2010/main" val="15838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my.boot.BMI</a:t>
            </a:r>
            <a:r>
              <a:rPr lang="en-US" dirty="0" smtClean="0"/>
              <a:t>() to show this for several different samples of n=30..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17</a:t>
            </a:fld>
            <a:endParaRPr lang="en-US"/>
          </a:p>
        </p:txBody>
      </p:sp>
    </p:spTree>
    <p:extLst>
      <p:ext uri="{BB962C8B-B14F-4D97-AF65-F5344CB8AC3E}">
        <p14:creationId xmlns:p14="http://schemas.microsoft.com/office/powerpoint/2010/main" val="1415102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why does the bootstrap work?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20</a:t>
            </a:fld>
            <a:endParaRPr lang="en-US"/>
          </a:p>
        </p:txBody>
      </p:sp>
    </p:spTree>
    <p:extLst>
      <p:ext uri="{BB962C8B-B14F-4D97-AF65-F5344CB8AC3E}">
        <p14:creationId xmlns:p14="http://schemas.microsoft.com/office/powerpoint/2010/main" val="46717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Bootstrap</a:t>
            </a:r>
            <a:r>
              <a:rPr lang="en-US" baseline="0" dirty="0" smtClean="0"/>
              <a:t> samples are samples that would be generated using the </a:t>
            </a:r>
            <a:r>
              <a:rPr lang="en-US" baseline="0" dirty="0" err="1" smtClean="0"/>
              <a:t>ecdf</a:t>
            </a:r>
            <a:r>
              <a:rPr lang="en-US" baseline="0" dirty="0" smtClean="0"/>
              <a:t> as if it were the true </a:t>
            </a:r>
            <a:r>
              <a:rPr lang="en-US" baseline="0" dirty="0" err="1" smtClean="0"/>
              <a:t>cdf</a:t>
            </a:r>
            <a:r>
              <a:rPr lang="en-US" baseline="0" dirty="0" smtClean="0"/>
              <a:t> of the underlying distribution.  Some values are selected multiple times, some once, and some are omitted in each sample of n data points.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22</a:t>
            </a:fld>
            <a:endParaRPr lang="en-US"/>
          </a:p>
        </p:txBody>
      </p:sp>
    </p:spTree>
    <p:extLst>
      <p:ext uri="{BB962C8B-B14F-4D97-AF65-F5344CB8AC3E}">
        <p14:creationId xmlns:p14="http://schemas.microsoft.com/office/powerpoint/2010/main" val="263683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my.boot.90.test.BMI() and</a:t>
            </a:r>
          </a:p>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23</a:t>
            </a:fld>
            <a:endParaRPr lang="en-US"/>
          </a:p>
        </p:txBody>
      </p:sp>
    </p:spTree>
    <p:extLst>
      <p:ext uri="{BB962C8B-B14F-4D97-AF65-F5344CB8AC3E}">
        <p14:creationId xmlns:p14="http://schemas.microsoft.com/office/powerpoint/2010/main" val="347232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2</a:t>
            </a:fld>
            <a:endParaRPr lang="en-US"/>
          </a:p>
        </p:txBody>
      </p:sp>
    </p:spTree>
    <p:extLst>
      <p:ext uri="{BB962C8B-B14F-4D97-AF65-F5344CB8AC3E}">
        <p14:creationId xmlns:p14="http://schemas.microsoft.com/office/powerpoint/2010/main" val="1710188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about other sample sizes.  Can we do better</a:t>
            </a:r>
            <a:r>
              <a:rPr lang="en-US" baseline="0" dirty="0" smtClean="0"/>
              <a:t> with a larger sample size? </a:t>
            </a:r>
          </a:p>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24</a:t>
            </a:fld>
            <a:endParaRPr lang="en-US"/>
          </a:p>
        </p:txBody>
      </p:sp>
    </p:spTree>
    <p:extLst>
      <p:ext uri="{BB962C8B-B14F-4D97-AF65-F5344CB8AC3E}">
        <p14:creationId xmlns:p14="http://schemas.microsoft.com/office/powerpoint/2010/main" val="1583180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 boot.90pct.demo.BMI()</a:t>
            </a:r>
          </a:p>
          <a:p>
            <a:r>
              <a:rPr lang="en-US" dirty="0" smtClean="0"/>
              <a:t>Not</a:t>
            </a:r>
            <a:r>
              <a:rPr lang="en-US" baseline="0" dirty="0" smtClean="0"/>
              <a:t> </a:t>
            </a:r>
            <a:r>
              <a:rPr lang="en-US" baseline="0" dirty="0" smtClean="0"/>
              <a:t>bad </a:t>
            </a:r>
            <a:r>
              <a:rPr lang="mr-IN" baseline="0" dirty="0" smtClean="0"/>
              <a:t>–</a:t>
            </a:r>
            <a:r>
              <a:rPr lang="en-US" baseline="0" dirty="0" smtClean="0"/>
              <a:t> note the scale.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25</a:t>
            </a:fld>
            <a:endParaRPr lang="en-US"/>
          </a:p>
        </p:txBody>
      </p:sp>
    </p:spTree>
    <p:extLst>
      <p:ext uri="{BB962C8B-B14F-4D97-AF65-F5344CB8AC3E}">
        <p14:creationId xmlns:p14="http://schemas.microsoft.com/office/powerpoint/2010/main" val="2501472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CA005-6CAC-6641-ABD4-E75693B4FD54}" type="slidenum">
              <a:rPr lang="en-US" smtClean="0"/>
              <a:t>26</a:t>
            </a:fld>
            <a:endParaRPr lang="en-US"/>
          </a:p>
        </p:txBody>
      </p:sp>
    </p:spTree>
    <p:extLst>
      <p:ext uri="{BB962C8B-B14F-4D97-AF65-F5344CB8AC3E}">
        <p14:creationId xmlns:p14="http://schemas.microsoft.com/office/powerpoint/2010/main" val="581585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graphics with smoothing, and simulation with the bootstrap.  Now </a:t>
            </a:r>
            <a:r>
              <a:rPr lang="mr-IN" dirty="0" smtClean="0"/>
              <a:t>…</a:t>
            </a:r>
            <a:r>
              <a:rPr lang="en-CA"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27</a:t>
            </a:fld>
            <a:endParaRPr lang="en-US"/>
          </a:p>
        </p:txBody>
      </p:sp>
    </p:spTree>
    <p:extLst>
      <p:ext uri="{BB962C8B-B14F-4D97-AF65-F5344CB8AC3E}">
        <p14:creationId xmlns:p14="http://schemas.microsoft.com/office/powerpoint/2010/main" val="994989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 with seasonally</a:t>
            </a:r>
            <a:r>
              <a:rPr lang="en-US" baseline="0" dirty="0" smtClean="0"/>
              <a:t> adjusted</a:t>
            </a:r>
            <a:r>
              <a:rPr lang="en-US" dirty="0" smtClean="0"/>
              <a:t> version of this data</a:t>
            </a:r>
            <a:r>
              <a:rPr lang="en-US" baseline="0" dirty="0" smtClean="0"/>
              <a:t> </a:t>
            </a:r>
            <a:r>
              <a:rPr lang="mr-IN" baseline="0" dirty="0" smtClean="0"/>
              <a:t>–</a:t>
            </a:r>
            <a:r>
              <a:rPr lang="en-US" baseline="0" dirty="0" smtClean="0"/>
              <a:t> only slightly different. </a:t>
            </a:r>
          </a:p>
          <a:p>
            <a:r>
              <a:rPr lang="en-US" baseline="0" dirty="0" smtClean="0">
                <a:solidFill>
                  <a:srgbClr val="FF0000"/>
                </a:solidFill>
              </a:rPr>
              <a:t>Red</a:t>
            </a:r>
            <a:r>
              <a:rPr lang="en-US" baseline="0" dirty="0" smtClean="0"/>
              <a:t> measures how far the </a:t>
            </a:r>
            <a:r>
              <a:rPr lang="en-US" baseline="0" dirty="0" smtClean="0">
                <a:solidFill>
                  <a:srgbClr val="008000"/>
                </a:solidFill>
              </a:rPr>
              <a:t>green</a:t>
            </a:r>
            <a:r>
              <a:rPr lang="en-US" baseline="0" dirty="0" smtClean="0"/>
              <a:t> is below the </a:t>
            </a:r>
            <a:r>
              <a:rPr lang="en-US" baseline="0" dirty="0" smtClean="0">
                <a:solidFill>
                  <a:srgbClr val="0000FF"/>
                </a:solidFill>
              </a:rPr>
              <a:t>blue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28</a:t>
            </a:fld>
            <a:endParaRPr lang="en-US"/>
          </a:p>
        </p:txBody>
      </p:sp>
    </p:spTree>
    <p:extLst>
      <p:ext uri="{BB962C8B-B14F-4D97-AF65-F5344CB8AC3E}">
        <p14:creationId xmlns:p14="http://schemas.microsoft.com/office/powerpoint/2010/main" val="236584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see what different economic coefficients would do later.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29</a:t>
            </a:fld>
            <a:endParaRPr lang="en-US"/>
          </a:p>
        </p:txBody>
      </p:sp>
    </p:spTree>
    <p:extLst>
      <p:ext uri="{BB962C8B-B14F-4D97-AF65-F5344CB8AC3E}">
        <p14:creationId xmlns:p14="http://schemas.microsoft.com/office/powerpoint/2010/main" val="990807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a:t>
            </a:r>
            <a:r>
              <a:rPr lang="en-US" dirty="0" err="1" smtClean="0"/>
              <a:t>estiimate</a:t>
            </a:r>
            <a:r>
              <a:rPr lang="en-US" baseline="0" dirty="0" smtClean="0"/>
              <a:t> demand would be to deliver too much every day!  But not feasible if we are to extend to all products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30</a:t>
            </a:fld>
            <a:endParaRPr lang="en-US"/>
          </a:p>
        </p:txBody>
      </p:sp>
    </p:spTree>
    <p:extLst>
      <p:ext uri="{BB962C8B-B14F-4D97-AF65-F5344CB8AC3E}">
        <p14:creationId xmlns:p14="http://schemas.microsoft.com/office/powerpoint/2010/main" val="574260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for each day of the year.  We use the</a:t>
            </a:r>
            <a:r>
              <a:rPr lang="en-US" baseline="0" dirty="0" smtClean="0"/>
              <a:t> simulated demand with the actual deliveries </a:t>
            </a:r>
            <a:r>
              <a:rPr lang="mr-IN" baseline="0" dirty="0" smtClean="0"/>
              <a:t>…</a:t>
            </a:r>
            <a:r>
              <a:rPr lang="en-CA" baseline="0" dirty="0" smtClean="0"/>
              <a:t> How do we compare simulated sales </a:t>
            </a:r>
            <a:r>
              <a:rPr lang="en-CA" baseline="0" dirty="0" err="1" smtClean="0"/>
              <a:t>dist</a:t>
            </a:r>
            <a:r>
              <a:rPr lang="en-CA" baseline="0" dirty="0" smtClean="0"/>
              <a:t> with actual sales </a:t>
            </a:r>
            <a:r>
              <a:rPr lang="en-CA" baseline="0" dirty="0" err="1" smtClean="0"/>
              <a:t>dist</a:t>
            </a:r>
            <a:r>
              <a:rPr lang="en-CA" baseline="0" dirty="0" smtClean="0"/>
              <a:t>?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31</a:t>
            </a:fld>
            <a:endParaRPr lang="en-US"/>
          </a:p>
        </p:txBody>
      </p:sp>
    </p:spTree>
    <p:extLst>
      <p:ext uri="{BB962C8B-B14F-4D97-AF65-F5344CB8AC3E}">
        <p14:creationId xmlns:p14="http://schemas.microsoft.com/office/powerpoint/2010/main" val="1877380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Possibly Use </a:t>
            </a:r>
            <a:r>
              <a:rPr lang="en-US" dirty="0" err="1" smtClean="0"/>
              <a:t>bimbo.guess.plots</a:t>
            </a:r>
            <a:r>
              <a:rPr lang="en-US" dirty="0" smtClean="0"/>
              <a:t>(115,35,xd=</a:t>
            </a:r>
            <a:r>
              <a:rPr lang="en-US" dirty="0" err="1" smtClean="0"/>
              <a:t>wd,xs</a:t>
            </a:r>
            <a:r>
              <a:rPr lang="en-US" dirty="0" smtClean="0"/>
              <a:t>=</a:t>
            </a:r>
            <a:r>
              <a:rPr lang="en-US" dirty="0" err="1" smtClean="0"/>
              <a:t>ws</a:t>
            </a:r>
            <a:r>
              <a:rPr lang="en-US" dirty="0" smtClean="0"/>
              <a:t>) and try a few other means and </a:t>
            </a:r>
            <a:r>
              <a:rPr lang="en-US" dirty="0" err="1" smtClean="0"/>
              <a:t>sds</a:t>
            </a:r>
            <a:r>
              <a:rPr lang="en-US" dirty="0" smtClean="0"/>
              <a:t>.  </a:t>
            </a:r>
            <a:r>
              <a:rPr lang="en-US" b="1" dirty="0" smtClean="0"/>
              <a:t>Hard</a:t>
            </a:r>
            <a:r>
              <a:rPr lang="en-US" b="1" baseline="0" dirty="0" smtClean="0"/>
              <a:t> to assess</a:t>
            </a:r>
            <a:r>
              <a:rPr lang="en-US" baseline="0" dirty="0" smtClean="0"/>
              <a:t>.  But try </a:t>
            </a:r>
            <a:r>
              <a:rPr lang="en-US" baseline="0" dirty="0" err="1" smtClean="0"/>
              <a:t>ecdf</a:t>
            </a:r>
            <a:r>
              <a:rPr lang="en-US" baseline="0" dirty="0" smtClean="0"/>
              <a:t> </a:t>
            </a:r>
            <a:r>
              <a:rPr lang="mr-IN" baseline="0" dirty="0" smtClean="0"/>
              <a:t>…</a:t>
            </a:r>
            <a:r>
              <a:rPr lang="en-US" baseline="0" dirty="0" smtClean="0"/>
              <a:t>  Use </a:t>
            </a:r>
            <a:r>
              <a:rPr lang="en-US" baseline="0" dirty="0" err="1" smtClean="0"/>
              <a:t>bimbo.test</a:t>
            </a:r>
            <a:r>
              <a:rPr lang="en-US" baseline="0" dirty="0" smtClean="0"/>
              <a:t>(115,35,xs=</a:t>
            </a:r>
            <a:r>
              <a:rPr lang="en-US" baseline="0" dirty="0" err="1" smtClean="0"/>
              <a:t>ws,xd</a:t>
            </a:r>
            <a:r>
              <a:rPr lang="en-US" baseline="0" dirty="0" smtClean="0"/>
              <a:t>=</a:t>
            </a:r>
            <a:r>
              <a:rPr lang="en-US" baseline="0" dirty="0" err="1" smtClean="0"/>
              <a:t>wd</a:t>
            </a:r>
            <a:r>
              <a:rPr lang="en-US" baseline="0" dirty="0" smtClean="0"/>
              <a:t>) a few times. </a:t>
            </a:r>
            <a:r>
              <a:rPr lang="en-US" b="1" baseline="0" dirty="0" smtClean="0"/>
              <a:t>Invite guesses of mean and SD</a:t>
            </a:r>
          </a:p>
          <a:p>
            <a:r>
              <a:rPr lang="en-US" b="1" baseline="0" dirty="0" smtClean="0"/>
              <a:t>Show </a:t>
            </a:r>
            <a:r>
              <a:rPr lang="en-US" b="1" baseline="0" dirty="0" err="1" smtClean="0"/>
              <a:t>bimbo.test</a:t>
            </a:r>
            <a:r>
              <a:rPr lang="en-US" b="1" baseline="0" dirty="0" smtClean="0"/>
              <a:t>(125,25,xs=</a:t>
            </a:r>
            <a:r>
              <a:rPr lang="en-US" b="1" baseline="0" dirty="0" err="1" smtClean="0"/>
              <a:t>ws,xd</a:t>
            </a:r>
            <a:r>
              <a:rPr lang="en-US" b="1" baseline="0" dirty="0" smtClean="0"/>
              <a:t>=</a:t>
            </a:r>
            <a:r>
              <a:rPr lang="en-US" b="1" baseline="0" dirty="0" err="1" smtClean="0"/>
              <a:t>wd</a:t>
            </a:r>
            <a:r>
              <a:rPr lang="en-US" b="1" baseline="0" dirty="0" smtClean="0"/>
              <a:t>) not as good as </a:t>
            </a:r>
            <a:r>
              <a:rPr lang="en-US" b="1" baseline="0" dirty="0" err="1" smtClean="0"/>
              <a:t>bimbo.test</a:t>
            </a:r>
            <a:r>
              <a:rPr lang="en-US" b="1" baseline="0" dirty="0" smtClean="0"/>
              <a:t>(115,35,xs=</a:t>
            </a:r>
            <a:r>
              <a:rPr lang="en-US" b="1" baseline="0" dirty="0" err="1" smtClean="0"/>
              <a:t>ws,xd</a:t>
            </a:r>
            <a:r>
              <a:rPr lang="en-US" b="1" baseline="0" dirty="0" smtClean="0"/>
              <a:t>=</a:t>
            </a:r>
            <a:r>
              <a:rPr lang="en-US" b="1" baseline="0" dirty="0" err="1" smtClean="0"/>
              <a:t>wd</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A2ACA005-6CAC-6641-ABD4-E75693B4FD54}" type="slidenum">
              <a:rPr lang="en-US" smtClean="0"/>
              <a:t>33</a:t>
            </a:fld>
            <a:endParaRPr lang="en-US"/>
          </a:p>
        </p:txBody>
      </p:sp>
    </p:spTree>
    <p:extLst>
      <p:ext uri="{BB962C8B-B14F-4D97-AF65-F5344CB8AC3E}">
        <p14:creationId xmlns:p14="http://schemas.microsoft.com/office/powerpoint/2010/main" val="341412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Sorry</a:t>
            </a:r>
            <a:r>
              <a:rPr lang="en-US" baseline="0" dirty="0" smtClean="0"/>
              <a:t> to use sideways ECDF!  S curve is sideways.  Variable on y-axis, steps on x-axis.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34</a:t>
            </a:fld>
            <a:endParaRPr lang="en-US"/>
          </a:p>
        </p:txBody>
      </p:sp>
    </p:spTree>
    <p:extLst>
      <p:ext uri="{BB962C8B-B14F-4D97-AF65-F5344CB8AC3E}">
        <p14:creationId xmlns:p14="http://schemas.microsoft.com/office/powerpoint/2010/main" val="835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your typical statistics data set </a:t>
            </a:r>
            <a:r>
              <a:rPr lang="mr-IN"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a:t>
            </a:fld>
            <a:endParaRPr lang="en-US"/>
          </a:p>
        </p:txBody>
      </p:sp>
    </p:spTree>
    <p:extLst>
      <p:ext uri="{BB962C8B-B14F-4D97-AF65-F5344CB8AC3E}">
        <p14:creationId xmlns:p14="http://schemas.microsoft.com/office/powerpoint/2010/main" val="3485809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delivery decisions in data done with local expertise, and consider modulations of those (%).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35</a:t>
            </a:fld>
            <a:endParaRPr lang="en-US"/>
          </a:p>
        </p:txBody>
      </p:sp>
    </p:spTree>
    <p:extLst>
      <p:ext uri="{BB962C8B-B14F-4D97-AF65-F5344CB8AC3E}">
        <p14:creationId xmlns:p14="http://schemas.microsoft.com/office/powerpoint/2010/main" val="1217887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bimbo.profit.graph</a:t>
            </a:r>
            <a:r>
              <a:rPr lang="en-US" dirty="0" smtClean="0"/>
              <a:t>(115,35,wd)   Looks like 60% increase in deliveries would provide</a:t>
            </a:r>
            <a:r>
              <a:rPr lang="en-US" baseline="0" dirty="0" smtClean="0"/>
              <a:t> a huge increase in profit.   </a:t>
            </a:r>
            <a:r>
              <a:rPr lang="en-US" b="1" baseline="0" dirty="0" smtClean="0"/>
              <a:t>Try other cost parameters </a:t>
            </a:r>
            <a:r>
              <a:rPr lang="mr-IN" b="1" baseline="0" dirty="0" smtClean="0"/>
              <a:t>…</a:t>
            </a:r>
            <a:r>
              <a:rPr lang="en-CA" b="1" baseline="0" dirty="0" smtClean="0"/>
              <a:t>Try </a:t>
            </a:r>
            <a:r>
              <a:rPr lang="en-CA" b="1" baseline="0" dirty="0" err="1" smtClean="0"/>
              <a:t>bimbo.profit.graph</a:t>
            </a:r>
            <a:r>
              <a:rPr lang="en-CA" b="1" baseline="0" dirty="0" smtClean="0"/>
              <a:t>(115,35,wd,sc=.50,uc=1,lc=.25)</a:t>
            </a:r>
            <a:endParaRPr lang="en-US" b="1" dirty="0"/>
          </a:p>
        </p:txBody>
      </p:sp>
      <p:sp>
        <p:nvSpPr>
          <p:cNvPr id="4" name="Slide Number Placeholder 3"/>
          <p:cNvSpPr>
            <a:spLocks noGrp="1"/>
          </p:cNvSpPr>
          <p:nvPr>
            <p:ph type="sldNum" sz="quarter" idx="10"/>
          </p:nvPr>
        </p:nvSpPr>
        <p:spPr/>
        <p:txBody>
          <a:bodyPr/>
          <a:lstStyle/>
          <a:p>
            <a:fld id="{A2ACA005-6CAC-6641-ABD4-E75693B4FD54}" type="slidenum">
              <a:rPr lang="en-US" smtClean="0"/>
              <a:t>36</a:t>
            </a:fld>
            <a:endParaRPr lang="en-US"/>
          </a:p>
        </p:txBody>
      </p:sp>
    </p:spTree>
    <p:extLst>
      <p:ext uri="{BB962C8B-B14F-4D97-AF65-F5344CB8AC3E}">
        <p14:creationId xmlns:p14="http://schemas.microsoft.com/office/powerpoint/2010/main" val="265296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my</a:t>
            </a:r>
            <a:r>
              <a:rPr lang="en-US" baseline="0" dirty="0" smtClean="0"/>
              <a:t> source got interested in politics and did not pursue this problem, unfortunately.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37</a:t>
            </a:fld>
            <a:endParaRPr lang="en-US"/>
          </a:p>
        </p:txBody>
      </p:sp>
    </p:spTree>
    <p:extLst>
      <p:ext uri="{BB962C8B-B14F-4D97-AF65-F5344CB8AC3E}">
        <p14:creationId xmlns:p14="http://schemas.microsoft.com/office/powerpoint/2010/main" val="897939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T&amp;E </a:t>
            </a:r>
            <a:r>
              <a:rPr lang="mr-IN" dirty="0" smtClean="0"/>
              <a:t>–</a:t>
            </a:r>
            <a:r>
              <a:rPr lang="en-US" dirty="0" smtClean="0"/>
              <a:t> suggesting demand distribution    Use %</a:t>
            </a:r>
            <a:r>
              <a:rPr lang="en-US" baseline="0" dirty="0" smtClean="0"/>
              <a:t> change rather than absolute change   Population was demand distribution    </a:t>
            </a:r>
            <a:r>
              <a:rPr lang="en-US" baseline="0" dirty="0" err="1" smtClean="0"/>
              <a:t>ecdf</a:t>
            </a:r>
            <a:r>
              <a:rPr lang="en-US" baseline="0" dirty="0" smtClean="0"/>
              <a:t> comparisons</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38</a:t>
            </a:fld>
            <a:endParaRPr lang="en-US"/>
          </a:p>
        </p:txBody>
      </p:sp>
    </p:spTree>
    <p:extLst>
      <p:ext uri="{BB962C8B-B14F-4D97-AF65-F5344CB8AC3E}">
        <p14:creationId xmlns:p14="http://schemas.microsoft.com/office/powerpoint/2010/main" val="481935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spread of league points at the end of the season, and that a</a:t>
            </a:r>
            <a:r>
              <a:rPr lang="en-US" baseline="0" dirty="0" smtClean="0"/>
              <a:t> middling team has about 50 points. </a:t>
            </a:r>
          </a:p>
        </p:txBody>
      </p:sp>
      <p:sp>
        <p:nvSpPr>
          <p:cNvPr id="4" name="Slide Number Placeholder 3"/>
          <p:cNvSpPr>
            <a:spLocks noGrp="1"/>
          </p:cNvSpPr>
          <p:nvPr>
            <p:ph type="sldNum" sz="quarter" idx="10"/>
          </p:nvPr>
        </p:nvSpPr>
        <p:spPr/>
        <p:txBody>
          <a:bodyPr/>
          <a:lstStyle/>
          <a:p>
            <a:fld id="{A2ACA005-6CAC-6641-ABD4-E75693B4FD54}" type="slidenum">
              <a:rPr lang="en-US" smtClean="0"/>
              <a:t>40</a:t>
            </a:fld>
            <a:endParaRPr lang="en-US"/>
          </a:p>
        </p:txBody>
      </p:sp>
    </p:spTree>
    <p:extLst>
      <p:ext uri="{BB962C8B-B14F-4D97-AF65-F5344CB8AC3E}">
        <p14:creationId xmlns:p14="http://schemas.microsoft.com/office/powerpoint/2010/main" val="4195009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spread of league points at the end of the season, and that a</a:t>
            </a:r>
            <a:r>
              <a:rPr lang="en-US" baseline="0" dirty="0" smtClean="0"/>
              <a:t> middling team has about 50 points. </a:t>
            </a:r>
          </a:p>
          <a:p>
            <a:r>
              <a:rPr lang="en-US" baseline="0" dirty="0" smtClean="0"/>
              <a:t>Also, Note Leicester City is #1.  Very Surprising. Look at previous year’s results.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42</a:t>
            </a:fld>
            <a:endParaRPr lang="en-US"/>
          </a:p>
        </p:txBody>
      </p:sp>
    </p:spTree>
    <p:extLst>
      <p:ext uri="{BB962C8B-B14F-4D97-AF65-F5344CB8AC3E}">
        <p14:creationId xmlns:p14="http://schemas.microsoft.com/office/powerpoint/2010/main" val="4195009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Leicester City!  Also Look at top 6 teams.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43</a:t>
            </a:fld>
            <a:endParaRPr lang="en-US"/>
          </a:p>
        </p:txBody>
      </p:sp>
    </p:spTree>
    <p:extLst>
      <p:ext uri="{BB962C8B-B14F-4D97-AF65-F5344CB8AC3E}">
        <p14:creationId xmlns:p14="http://schemas.microsoft.com/office/powerpoint/2010/main" val="90722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spread of league points at the end of the season, and that a</a:t>
            </a:r>
            <a:r>
              <a:rPr lang="en-US" baseline="0" dirty="0" smtClean="0"/>
              <a:t> middling team has about 50 points. </a:t>
            </a:r>
          </a:p>
          <a:p>
            <a:r>
              <a:rPr lang="en-US" baseline="0" dirty="0" smtClean="0"/>
              <a:t>Also, Note Leicester City is #1.  Very Surprising. Look at previous year’s results.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44</a:t>
            </a:fld>
            <a:endParaRPr lang="en-US"/>
          </a:p>
        </p:txBody>
      </p:sp>
    </p:spTree>
    <p:extLst>
      <p:ext uri="{BB962C8B-B14F-4D97-AF65-F5344CB8AC3E}">
        <p14:creationId xmlns:p14="http://schemas.microsoft.com/office/powerpoint/2010/main" val="4195009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League history suggests a two tier league.</a:t>
            </a:r>
            <a:r>
              <a:rPr lang="en-US" baseline="0" dirty="0" smtClean="0"/>
              <a:t>  Lets assume not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45</a:t>
            </a:fld>
            <a:endParaRPr lang="en-US"/>
          </a:p>
        </p:txBody>
      </p:sp>
    </p:spTree>
    <p:extLst>
      <p:ext uri="{BB962C8B-B14F-4D97-AF65-F5344CB8AC3E}">
        <p14:creationId xmlns:p14="http://schemas.microsoft.com/office/powerpoint/2010/main" val="4092334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46</a:t>
            </a:fld>
            <a:endParaRPr lang="en-US"/>
          </a:p>
        </p:txBody>
      </p:sp>
    </p:spTree>
    <p:extLst>
      <p:ext uri="{BB962C8B-B14F-4D97-AF65-F5344CB8AC3E}">
        <p14:creationId xmlns:p14="http://schemas.microsoft.com/office/powerpoint/2010/main" val="174259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looked for photos of the car </a:t>
            </a:r>
            <a:r>
              <a:rPr lang="mr-IN" dirty="0" smtClean="0"/>
              <a:t>–</a:t>
            </a:r>
            <a:r>
              <a:rPr lang="en-US" dirty="0" smtClean="0"/>
              <a:t> this is what I found. From 20 years ago.  1986 Mercedes 110E.  Even Sunny </a:t>
            </a:r>
            <a:r>
              <a:rPr lang="en-US" dirty="0" err="1" smtClean="0"/>
              <a:t>Tsawwassen</a:t>
            </a:r>
            <a:r>
              <a:rPr lang="en-US" dirty="0" smtClean="0"/>
              <a:t> gets snow!.  But most of the time, roads are clear,</a:t>
            </a:r>
            <a:r>
              <a:rPr lang="en-US" baseline="0" dirty="0" smtClean="0"/>
              <a:t> though sometimes wet.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a:t>
            </a:fld>
            <a:endParaRPr lang="en-US"/>
          </a:p>
        </p:txBody>
      </p:sp>
    </p:spTree>
    <p:extLst>
      <p:ext uri="{BB962C8B-B14F-4D97-AF65-F5344CB8AC3E}">
        <p14:creationId xmlns:p14="http://schemas.microsoft.com/office/powerpoint/2010/main" val="1210904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extreme ranks are within the simulated range, suggests luck not quality.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47</a:t>
            </a:fld>
            <a:endParaRPr lang="en-US"/>
          </a:p>
        </p:txBody>
      </p:sp>
    </p:spTree>
    <p:extLst>
      <p:ext uri="{BB962C8B-B14F-4D97-AF65-F5344CB8AC3E}">
        <p14:creationId xmlns:p14="http://schemas.microsoft.com/office/powerpoint/2010/main" val="881152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52</a:t>
            </a:fld>
            <a:endParaRPr lang="en-US"/>
          </a:p>
        </p:txBody>
      </p:sp>
    </p:spTree>
    <p:extLst>
      <p:ext uri="{BB962C8B-B14F-4D97-AF65-F5344CB8AC3E}">
        <p14:creationId xmlns:p14="http://schemas.microsoft.com/office/powerpoint/2010/main" val="3075597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luck determines outcome, and fans perceive it is quality based on recent data, then likely good odds for an apparent underdog.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53</a:t>
            </a:fld>
            <a:endParaRPr lang="en-US"/>
          </a:p>
        </p:txBody>
      </p:sp>
    </p:spTree>
    <p:extLst>
      <p:ext uri="{BB962C8B-B14F-4D97-AF65-F5344CB8AC3E}">
        <p14:creationId xmlns:p14="http://schemas.microsoft.com/office/powerpoint/2010/main" val="1529785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54</a:t>
            </a:fld>
            <a:endParaRPr lang="en-US"/>
          </a:p>
        </p:txBody>
      </p:sp>
    </p:spTree>
    <p:extLst>
      <p:ext uri="{BB962C8B-B14F-4D97-AF65-F5344CB8AC3E}">
        <p14:creationId xmlns:p14="http://schemas.microsoft.com/office/powerpoint/2010/main" val="127795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story of driving to and from SFU </a:t>
            </a:r>
            <a:r>
              <a:rPr lang="mr-IN" dirty="0" smtClean="0"/>
              <a:t>–</a:t>
            </a:r>
            <a:r>
              <a:rPr lang="en-US" dirty="0" smtClean="0"/>
              <a:t> about 80 km per day.  An expense I have escaped</a:t>
            </a:r>
            <a:r>
              <a:rPr lang="en-US" baseline="0" dirty="0" smtClean="0"/>
              <a:t> in retirement!  Note the variability </a:t>
            </a:r>
            <a:r>
              <a:rPr lang="mr-IN" baseline="0" dirty="0" smtClean="0"/>
              <a:t>–</a:t>
            </a:r>
            <a:r>
              <a:rPr lang="en-US" baseline="0" dirty="0" smtClean="0"/>
              <a:t> 7 l/100km to 13 l/100km - ±30%</a:t>
            </a:r>
          </a:p>
          <a:p>
            <a:r>
              <a:rPr lang="en-US" baseline="0" dirty="0" smtClean="0"/>
              <a:t>The variability is large but there does not seem to be a trend up or down </a:t>
            </a:r>
            <a:r>
              <a:rPr lang="mr-IN" baseline="0" dirty="0" smtClean="0"/>
              <a:t>–</a:t>
            </a:r>
            <a:r>
              <a:rPr lang="en-US" baseline="0" dirty="0" smtClean="0"/>
              <a:t> no suggestion that my 18-year old car was deteriorating. Lets fit the trend with a regression line.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a:t>
            </a:fld>
            <a:endParaRPr lang="en-US"/>
          </a:p>
        </p:txBody>
      </p:sp>
    </p:spTree>
    <p:extLst>
      <p:ext uri="{BB962C8B-B14F-4D97-AF65-F5344CB8AC3E}">
        <p14:creationId xmlns:p14="http://schemas.microsoft.com/office/powerpoint/2010/main" val="68380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CA" dirty="0" smtClean="0"/>
              <a:t>Regression</a:t>
            </a:r>
            <a:r>
              <a:rPr lang="en-CA" baseline="0" dirty="0" smtClean="0"/>
              <a:t> Line is supposed to be a line of averages.  Averages of conditional distributions </a:t>
            </a:r>
            <a:r>
              <a:rPr lang="mr-IN" baseline="0" dirty="0" smtClean="0"/>
              <a:t>–</a:t>
            </a:r>
            <a:r>
              <a:rPr lang="en-CA" baseline="0" dirty="0" smtClean="0"/>
              <a:t> suggests looking at vertical strips to check linearity.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6</a:t>
            </a:fld>
            <a:endParaRPr lang="en-US"/>
          </a:p>
        </p:txBody>
      </p:sp>
    </p:spTree>
    <p:extLst>
      <p:ext uri="{BB962C8B-B14F-4D97-AF65-F5344CB8AC3E}">
        <p14:creationId xmlns:p14="http://schemas.microsoft.com/office/powerpoint/2010/main" val="289213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strips were too narrow here, and the trend</a:t>
            </a:r>
            <a:r>
              <a:rPr lang="en-US" baseline="0" dirty="0" smtClean="0"/>
              <a:t> is chaotic.  Go to </a:t>
            </a:r>
            <a:r>
              <a:rPr lang="en-US" baseline="0" dirty="0" err="1" smtClean="0"/>
              <a:t>gas.v.run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7</a:t>
            </a:fld>
            <a:endParaRPr lang="en-US"/>
          </a:p>
        </p:txBody>
      </p:sp>
    </p:spTree>
    <p:extLst>
      <p:ext uri="{BB962C8B-B14F-4D97-AF65-F5344CB8AC3E}">
        <p14:creationId xmlns:p14="http://schemas.microsoft.com/office/powerpoint/2010/main" val="86948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one the strips were too wide, so the time-dependence is smoothed over. Too much smoothing. The choice of interval width is</a:t>
            </a:r>
            <a:r>
              <a:rPr lang="en-US" baseline="0" dirty="0" smtClean="0"/>
              <a:t> determined from knowledge of the context of the data. Five almost identical trends over five years is not an random event! A good statistical analysis does not always use objective methods </a:t>
            </a:r>
            <a:r>
              <a:rPr lang="mr-IN" baseline="0" dirty="0" smtClean="0"/>
              <a:t>…</a:t>
            </a:r>
            <a:r>
              <a:rPr lang="en-CA" baseline="0" dirty="0" smtClean="0"/>
              <a:t>.Statistics is not Mathematics.</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8</a:t>
            </a:fld>
            <a:endParaRPr lang="en-US"/>
          </a:p>
        </p:txBody>
      </p:sp>
    </p:spTree>
    <p:extLst>
      <p:ext uri="{BB962C8B-B14F-4D97-AF65-F5344CB8AC3E}">
        <p14:creationId xmlns:p14="http://schemas.microsoft.com/office/powerpoint/2010/main" val="349355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9</a:t>
            </a:fld>
            <a:endParaRPr lang="en-US"/>
          </a:p>
        </p:txBody>
      </p:sp>
    </p:spTree>
    <p:extLst>
      <p:ext uri="{BB962C8B-B14F-4D97-AF65-F5344CB8AC3E}">
        <p14:creationId xmlns:p14="http://schemas.microsoft.com/office/powerpoint/2010/main" val="337366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A29DAB5-B36D-9047-9176-B4CDDC911592}" type="datetime1">
              <a:rPr lang="en-CA" smtClean="0"/>
              <a:t>17-03-10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59420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F5D7DE3-8FF5-7A49-ACAE-61ECDD453769}" type="datetime1">
              <a:rPr lang="en-CA" smtClean="0"/>
              <a:t>17-03-10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87893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0658349-615D-F045-8CA5-15D764D66B4F}" type="datetime1">
              <a:rPr lang="en-CA" smtClean="0"/>
              <a:t>17-03-10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77848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908F1CF-8345-9E4F-B46A-33DD59D3CED2}" type="datetime1">
              <a:rPr lang="en-CA" smtClean="0"/>
              <a:t>17-03-10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403933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E9418D1-C57F-7F42-B4DA-ADA1D9E80128}" type="datetime1">
              <a:rPr lang="en-CA" smtClean="0"/>
              <a:t>17-03-10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26625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AC2B7FC1-D966-AA49-BEFD-A8FD4AC331B0}" type="datetime1">
              <a:rPr lang="en-CA" smtClean="0"/>
              <a:t>17-03-10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67396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7044CAED-0029-F049-B2CD-8CC1F57503BD}" type="datetime1">
              <a:rPr lang="en-CA" smtClean="0"/>
              <a:t>17-03-10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53809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75B2AAA-862D-2645-872E-62F475F9DFB1}" type="datetime1">
              <a:rPr lang="en-CA" smtClean="0"/>
              <a:t>17-03-10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385439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1C7FE-A73F-CE40-93BF-96D1FEB140B1}" type="datetime1">
              <a:rPr lang="en-CA" smtClean="0"/>
              <a:t>17-03-10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67752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132ACA1-C97E-F349-B3CA-E61A2DA1E60D}" type="datetime1">
              <a:rPr lang="en-CA" smtClean="0"/>
              <a:t>17-03-10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55157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E1311F6-5A47-EA4F-933E-F9ACD16842FD}" type="datetime1">
              <a:rPr lang="en-CA" smtClean="0"/>
              <a:t>17-03-10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0795660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27FE0-9CA0-B744-AE72-B26E51A83705}" type="datetime1">
              <a:rPr lang="en-CA" smtClean="0"/>
              <a:t>17-03-10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48B30-47D5-3E43-A127-B0FD5CDFC81A}" type="slidenum">
              <a:rPr lang="en-US" smtClean="0"/>
              <a:t>‹#›</a:t>
            </a:fld>
            <a:endParaRPr lang="en-US"/>
          </a:p>
        </p:txBody>
      </p:sp>
    </p:spTree>
    <p:extLst>
      <p:ext uri="{BB962C8B-B14F-4D97-AF65-F5344CB8AC3E}">
        <p14:creationId xmlns:p14="http://schemas.microsoft.com/office/powerpoint/2010/main" val="359777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Analysis by </a:t>
            </a:r>
            <a:r>
              <a:rPr lang="en-US" b="1" dirty="0" smtClean="0"/>
              <a:t/>
            </a:r>
            <a:br>
              <a:rPr lang="en-US" b="1" dirty="0" smtClean="0"/>
            </a:br>
            <a:r>
              <a:rPr lang="en-US" b="1" dirty="0" smtClean="0"/>
              <a:t>Simulation </a:t>
            </a:r>
            <a:r>
              <a:rPr lang="en-US" b="1" dirty="0"/>
              <a:t>and Graphics </a:t>
            </a:r>
            <a:endParaRPr lang="en-US" dirty="0"/>
          </a:p>
        </p:txBody>
      </p:sp>
      <p:sp>
        <p:nvSpPr>
          <p:cNvPr id="3" name="Subtitle 2"/>
          <p:cNvSpPr>
            <a:spLocks noGrp="1"/>
          </p:cNvSpPr>
          <p:nvPr>
            <p:ph type="subTitle" idx="1"/>
          </p:nvPr>
        </p:nvSpPr>
        <p:spPr>
          <a:xfrm>
            <a:off x="1371600" y="3886200"/>
            <a:ext cx="6400800" cy="763608"/>
          </a:xfrm>
        </p:spPr>
        <p:txBody>
          <a:bodyPr/>
          <a:lstStyle/>
          <a:p>
            <a:r>
              <a:rPr lang="en-US" dirty="0" smtClean="0"/>
              <a:t>Some Examples</a:t>
            </a:r>
          </a:p>
          <a:p>
            <a:endParaRPr lang="en-US" dirty="0"/>
          </a:p>
        </p:txBody>
      </p:sp>
      <p:sp>
        <p:nvSpPr>
          <p:cNvPr id="4" name="TextBox 3"/>
          <p:cNvSpPr txBox="1"/>
          <p:nvPr/>
        </p:nvSpPr>
        <p:spPr>
          <a:xfrm>
            <a:off x="3791130" y="5135330"/>
            <a:ext cx="1484000" cy="646331"/>
          </a:xfrm>
          <a:prstGeom prst="rect">
            <a:avLst/>
          </a:prstGeom>
          <a:noFill/>
        </p:spPr>
        <p:txBody>
          <a:bodyPr wrap="none" rtlCol="0">
            <a:spAutoFit/>
          </a:bodyPr>
          <a:lstStyle/>
          <a:p>
            <a:r>
              <a:rPr lang="en-US" dirty="0" smtClean="0"/>
              <a:t>Larry Weldon</a:t>
            </a:r>
          </a:p>
          <a:p>
            <a:r>
              <a:rPr lang="en-US" dirty="0" smtClean="0"/>
              <a:t>Statistics, SFU</a:t>
            </a:r>
            <a:endParaRPr lang="en-US" dirty="0"/>
          </a:p>
        </p:txBody>
      </p:sp>
      <p:sp>
        <p:nvSpPr>
          <p:cNvPr id="5" name="Slide Number Placeholder 4"/>
          <p:cNvSpPr>
            <a:spLocks noGrp="1"/>
          </p:cNvSpPr>
          <p:nvPr>
            <p:ph type="sldNum" sz="quarter" idx="12"/>
          </p:nvPr>
        </p:nvSpPr>
        <p:spPr/>
        <p:txBody>
          <a:bodyPr/>
          <a:lstStyle/>
          <a:p>
            <a:fld id="{39548B30-47D5-3E43-A127-B0FD5CDFC81A}" type="slidenum">
              <a:rPr lang="en-US" smtClean="0"/>
              <a:t>1</a:t>
            </a:fld>
            <a:endParaRPr lang="en-US"/>
          </a:p>
        </p:txBody>
      </p:sp>
    </p:spTree>
    <p:extLst>
      <p:ext uri="{BB962C8B-B14F-4D97-AF65-F5344CB8AC3E}">
        <p14:creationId xmlns:p14="http://schemas.microsoft.com/office/powerpoint/2010/main" val="21498091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2717" y="1998110"/>
            <a:ext cx="6723186" cy="1942089"/>
          </a:xfrm>
        </p:spPr>
        <p:txBody>
          <a:bodyPr>
            <a:noAutofit/>
          </a:bodyPr>
          <a:lstStyle/>
          <a:p>
            <a:pPr marL="0" indent="0" algn="ctr">
              <a:buNone/>
            </a:pPr>
            <a:r>
              <a:rPr lang="en-US" sz="4000" dirty="0" smtClean="0">
                <a:solidFill>
                  <a:srgbClr val="FF0000"/>
                </a:solidFill>
              </a:rPr>
              <a:t>Use of Bootstrapping </a:t>
            </a:r>
          </a:p>
          <a:p>
            <a:pPr marL="0" indent="0" algn="ctr">
              <a:buNone/>
            </a:pPr>
            <a:r>
              <a:rPr lang="en-US" sz="4000" dirty="0" smtClean="0">
                <a:solidFill>
                  <a:srgbClr val="FF0000"/>
                </a:solidFill>
              </a:rPr>
              <a:t>to Provide</a:t>
            </a:r>
            <a:r>
              <a:rPr lang="en-US" sz="4000" dirty="0">
                <a:solidFill>
                  <a:srgbClr val="FF0000"/>
                </a:solidFill>
              </a:rPr>
              <a:t> </a:t>
            </a:r>
            <a:r>
              <a:rPr lang="en-US" sz="4000" dirty="0" smtClean="0">
                <a:solidFill>
                  <a:srgbClr val="FF0000"/>
                </a:solidFill>
              </a:rPr>
              <a:t>the Precision</a:t>
            </a:r>
          </a:p>
          <a:p>
            <a:pPr marL="0" indent="0" algn="ctr">
              <a:buNone/>
            </a:pPr>
            <a:r>
              <a:rPr lang="en-US" sz="4000" dirty="0" smtClean="0">
                <a:solidFill>
                  <a:srgbClr val="FF0000"/>
                </a:solidFill>
              </a:rPr>
              <a:t>of an Estimator</a:t>
            </a:r>
            <a:endParaRPr lang="en-US" sz="4000" dirty="0">
              <a:solidFill>
                <a:srgbClr val="FF0000"/>
              </a:solidFill>
            </a:endParaRPr>
          </a:p>
        </p:txBody>
      </p:sp>
      <p:sp>
        <p:nvSpPr>
          <p:cNvPr id="2" name="TextBox 1"/>
          <p:cNvSpPr txBox="1"/>
          <p:nvPr/>
        </p:nvSpPr>
        <p:spPr>
          <a:xfrm>
            <a:off x="-2552254" y="-1646915"/>
            <a:ext cx="5747299" cy="369332"/>
          </a:xfrm>
          <a:prstGeom prst="rect">
            <a:avLst/>
          </a:prstGeom>
          <a:noFill/>
        </p:spPr>
        <p:txBody>
          <a:bodyPr wrap="none" rtlCol="0">
            <a:spAutoFit/>
          </a:bodyPr>
          <a:lstStyle/>
          <a:p>
            <a:r>
              <a:rPr lang="en-US" dirty="0" smtClean="0">
                <a:solidFill>
                  <a:srgbClr val="FF0000"/>
                </a:solidFill>
              </a:rPr>
              <a:t>A Simulation Example, with a bit of graphical explanation </a:t>
            </a:r>
            <a:r>
              <a:rPr lang="mr-IN" dirty="0" smtClean="0">
                <a:solidFill>
                  <a:srgbClr val="FF0000"/>
                </a:solidFill>
              </a:rPr>
              <a:t>…</a:t>
            </a:r>
            <a:r>
              <a:rPr lang="en-US"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9548B30-47D5-3E43-A127-B0FD5CDFC81A}" type="slidenum">
              <a:rPr lang="en-US" smtClean="0"/>
              <a:t>10</a:t>
            </a:fld>
            <a:endParaRPr lang="en-US"/>
          </a:p>
        </p:txBody>
      </p:sp>
    </p:spTree>
    <p:extLst>
      <p:ext uri="{BB962C8B-B14F-4D97-AF65-F5344CB8AC3E}">
        <p14:creationId xmlns:p14="http://schemas.microsoft.com/office/powerpoint/2010/main" val="16854128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544"/>
            <a:ext cx="8229600" cy="560218"/>
          </a:xfrm>
        </p:spPr>
        <p:txBody>
          <a:bodyPr>
            <a:normAutofit fontScale="90000"/>
          </a:bodyPr>
          <a:lstStyle/>
          <a:p>
            <a:r>
              <a:rPr lang="en-US" dirty="0"/>
              <a:t>Bootstrapping - SEM</a:t>
            </a:r>
            <a:br>
              <a:rPr lang="en-US" dirty="0"/>
            </a:br>
            <a:endParaRPr lang="en-US" dirty="0"/>
          </a:p>
        </p:txBody>
      </p:sp>
      <p:sp>
        <p:nvSpPr>
          <p:cNvPr id="3" name="Content Placeholder 2"/>
          <p:cNvSpPr>
            <a:spLocks noGrp="1"/>
          </p:cNvSpPr>
          <p:nvPr>
            <p:ph idx="1"/>
          </p:nvPr>
        </p:nvSpPr>
        <p:spPr>
          <a:xfrm>
            <a:off x="457200" y="1600201"/>
            <a:ext cx="8229600" cy="3012260"/>
          </a:xfrm>
        </p:spPr>
        <p:txBody>
          <a:bodyPr>
            <a:normAutofit fontScale="85000" lnSpcReduction="20000"/>
          </a:bodyPr>
          <a:lstStyle/>
          <a:p>
            <a:pPr marL="0" indent="0">
              <a:buNone/>
            </a:pPr>
            <a:r>
              <a:rPr lang="en-US" dirty="0"/>
              <a:t>I</a:t>
            </a:r>
            <a:r>
              <a:rPr lang="en-US" dirty="0" smtClean="0"/>
              <a:t>magine that you have never seen </a:t>
            </a:r>
          </a:p>
          <a:p>
            <a:pPr marL="0" indent="0">
              <a:buNone/>
            </a:pPr>
            <a:endParaRPr lang="en-US" dirty="0"/>
          </a:p>
          <a:p>
            <a:pPr marL="0" indent="0">
              <a:buNone/>
            </a:pPr>
            <a:r>
              <a:rPr lang="en-US" dirty="0" smtClean="0"/>
              <a:t>			SEM = </a:t>
            </a:r>
            <a:r>
              <a:rPr lang="en-US" dirty="0"/>
              <a:t>𝜎 / √</a:t>
            </a:r>
            <a:r>
              <a:rPr lang="en-US" dirty="0" smtClean="0"/>
              <a:t>n,  or its estimate  s </a:t>
            </a:r>
            <a:r>
              <a:rPr lang="en-US" dirty="0"/>
              <a:t>/ √n </a:t>
            </a:r>
            <a:endParaRPr lang="en-US" dirty="0" smtClean="0"/>
          </a:p>
          <a:p>
            <a:pPr marL="0" indent="0">
              <a:buNone/>
            </a:pPr>
            <a:endParaRPr lang="en-US" dirty="0"/>
          </a:p>
          <a:p>
            <a:pPr marL="0" indent="0">
              <a:buNone/>
            </a:pPr>
            <a:r>
              <a:rPr lang="en-US" dirty="0"/>
              <a:t>t</a:t>
            </a:r>
            <a:r>
              <a:rPr lang="en-US" dirty="0" smtClean="0"/>
              <a:t>o estimate the precision of the sample mean, </a:t>
            </a:r>
          </a:p>
          <a:p>
            <a:pPr marL="0" indent="0">
              <a:buNone/>
            </a:pPr>
            <a:endParaRPr lang="en-US" dirty="0"/>
          </a:p>
          <a:p>
            <a:pPr marL="0" indent="0">
              <a:buNone/>
            </a:pPr>
            <a:r>
              <a:rPr lang="en-US" dirty="0" smtClean="0"/>
              <a:t>as an estimator of the population mean. </a:t>
            </a:r>
          </a:p>
          <a:p>
            <a:pPr marL="0" indent="0">
              <a:buNone/>
            </a:pPr>
            <a:endParaRPr lang="en-US"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11</a:t>
            </a:fld>
            <a:endParaRPr lang="en-US"/>
          </a:p>
        </p:txBody>
      </p:sp>
    </p:spTree>
    <p:extLst>
      <p:ext uri="{BB962C8B-B14F-4D97-AF65-F5344CB8AC3E}">
        <p14:creationId xmlns:p14="http://schemas.microsoft.com/office/powerpoint/2010/main" val="3402681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Bootstrap Sampling: for </a:t>
            </a:r>
            <a:br>
              <a:rPr lang="en-US" dirty="0" smtClean="0"/>
            </a:br>
            <a:r>
              <a:rPr lang="en-US" dirty="0" smtClean="0"/>
              <a:t>Estimator Variation?</a:t>
            </a:r>
            <a:endParaRPr lang="en-US" dirty="0"/>
          </a:p>
        </p:txBody>
      </p:sp>
      <p:sp>
        <p:nvSpPr>
          <p:cNvPr id="3" name="Content Placeholder 2"/>
          <p:cNvSpPr>
            <a:spLocks noGrp="1"/>
          </p:cNvSpPr>
          <p:nvPr>
            <p:ph idx="1"/>
          </p:nvPr>
        </p:nvSpPr>
        <p:spPr>
          <a:xfrm>
            <a:off x="457200" y="2108200"/>
            <a:ext cx="8229600" cy="3202709"/>
          </a:xfrm>
        </p:spPr>
        <p:txBody>
          <a:bodyPr>
            <a:normAutofit/>
          </a:bodyPr>
          <a:lstStyle/>
          <a:p>
            <a:r>
              <a:rPr lang="en-US" dirty="0" smtClean="0"/>
              <a:t>Start with a random sample from a population</a:t>
            </a:r>
          </a:p>
          <a:p>
            <a:r>
              <a:rPr lang="en-US" dirty="0" smtClean="0"/>
              <a:t>Resample, with replacement, many times</a:t>
            </a:r>
          </a:p>
          <a:p>
            <a:r>
              <a:rPr lang="en-US" dirty="0" smtClean="0"/>
              <a:t>Same sample values, but varying multiplicity. </a:t>
            </a:r>
          </a:p>
          <a:p>
            <a:r>
              <a:rPr lang="en-US" dirty="0" smtClean="0"/>
              <a:t>Compute estimator, each bootstrap sample</a:t>
            </a:r>
          </a:p>
          <a:p>
            <a:r>
              <a:rPr lang="en-US" dirty="0" smtClean="0"/>
              <a:t>Compute variability of estimator (i.e. SD) </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12</a:t>
            </a:fld>
            <a:endParaRPr lang="en-US"/>
          </a:p>
        </p:txBody>
      </p:sp>
    </p:spTree>
    <p:extLst>
      <p:ext uri="{BB962C8B-B14F-4D97-AF65-F5344CB8AC3E}">
        <p14:creationId xmlns:p14="http://schemas.microsoft.com/office/powerpoint/2010/main" val="1039159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249 Men - BMI</a:t>
            </a:r>
            <a:endParaRPr lang="en-US" dirty="0"/>
          </a:p>
        </p:txBody>
      </p:sp>
      <p:sp>
        <p:nvSpPr>
          <p:cNvPr id="3" name="Content Placeholder 2"/>
          <p:cNvSpPr>
            <a:spLocks noGrp="1"/>
          </p:cNvSpPr>
          <p:nvPr>
            <p:ph idx="1"/>
          </p:nvPr>
        </p:nvSpPr>
        <p:spPr/>
        <p:txBody>
          <a:bodyPr/>
          <a:lstStyle/>
          <a:p>
            <a:r>
              <a:rPr lang="en-US" dirty="0" smtClean="0"/>
              <a:t>BMI is Body Mass Index</a:t>
            </a:r>
          </a:p>
          <a:p>
            <a:r>
              <a:rPr lang="en-US" dirty="0" smtClean="0"/>
              <a:t>BMI = weight/height</a:t>
            </a:r>
            <a:r>
              <a:rPr lang="en-US" baseline="30000" dirty="0" smtClean="0"/>
              <a:t>2 </a:t>
            </a:r>
            <a:r>
              <a:rPr lang="en-US" dirty="0" smtClean="0"/>
              <a:t>In Metric Units (kg, m)</a:t>
            </a:r>
          </a:p>
          <a:p>
            <a:endParaRPr lang="en-US" baseline="30000" dirty="0"/>
          </a:p>
          <a:p>
            <a:r>
              <a:rPr lang="en-US" dirty="0" smtClean="0"/>
              <a:t>For example, 165 pounds = 75 kg</a:t>
            </a:r>
          </a:p>
          <a:p>
            <a:pPr marL="0" indent="0">
              <a:buNone/>
            </a:pPr>
            <a:r>
              <a:rPr lang="en-US" baseline="30000" dirty="0"/>
              <a:t>	</a:t>
            </a:r>
            <a:r>
              <a:rPr lang="en-US" baseline="30000" dirty="0" smtClean="0"/>
              <a:t>										</a:t>
            </a:r>
            <a:r>
              <a:rPr lang="en-US" dirty="0" smtClean="0"/>
              <a:t>70 inches = 1.77 m</a:t>
            </a:r>
          </a:p>
          <a:p>
            <a:pPr marL="0" indent="0">
              <a:buNone/>
            </a:pPr>
            <a:endParaRPr lang="en-US" dirty="0" smtClean="0"/>
          </a:p>
          <a:p>
            <a:pPr marL="0" indent="0">
              <a:buNone/>
            </a:pPr>
            <a:r>
              <a:rPr lang="en-US" baseline="30000" dirty="0"/>
              <a:t>	</a:t>
            </a:r>
            <a:r>
              <a:rPr lang="en-US" baseline="30000" dirty="0" smtClean="0"/>
              <a:t>												</a:t>
            </a:r>
            <a:r>
              <a:rPr lang="en-US" dirty="0" smtClean="0"/>
              <a:t>BMI = 75/1.77</a:t>
            </a:r>
            <a:r>
              <a:rPr lang="en-US" baseline="30000" dirty="0" smtClean="0"/>
              <a:t>2 </a:t>
            </a:r>
            <a:r>
              <a:rPr lang="en-US" dirty="0" smtClean="0"/>
              <a:t>= 23.9</a:t>
            </a:r>
            <a:endParaRPr lang="en-US" baseline="30000" dirty="0"/>
          </a:p>
        </p:txBody>
      </p:sp>
      <p:sp>
        <p:nvSpPr>
          <p:cNvPr id="4" name="Slide Number Placeholder 3"/>
          <p:cNvSpPr>
            <a:spLocks noGrp="1"/>
          </p:cNvSpPr>
          <p:nvPr>
            <p:ph type="sldNum" sz="quarter" idx="12"/>
          </p:nvPr>
        </p:nvSpPr>
        <p:spPr/>
        <p:txBody>
          <a:bodyPr/>
          <a:lstStyle/>
          <a:p>
            <a:fld id="{39548B30-47D5-3E43-A127-B0FD5CDFC81A}" type="slidenum">
              <a:rPr lang="en-US" smtClean="0"/>
              <a:t>13</a:t>
            </a:fld>
            <a:endParaRPr lang="en-US"/>
          </a:p>
        </p:txBody>
      </p:sp>
    </p:spTree>
    <p:extLst>
      <p:ext uri="{BB962C8B-B14F-4D97-AF65-F5344CB8AC3E}">
        <p14:creationId xmlns:p14="http://schemas.microsoft.com/office/powerpoint/2010/main" val="20477384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Data - BMI</a:t>
            </a:r>
            <a:endParaRPr lang="en-US" dirty="0"/>
          </a:p>
        </p:txBody>
      </p:sp>
      <p:cxnSp>
        <p:nvCxnSpPr>
          <p:cNvPr id="6" name="Straight Connector 5"/>
          <p:cNvCxnSpPr/>
          <p:nvPr/>
        </p:nvCxnSpPr>
        <p:spPr>
          <a:xfrm flipV="1">
            <a:off x="8454666" y="2226568"/>
            <a:ext cx="0" cy="2591862"/>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39548B30-47D5-3E43-A127-B0FD5CDFC81A}" type="slidenum">
              <a:rPr lang="en-US" smtClean="0"/>
              <a:t>14</a:t>
            </a:fld>
            <a:endParaRPr lang="en-US"/>
          </a:p>
        </p:txBody>
      </p:sp>
      <p:pic>
        <p:nvPicPr>
          <p:cNvPr id="7" name="Content Placeholder 6" descr="BMI.sample.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a:xfrm>
            <a:off x="475343" y="1600200"/>
            <a:ext cx="8229600" cy="4525963"/>
          </a:xfrm>
        </p:spPr>
      </p:pic>
    </p:spTree>
    <p:extLst>
      <p:ext uri="{BB962C8B-B14F-4D97-AF65-F5344CB8AC3E}">
        <p14:creationId xmlns:p14="http://schemas.microsoft.com/office/powerpoint/2010/main" val="17795752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Population</a:t>
            </a:r>
            <a:endParaRPr lang="en-US" dirty="0"/>
          </a:p>
        </p:txBody>
      </p:sp>
      <p:sp>
        <p:nvSpPr>
          <p:cNvPr id="3" name="Slide Number Placeholder 2"/>
          <p:cNvSpPr>
            <a:spLocks noGrp="1"/>
          </p:cNvSpPr>
          <p:nvPr>
            <p:ph type="sldNum" sz="quarter" idx="12"/>
          </p:nvPr>
        </p:nvSpPr>
        <p:spPr/>
        <p:txBody>
          <a:bodyPr/>
          <a:lstStyle/>
          <a:p>
            <a:fld id="{39548B30-47D5-3E43-A127-B0FD5CDFC81A}" type="slidenum">
              <a:rPr lang="en-US" smtClean="0"/>
              <a:t>15</a:t>
            </a:fld>
            <a:endParaRPr lang="en-US"/>
          </a:p>
        </p:txBody>
      </p:sp>
      <p:pic>
        <p:nvPicPr>
          <p:cNvPr id="6" name="Content Placeholder 5" descr="BMI.pop.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a:xfrm>
            <a:off x="475343" y="1417638"/>
            <a:ext cx="8229600" cy="5491163"/>
          </a:xfrm>
        </p:spPr>
      </p:pic>
    </p:spTree>
    <p:extLst>
      <p:ext uri="{BB962C8B-B14F-4D97-AF65-F5344CB8AC3E}">
        <p14:creationId xmlns:p14="http://schemas.microsoft.com/office/powerpoint/2010/main" val="39651176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and its estimates</a:t>
            </a:r>
            <a:endParaRPr lang="en-US" dirty="0"/>
          </a:p>
        </p:txBody>
      </p:sp>
      <p:sp>
        <p:nvSpPr>
          <p:cNvPr id="3" name="Content Placeholder 2"/>
          <p:cNvSpPr>
            <a:spLocks noGrp="1"/>
          </p:cNvSpPr>
          <p:nvPr>
            <p:ph idx="1"/>
          </p:nvPr>
        </p:nvSpPr>
        <p:spPr>
          <a:xfrm>
            <a:off x="256244" y="1600200"/>
            <a:ext cx="8430556" cy="4525963"/>
          </a:xfrm>
        </p:spPr>
        <p:txBody>
          <a:bodyPr>
            <a:normAutofit/>
          </a:bodyPr>
          <a:lstStyle/>
          <a:p>
            <a:r>
              <a:rPr lang="en-US" dirty="0" smtClean="0"/>
              <a:t>True SEM = </a:t>
            </a:r>
            <a:r>
              <a:rPr lang="en-US" dirty="0" err="1" smtClean="0"/>
              <a:t>PopSD</a:t>
            </a:r>
            <a:r>
              <a:rPr lang="en-US" dirty="0"/>
              <a:t>/</a:t>
            </a:r>
            <a:r>
              <a:rPr lang="en-US" dirty="0" smtClean="0"/>
              <a:t>√n = 3.2/</a:t>
            </a:r>
            <a:r>
              <a:rPr lang="en-US" dirty="0"/>
              <a:t>√25 = </a:t>
            </a:r>
            <a:r>
              <a:rPr lang="en-US" dirty="0" smtClean="0"/>
              <a:t>0.64</a:t>
            </a:r>
            <a:endParaRPr lang="en-CA" dirty="0" smtClean="0"/>
          </a:p>
          <a:p>
            <a:r>
              <a:rPr lang="en-CA" dirty="0" smtClean="0"/>
              <a:t>Usual Estimate = </a:t>
            </a:r>
            <a:r>
              <a:rPr lang="en-CA" dirty="0" err="1" smtClean="0"/>
              <a:t>SampleSD</a:t>
            </a:r>
            <a:r>
              <a:rPr lang="en-US" dirty="0"/>
              <a:t>/√</a:t>
            </a:r>
            <a:r>
              <a:rPr lang="en-US" dirty="0" smtClean="0"/>
              <a:t>n=</a:t>
            </a:r>
            <a:r>
              <a:rPr lang="en-CA" dirty="0" smtClean="0"/>
              <a:t>3.17/</a:t>
            </a:r>
            <a:r>
              <a:rPr lang="en-US" dirty="0"/>
              <a:t>√25 </a:t>
            </a:r>
            <a:r>
              <a:rPr lang="en-US" dirty="0" smtClean="0"/>
              <a:t>= 0.63</a:t>
            </a:r>
          </a:p>
          <a:p>
            <a:r>
              <a:rPr lang="en-US" dirty="0" smtClean="0"/>
              <a:t>Bootstrap Estimate = 0.63 </a:t>
            </a:r>
          </a:p>
          <a:p>
            <a:endParaRPr lang="en-US" dirty="0"/>
          </a:p>
          <a:p>
            <a:pPr marL="0" indent="0">
              <a:buNone/>
            </a:pPr>
            <a:r>
              <a:rPr lang="en-US" dirty="0" smtClean="0"/>
              <a:t>But these estimates are sample-sensitive.</a:t>
            </a:r>
          </a:p>
          <a:p>
            <a:pPr marL="0" indent="0">
              <a:buNone/>
            </a:pPr>
            <a:r>
              <a:rPr lang="en-US" dirty="0" smtClean="0"/>
              <a:t>Were we just lucky? </a:t>
            </a:r>
          </a:p>
          <a:p>
            <a:pPr marL="0" indent="0">
              <a:buNone/>
            </a:pPr>
            <a:r>
              <a:rPr lang="en-US" dirty="0" smtClean="0"/>
              <a:t>Re-do with simulation </a:t>
            </a:r>
            <a:r>
              <a:rPr lang="mr-IN" dirty="0" smtClean="0"/>
              <a: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16</a:t>
            </a:fld>
            <a:endParaRPr lang="en-US"/>
          </a:p>
        </p:txBody>
      </p:sp>
    </p:spTree>
    <p:extLst>
      <p:ext uri="{BB962C8B-B14F-4D97-AF65-F5344CB8AC3E}">
        <p14:creationId xmlns:p14="http://schemas.microsoft.com/office/powerpoint/2010/main" val="7099162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17</a:t>
            </a:fld>
            <a:endParaRPr lang="en-US"/>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492899" y="490157"/>
            <a:ext cx="6328104" cy="6149222"/>
          </a:xfrm>
          <a:prstGeom prst="rect">
            <a:avLst/>
          </a:prstGeom>
        </p:spPr>
      </p:pic>
    </p:spTree>
    <p:extLst>
      <p:ext uri="{BB962C8B-B14F-4D97-AF65-F5344CB8AC3E}">
        <p14:creationId xmlns:p14="http://schemas.microsoft.com/office/powerpoint/2010/main" val="26683876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it work for other distributions and sample sizes?</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18</a:t>
            </a:fld>
            <a:endParaRPr lang="en-US"/>
          </a:p>
        </p:txBody>
      </p:sp>
      <p:pic>
        <p:nvPicPr>
          <p:cNvPr id="5" name="Picture 4"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369" y="1417638"/>
            <a:ext cx="5211761" cy="5211761"/>
          </a:xfrm>
          <a:prstGeom prst="rect">
            <a:avLst/>
          </a:prstGeom>
        </p:spPr>
      </p:pic>
    </p:spTree>
    <p:extLst>
      <p:ext uri="{BB962C8B-B14F-4D97-AF65-F5344CB8AC3E}">
        <p14:creationId xmlns:p14="http://schemas.microsoft.com/office/powerpoint/2010/main" val="390194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19</a:t>
            </a:fld>
            <a:endParaRPr lang="en-US"/>
          </a:p>
        </p:txBody>
      </p:sp>
      <p:pic>
        <p:nvPicPr>
          <p:cNvPr id="5" name="Picture 4"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3216107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Examples</a:t>
            </a:r>
            <a:endParaRPr lang="en-US" dirty="0"/>
          </a:p>
        </p:txBody>
      </p:sp>
      <p:sp>
        <p:nvSpPr>
          <p:cNvPr id="3" name="Content Placeholder 2"/>
          <p:cNvSpPr>
            <a:spLocks noGrp="1"/>
          </p:cNvSpPr>
          <p:nvPr>
            <p:ph idx="1"/>
          </p:nvPr>
        </p:nvSpPr>
        <p:spPr>
          <a:xfrm>
            <a:off x="457200" y="2438947"/>
            <a:ext cx="8229600" cy="2565666"/>
          </a:xfrm>
        </p:spPr>
        <p:txBody>
          <a:bodyPr>
            <a:normAutofit fontScale="92500"/>
          </a:bodyPr>
          <a:lstStyle/>
          <a:p>
            <a:r>
              <a:rPr lang="en-US" dirty="0" smtClean="0"/>
              <a:t>Smoothing </a:t>
            </a:r>
            <a:r>
              <a:rPr lang="mr-IN" dirty="0" smtClean="0"/>
              <a:t>–</a:t>
            </a:r>
            <a:r>
              <a:rPr lang="en-US" dirty="0" smtClean="0"/>
              <a:t> Automobile Gasoline </a:t>
            </a:r>
            <a:r>
              <a:rPr lang="en-US" dirty="0"/>
              <a:t>C</a:t>
            </a:r>
            <a:r>
              <a:rPr lang="en-US" dirty="0" smtClean="0"/>
              <a:t>onsumption</a:t>
            </a:r>
          </a:p>
          <a:p>
            <a:r>
              <a:rPr lang="en-US" dirty="0" smtClean="0"/>
              <a:t>Bootstrapping </a:t>
            </a:r>
            <a:r>
              <a:rPr lang="mr-IN" dirty="0" smtClean="0"/>
              <a:t>–</a:t>
            </a:r>
            <a:r>
              <a:rPr lang="en-US" dirty="0" smtClean="0"/>
              <a:t> SEM and Body Mass Index</a:t>
            </a:r>
          </a:p>
          <a:p>
            <a:r>
              <a:rPr lang="en-US" dirty="0" smtClean="0"/>
              <a:t>Simulation for Missing Data </a:t>
            </a:r>
            <a:r>
              <a:rPr lang="mr-IN" dirty="0" smtClean="0"/>
              <a:t>–</a:t>
            </a:r>
            <a:r>
              <a:rPr lang="en-US" dirty="0" smtClean="0"/>
              <a:t> Bimbo Bakery</a:t>
            </a:r>
          </a:p>
          <a:p>
            <a:r>
              <a:rPr lang="en-CA" dirty="0" smtClean="0"/>
              <a:t>Randomness in Sport </a:t>
            </a:r>
            <a:r>
              <a:rPr lang="mr-IN" dirty="0" smtClean="0"/>
              <a:t>–</a:t>
            </a:r>
            <a:r>
              <a:rPr lang="en-CA" dirty="0" smtClean="0"/>
              <a:t> Premier League Football</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a:t>
            </a:fld>
            <a:endParaRPr lang="en-US"/>
          </a:p>
        </p:txBody>
      </p:sp>
    </p:spTree>
    <p:extLst>
      <p:ext uri="{BB962C8B-B14F-4D97-AF65-F5344CB8AC3E}">
        <p14:creationId xmlns:p14="http://schemas.microsoft.com/office/powerpoint/2010/main" val="28780132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a:t>
            </a:r>
            <a:endParaRPr lang="en-US" dirty="0"/>
          </a:p>
        </p:txBody>
      </p:sp>
      <p:sp>
        <p:nvSpPr>
          <p:cNvPr id="3" name="Content Placeholder 2"/>
          <p:cNvSpPr>
            <a:spLocks noGrp="1"/>
          </p:cNvSpPr>
          <p:nvPr>
            <p:ph idx="1"/>
          </p:nvPr>
        </p:nvSpPr>
        <p:spPr>
          <a:xfrm>
            <a:off x="457199" y="1600200"/>
            <a:ext cx="8555893" cy="4525963"/>
          </a:xfrm>
        </p:spPr>
        <p:txBody>
          <a:bodyPr/>
          <a:lstStyle/>
          <a:p>
            <a:r>
              <a:rPr lang="en-US" dirty="0" smtClean="0"/>
              <a:t>We have found the variability of a sample mean without knowing the square root law</a:t>
            </a:r>
          </a:p>
          <a:p>
            <a:endParaRPr lang="en-US" dirty="0"/>
          </a:p>
          <a:p>
            <a:r>
              <a:rPr lang="en-US" dirty="0"/>
              <a:t>C</a:t>
            </a:r>
            <a:r>
              <a:rPr lang="en-US" dirty="0" smtClean="0"/>
              <a:t>an we use it for more complicated examples?</a:t>
            </a:r>
          </a:p>
          <a:p>
            <a:endParaRPr lang="en-US" dirty="0"/>
          </a:p>
          <a:p>
            <a:r>
              <a:rPr lang="en-US" dirty="0" smtClean="0"/>
              <a:t>We show for the variability of the 90</a:t>
            </a:r>
            <a:r>
              <a:rPr lang="en-US" baseline="30000" dirty="0" smtClean="0"/>
              <a:t>th</a:t>
            </a:r>
            <a:r>
              <a:rPr lang="en-US" dirty="0" smtClean="0"/>
              <a:t> percentile </a:t>
            </a:r>
            <a:r>
              <a:rPr lang="mr-IN" dirty="0" smtClean="0"/>
              <a:t>…</a:t>
            </a:r>
            <a:r>
              <a:rPr lang="en-CA" dirty="0" smtClean="0"/>
              <a:t>  But first </a:t>
            </a:r>
            <a:r>
              <a:rPr lang="mr-IN" dirty="0" smtClean="0"/>
              <a: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20</a:t>
            </a:fld>
            <a:endParaRPr lang="en-US"/>
          </a:p>
        </p:txBody>
      </p:sp>
    </p:spTree>
    <p:extLst>
      <p:ext uri="{BB962C8B-B14F-4D97-AF65-F5344CB8AC3E}">
        <p14:creationId xmlns:p14="http://schemas.microsoft.com/office/powerpoint/2010/main" val="3498889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3"/>
            <a:ext cx="8229600" cy="1143000"/>
          </a:xfrm>
        </p:spPr>
        <p:txBody>
          <a:bodyPr/>
          <a:lstStyle/>
          <a:p>
            <a:r>
              <a:rPr lang="en-US" dirty="0" smtClean="0"/>
              <a:t>Why does the Bootstrap Work?</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21</a:t>
            </a:fld>
            <a:endParaRPr lang="en-US"/>
          </a:p>
        </p:txBody>
      </p:sp>
      <p:pic>
        <p:nvPicPr>
          <p:cNvPr id="5" name="Picture 4" descr="CD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691" y="1235075"/>
            <a:ext cx="5486400" cy="5486400"/>
          </a:xfrm>
          <a:prstGeom prst="rect">
            <a:avLst/>
          </a:prstGeom>
        </p:spPr>
      </p:pic>
    </p:spTree>
    <p:extLst>
      <p:ext uri="{BB962C8B-B14F-4D97-AF65-F5344CB8AC3E}">
        <p14:creationId xmlns:p14="http://schemas.microsoft.com/office/powerpoint/2010/main" val="7133506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22</a:t>
            </a:fld>
            <a:endParaRPr lang="en-US"/>
          </a:p>
        </p:txBody>
      </p:sp>
      <p:pic>
        <p:nvPicPr>
          <p:cNvPr id="5" name="Picture 4" descr="ECD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509" y="228600"/>
            <a:ext cx="6400800" cy="6400800"/>
          </a:xfrm>
          <a:prstGeom prst="rect">
            <a:avLst/>
          </a:prstGeom>
        </p:spPr>
      </p:pic>
    </p:spTree>
    <p:extLst>
      <p:ext uri="{BB962C8B-B14F-4D97-AF65-F5344CB8AC3E}">
        <p14:creationId xmlns:p14="http://schemas.microsoft.com/office/powerpoint/2010/main" val="25665038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90</a:t>
            </a:r>
            <a:r>
              <a:rPr lang="en-US" baseline="30000" dirty="0" smtClean="0"/>
              <a:t>th</a:t>
            </a:r>
            <a:r>
              <a:rPr lang="en-US" dirty="0" smtClean="0"/>
              <a:t> percentile</a:t>
            </a:r>
            <a:endParaRPr lang="en-US" dirty="0"/>
          </a:p>
        </p:txBody>
      </p:sp>
      <p:sp>
        <p:nvSpPr>
          <p:cNvPr id="3" name="Content Placeholder 2"/>
          <p:cNvSpPr>
            <a:spLocks noGrp="1"/>
          </p:cNvSpPr>
          <p:nvPr>
            <p:ph idx="1"/>
          </p:nvPr>
        </p:nvSpPr>
        <p:spPr/>
        <p:txBody>
          <a:bodyPr/>
          <a:lstStyle/>
          <a:p>
            <a:r>
              <a:rPr lang="en-US" dirty="0" smtClean="0"/>
              <a:t>BMI population again</a:t>
            </a:r>
          </a:p>
          <a:p>
            <a:r>
              <a:rPr lang="en-US" dirty="0" smtClean="0"/>
              <a:t>Estimate 90</a:t>
            </a:r>
            <a:r>
              <a:rPr lang="en-US" baseline="30000" dirty="0" smtClean="0"/>
              <a:t>th</a:t>
            </a:r>
            <a:r>
              <a:rPr lang="en-US" dirty="0" smtClean="0"/>
              <a:t> percentile in n=30 by 4rth largest value  </a:t>
            </a:r>
          </a:p>
          <a:p>
            <a:r>
              <a:rPr lang="en-US" dirty="0" smtClean="0"/>
              <a:t>Variability of this estimate?</a:t>
            </a:r>
          </a:p>
          <a:p>
            <a:r>
              <a:rPr lang="en-US" dirty="0" smtClean="0"/>
              <a:t>In this experiment, true 90</a:t>
            </a:r>
            <a:r>
              <a:rPr lang="en-US" baseline="30000" dirty="0" smtClean="0"/>
              <a:t>th</a:t>
            </a:r>
            <a:r>
              <a:rPr lang="en-US" dirty="0" smtClean="0"/>
              <a:t> percentile = 30.1</a:t>
            </a:r>
          </a:p>
          <a:p>
            <a:pPr marL="0" indent="0">
              <a:buNone/>
            </a:pPr>
            <a:r>
              <a:rPr lang="en-US" dirty="0" smtClean="0"/>
              <a:t>And true SD of 4rth largest value is 1.1 or about 3.6%</a:t>
            </a:r>
          </a:p>
          <a:p>
            <a:r>
              <a:rPr lang="en-US" dirty="0" smtClean="0"/>
              <a:t>Lets see how close Bootstrap gets to this </a:t>
            </a:r>
            <a:r>
              <a:rPr lang="mr-IN" dirty="0" smtClean="0"/>
              <a:t>…</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23</a:t>
            </a:fld>
            <a:endParaRPr lang="en-US"/>
          </a:p>
        </p:txBody>
      </p:sp>
    </p:spTree>
    <p:extLst>
      <p:ext uri="{BB962C8B-B14F-4D97-AF65-F5344CB8AC3E}">
        <p14:creationId xmlns:p14="http://schemas.microsoft.com/office/powerpoint/2010/main" val="2167193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Bootstrap Outcome</a:t>
            </a:r>
            <a:br>
              <a:rPr lang="en-US" dirty="0" smtClean="0"/>
            </a:br>
            <a:r>
              <a:rPr lang="en-US" dirty="0" smtClean="0"/>
              <a:t>for estimating 90</a:t>
            </a:r>
            <a:r>
              <a:rPr lang="en-US" baseline="30000" dirty="0" smtClean="0"/>
              <a:t>th</a:t>
            </a:r>
            <a:r>
              <a:rPr lang="en-US" dirty="0" smtClean="0"/>
              <a:t> percentile BMI?</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24</a:t>
            </a:fld>
            <a:endParaRPr lang="en-US"/>
          </a:p>
        </p:txBody>
      </p:sp>
      <p:sp>
        <p:nvSpPr>
          <p:cNvPr id="5" name="Rectangle 4"/>
          <p:cNvSpPr/>
          <p:nvPr/>
        </p:nvSpPr>
        <p:spPr>
          <a:xfrm>
            <a:off x="2143566" y="1966129"/>
            <a:ext cx="4572000" cy="3970318"/>
          </a:xfrm>
          <a:prstGeom prst="rect">
            <a:avLst/>
          </a:prstGeom>
        </p:spPr>
        <p:txBody>
          <a:bodyPr>
            <a:spAutoFit/>
          </a:bodyPr>
          <a:lstStyle/>
          <a:p>
            <a:r>
              <a:rPr lang="en-US" dirty="0"/>
              <a:t>[1] "True SD of 90th sample percentile"</a:t>
            </a:r>
          </a:p>
          <a:p>
            <a:r>
              <a:rPr lang="en-US" dirty="0" err="1"/>
              <a:t>TrueSD</a:t>
            </a:r>
            <a:r>
              <a:rPr lang="en-US" dirty="0"/>
              <a:t>= 1.1 </a:t>
            </a:r>
            <a:r>
              <a:rPr lang="en-US" dirty="0" err="1"/>
              <a:t>TrueSD</a:t>
            </a:r>
            <a:r>
              <a:rPr lang="en-US" dirty="0"/>
              <a:t> as </a:t>
            </a:r>
            <a:r>
              <a:rPr lang="en-US" dirty="0" err="1"/>
              <a:t>Pct</a:t>
            </a:r>
            <a:r>
              <a:rPr lang="en-US" dirty="0"/>
              <a:t> = 3.6 </a:t>
            </a:r>
          </a:p>
          <a:p>
            <a:r>
              <a:rPr lang="en-US" dirty="0"/>
              <a:t>[1] "Bootstrap estimates of SD of 90th sample percentile"</a:t>
            </a:r>
          </a:p>
          <a:p>
            <a:r>
              <a:rPr lang="en-US" dirty="0" err="1"/>
              <a:t>BootSD</a:t>
            </a:r>
            <a:r>
              <a:rPr lang="en-US" dirty="0"/>
              <a:t> = 1.1 BOOTSD as </a:t>
            </a:r>
            <a:r>
              <a:rPr lang="en-US" dirty="0" err="1"/>
              <a:t>pct</a:t>
            </a:r>
            <a:r>
              <a:rPr lang="en-US" dirty="0"/>
              <a:t> = 3.6 </a:t>
            </a:r>
          </a:p>
          <a:p>
            <a:r>
              <a:rPr lang="en-US" dirty="0" err="1"/>
              <a:t>BootSD</a:t>
            </a:r>
            <a:r>
              <a:rPr lang="en-US" dirty="0"/>
              <a:t> = 1.2 BOOTSD as </a:t>
            </a:r>
            <a:r>
              <a:rPr lang="en-US" dirty="0" err="1"/>
              <a:t>pct</a:t>
            </a:r>
            <a:r>
              <a:rPr lang="en-US" dirty="0"/>
              <a:t> = 3.8 </a:t>
            </a:r>
          </a:p>
          <a:p>
            <a:r>
              <a:rPr lang="en-US" dirty="0" err="1"/>
              <a:t>BootSD</a:t>
            </a:r>
            <a:r>
              <a:rPr lang="en-US" dirty="0"/>
              <a:t> = 1 BOOTSD as </a:t>
            </a:r>
            <a:r>
              <a:rPr lang="en-US" dirty="0" err="1"/>
              <a:t>pct</a:t>
            </a:r>
            <a:r>
              <a:rPr lang="en-US" dirty="0"/>
              <a:t> = 3.3 </a:t>
            </a:r>
          </a:p>
          <a:p>
            <a:r>
              <a:rPr lang="en-US" dirty="0" err="1"/>
              <a:t>BootSD</a:t>
            </a:r>
            <a:r>
              <a:rPr lang="en-US" dirty="0"/>
              <a:t> = 1.6 BOOTSD as </a:t>
            </a:r>
            <a:r>
              <a:rPr lang="en-US" dirty="0" err="1"/>
              <a:t>pct</a:t>
            </a:r>
            <a:r>
              <a:rPr lang="en-US" dirty="0"/>
              <a:t> = 5.4 </a:t>
            </a:r>
          </a:p>
          <a:p>
            <a:r>
              <a:rPr lang="en-US" dirty="0" err="1"/>
              <a:t>BootSD</a:t>
            </a:r>
            <a:r>
              <a:rPr lang="en-US" dirty="0"/>
              <a:t> = 1.2 BOOTSD as </a:t>
            </a:r>
            <a:r>
              <a:rPr lang="en-US" dirty="0" err="1"/>
              <a:t>pct</a:t>
            </a:r>
            <a:r>
              <a:rPr lang="en-US" dirty="0"/>
              <a:t> = 4.2 </a:t>
            </a:r>
          </a:p>
          <a:p>
            <a:r>
              <a:rPr lang="en-US" dirty="0" err="1"/>
              <a:t>BootSD</a:t>
            </a:r>
            <a:r>
              <a:rPr lang="en-US" dirty="0"/>
              <a:t> = 0.8 BOOTSD as </a:t>
            </a:r>
            <a:r>
              <a:rPr lang="en-US" dirty="0" err="1"/>
              <a:t>pct</a:t>
            </a:r>
            <a:r>
              <a:rPr lang="en-US" dirty="0"/>
              <a:t> = 2.6 </a:t>
            </a:r>
          </a:p>
          <a:p>
            <a:r>
              <a:rPr lang="en-US" dirty="0" err="1"/>
              <a:t>BootSD</a:t>
            </a:r>
            <a:r>
              <a:rPr lang="en-US" dirty="0"/>
              <a:t> = 1.1 BOOTSD as </a:t>
            </a:r>
            <a:r>
              <a:rPr lang="en-US" dirty="0" err="1"/>
              <a:t>pct</a:t>
            </a:r>
            <a:r>
              <a:rPr lang="en-US" dirty="0"/>
              <a:t> = 3.6 </a:t>
            </a:r>
          </a:p>
          <a:p>
            <a:r>
              <a:rPr lang="en-US" dirty="0" err="1"/>
              <a:t>BootSD</a:t>
            </a:r>
            <a:r>
              <a:rPr lang="en-US" dirty="0"/>
              <a:t> = 0.9 BOOTSD as </a:t>
            </a:r>
            <a:r>
              <a:rPr lang="en-US" dirty="0" err="1"/>
              <a:t>pct</a:t>
            </a:r>
            <a:r>
              <a:rPr lang="en-US" dirty="0"/>
              <a:t> = 3.2 </a:t>
            </a:r>
          </a:p>
          <a:p>
            <a:r>
              <a:rPr lang="en-US" dirty="0" err="1"/>
              <a:t>BootSD</a:t>
            </a:r>
            <a:r>
              <a:rPr lang="en-US" dirty="0"/>
              <a:t> = 1.1 BOOTSD as </a:t>
            </a:r>
            <a:r>
              <a:rPr lang="en-US" dirty="0" err="1"/>
              <a:t>pct</a:t>
            </a:r>
            <a:r>
              <a:rPr lang="en-US" dirty="0"/>
              <a:t> = 3.6 </a:t>
            </a:r>
          </a:p>
          <a:p>
            <a:r>
              <a:rPr lang="en-US" dirty="0" err="1"/>
              <a:t>BootSD</a:t>
            </a:r>
            <a:r>
              <a:rPr lang="en-US" dirty="0"/>
              <a:t> = 1 BOOTSD as </a:t>
            </a:r>
            <a:r>
              <a:rPr lang="en-US" dirty="0" err="1"/>
              <a:t>pct</a:t>
            </a:r>
            <a:r>
              <a:rPr lang="en-US" dirty="0"/>
              <a:t> = 3.3 </a:t>
            </a:r>
          </a:p>
        </p:txBody>
      </p:sp>
      <p:sp>
        <p:nvSpPr>
          <p:cNvPr id="6" name="TextBox 5"/>
          <p:cNvSpPr txBox="1"/>
          <p:nvPr/>
        </p:nvSpPr>
        <p:spPr>
          <a:xfrm>
            <a:off x="6278988" y="3753649"/>
            <a:ext cx="2069752" cy="646331"/>
          </a:xfrm>
          <a:prstGeom prst="rect">
            <a:avLst/>
          </a:prstGeom>
          <a:noFill/>
        </p:spPr>
        <p:txBody>
          <a:bodyPr wrap="square" rtlCol="0">
            <a:spAutoFit/>
          </a:bodyPr>
          <a:lstStyle/>
          <a:p>
            <a:r>
              <a:rPr lang="en-US" dirty="0" smtClean="0"/>
              <a:t>And this was for a sample of size 30</a:t>
            </a:r>
            <a:endParaRPr lang="en-US" dirty="0"/>
          </a:p>
        </p:txBody>
      </p:sp>
    </p:spTree>
    <p:extLst>
      <p:ext uri="{BB962C8B-B14F-4D97-AF65-F5344CB8AC3E}">
        <p14:creationId xmlns:p14="http://schemas.microsoft.com/office/powerpoint/2010/main" val="3305149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48B30-47D5-3E43-A127-B0FD5CDFC81A}" type="slidenum">
              <a:rPr lang="en-US" smtClean="0"/>
              <a:t>25</a:t>
            </a:fld>
            <a:endParaRPr lang="en-US"/>
          </a:p>
        </p:txBody>
      </p:sp>
      <p:pic>
        <p:nvPicPr>
          <p:cNvPr id="5" name="Picture 4" descr="Screen Shot 2017-02-23 at 11.02.46 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00" y="0"/>
            <a:ext cx="7274379" cy="6858000"/>
          </a:xfrm>
          <a:prstGeom prst="rect">
            <a:avLst/>
          </a:prstGeom>
        </p:spPr>
      </p:pic>
    </p:spTree>
    <p:extLst>
      <p:ext uri="{BB962C8B-B14F-4D97-AF65-F5344CB8AC3E}">
        <p14:creationId xmlns:p14="http://schemas.microsoft.com/office/powerpoint/2010/main" val="28803931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this example?</a:t>
            </a:r>
            <a:endParaRPr lang="en-US" dirty="0"/>
          </a:p>
        </p:txBody>
      </p:sp>
      <p:sp>
        <p:nvSpPr>
          <p:cNvPr id="4" name="TextBox 3"/>
          <p:cNvSpPr txBox="1"/>
          <p:nvPr/>
        </p:nvSpPr>
        <p:spPr>
          <a:xfrm>
            <a:off x="1110615" y="2644048"/>
            <a:ext cx="7209025" cy="1384995"/>
          </a:xfrm>
          <a:prstGeom prst="rect">
            <a:avLst/>
          </a:prstGeom>
          <a:noFill/>
        </p:spPr>
        <p:txBody>
          <a:bodyPr wrap="none" rtlCol="0">
            <a:spAutoFit/>
          </a:bodyPr>
          <a:lstStyle/>
          <a:p>
            <a:r>
              <a:rPr lang="en-US" sz="2800" dirty="0" smtClean="0"/>
              <a:t>In situations where a complex estimator is used, </a:t>
            </a:r>
          </a:p>
          <a:p>
            <a:r>
              <a:rPr lang="en-US" sz="2800" dirty="0" smtClean="0"/>
              <a:t>the bootstrap can estimate precision</a:t>
            </a:r>
          </a:p>
          <a:p>
            <a:r>
              <a:rPr lang="en-US" sz="2800" dirty="0"/>
              <a:t>w</a:t>
            </a:r>
            <a:r>
              <a:rPr lang="en-US" sz="2800" dirty="0" smtClean="0"/>
              <a:t>ithout mathematical gymnastics.</a:t>
            </a:r>
            <a:endParaRPr lang="en-US" sz="2800" dirty="0"/>
          </a:p>
        </p:txBody>
      </p:sp>
      <p:sp>
        <p:nvSpPr>
          <p:cNvPr id="3" name="Slide Number Placeholder 2"/>
          <p:cNvSpPr>
            <a:spLocks noGrp="1"/>
          </p:cNvSpPr>
          <p:nvPr>
            <p:ph type="sldNum" sz="quarter" idx="12"/>
          </p:nvPr>
        </p:nvSpPr>
        <p:spPr/>
        <p:txBody>
          <a:bodyPr/>
          <a:lstStyle/>
          <a:p>
            <a:fld id="{39548B30-47D5-3E43-A127-B0FD5CDFC81A}" type="slidenum">
              <a:rPr lang="en-US" smtClean="0"/>
              <a:t>26</a:t>
            </a:fld>
            <a:endParaRPr lang="en-US"/>
          </a:p>
        </p:txBody>
      </p:sp>
      <p:sp>
        <p:nvSpPr>
          <p:cNvPr id="5" name="TextBox 4"/>
          <p:cNvSpPr txBox="1"/>
          <p:nvPr/>
        </p:nvSpPr>
        <p:spPr>
          <a:xfrm>
            <a:off x="1303500" y="4522799"/>
            <a:ext cx="1947806" cy="369332"/>
          </a:xfrm>
          <a:prstGeom prst="rect">
            <a:avLst/>
          </a:prstGeom>
          <a:noFill/>
        </p:spPr>
        <p:txBody>
          <a:bodyPr wrap="none" rtlCol="0">
            <a:spAutoFit/>
          </a:bodyPr>
          <a:lstStyle/>
          <a:p>
            <a:r>
              <a:rPr lang="en-US" dirty="0" smtClean="0"/>
              <a:t>Simple and Useful!</a:t>
            </a:r>
            <a:endParaRPr lang="en-US" dirty="0"/>
          </a:p>
        </p:txBody>
      </p:sp>
    </p:spTree>
    <p:extLst>
      <p:ext uri="{BB962C8B-B14F-4D97-AF65-F5344CB8AC3E}">
        <p14:creationId xmlns:p14="http://schemas.microsoft.com/office/powerpoint/2010/main" val="2950551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59" y="1059807"/>
            <a:ext cx="8229600" cy="1143000"/>
          </a:xfrm>
        </p:spPr>
        <p:txBody>
          <a:bodyPr/>
          <a:lstStyle/>
          <a:p>
            <a:r>
              <a:rPr lang="en-US" dirty="0" smtClean="0"/>
              <a:t>Bimbo Bakery</a:t>
            </a:r>
            <a:endParaRPr lang="en-US" dirty="0"/>
          </a:p>
        </p:txBody>
      </p:sp>
      <p:sp>
        <p:nvSpPr>
          <p:cNvPr id="3" name="Content Placeholder 2"/>
          <p:cNvSpPr>
            <a:spLocks noGrp="1"/>
          </p:cNvSpPr>
          <p:nvPr>
            <p:ph idx="1"/>
          </p:nvPr>
        </p:nvSpPr>
        <p:spPr>
          <a:xfrm>
            <a:off x="457200" y="2404960"/>
            <a:ext cx="8229600" cy="1502229"/>
          </a:xfrm>
        </p:spPr>
        <p:txBody>
          <a:bodyPr/>
          <a:lstStyle/>
          <a:p>
            <a:pPr marL="0" indent="0">
              <a:buNone/>
            </a:pPr>
            <a:r>
              <a:rPr lang="en-US" dirty="0" smtClean="0"/>
              <a:t>We explore the use of simulation and graphics for a commercial optimization task. </a:t>
            </a:r>
            <a:endParaRPr lang="en-US" dirty="0"/>
          </a:p>
        </p:txBody>
      </p:sp>
      <p:sp>
        <p:nvSpPr>
          <p:cNvPr id="4" name="TextBox 3"/>
          <p:cNvSpPr txBox="1"/>
          <p:nvPr/>
        </p:nvSpPr>
        <p:spPr>
          <a:xfrm>
            <a:off x="798286" y="3537857"/>
            <a:ext cx="184666" cy="369332"/>
          </a:xfrm>
          <a:prstGeom prst="rect">
            <a:avLst/>
          </a:prstGeom>
          <a:noFill/>
        </p:spPr>
        <p:txBody>
          <a:bodyPr wrap="none" rtlCol="0">
            <a:spAutoFit/>
          </a:bodyPr>
          <a:lstStyle/>
          <a:p>
            <a:endParaRPr lang="en-US" dirty="0"/>
          </a:p>
        </p:txBody>
      </p:sp>
      <p:sp>
        <p:nvSpPr>
          <p:cNvPr id="5" name="TextBox 4"/>
          <p:cNvSpPr txBox="1"/>
          <p:nvPr/>
        </p:nvSpPr>
        <p:spPr>
          <a:xfrm>
            <a:off x="457200" y="4191000"/>
            <a:ext cx="7416013" cy="1569660"/>
          </a:xfrm>
          <a:prstGeom prst="rect">
            <a:avLst/>
          </a:prstGeom>
          <a:noFill/>
        </p:spPr>
        <p:txBody>
          <a:bodyPr wrap="none" rtlCol="0">
            <a:spAutoFit/>
          </a:bodyPr>
          <a:lstStyle/>
          <a:p>
            <a:r>
              <a:rPr lang="en-US" sz="3200" dirty="0" smtClean="0"/>
              <a:t>Available Data:  </a:t>
            </a:r>
          </a:p>
          <a:p>
            <a:r>
              <a:rPr lang="en-US" sz="3200" dirty="0" smtClean="0"/>
              <a:t>Daily deliveries and sales of loaves of bread</a:t>
            </a:r>
          </a:p>
          <a:p>
            <a:r>
              <a:rPr lang="en-US" sz="3200" dirty="0" smtClean="0"/>
              <a:t> at one retail location, over 53 weeks. </a:t>
            </a:r>
            <a:endParaRPr lang="en-US" sz="3200" dirty="0"/>
          </a:p>
        </p:txBody>
      </p:sp>
      <p:sp>
        <p:nvSpPr>
          <p:cNvPr id="6" name="TextBox 5"/>
          <p:cNvSpPr txBox="1"/>
          <p:nvPr/>
        </p:nvSpPr>
        <p:spPr>
          <a:xfrm>
            <a:off x="457200" y="274638"/>
            <a:ext cx="4016544" cy="461665"/>
          </a:xfrm>
          <a:prstGeom prst="rect">
            <a:avLst/>
          </a:prstGeom>
          <a:noFill/>
        </p:spPr>
        <p:txBody>
          <a:bodyPr wrap="none" rtlCol="0">
            <a:spAutoFit/>
          </a:bodyPr>
          <a:lstStyle/>
          <a:p>
            <a:r>
              <a:rPr lang="en-US" sz="2400" dirty="0" smtClean="0">
                <a:solidFill>
                  <a:srgbClr val="FF0000"/>
                </a:solidFill>
              </a:rPr>
              <a:t>Using Simulation And Graphics</a:t>
            </a:r>
            <a:endParaRPr lang="en-US" sz="2400" dirty="0">
              <a:solidFill>
                <a:srgbClr val="FF0000"/>
              </a:solidFill>
            </a:endParaRPr>
          </a:p>
        </p:txBody>
      </p:sp>
      <p:sp>
        <p:nvSpPr>
          <p:cNvPr id="7" name="Slide Number Placeholder 6"/>
          <p:cNvSpPr>
            <a:spLocks noGrp="1"/>
          </p:cNvSpPr>
          <p:nvPr>
            <p:ph type="sldNum" sz="quarter" idx="12"/>
          </p:nvPr>
        </p:nvSpPr>
        <p:spPr/>
        <p:txBody>
          <a:bodyPr/>
          <a:lstStyle/>
          <a:p>
            <a:fld id="{39548B30-47D5-3E43-A127-B0FD5CDFC81A}" type="slidenum">
              <a:rPr lang="en-US" smtClean="0"/>
              <a:t>27</a:t>
            </a:fld>
            <a:endParaRPr lang="en-US"/>
          </a:p>
        </p:txBody>
      </p:sp>
    </p:spTree>
    <p:extLst>
      <p:ext uri="{BB962C8B-B14F-4D97-AF65-F5344CB8AC3E}">
        <p14:creationId xmlns:p14="http://schemas.microsoft.com/office/powerpoint/2010/main" val="1997871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w.ye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228600"/>
            <a:ext cx="8890000" cy="6400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28</a:t>
            </a:fld>
            <a:endParaRPr lang="en-US"/>
          </a:p>
        </p:txBody>
      </p:sp>
    </p:spTree>
    <p:extLst>
      <p:ext uri="{BB962C8B-B14F-4D97-AF65-F5344CB8AC3E}">
        <p14:creationId xmlns:p14="http://schemas.microsoft.com/office/powerpoint/2010/main" val="8618716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Question </a:t>
            </a:r>
            <a:r>
              <a:rPr lang="mr-IN" dirty="0" smtClean="0">
                <a:solidFill>
                  <a:srgbClr val="008000"/>
                </a:solidFill>
              </a:rPr>
              <a:t>…</a:t>
            </a:r>
            <a:endParaRPr lang="en-US" dirty="0">
              <a:solidFill>
                <a:srgbClr val="008000"/>
              </a:solidFill>
            </a:endParaRPr>
          </a:p>
        </p:txBody>
      </p:sp>
      <p:sp>
        <p:nvSpPr>
          <p:cNvPr id="3" name="Content Placeholder 2"/>
          <p:cNvSpPr>
            <a:spLocks noGrp="1"/>
          </p:cNvSpPr>
          <p:nvPr>
            <p:ph idx="1"/>
          </p:nvPr>
        </p:nvSpPr>
        <p:spPr>
          <a:xfrm>
            <a:off x="0" y="2332037"/>
            <a:ext cx="9144000" cy="3255963"/>
          </a:xfrm>
        </p:spPr>
        <p:txBody>
          <a:bodyPr>
            <a:normAutofit/>
          </a:bodyPr>
          <a:lstStyle/>
          <a:p>
            <a:r>
              <a:rPr lang="en-US" sz="4000" dirty="0" smtClean="0">
                <a:solidFill>
                  <a:srgbClr val="008000"/>
                </a:solidFill>
              </a:rPr>
              <a:t>Are delivery amounts profit maximizing? </a:t>
            </a:r>
          </a:p>
          <a:p>
            <a:r>
              <a:rPr lang="en-US" dirty="0" smtClean="0"/>
              <a:t>Need costs &amp; profits parameters </a:t>
            </a:r>
            <a:r>
              <a:rPr lang="mr-IN" dirty="0" smtClean="0"/>
              <a:t>–</a:t>
            </a:r>
            <a:r>
              <a:rPr lang="en-US" dirty="0" smtClean="0"/>
              <a:t> Assume </a:t>
            </a:r>
            <a:r>
              <a:rPr lang="mr-IN" dirty="0" smtClean="0"/>
              <a:t>…</a:t>
            </a:r>
            <a:endParaRPr lang="en-US" dirty="0" smtClean="0"/>
          </a:p>
          <a:p>
            <a:pPr lvl="1">
              <a:buFont typeface="Arial"/>
              <a:buChar char="•"/>
            </a:pPr>
            <a:r>
              <a:rPr lang="en-US" dirty="0" smtClean="0"/>
              <a:t>Profit per loaf sold $0.50</a:t>
            </a:r>
          </a:p>
          <a:p>
            <a:pPr lvl="1">
              <a:buFont typeface="Arial"/>
              <a:buChar char="•"/>
            </a:pPr>
            <a:r>
              <a:rPr lang="en-US" dirty="0"/>
              <a:t>Unsold loaf cost $0.25 per </a:t>
            </a:r>
            <a:r>
              <a:rPr lang="en-US" dirty="0" smtClean="0"/>
              <a:t>loaf</a:t>
            </a:r>
          </a:p>
          <a:p>
            <a:pPr lvl="1">
              <a:buFont typeface="Arial"/>
              <a:buChar char="•"/>
            </a:pPr>
            <a:r>
              <a:rPr lang="en-US" dirty="0"/>
              <a:t>Out of stock cost $2.00 per loaf </a:t>
            </a:r>
            <a:r>
              <a:rPr lang="en-US" dirty="0">
                <a:solidFill>
                  <a:schemeClr val="accent4"/>
                </a:solidFill>
              </a:rPr>
              <a:t>demanded</a:t>
            </a:r>
          </a:p>
          <a:p>
            <a:pPr lvl="1">
              <a:buFont typeface="Arial"/>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29</a:t>
            </a:fld>
            <a:endParaRPr lang="en-US" dirty="0"/>
          </a:p>
        </p:txBody>
      </p:sp>
    </p:spTree>
    <p:extLst>
      <p:ext uri="{BB962C8B-B14F-4D97-AF65-F5344CB8AC3E}">
        <p14:creationId xmlns:p14="http://schemas.microsoft.com/office/powerpoint/2010/main" val="29507645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389"/>
            <a:ext cx="8229600" cy="1143000"/>
          </a:xfrm>
        </p:spPr>
        <p:txBody>
          <a:bodyPr/>
          <a:lstStyle/>
          <a:p>
            <a:r>
              <a:rPr lang="en-US" dirty="0" smtClean="0"/>
              <a:t>Gasoline Consumption</a:t>
            </a:r>
            <a:endParaRPr lang="en-US" dirty="0"/>
          </a:p>
        </p:txBody>
      </p:sp>
      <p:sp>
        <p:nvSpPr>
          <p:cNvPr id="3" name="Content Placeholder 2"/>
          <p:cNvSpPr>
            <a:spLocks noGrp="1"/>
          </p:cNvSpPr>
          <p:nvPr>
            <p:ph idx="1"/>
          </p:nvPr>
        </p:nvSpPr>
        <p:spPr>
          <a:xfrm>
            <a:off x="805840" y="2708438"/>
            <a:ext cx="8229600" cy="4525963"/>
          </a:xfrm>
        </p:spPr>
        <p:txBody>
          <a:bodyPr/>
          <a:lstStyle/>
          <a:p>
            <a:r>
              <a:rPr lang="en-US" dirty="0" smtClean="0"/>
              <a:t>Commute many years </a:t>
            </a:r>
            <a:r>
              <a:rPr lang="en-US" dirty="0" err="1" smtClean="0"/>
              <a:t>Tsawwassen</a:t>
            </a:r>
            <a:r>
              <a:rPr lang="en-US" dirty="0" smtClean="0"/>
              <a:t> &lt;-&gt; SFU</a:t>
            </a:r>
          </a:p>
          <a:p>
            <a:r>
              <a:rPr lang="en-US" dirty="0" smtClean="0"/>
              <a:t>Similar route, similar traffic </a:t>
            </a:r>
          </a:p>
          <a:p>
            <a:r>
              <a:rPr lang="en-US" dirty="0" smtClean="0"/>
              <a:t>Measure </a:t>
            </a:r>
            <a:r>
              <a:rPr lang="en-US" dirty="0" err="1" smtClean="0"/>
              <a:t>kms</a:t>
            </a:r>
            <a:r>
              <a:rPr lang="en-US" dirty="0" smtClean="0"/>
              <a:t> and liters each fill-up</a:t>
            </a:r>
          </a:p>
          <a:p>
            <a:r>
              <a:rPr lang="en-US" dirty="0" smtClean="0"/>
              <a:t>Data from One car </a:t>
            </a:r>
            <a:r>
              <a:rPr lang="mr-IN" dirty="0" smtClean="0"/>
              <a:t>–</a:t>
            </a:r>
            <a:r>
              <a:rPr lang="en-US" dirty="0" smtClean="0"/>
              <a:t> One Driver</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a:t>
            </a:fld>
            <a:endParaRPr lang="en-US"/>
          </a:p>
        </p:txBody>
      </p:sp>
      <p:sp>
        <p:nvSpPr>
          <p:cNvPr id="5" name="TextBox 4"/>
          <p:cNvSpPr txBox="1"/>
          <p:nvPr/>
        </p:nvSpPr>
        <p:spPr>
          <a:xfrm>
            <a:off x="245103" y="274638"/>
            <a:ext cx="2428744" cy="646331"/>
          </a:xfrm>
          <a:prstGeom prst="rect">
            <a:avLst/>
          </a:prstGeom>
          <a:noFill/>
        </p:spPr>
        <p:txBody>
          <a:bodyPr wrap="square" rtlCol="0">
            <a:spAutoFit/>
          </a:bodyPr>
          <a:lstStyle/>
          <a:p>
            <a:r>
              <a:rPr lang="en-US" dirty="0">
                <a:solidFill>
                  <a:srgbClr val="FF0000"/>
                </a:solidFill>
              </a:rPr>
              <a:t>A Graphics Application</a:t>
            </a:r>
          </a:p>
          <a:p>
            <a:endParaRPr lang="en-US" dirty="0"/>
          </a:p>
        </p:txBody>
      </p:sp>
    </p:spTree>
    <p:extLst>
      <p:ext uri="{BB962C8B-B14F-4D97-AF65-F5344CB8AC3E}">
        <p14:creationId xmlns:p14="http://schemas.microsoft.com/office/powerpoint/2010/main" val="37550486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r>
              <a:rPr lang="mr-IN" dirty="0" smtClean="0"/>
              <a:t>…</a:t>
            </a:r>
            <a:endParaRPr lang="en-US" dirty="0"/>
          </a:p>
        </p:txBody>
      </p:sp>
      <p:sp>
        <p:nvSpPr>
          <p:cNvPr id="3" name="Content Placeholder 2"/>
          <p:cNvSpPr>
            <a:spLocks noGrp="1"/>
          </p:cNvSpPr>
          <p:nvPr>
            <p:ph idx="1"/>
          </p:nvPr>
        </p:nvSpPr>
        <p:spPr>
          <a:xfrm>
            <a:off x="181429" y="1600200"/>
            <a:ext cx="8809382" cy="4525963"/>
          </a:xfrm>
        </p:spPr>
        <p:txBody>
          <a:bodyPr/>
          <a:lstStyle/>
          <a:p>
            <a:r>
              <a:rPr lang="en-US" dirty="0" smtClean="0">
                <a:solidFill>
                  <a:schemeClr val="accent4"/>
                </a:solidFill>
              </a:rPr>
              <a:t>Demand</a:t>
            </a:r>
            <a:r>
              <a:rPr lang="en-US" dirty="0" smtClean="0"/>
              <a:t> is unknown when it Exceeds Deliveries</a:t>
            </a:r>
          </a:p>
          <a:p>
            <a:pPr lvl="1"/>
            <a:r>
              <a:rPr lang="en-US" dirty="0" smtClean="0">
                <a:solidFill>
                  <a:schemeClr val="accent4"/>
                </a:solidFill>
              </a:rPr>
              <a:t>Demand</a:t>
            </a:r>
            <a:r>
              <a:rPr lang="en-US" dirty="0" smtClean="0"/>
              <a:t>=</a:t>
            </a:r>
            <a:r>
              <a:rPr lang="en-US" dirty="0" smtClean="0">
                <a:solidFill>
                  <a:srgbClr val="008000"/>
                </a:solidFill>
              </a:rPr>
              <a:t>Sales</a:t>
            </a:r>
            <a:r>
              <a:rPr lang="en-US" dirty="0" smtClean="0"/>
              <a:t> when </a:t>
            </a:r>
            <a:r>
              <a:rPr lang="en-US" dirty="0" smtClean="0">
                <a:solidFill>
                  <a:srgbClr val="008000"/>
                </a:solidFill>
              </a:rPr>
              <a:t>Sales</a:t>
            </a:r>
            <a:r>
              <a:rPr lang="en-US" dirty="0" smtClean="0"/>
              <a:t> &lt; </a:t>
            </a:r>
            <a:r>
              <a:rPr lang="en-US" dirty="0" smtClean="0">
                <a:solidFill>
                  <a:srgbClr val="0000FF"/>
                </a:solidFill>
              </a:rPr>
              <a:t>Deliveries</a:t>
            </a:r>
          </a:p>
          <a:p>
            <a:pPr lvl="1"/>
            <a:r>
              <a:rPr lang="en-US" dirty="0" smtClean="0">
                <a:solidFill>
                  <a:schemeClr val="accent4"/>
                </a:solidFill>
              </a:rPr>
              <a:t>Demand</a:t>
            </a:r>
            <a:r>
              <a:rPr lang="en-US" dirty="0" smtClean="0"/>
              <a:t> ≥ </a:t>
            </a:r>
            <a:r>
              <a:rPr lang="en-US" dirty="0" smtClean="0">
                <a:solidFill>
                  <a:srgbClr val="008000"/>
                </a:solidFill>
              </a:rPr>
              <a:t>Sales</a:t>
            </a:r>
            <a:r>
              <a:rPr lang="en-US" dirty="0" smtClean="0"/>
              <a:t> when </a:t>
            </a:r>
            <a:r>
              <a:rPr lang="en-US" dirty="0" smtClean="0">
                <a:solidFill>
                  <a:srgbClr val="008000"/>
                </a:solidFill>
              </a:rPr>
              <a:t>Sales</a:t>
            </a:r>
            <a:r>
              <a:rPr lang="en-US" dirty="0" smtClean="0"/>
              <a:t> = </a:t>
            </a:r>
            <a:r>
              <a:rPr lang="en-US" dirty="0" smtClean="0">
                <a:solidFill>
                  <a:srgbClr val="0000FF"/>
                </a:solidFill>
              </a:rPr>
              <a:t>Deliveries</a:t>
            </a:r>
            <a:r>
              <a:rPr lang="en-US" dirty="0" smtClean="0"/>
              <a:t> (no leftovers)</a:t>
            </a:r>
          </a:p>
          <a:p>
            <a:r>
              <a:rPr lang="en-US" dirty="0" smtClean="0"/>
              <a:t>But we </a:t>
            </a:r>
            <a:r>
              <a:rPr lang="en-US" b="1" dirty="0" smtClean="0"/>
              <a:t>need</a:t>
            </a:r>
            <a:r>
              <a:rPr lang="en-US" dirty="0" smtClean="0"/>
              <a:t> </a:t>
            </a:r>
            <a:r>
              <a:rPr lang="en-US" b="1" dirty="0" smtClean="0">
                <a:solidFill>
                  <a:schemeClr val="accent4"/>
                </a:solidFill>
              </a:rPr>
              <a:t>Demand Distribution </a:t>
            </a:r>
            <a:r>
              <a:rPr lang="en-US" dirty="0" smtClean="0"/>
              <a:t>to choose </a:t>
            </a:r>
            <a:r>
              <a:rPr lang="en-US" dirty="0" smtClean="0">
                <a:solidFill>
                  <a:srgbClr val="0000FF"/>
                </a:solidFill>
              </a:rPr>
              <a:t>new Deliveries</a:t>
            </a:r>
            <a:r>
              <a:rPr lang="en-US" dirty="0" smtClean="0"/>
              <a:t> that will maximize Profit</a:t>
            </a:r>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30</a:t>
            </a:fld>
            <a:endParaRPr lang="en-US"/>
          </a:p>
        </p:txBody>
      </p:sp>
    </p:spTree>
    <p:extLst>
      <p:ext uri="{BB962C8B-B14F-4D97-AF65-F5344CB8AC3E}">
        <p14:creationId xmlns:p14="http://schemas.microsoft.com/office/powerpoint/2010/main" val="3495306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Guess the Demand Distribution (Trial &amp; Error)</a:t>
            </a:r>
          </a:p>
          <a:p>
            <a:r>
              <a:rPr lang="en-US" dirty="0" smtClean="0"/>
              <a:t>Construct </a:t>
            </a:r>
            <a:r>
              <a:rPr lang="en-US" dirty="0" smtClean="0">
                <a:solidFill>
                  <a:srgbClr val="FF0000"/>
                </a:solidFill>
              </a:rPr>
              <a:t>Simulated Sales</a:t>
            </a:r>
            <a:r>
              <a:rPr lang="en-US" dirty="0" smtClean="0"/>
              <a:t>: Use the </a:t>
            </a:r>
            <a:r>
              <a:rPr lang="en-US" dirty="0" smtClean="0">
                <a:solidFill>
                  <a:srgbClr val="0000FF"/>
                </a:solidFill>
              </a:rPr>
              <a:t>Actual Deliveries</a:t>
            </a:r>
            <a:r>
              <a:rPr lang="en-US" dirty="0" smtClean="0"/>
              <a:t> with simulated </a:t>
            </a:r>
            <a:r>
              <a:rPr lang="en-US" dirty="0" smtClean="0">
                <a:solidFill>
                  <a:schemeClr val="accent4"/>
                </a:solidFill>
              </a:rPr>
              <a:t>Demand</a:t>
            </a:r>
            <a:r>
              <a:rPr lang="en-US" dirty="0" smtClean="0"/>
              <a:t> to estimate </a:t>
            </a:r>
            <a:r>
              <a:rPr lang="en-US" dirty="0">
                <a:solidFill>
                  <a:srgbClr val="FF0000"/>
                </a:solidFill>
              </a:rPr>
              <a:t>S</a:t>
            </a:r>
            <a:r>
              <a:rPr lang="en-US" dirty="0" smtClean="0">
                <a:solidFill>
                  <a:srgbClr val="FF0000"/>
                </a:solidFill>
              </a:rPr>
              <a:t>imulated (</a:t>
            </a:r>
            <a:r>
              <a:rPr lang="en-US" dirty="0" smtClean="0">
                <a:solidFill>
                  <a:srgbClr val="0000FF"/>
                </a:solidFill>
              </a:rPr>
              <a:t>Delivery-limited</a:t>
            </a:r>
            <a:r>
              <a:rPr lang="en-US" dirty="0" smtClean="0">
                <a:solidFill>
                  <a:srgbClr val="FF0000"/>
                </a:solidFill>
              </a:rPr>
              <a:t>) Sales</a:t>
            </a:r>
          </a:p>
          <a:p>
            <a:r>
              <a:rPr lang="en-US" dirty="0" smtClean="0"/>
              <a:t>Compare </a:t>
            </a:r>
            <a:r>
              <a:rPr lang="en-US" dirty="0" smtClean="0">
                <a:solidFill>
                  <a:srgbClr val="FF0000"/>
                </a:solidFill>
              </a:rPr>
              <a:t>Simulated Sales </a:t>
            </a:r>
            <a:r>
              <a:rPr lang="en-US" dirty="0" smtClean="0"/>
              <a:t>with </a:t>
            </a:r>
            <a:r>
              <a:rPr lang="en-US" dirty="0" smtClean="0">
                <a:solidFill>
                  <a:srgbClr val="FF0000"/>
                </a:solidFill>
              </a:rPr>
              <a:t>Actual Sales </a:t>
            </a:r>
            <a:r>
              <a:rPr lang="en-US" dirty="0" smtClean="0"/>
              <a:t>and redo Guess if necessary. </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31</a:t>
            </a:fld>
            <a:endParaRPr lang="en-US"/>
          </a:p>
        </p:txBody>
      </p:sp>
    </p:spTree>
    <p:extLst>
      <p:ext uri="{BB962C8B-B14F-4D97-AF65-F5344CB8AC3E}">
        <p14:creationId xmlns:p14="http://schemas.microsoft.com/office/powerpoint/2010/main" val="1429064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weekly pattern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We use Wednesday data only </a:t>
            </a:r>
            <a:r>
              <a:rPr lang="mr-IN" dirty="0" smtClean="0"/>
              <a:t>–</a:t>
            </a:r>
            <a:r>
              <a:rPr lang="en-US" dirty="0" smtClean="0"/>
              <a:t> 53 days data</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32</a:t>
            </a:fld>
            <a:endParaRPr lang="en-US"/>
          </a:p>
        </p:txBody>
      </p:sp>
    </p:spTree>
    <p:extLst>
      <p:ext uri="{BB962C8B-B14F-4D97-AF65-F5344CB8AC3E}">
        <p14:creationId xmlns:p14="http://schemas.microsoft.com/office/powerpoint/2010/main" val="18807535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ess.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33</a:t>
            </a:fld>
            <a:endParaRPr lang="en-US"/>
          </a:p>
        </p:txBody>
      </p:sp>
    </p:spTree>
    <p:extLst>
      <p:ext uri="{BB962C8B-B14F-4D97-AF65-F5344CB8AC3E}">
        <p14:creationId xmlns:p14="http://schemas.microsoft.com/office/powerpoint/2010/main" val="32367441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48B30-47D5-3E43-A127-B0FD5CDFC81A}" type="slidenum">
              <a:rPr lang="en-US" smtClean="0"/>
              <a:t>34</a:t>
            </a:fld>
            <a:endParaRPr lang="en-US"/>
          </a:p>
        </p:txBody>
      </p:sp>
      <p:pic>
        <p:nvPicPr>
          <p:cNvPr id="3" name="Picture 2" descr="ecd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13249856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we know Demand </a:t>
            </a:r>
            <a:r>
              <a:rPr lang="en-US" dirty="0" err="1" smtClean="0"/>
              <a:t>Dist’n</a:t>
            </a:r>
            <a:endParaRPr lang="en-US" dirty="0"/>
          </a:p>
        </p:txBody>
      </p:sp>
      <p:sp>
        <p:nvSpPr>
          <p:cNvPr id="3" name="Content Placeholder 2"/>
          <p:cNvSpPr>
            <a:spLocks noGrp="1"/>
          </p:cNvSpPr>
          <p:nvPr>
            <p:ph idx="1"/>
          </p:nvPr>
        </p:nvSpPr>
        <p:spPr>
          <a:xfrm>
            <a:off x="3119486" y="2882768"/>
            <a:ext cx="4135597" cy="927578"/>
          </a:xfrm>
        </p:spPr>
        <p:txBody>
          <a:bodyPr>
            <a:normAutofit/>
          </a:bodyPr>
          <a:lstStyle/>
          <a:p>
            <a:pPr marL="0" indent="0">
              <a:buNone/>
            </a:pPr>
            <a:r>
              <a:rPr lang="en-US" dirty="0" smtClean="0"/>
              <a:t>D ~N(115,35)</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35</a:t>
            </a:fld>
            <a:endParaRPr lang="en-US"/>
          </a:p>
        </p:txBody>
      </p:sp>
      <p:sp>
        <p:nvSpPr>
          <p:cNvPr id="5" name="TextBox 4"/>
          <p:cNvSpPr txBox="1"/>
          <p:nvPr/>
        </p:nvSpPr>
        <p:spPr>
          <a:xfrm>
            <a:off x="1539502" y="4425065"/>
            <a:ext cx="6942525" cy="2062103"/>
          </a:xfrm>
          <a:prstGeom prst="rect">
            <a:avLst/>
          </a:prstGeom>
          <a:noFill/>
        </p:spPr>
        <p:txBody>
          <a:bodyPr wrap="none" rtlCol="0">
            <a:spAutoFit/>
          </a:bodyPr>
          <a:lstStyle/>
          <a:p>
            <a:r>
              <a:rPr lang="en-US" sz="3200" dirty="0" smtClean="0"/>
              <a:t>Apply </a:t>
            </a:r>
            <a:r>
              <a:rPr lang="en-US" sz="3200" dirty="0" smtClean="0">
                <a:solidFill>
                  <a:schemeClr val="accent4"/>
                </a:solidFill>
              </a:rPr>
              <a:t>Demand</a:t>
            </a:r>
            <a:r>
              <a:rPr lang="en-US" sz="3200" dirty="0" smtClean="0"/>
              <a:t> </a:t>
            </a:r>
            <a:r>
              <a:rPr lang="en-US" sz="3200" dirty="0" smtClean="0">
                <a:solidFill>
                  <a:schemeClr val="accent4"/>
                </a:solidFill>
              </a:rPr>
              <a:t>(D) </a:t>
            </a:r>
            <a:r>
              <a:rPr lang="en-US" sz="3200" dirty="0" smtClean="0"/>
              <a:t>with </a:t>
            </a:r>
            <a:r>
              <a:rPr lang="en-US" sz="3200" dirty="0" smtClean="0">
                <a:solidFill>
                  <a:srgbClr val="0000FF"/>
                </a:solidFill>
              </a:rPr>
              <a:t>Actual Deliveries </a:t>
            </a:r>
          </a:p>
          <a:p>
            <a:r>
              <a:rPr lang="en-US" sz="3200" dirty="0" smtClean="0"/>
              <a:t>and Cost Parameters to simulate Sales</a:t>
            </a:r>
          </a:p>
          <a:p>
            <a:endParaRPr lang="en-US" sz="3200" dirty="0"/>
          </a:p>
          <a:p>
            <a:r>
              <a:rPr lang="en-US" sz="3200" dirty="0" smtClean="0"/>
              <a:t>Let </a:t>
            </a:r>
            <a:r>
              <a:rPr lang="en-US" sz="3200" dirty="0" smtClean="0">
                <a:solidFill>
                  <a:schemeClr val="accent4"/>
                </a:solidFill>
              </a:rPr>
              <a:t>D</a:t>
            </a:r>
            <a:r>
              <a:rPr lang="en-US" sz="3200" dirty="0" smtClean="0"/>
              <a:t> be replaced by </a:t>
            </a:r>
            <a:r>
              <a:rPr lang="en-US" sz="3200" dirty="0" smtClean="0">
                <a:solidFill>
                  <a:schemeClr val="accent4"/>
                </a:solidFill>
              </a:rPr>
              <a:t>D</a:t>
            </a:r>
            <a:r>
              <a:rPr lang="en-US" sz="3200" dirty="0" smtClean="0"/>
              <a:t> * (1+%)</a:t>
            </a:r>
            <a:endParaRPr lang="en-US" sz="3200" dirty="0"/>
          </a:p>
        </p:txBody>
      </p:sp>
    </p:spTree>
    <p:extLst>
      <p:ext uri="{BB962C8B-B14F-4D97-AF65-F5344CB8AC3E}">
        <p14:creationId xmlns:p14="http://schemas.microsoft.com/office/powerpoint/2010/main" val="1444870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our best guess of Demand</a:t>
            </a:r>
            <a:endParaRPr lang="en-US" dirty="0"/>
          </a:p>
        </p:txBody>
      </p:sp>
      <p:sp>
        <p:nvSpPr>
          <p:cNvPr id="3" name="Slide Number Placeholder 2"/>
          <p:cNvSpPr>
            <a:spLocks noGrp="1"/>
          </p:cNvSpPr>
          <p:nvPr>
            <p:ph type="sldNum" sz="quarter" idx="12"/>
          </p:nvPr>
        </p:nvSpPr>
        <p:spPr/>
        <p:txBody>
          <a:bodyPr/>
          <a:lstStyle/>
          <a:p>
            <a:fld id="{39548B30-47D5-3E43-A127-B0FD5CDFC81A}" type="slidenum">
              <a:rPr lang="en-US" smtClean="0"/>
              <a:t>36</a:t>
            </a:fld>
            <a:endParaRPr lang="en-US"/>
          </a:p>
        </p:txBody>
      </p:sp>
      <p:pic>
        <p:nvPicPr>
          <p:cNvPr id="6" name="Content Placeholder 5" descr="temp.jp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468341" y="1600200"/>
            <a:ext cx="8229600" cy="4525963"/>
          </a:xfrm>
        </p:spPr>
      </p:pic>
    </p:spTree>
    <p:extLst>
      <p:ext uri="{BB962C8B-B14F-4D97-AF65-F5344CB8AC3E}">
        <p14:creationId xmlns:p14="http://schemas.microsoft.com/office/powerpoint/2010/main" val="13297933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a:t>
            </a:r>
            <a:endParaRPr lang="en-US" dirty="0"/>
          </a:p>
        </p:txBody>
      </p:sp>
      <p:sp>
        <p:nvSpPr>
          <p:cNvPr id="3" name="Content Placeholder 2"/>
          <p:cNvSpPr>
            <a:spLocks noGrp="1"/>
          </p:cNvSpPr>
          <p:nvPr>
            <p:ph idx="1"/>
          </p:nvPr>
        </p:nvSpPr>
        <p:spPr>
          <a:xfrm>
            <a:off x="1309914" y="2630713"/>
            <a:ext cx="6926943" cy="2322287"/>
          </a:xfrm>
        </p:spPr>
        <p:txBody>
          <a:bodyPr>
            <a:normAutofit/>
          </a:bodyPr>
          <a:lstStyle/>
          <a:p>
            <a:pPr marL="0" indent="0">
              <a:buNone/>
            </a:pPr>
            <a:r>
              <a:rPr lang="en-US" dirty="0" smtClean="0"/>
              <a:t>Could use same process for every Bimbo product and every retail outlet!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37</a:t>
            </a:fld>
            <a:endParaRPr lang="en-US"/>
          </a:p>
        </p:txBody>
      </p:sp>
    </p:spTree>
    <p:extLst>
      <p:ext uri="{BB962C8B-B14F-4D97-AF65-F5344CB8AC3E}">
        <p14:creationId xmlns:p14="http://schemas.microsoft.com/office/powerpoint/2010/main" val="38640939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the Bimbo Example?</a:t>
            </a:r>
            <a:endParaRPr lang="en-US" dirty="0"/>
          </a:p>
        </p:txBody>
      </p:sp>
      <p:sp>
        <p:nvSpPr>
          <p:cNvPr id="3" name="Content Placeholder 2"/>
          <p:cNvSpPr>
            <a:spLocks noGrp="1"/>
          </p:cNvSpPr>
          <p:nvPr>
            <p:ph idx="1"/>
          </p:nvPr>
        </p:nvSpPr>
        <p:spPr/>
        <p:txBody>
          <a:bodyPr>
            <a:normAutofit/>
          </a:bodyPr>
          <a:lstStyle/>
          <a:p>
            <a:r>
              <a:rPr lang="en-US" dirty="0" smtClean="0"/>
              <a:t>Trial and Error is a useful technique when there is a way of checking the outcome.</a:t>
            </a:r>
          </a:p>
          <a:p>
            <a:r>
              <a:rPr lang="en-US" dirty="0" smtClean="0"/>
              <a:t>Use application-context expertise ..</a:t>
            </a:r>
          </a:p>
          <a:p>
            <a:r>
              <a:rPr lang="en-US" dirty="0" smtClean="0"/>
              <a:t>Known population not a requirement for </a:t>
            </a:r>
            <a:r>
              <a:rPr lang="en-US" dirty="0"/>
              <a:t>S</a:t>
            </a:r>
            <a:r>
              <a:rPr lang="en-US" dirty="0" smtClean="0"/>
              <a:t>imulation utility. </a:t>
            </a:r>
          </a:p>
          <a:p>
            <a:r>
              <a:rPr lang="en-US" dirty="0" smtClean="0"/>
              <a:t>Graphical methods are a good way to judge a distribution fit.</a:t>
            </a:r>
          </a:p>
          <a:p>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38</a:t>
            </a:fld>
            <a:endParaRPr lang="en-US"/>
          </a:p>
        </p:txBody>
      </p:sp>
    </p:spTree>
    <p:extLst>
      <p:ext uri="{BB962C8B-B14F-4D97-AF65-F5344CB8AC3E}">
        <p14:creationId xmlns:p14="http://schemas.microsoft.com/office/powerpoint/2010/main" val="3786350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674"/>
            <a:ext cx="8229600" cy="726963"/>
          </a:xfrm>
        </p:spPr>
        <p:txBody>
          <a:bodyPr>
            <a:normAutofit fontScale="90000"/>
          </a:bodyPr>
          <a:lstStyle/>
          <a:p>
            <a:r>
              <a:rPr lang="en-US" dirty="0" smtClean="0"/>
              <a:t>The Premier Football League</a:t>
            </a:r>
            <a:endParaRPr lang="en-US" dirty="0"/>
          </a:p>
        </p:txBody>
      </p:sp>
      <p:sp>
        <p:nvSpPr>
          <p:cNvPr id="3" name="Content Placeholder 2"/>
          <p:cNvSpPr>
            <a:spLocks noGrp="1"/>
          </p:cNvSpPr>
          <p:nvPr>
            <p:ph idx="1"/>
          </p:nvPr>
        </p:nvSpPr>
        <p:spPr>
          <a:xfrm>
            <a:off x="2406462" y="2776706"/>
            <a:ext cx="3721104" cy="2692986"/>
          </a:xfrm>
        </p:spPr>
        <p:txBody>
          <a:bodyPr>
            <a:normAutofit/>
          </a:bodyPr>
          <a:lstStyle/>
          <a:p>
            <a:r>
              <a:rPr lang="en-US" dirty="0" smtClean="0"/>
              <a:t>20 teams</a:t>
            </a:r>
          </a:p>
          <a:p>
            <a:pPr lvl="1"/>
            <a:r>
              <a:rPr lang="en-US" dirty="0" smtClean="0"/>
              <a:t> 1 home game</a:t>
            </a:r>
          </a:p>
          <a:p>
            <a:pPr lvl="1"/>
            <a:r>
              <a:rPr lang="en-US" dirty="0" smtClean="0"/>
              <a:t> 1 away game</a:t>
            </a:r>
          </a:p>
          <a:p>
            <a:r>
              <a:rPr lang="en-US" dirty="0" smtClean="0"/>
              <a:t>2*19 = 38 games (for each team)</a:t>
            </a:r>
          </a:p>
          <a:p>
            <a:pPr marL="0" indent="0">
              <a:buNone/>
            </a:pPr>
            <a:endParaRPr lang="en-US"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39</a:t>
            </a:fld>
            <a:endParaRPr lang="en-US"/>
          </a:p>
        </p:txBody>
      </p:sp>
      <p:sp>
        <p:nvSpPr>
          <p:cNvPr id="5" name="TextBox 4"/>
          <p:cNvSpPr txBox="1"/>
          <p:nvPr/>
        </p:nvSpPr>
        <p:spPr>
          <a:xfrm>
            <a:off x="457200" y="211658"/>
            <a:ext cx="5447546" cy="369332"/>
          </a:xfrm>
          <a:prstGeom prst="rect">
            <a:avLst/>
          </a:prstGeom>
          <a:noFill/>
        </p:spPr>
        <p:txBody>
          <a:bodyPr wrap="square" rtlCol="0">
            <a:spAutoFit/>
          </a:bodyPr>
          <a:lstStyle/>
          <a:p>
            <a:r>
              <a:rPr lang="en-US" dirty="0" smtClean="0">
                <a:solidFill>
                  <a:srgbClr val="FF0000"/>
                </a:solidFill>
              </a:rPr>
              <a:t>Another example of the use of simulation and graphics</a:t>
            </a:r>
            <a:endParaRPr lang="en-US" dirty="0">
              <a:solidFill>
                <a:srgbClr val="FF0000"/>
              </a:solidFill>
            </a:endParaRPr>
          </a:p>
        </p:txBody>
      </p:sp>
      <p:sp>
        <p:nvSpPr>
          <p:cNvPr id="6" name="TextBox 5"/>
          <p:cNvSpPr txBox="1"/>
          <p:nvPr/>
        </p:nvSpPr>
        <p:spPr>
          <a:xfrm>
            <a:off x="2484450" y="1723934"/>
            <a:ext cx="3513101" cy="584776"/>
          </a:xfrm>
          <a:prstGeom prst="rect">
            <a:avLst/>
          </a:prstGeom>
          <a:noFill/>
        </p:spPr>
        <p:txBody>
          <a:bodyPr wrap="none" rtlCol="0">
            <a:spAutoFit/>
          </a:bodyPr>
          <a:lstStyle/>
          <a:p>
            <a:r>
              <a:rPr lang="en-US" sz="3200" dirty="0" smtClean="0">
                <a:solidFill>
                  <a:srgbClr val="008000"/>
                </a:solidFill>
              </a:rPr>
              <a:t>Each Annual Season</a:t>
            </a:r>
            <a:endParaRPr lang="en-US" sz="3200" dirty="0">
              <a:solidFill>
                <a:srgbClr val="008000"/>
              </a:solidFill>
            </a:endParaRPr>
          </a:p>
        </p:txBody>
      </p:sp>
    </p:spTree>
    <p:extLst>
      <p:ext uri="{BB962C8B-B14F-4D97-AF65-F5344CB8AC3E}">
        <p14:creationId xmlns:p14="http://schemas.microsoft.com/office/powerpoint/2010/main" val="1465529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48B30-47D5-3E43-A127-B0FD5CDFC81A}" type="slidenum">
              <a:rPr lang="en-US" smtClean="0"/>
              <a:t>4</a:t>
            </a:fld>
            <a:endParaRPr lang="en-US"/>
          </a:p>
        </p:txBody>
      </p:sp>
      <p:pic>
        <p:nvPicPr>
          <p:cNvPr id="3" name="Picture 2" descr="car.fro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863" y="2117122"/>
            <a:ext cx="2617690" cy="2695366"/>
          </a:xfrm>
          <a:prstGeom prst="rect">
            <a:avLst/>
          </a:prstGeom>
        </p:spPr>
      </p:pic>
      <p:pic>
        <p:nvPicPr>
          <p:cNvPr id="5" name="Picture 4" descr="car.ba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154" y="2117122"/>
            <a:ext cx="3547872" cy="2695366"/>
          </a:xfrm>
          <a:prstGeom prst="rect">
            <a:avLst/>
          </a:prstGeom>
        </p:spPr>
      </p:pic>
    </p:spTree>
    <p:extLst>
      <p:ext uri="{BB962C8B-B14F-4D97-AF65-F5344CB8AC3E}">
        <p14:creationId xmlns:p14="http://schemas.microsoft.com/office/powerpoint/2010/main" val="1054669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40</a:t>
            </a:fld>
            <a:endParaRPr lang="en-US"/>
          </a:p>
        </p:txBody>
      </p:sp>
      <p:pic>
        <p:nvPicPr>
          <p:cNvPr id="5" name="Picture 4" descr="Macintosh HD:Users:larryweldon:Desktop:Screen Shot 2017-03-02 at 9.40.58 PM.png"/>
          <p:cNvPicPr/>
          <p:nvPr/>
        </p:nvPicPr>
        <p:blipFill>
          <a:blip r:embed="rId3">
            <a:extLst>
              <a:ext uri="{28A0092B-C50C-407E-A947-70E740481C1C}">
                <a14:useLocalDpi xmlns:a14="http://schemas.microsoft.com/office/drawing/2010/main" val="0"/>
              </a:ext>
            </a:extLst>
          </a:blip>
          <a:srcRect/>
          <a:stretch>
            <a:fillRect/>
          </a:stretch>
        </p:blipFill>
        <p:spPr bwMode="auto">
          <a:xfrm>
            <a:off x="1832927" y="385127"/>
            <a:ext cx="5478145" cy="6087745"/>
          </a:xfrm>
          <a:prstGeom prst="rect">
            <a:avLst/>
          </a:prstGeom>
          <a:noFill/>
          <a:ln>
            <a:noFill/>
          </a:ln>
        </p:spPr>
      </p:pic>
    </p:spTree>
    <p:extLst>
      <p:ext uri="{BB962C8B-B14F-4D97-AF65-F5344CB8AC3E}">
        <p14:creationId xmlns:p14="http://schemas.microsoft.com/office/powerpoint/2010/main" val="16797450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674"/>
            <a:ext cx="8229600" cy="726963"/>
          </a:xfrm>
        </p:spPr>
        <p:txBody>
          <a:bodyPr>
            <a:normAutofit fontScale="90000"/>
          </a:bodyPr>
          <a:lstStyle/>
          <a:p>
            <a:r>
              <a:rPr lang="en-US" dirty="0" smtClean="0"/>
              <a:t>The Premier Football League</a:t>
            </a:r>
            <a:endParaRPr lang="en-US" dirty="0"/>
          </a:p>
        </p:txBody>
      </p:sp>
      <p:sp>
        <p:nvSpPr>
          <p:cNvPr id="3" name="Content Placeholder 2"/>
          <p:cNvSpPr>
            <a:spLocks noGrp="1"/>
          </p:cNvSpPr>
          <p:nvPr>
            <p:ph idx="1"/>
          </p:nvPr>
        </p:nvSpPr>
        <p:spPr>
          <a:xfrm>
            <a:off x="133692" y="1417637"/>
            <a:ext cx="8723426" cy="4938713"/>
          </a:xfrm>
        </p:spPr>
        <p:txBody>
          <a:bodyPr>
            <a:normAutofit/>
          </a:bodyPr>
          <a:lstStyle/>
          <a:p>
            <a:r>
              <a:rPr lang="en-US" dirty="0" smtClean="0"/>
              <a:t>38 games</a:t>
            </a:r>
          </a:p>
          <a:p>
            <a:r>
              <a:rPr lang="en-US" dirty="0" smtClean="0"/>
              <a:t>League Points</a:t>
            </a:r>
          </a:p>
          <a:p>
            <a:pPr lvl="1"/>
            <a:r>
              <a:rPr lang="en-US" dirty="0" smtClean="0"/>
              <a:t>0 for Loss</a:t>
            </a:r>
          </a:p>
          <a:p>
            <a:pPr lvl="1"/>
            <a:r>
              <a:rPr lang="en-US" dirty="0" smtClean="0"/>
              <a:t>1 for Tie     (about 25% of games end tied)</a:t>
            </a:r>
          </a:p>
          <a:p>
            <a:pPr lvl="1"/>
            <a:r>
              <a:rPr lang="en-US" dirty="0" smtClean="0"/>
              <a:t>3 for Win</a:t>
            </a:r>
          </a:p>
          <a:p>
            <a:r>
              <a:rPr lang="en-US" dirty="0" smtClean="0"/>
              <a:t>Avg. points per game (if teams equal)</a:t>
            </a:r>
            <a:r>
              <a:rPr lang="mr-IN" dirty="0" smtClean="0"/>
              <a:t>–</a:t>
            </a:r>
            <a:r>
              <a:rPr lang="en-US" dirty="0" smtClean="0"/>
              <a:t> 1.375 for each team</a:t>
            </a:r>
          </a:p>
          <a:p>
            <a:r>
              <a:rPr lang="en-US" dirty="0" smtClean="0"/>
              <a:t>Avg. points per team per season = 38*1.375 = </a:t>
            </a:r>
            <a:r>
              <a:rPr lang="en-US" b="1" dirty="0" smtClean="0"/>
              <a:t>52.25</a:t>
            </a:r>
          </a:p>
          <a:p>
            <a:pPr marL="0" indent="0">
              <a:buNone/>
            </a:pPr>
            <a:endParaRPr lang="en-US"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41</a:t>
            </a:fld>
            <a:endParaRPr lang="en-US"/>
          </a:p>
        </p:txBody>
      </p:sp>
      <p:sp>
        <p:nvSpPr>
          <p:cNvPr id="5" name="TextBox 4"/>
          <p:cNvSpPr txBox="1"/>
          <p:nvPr/>
        </p:nvSpPr>
        <p:spPr>
          <a:xfrm>
            <a:off x="457200" y="211658"/>
            <a:ext cx="5447546" cy="369332"/>
          </a:xfrm>
          <a:prstGeom prst="rect">
            <a:avLst/>
          </a:prstGeom>
          <a:noFill/>
        </p:spPr>
        <p:txBody>
          <a:bodyPr wrap="square" rtlCol="0">
            <a:spAutoFit/>
          </a:bodyPr>
          <a:lstStyle/>
          <a:p>
            <a:r>
              <a:rPr lang="en-US" dirty="0" smtClean="0">
                <a:solidFill>
                  <a:srgbClr val="FF0000"/>
                </a:solidFill>
              </a:rPr>
              <a:t>Another example of the use of simulation and graphics</a:t>
            </a:r>
            <a:endParaRPr lang="en-US" dirty="0">
              <a:solidFill>
                <a:srgbClr val="FF0000"/>
              </a:solidFill>
            </a:endParaRPr>
          </a:p>
        </p:txBody>
      </p:sp>
    </p:spTree>
    <p:extLst>
      <p:ext uri="{BB962C8B-B14F-4D97-AF65-F5344CB8AC3E}">
        <p14:creationId xmlns:p14="http://schemas.microsoft.com/office/powerpoint/2010/main" val="847610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42</a:t>
            </a:fld>
            <a:endParaRPr lang="en-US"/>
          </a:p>
        </p:txBody>
      </p:sp>
      <p:pic>
        <p:nvPicPr>
          <p:cNvPr id="5" name="Picture 4" descr="Macintosh HD:Users:larryweldon:Desktop:Screen Shot 2017-03-02 at 9.40.58 PM.png"/>
          <p:cNvPicPr/>
          <p:nvPr/>
        </p:nvPicPr>
        <p:blipFill>
          <a:blip r:embed="rId3">
            <a:extLst>
              <a:ext uri="{28A0092B-C50C-407E-A947-70E740481C1C}">
                <a14:useLocalDpi xmlns:a14="http://schemas.microsoft.com/office/drawing/2010/main" val="0"/>
              </a:ext>
            </a:extLst>
          </a:blip>
          <a:srcRect/>
          <a:stretch>
            <a:fillRect/>
          </a:stretch>
        </p:blipFill>
        <p:spPr bwMode="auto">
          <a:xfrm>
            <a:off x="1832927" y="385127"/>
            <a:ext cx="5478145" cy="6087745"/>
          </a:xfrm>
          <a:prstGeom prst="rect">
            <a:avLst/>
          </a:prstGeom>
          <a:noFill/>
          <a:ln>
            <a:noFill/>
          </a:ln>
        </p:spPr>
      </p:pic>
    </p:spTree>
    <p:extLst>
      <p:ext uri="{BB962C8B-B14F-4D97-AF65-F5344CB8AC3E}">
        <p14:creationId xmlns:p14="http://schemas.microsoft.com/office/powerpoint/2010/main" val="83944361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43</a:t>
            </a:fld>
            <a:endParaRPr lang="en-US"/>
          </a:p>
        </p:txBody>
      </p:sp>
      <p:pic>
        <p:nvPicPr>
          <p:cNvPr id="5" name="Picture 4" descr="Macintosh HD:Users:larryweldon:Desktop:Screen Shot 2017-03-02 at 9.46.29 PM.png"/>
          <p:cNvPicPr/>
          <p:nvPr/>
        </p:nvPicPr>
        <p:blipFill>
          <a:blip r:embed="rId3">
            <a:extLst>
              <a:ext uri="{28A0092B-C50C-407E-A947-70E740481C1C}">
                <a14:useLocalDpi xmlns:a14="http://schemas.microsoft.com/office/drawing/2010/main" val="0"/>
              </a:ext>
            </a:extLst>
          </a:blip>
          <a:srcRect/>
          <a:stretch>
            <a:fillRect/>
          </a:stretch>
        </p:blipFill>
        <p:spPr bwMode="auto">
          <a:xfrm>
            <a:off x="1593167" y="459089"/>
            <a:ext cx="5478145" cy="6019800"/>
          </a:xfrm>
          <a:prstGeom prst="rect">
            <a:avLst/>
          </a:prstGeom>
          <a:noFill/>
          <a:ln>
            <a:noFill/>
          </a:ln>
        </p:spPr>
      </p:pic>
      <p:sp>
        <p:nvSpPr>
          <p:cNvPr id="6" name="TextBox 5"/>
          <p:cNvSpPr txBox="1"/>
          <p:nvPr/>
        </p:nvSpPr>
        <p:spPr>
          <a:xfrm>
            <a:off x="802154" y="4583211"/>
            <a:ext cx="943099" cy="369332"/>
          </a:xfrm>
          <a:prstGeom prst="rect">
            <a:avLst/>
          </a:prstGeom>
          <a:noFill/>
        </p:spPr>
        <p:txBody>
          <a:bodyPr wrap="none" rtlCol="0">
            <a:spAutoFit/>
          </a:bodyPr>
          <a:lstStyle/>
          <a:p>
            <a:r>
              <a:rPr lang="en-US" dirty="0" smtClean="0"/>
              <a:t>Look! -&gt;</a:t>
            </a:r>
            <a:endParaRPr lang="en-US" dirty="0"/>
          </a:p>
        </p:txBody>
      </p:sp>
    </p:spTree>
    <p:extLst>
      <p:ext uri="{BB962C8B-B14F-4D97-AF65-F5344CB8AC3E}">
        <p14:creationId xmlns:p14="http://schemas.microsoft.com/office/powerpoint/2010/main" val="30281636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44</a:t>
            </a:fld>
            <a:endParaRPr lang="en-US"/>
          </a:p>
        </p:txBody>
      </p:sp>
      <p:pic>
        <p:nvPicPr>
          <p:cNvPr id="5" name="Picture 4" descr="Macintosh HD:Users:larryweldon:Desktop:Screen Shot 2017-03-02 at 9.40.58 PM.png"/>
          <p:cNvPicPr/>
          <p:nvPr/>
        </p:nvPicPr>
        <p:blipFill>
          <a:blip r:embed="rId3">
            <a:extLst>
              <a:ext uri="{28A0092B-C50C-407E-A947-70E740481C1C}">
                <a14:useLocalDpi xmlns:a14="http://schemas.microsoft.com/office/drawing/2010/main" val="0"/>
              </a:ext>
            </a:extLst>
          </a:blip>
          <a:srcRect/>
          <a:stretch>
            <a:fillRect/>
          </a:stretch>
        </p:blipFill>
        <p:spPr bwMode="auto">
          <a:xfrm>
            <a:off x="1832927" y="385127"/>
            <a:ext cx="5478145" cy="6087745"/>
          </a:xfrm>
          <a:prstGeom prst="rect">
            <a:avLst/>
          </a:prstGeom>
          <a:noFill/>
          <a:ln>
            <a:noFill/>
          </a:ln>
        </p:spPr>
      </p:pic>
    </p:spTree>
    <p:extLst>
      <p:ext uri="{BB962C8B-B14F-4D97-AF65-F5344CB8AC3E}">
        <p14:creationId xmlns:p14="http://schemas.microsoft.com/office/powerpoint/2010/main" val="14564326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Changes to Teams?</a:t>
            </a:r>
            <a:endParaRPr lang="en-US" dirty="0"/>
          </a:p>
        </p:txBody>
      </p:sp>
      <p:sp>
        <p:nvSpPr>
          <p:cNvPr id="3" name="Content Placeholder 2"/>
          <p:cNvSpPr>
            <a:spLocks noGrp="1"/>
          </p:cNvSpPr>
          <p:nvPr>
            <p:ph idx="1"/>
          </p:nvPr>
        </p:nvSpPr>
        <p:spPr/>
        <p:txBody>
          <a:bodyPr/>
          <a:lstStyle/>
          <a:p>
            <a:r>
              <a:rPr lang="en-US" dirty="0" smtClean="0"/>
              <a:t>There is no draft system to equalize teams</a:t>
            </a:r>
          </a:p>
          <a:p>
            <a:r>
              <a:rPr lang="en-US" dirty="0" smtClean="0"/>
              <a:t>Surprising that a big change would occur</a:t>
            </a:r>
          </a:p>
          <a:p>
            <a:r>
              <a:rPr lang="en-US" dirty="0" smtClean="0"/>
              <a:t>Suggests an investigation of “Luck”</a:t>
            </a:r>
          </a:p>
          <a:p>
            <a:r>
              <a:rPr lang="en-US" dirty="0" smtClean="0"/>
              <a:t>First Attempt </a:t>
            </a:r>
            <a:r>
              <a:rPr lang="mr-IN" dirty="0" smtClean="0"/>
              <a:t>–</a:t>
            </a:r>
            <a:r>
              <a:rPr lang="en-US" dirty="0" smtClean="0"/>
              <a:t> All teams equal</a:t>
            </a:r>
          </a:p>
          <a:p>
            <a:pPr lvl="1"/>
            <a:r>
              <a:rPr lang="en-US" dirty="0" err="1" smtClean="0"/>
              <a:t>Prob</a:t>
            </a:r>
            <a:r>
              <a:rPr lang="en-US" dirty="0" smtClean="0"/>
              <a:t>(Tie)   = 0.25</a:t>
            </a:r>
          </a:p>
          <a:p>
            <a:pPr lvl="1"/>
            <a:r>
              <a:rPr lang="en-US" dirty="0" err="1" smtClean="0"/>
              <a:t>Prob</a:t>
            </a:r>
            <a:r>
              <a:rPr lang="en-US" dirty="0" smtClean="0"/>
              <a:t>(Win) = 0.375</a:t>
            </a:r>
          </a:p>
          <a:p>
            <a:pPr lvl="1"/>
            <a:r>
              <a:rPr lang="en-US" dirty="0" err="1" smtClean="0"/>
              <a:t>Prob</a:t>
            </a:r>
            <a:r>
              <a:rPr lang="en-US" dirty="0" smtClean="0"/>
              <a:t>(Loss) = 0.375</a:t>
            </a:r>
            <a:endParaRPr lang="en-US" dirty="0"/>
          </a:p>
          <a:p>
            <a:pPr marL="457200" lvl="1" indent="0">
              <a:buNone/>
            </a:pPr>
            <a:r>
              <a:rPr lang="en-US" dirty="0"/>
              <a:t>Use </a:t>
            </a:r>
            <a:r>
              <a:rPr lang="en-US" dirty="0" err="1"/>
              <a:t>lgz.round</a:t>
            </a:r>
            <a:r>
              <a:rPr lang="en-US" dirty="0"/>
              <a:t>(ha=</a:t>
            </a:r>
            <a:r>
              <a:rPr lang="en-US" dirty="0" smtClean="0"/>
              <a:t>0)</a:t>
            </a:r>
            <a:endParaRPr lang="en-CA" dirty="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45</a:t>
            </a:fld>
            <a:endParaRPr lang="en-US"/>
          </a:p>
        </p:txBody>
      </p:sp>
    </p:spTree>
    <p:extLst>
      <p:ext uri="{BB962C8B-B14F-4D97-AF65-F5344CB8AC3E}">
        <p14:creationId xmlns:p14="http://schemas.microsoft.com/office/powerpoint/2010/main" val="32041561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46</a:t>
            </a:fld>
            <a:endParaRPr lang="en-US"/>
          </a:p>
        </p:txBody>
      </p:sp>
      <p:sp>
        <p:nvSpPr>
          <p:cNvPr id="5" name="Rectangle 4"/>
          <p:cNvSpPr/>
          <p:nvPr/>
        </p:nvSpPr>
        <p:spPr>
          <a:xfrm>
            <a:off x="2286000" y="335845"/>
            <a:ext cx="4572000" cy="6186310"/>
          </a:xfrm>
          <a:prstGeom prst="rect">
            <a:avLst/>
          </a:prstGeom>
        </p:spPr>
        <p:txBody>
          <a:bodyPr>
            <a:spAutoFit/>
          </a:bodyPr>
          <a:lstStyle/>
          <a:p>
            <a:r>
              <a:rPr lang="en-US" dirty="0"/>
              <a:t> [,1] [,2] [,3] [,4] [,5] [,6] [,7] [,8] [,9] [,10]</a:t>
            </a:r>
            <a:endParaRPr lang="en-CA" dirty="0"/>
          </a:p>
          <a:p>
            <a:r>
              <a:rPr lang="en-US" dirty="0"/>
              <a:t> [1,]    69   66   66   63   71   64   66   69   70    69</a:t>
            </a:r>
            <a:endParaRPr lang="en-CA" dirty="0"/>
          </a:p>
          <a:p>
            <a:r>
              <a:rPr lang="en-US" dirty="0"/>
              <a:t> [2,]    63   64   62   62   66   63   63   67   67    68</a:t>
            </a:r>
            <a:endParaRPr lang="en-CA" dirty="0"/>
          </a:p>
          <a:p>
            <a:r>
              <a:rPr lang="en-US" dirty="0"/>
              <a:t> [3,]    62   62   61   59   65   62   60   64   67    63</a:t>
            </a:r>
            <a:endParaRPr lang="en-CA" dirty="0"/>
          </a:p>
          <a:p>
            <a:r>
              <a:rPr lang="en-US" dirty="0"/>
              <a:t> [4,]    59   61   59   59   62   61   58   63   61    62</a:t>
            </a:r>
            <a:endParaRPr lang="en-CA" dirty="0"/>
          </a:p>
          <a:p>
            <a:r>
              <a:rPr lang="en-US" dirty="0"/>
              <a:t> [5,]    57   60   57   58   61   61   57   62   60    59</a:t>
            </a:r>
            <a:endParaRPr lang="en-CA" dirty="0"/>
          </a:p>
          <a:p>
            <a:r>
              <a:rPr lang="en-US" dirty="0"/>
              <a:t> [6,]    57   59   56   57   60   58   57   59   59    58</a:t>
            </a:r>
            <a:endParaRPr lang="en-CA" dirty="0"/>
          </a:p>
          <a:p>
            <a:r>
              <a:rPr lang="en-US" dirty="0"/>
              <a:t> [7,]    56   58   55   57   60   58   56   56   55    55</a:t>
            </a:r>
            <a:endParaRPr lang="en-CA" dirty="0"/>
          </a:p>
          <a:p>
            <a:r>
              <a:rPr lang="en-US" dirty="0"/>
              <a:t> [8,]    56   58   54   55   59   57   55   56   54    54</a:t>
            </a:r>
            <a:endParaRPr lang="en-CA" dirty="0"/>
          </a:p>
          <a:p>
            <a:r>
              <a:rPr lang="en-US" dirty="0"/>
              <a:t> [9,]    54   52   53   54   56   55   54   55   54    54</a:t>
            </a:r>
            <a:endParaRPr lang="en-CA" dirty="0"/>
          </a:p>
          <a:p>
            <a:r>
              <a:rPr lang="en-US" dirty="0"/>
              <a:t>[10,]   52   52   52   52   53   53   53   53   53    51</a:t>
            </a:r>
            <a:endParaRPr lang="en-CA" dirty="0"/>
          </a:p>
          <a:p>
            <a:r>
              <a:rPr lang="en-US" dirty="0"/>
              <a:t>[11,]   50   48   52   51   52   50   53   51   51    51</a:t>
            </a:r>
            <a:endParaRPr lang="en-CA" dirty="0"/>
          </a:p>
          <a:p>
            <a:r>
              <a:rPr lang="en-US" dirty="0"/>
              <a:t>[12,]   50   48   51   50   52   50   52   50   50    50</a:t>
            </a:r>
            <a:endParaRPr lang="en-CA" dirty="0"/>
          </a:p>
          <a:p>
            <a:r>
              <a:rPr lang="en-US" dirty="0"/>
              <a:t>[13,]   49   48   51   50   50   50   51   50   49    50</a:t>
            </a:r>
            <a:endParaRPr lang="en-CA" dirty="0"/>
          </a:p>
          <a:p>
            <a:r>
              <a:rPr lang="en-US" dirty="0"/>
              <a:t>[14,]   47   47   51   49   48   49   47   46   49    49</a:t>
            </a:r>
            <a:endParaRPr lang="en-CA" dirty="0"/>
          </a:p>
          <a:p>
            <a:r>
              <a:rPr lang="en-US" dirty="0"/>
              <a:t>[15,]   47   47   50   48   47   48   47   43   47    45</a:t>
            </a:r>
            <a:endParaRPr lang="en-CA" dirty="0"/>
          </a:p>
          <a:p>
            <a:r>
              <a:rPr lang="en-US" dirty="0"/>
              <a:t>[16,]   47   44   47   46   41   47   47   41   46    45</a:t>
            </a:r>
            <a:endParaRPr lang="en-CA" dirty="0"/>
          </a:p>
          <a:p>
            <a:r>
              <a:rPr lang="en-US" dirty="0"/>
              <a:t>[17,]   46   44   44   45   41   45   45   39   45    44</a:t>
            </a:r>
            <a:endParaRPr lang="en-CA" dirty="0"/>
          </a:p>
          <a:p>
            <a:r>
              <a:rPr lang="en-US" dirty="0"/>
              <a:t>[18,]   44   42   43   43   40   45   43   38   43    44</a:t>
            </a:r>
            <a:endParaRPr lang="en-CA" dirty="0"/>
          </a:p>
          <a:p>
            <a:r>
              <a:rPr lang="en-US" dirty="0"/>
              <a:t>[19,]   39   42   42   41   39   42   41   38   41    43</a:t>
            </a:r>
            <a:endParaRPr lang="en-CA" dirty="0"/>
          </a:p>
          <a:p>
            <a:r>
              <a:rPr lang="en-US" dirty="0"/>
              <a:t>[20,]   33   37   31   39   32   33   33   36   38    40</a:t>
            </a:r>
            <a:endParaRPr lang="en-CA" dirty="0"/>
          </a:p>
          <a:p>
            <a:r>
              <a:rPr lang="en-US" dirty="0"/>
              <a:t> </a:t>
            </a:r>
          </a:p>
        </p:txBody>
      </p:sp>
      <p:sp>
        <p:nvSpPr>
          <p:cNvPr id="7" name="TextBox 6"/>
          <p:cNvSpPr txBox="1"/>
          <p:nvPr/>
        </p:nvSpPr>
        <p:spPr>
          <a:xfrm>
            <a:off x="1403770" y="6522155"/>
            <a:ext cx="2478225" cy="369332"/>
          </a:xfrm>
          <a:prstGeom prst="rect">
            <a:avLst/>
          </a:prstGeom>
          <a:noFill/>
        </p:spPr>
        <p:txBody>
          <a:bodyPr wrap="none" rtlCol="0">
            <a:spAutoFit/>
          </a:bodyPr>
          <a:lstStyle/>
          <a:p>
            <a:r>
              <a:rPr lang="en-US" dirty="0" smtClean="0"/>
              <a:t>Use </a:t>
            </a:r>
            <a:r>
              <a:rPr lang="en-US" dirty="0" err="1" smtClean="0"/>
              <a:t>lgz.round.hilo</a:t>
            </a:r>
            <a:r>
              <a:rPr lang="en-US" dirty="0" smtClean="0"/>
              <a:t>(ha=0)</a:t>
            </a:r>
            <a:endParaRPr lang="en-US" dirty="0"/>
          </a:p>
        </p:txBody>
      </p:sp>
    </p:spTree>
    <p:extLst>
      <p:ext uri="{BB962C8B-B14F-4D97-AF65-F5344CB8AC3E}">
        <p14:creationId xmlns:p14="http://schemas.microsoft.com/office/powerpoint/2010/main" val="241945781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47</a:t>
            </a:fld>
            <a:endParaRPr lang="en-US"/>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817659" y="1864677"/>
            <a:ext cx="5486400" cy="3128645"/>
          </a:xfrm>
          <a:prstGeom prst="rect">
            <a:avLst/>
          </a:prstGeom>
        </p:spPr>
      </p:pic>
    </p:spTree>
    <p:extLst>
      <p:ext uri="{BB962C8B-B14F-4D97-AF65-F5344CB8AC3E}">
        <p14:creationId xmlns:p14="http://schemas.microsoft.com/office/powerpoint/2010/main" val="133050587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suggest?</a:t>
            </a:r>
            <a:endParaRPr lang="en-US" dirty="0"/>
          </a:p>
        </p:txBody>
      </p:sp>
      <p:sp>
        <p:nvSpPr>
          <p:cNvPr id="3" name="Content Placeholder 2"/>
          <p:cNvSpPr>
            <a:spLocks noGrp="1"/>
          </p:cNvSpPr>
          <p:nvPr>
            <p:ph idx="1"/>
          </p:nvPr>
        </p:nvSpPr>
        <p:spPr>
          <a:xfrm>
            <a:off x="457200" y="2063752"/>
            <a:ext cx="8229600" cy="2180549"/>
          </a:xfrm>
        </p:spPr>
        <p:txBody>
          <a:bodyPr>
            <a:normAutofit lnSpcReduction="10000"/>
          </a:bodyPr>
          <a:lstStyle/>
          <a:p>
            <a:r>
              <a:rPr lang="en-US" dirty="0" smtClean="0"/>
              <a:t>Leicester City superior</a:t>
            </a:r>
          </a:p>
          <a:p>
            <a:r>
              <a:rPr lang="en-US" dirty="0" smtClean="0"/>
              <a:t>Aston Villa inferior</a:t>
            </a:r>
          </a:p>
          <a:p>
            <a:r>
              <a:rPr lang="en-US" dirty="0" smtClean="0"/>
              <a:t>Rest about the same ???</a:t>
            </a:r>
          </a:p>
          <a:p>
            <a:pPr marL="0" indent="0">
              <a:buNone/>
            </a:pPr>
            <a:r>
              <a:rPr lang="en-US" dirty="0" smtClean="0"/>
              <a:t>Suggests a need for more information </a:t>
            </a:r>
            <a:r>
              <a:rPr lang="mr-IN" dirty="0" smtClean="0"/>
              <a: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48</a:t>
            </a:fld>
            <a:endParaRPr lang="en-US"/>
          </a:p>
        </p:txBody>
      </p:sp>
      <p:sp>
        <p:nvSpPr>
          <p:cNvPr id="5" name="TextBox 4"/>
          <p:cNvSpPr txBox="1"/>
          <p:nvPr/>
        </p:nvSpPr>
        <p:spPr>
          <a:xfrm>
            <a:off x="779872" y="4845856"/>
            <a:ext cx="4102956" cy="369332"/>
          </a:xfrm>
          <a:prstGeom prst="rect">
            <a:avLst/>
          </a:prstGeom>
          <a:noFill/>
        </p:spPr>
        <p:txBody>
          <a:bodyPr wrap="none" rtlCol="0">
            <a:spAutoFit/>
          </a:bodyPr>
          <a:lstStyle/>
          <a:p>
            <a:r>
              <a:rPr lang="en-US" dirty="0"/>
              <a:t>Use </a:t>
            </a:r>
            <a:r>
              <a:rPr lang="en-US" dirty="0" err="1"/>
              <a:t>lgz.round</a:t>
            </a:r>
            <a:r>
              <a:rPr lang="en-US" dirty="0"/>
              <a:t>(ha=.1,nsup=6,hi=1.5,m=10)</a:t>
            </a:r>
            <a:r>
              <a:rPr lang="en-CA" dirty="0"/>
              <a:t> </a:t>
            </a:r>
            <a:endParaRPr lang="en-US" dirty="0"/>
          </a:p>
        </p:txBody>
      </p:sp>
    </p:spTree>
    <p:extLst>
      <p:ext uri="{BB962C8B-B14F-4D97-AF65-F5344CB8AC3E}">
        <p14:creationId xmlns:p14="http://schemas.microsoft.com/office/powerpoint/2010/main" val="160478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49</a:t>
            </a:fld>
            <a:endParaRPr lang="en-US"/>
          </a:p>
        </p:txBody>
      </p:sp>
      <p:sp>
        <p:nvSpPr>
          <p:cNvPr id="5" name="Rectangle 4"/>
          <p:cNvSpPr/>
          <p:nvPr/>
        </p:nvSpPr>
        <p:spPr>
          <a:xfrm>
            <a:off x="2286000" y="474345"/>
            <a:ext cx="4572000" cy="5909311"/>
          </a:xfrm>
          <a:prstGeom prst="rect">
            <a:avLst/>
          </a:prstGeom>
        </p:spPr>
        <p:txBody>
          <a:bodyPr>
            <a:spAutoFit/>
          </a:bodyPr>
          <a:lstStyle/>
          <a:p>
            <a:r>
              <a:rPr lang="en-US" dirty="0"/>
              <a:t> [,1] [,2] [,3] [,4] [,5] [,6] [,7] [,8] [,9] [,10]</a:t>
            </a:r>
            <a:endParaRPr lang="en-CA" dirty="0"/>
          </a:p>
          <a:p>
            <a:r>
              <a:rPr lang="en-US" dirty="0"/>
              <a:t> [1,]    71   63   69   63   73   83   78   72   70    61</a:t>
            </a:r>
            <a:endParaRPr lang="en-CA" dirty="0"/>
          </a:p>
          <a:p>
            <a:r>
              <a:rPr lang="en-US" dirty="0"/>
              <a:t> [2,]    71   62   67   63   64   64   72   72   70    61</a:t>
            </a:r>
            <a:endParaRPr lang="en-CA" dirty="0"/>
          </a:p>
          <a:p>
            <a:r>
              <a:rPr lang="en-US" dirty="0"/>
              <a:t> [3,]    67   61   61   62   61   61   62   66   66    60</a:t>
            </a:r>
            <a:endParaRPr lang="en-CA" dirty="0"/>
          </a:p>
          <a:p>
            <a:r>
              <a:rPr lang="en-US" dirty="0"/>
              <a:t> [4,]    64   60   59   62   61   59   59   62   62    59</a:t>
            </a:r>
            <a:endParaRPr lang="en-CA" dirty="0"/>
          </a:p>
          <a:p>
            <a:r>
              <a:rPr lang="en-US" dirty="0"/>
              <a:t> [5,]    62   58   57   61   60   58   59   61   59    58</a:t>
            </a:r>
            <a:endParaRPr lang="en-CA" dirty="0"/>
          </a:p>
          <a:p>
            <a:r>
              <a:rPr lang="en-US" dirty="0"/>
              <a:t> [6,]    56   58   54   60   58   58   59   56   55    58</a:t>
            </a:r>
            <a:endParaRPr lang="en-CA" dirty="0"/>
          </a:p>
          <a:p>
            <a:r>
              <a:rPr lang="en-US" dirty="0"/>
              <a:t> [7,]    54   57   54   56   55   57   56   54   54    58</a:t>
            </a:r>
            <a:endParaRPr lang="en-CA" dirty="0"/>
          </a:p>
          <a:p>
            <a:r>
              <a:rPr lang="en-US" dirty="0"/>
              <a:t> [8,]    54   57   53   55   52   53   54   54   53    58</a:t>
            </a:r>
            <a:endParaRPr lang="en-CA" dirty="0"/>
          </a:p>
          <a:p>
            <a:r>
              <a:rPr lang="en-US" dirty="0"/>
              <a:t> [9,]    51   53   52   55   51   53   53   51   53    55</a:t>
            </a:r>
            <a:endParaRPr lang="en-CA" dirty="0"/>
          </a:p>
          <a:p>
            <a:r>
              <a:rPr lang="en-US" dirty="0"/>
              <a:t>[10,]   51   52   51   54   51   52   52   51   53    53</a:t>
            </a:r>
            <a:endParaRPr lang="en-CA" dirty="0"/>
          </a:p>
          <a:p>
            <a:r>
              <a:rPr lang="en-US" dirty="0"/>
              <a:t>[11,]   51   52   51   52   51   52   51   50   52    52</a:t>
            </a:r>
            <a:endParaRPr lang="en-CA" dirty="0"/>
          </a:p>
          <a:p>
            <a:r>
              <a:rPr lang="en-US" dirty="0"/>
              <a:t>[12,]   48   50   50   51   50   51   49   47   50    50</a:t>
            </a:r>
            <a:endParaRPr lang="en-CA" dirty="0"/>
          </a:p>
          <a:p>
            <a:r>
              <a:rPr lang="en-US" dirty="0"/>
              <a:t>[13,]   48   48   50   51   50   49   47   46   48    50</a:t>
            </a:r>
            <a:endParaRPr lang="en-CA" dirty="0"/>
          </a:p>
          <a:p>
            <a:r>
              <a:rPr lang="en-US" dirty="0"/>
              <a:t>[14,]   47   46   49   48   50   49   47   46   47    49</a:t>
            </a:r>
            <a:endParaRPr lang="en-CA" dirty="0"/>
          </a:p>
          <a:p>
            <a:r>
              <a:rPr lang="en-US" dirty="0"/>
              <a:t>[15,]   46   46   49   48   49   48   46   45   47    46</a:t>
            </a:r>
            <a:endParaRPr lang="en-CA" dirty="0"/>
          </a:p>
          <a:p>
            <a:r>
              <a:rPr lang="en-US" dirty="0"/>
              <a:t>[16,]   44   46   49   47   47   45   44   43   45    46</a:t>
            </a:r>
            <a:endParaRPr lang="en-CA" dirty="0"/>
          </a:p>
          <a:p>
            <a:r>
              <a:rPr lang="en-US" dirty="0"/>
              <a:t>[17,]   43   45   47   47   46   39   42   41   44    45</a:t>
            </a:r>
            <a:endParaRPr lang="en-CA" dirty="0"/>
          </a:p>
          <a:p>
            <a:r>
              <a:rPr lang="en-US" dirty="0"/>
              <a:t>[18,]   43   42   47   47   44   39   41   39   42    43</a:t>
            </a:r>
            <a:endParaRPr lang="en-CA" dirty="0"/>
          </a:p>
          <a:p>
            <a:r>
              <a:rPr lang="en-US" dirty="0"/>
              <a:t>[19,]   38   42   44   46   41   39   36   38   42    42</a:t>
            </a:r>
            <a:endParaRPr lang="en-CA" dirty="0"/>
          </a:p>
          <a:p>
            <a:r>
              <a:rPr lang="en-US" dirty="0"/>
              <a:t>[20,]   35   39   38   32   37   29   35   37   32    39</a:t>
            </a:r>
          </a:p>
        </p:txBody>
      </p:sp>
      <p:sp>
        <p:nvSpPr>
          <p:cNvPr id="6" name="TextBox 5"/>
          <p:cNvSpPr txBox="1"/>
          <p:nvPr/>
        </p:nvSpPr>
        <p:spPr>
          <a:xfrm>
            <a:off x="2286000" y="6583680"/>
            <a:ext cx="184666" cy="369332"/>
          </a:xfrm>
          <a:prstGeom prst="rect">
            <a:avLst/>
          </a:prstGeom>
          <a:noFill/>
        </p:spPr>
        <p:txBody>
          <a:bodyPr wrap="none" rtlCol="0">
            <a:spAutoFit/>
          </a:bodyPr>
          <a:lstStyle/>
          <a:p>
            <a:endParaRPr lang="en-US" dirty="0"/>
          </a:p>
        </p:txBody>
      </p:sp>
      <p:sp>
        <p:nvSpPr>
          <p:cNvPr id="7" name="Rectangle 6"/>
          <p:cNvSpPr/>
          <p:nvPr/>
        </p:nvSpPr>
        <p:spPr>
          <a:xfrm>
            <a:off x="2152065" y="6408559"/>
            <a:ext cx="4483356" cy="369332"/>
          </a:xfrm>
          <a:prstGeom prst="rect">
            <a:avLst/>
          </a:prstGeom>
        </p:spPr>
        <p:txBody>
          <a:bodyPr wrap="none">
            <a:spAutoFit/>
          </a:bodyPr>
          <a:lstStyle/>
          <a:p>
            <a:r>
              <a:rPr lang="en-US" dirty="0"/>
              <a:t>use </a:t>
            </a:r>
            <a:r>
              <a:rPr lang="en-US" dirty="0" err="1"/>
              <a:t>lgz.round.hilo</a:t>
            </a:r>
            <a:r>
              <a:rPr lang="en-US" dirty="0"/>
              <a:t>(ha=.1,nsup=6,hi=1.5,m=10)</a:t>
            </a:r>
            <a:endParaRPr lang="en-CA" dirty="0"/>
          </a:p>
        </p:txBody>
      </p:sp>
    </p:spTree>
    <p:extLst>
      <p:ext uri="{BB962C8B-B14F-4D97-AF65-F5344CB8AC3E}">
        <p14:creationId xmlns:p14="http://schemas.microsoft.com/office/powerpoint/2010/main" val="31044011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9548B30-47D5-3E43-A127-B0FD5CDFC81A}" type="slidenum">
              <a:rPr lang="en-US" smtClean="0"/>
              <a:t>5</a:t>
            </a:fld>
            <a:endParaRPr lang="en-US"/>
          </a:p>
        </p:txBody>
      </p:sp>
      <p:pic>
        <p:nvPicPr>
          <p:cNvPr id="15" name="Picture 14"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0688"/>
            <a:ext cx="6400800" cy="6400800"/>
          </a:xfrm>
          <a:prstGeom prst="rect">
            <a:avLst/>
          </a:prstGeom>
        </p:spPr>
      </p:pic>
      <p:cxnSp>
        <p:nvCxnSpPr>
          <p:cNvPr id="18" name="Straight Connector 17"/>
          <p:cNvCxnSpPr/>
          <p:nvPr/>
        </p:nvCxnSpPr>
        <p:spPr>
          <a:xfrm flipH="1">
            <a:off x="2094515" y="3386528"/>
            <a:ext cx="53031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487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50</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839941" y="1961197"/>
            <a:ext cx="5486400" cy="2935605"/>
          </a:xfrm>
          <a:prstGeom prst="rect">
            <a:avLst/>
          </a:prstGeom>
        </p:spPr>
      </p:pic>
    </p:spTree>
    <p:extLst>
      <p:ext uri="{BB962C8B-B14F-4D97-AF65-F5344CB8AC3E}">
        <p14:creationId xmlns:p14="http://schemas.microsoft.com/office/powerpoint/2010/main" val="62422997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a:xfrm>
            <a:off x="457200" y="1990097"/>
            <a:ext cx="8229600" cy="3256796"/>
          </a:xfrm>
        </p:spPr>
        <p:txBody>
          <a:bodyPr/>
          <a:lstStyle/>
          <a:p>
            <a:r>
              <a:rPr lang="en-US" dirty="0" smtClean="0"/>
              <a:t>Leicester City seems Superior, Aston Villa inferior</a:t>
            </a:r>
          </a:p>
          <a:p>
            <a:r>
              <a:rPr lang="en-US" dirty="0" smtClean="0"/>
              <a:t>Most other teams equal</a:t>
            </a:r>
          </a:p>
          <a:p>
            <a:r>
              <a:rPr lang="en-US" dirty="0" smtClean="0"/>
              <a:t>Historically Superior teams exist</a:t>
            </a:r>
          </a:p>
          <a:p>
            <a:r>
              <a:rPr lang="en-US" dirty="0" smtClean="0"/>
              <a:t>Leicester City anomalous </a:t>
            </a:r>
            <a:r>
              <a:rPr lang="mr-IN" dirty="0" smtClean="0"/>
              <a:t>–</a:t>
            </a:r>
            <a:r>
              <a:rPr lang="en-US" dirty="0" smtClean="0"/>
              <a:t> Luck? </a:t>
            </a:r>
          </a:p>
          <a:p>
            <a:pPr marL="0" indent="0">
              <a:buNone/>
            </a:pP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51</a:t>
            </a:fld>
            <a:endParaRPr lang="en-US"/>
          </a:p>
        </p:txBody>
      </p:sp>
    </p:spTree>
    <p:extLst>
      <p:ext uri="{BB962C8B-B14F-4D97-AF65-F5344CB8AC3E}">
        <p14:creationId xmlns:p14="http://schemas.microsoft.com/office/powerpoint/2010/main" val="345407928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52</a:t>
            </a:fld>
            <a:endParaRPr lang="en-US"/>
          </a:p>
        </p:txBody>
      </p:sp>
      <p:pic>
        <p:nvPicPr>
          <p:cNvPr id="5" name="Picture 4"/>
          <p:cNvPicPr>
            <a:picLocks noChangeAspect="1"/>
          </p:cNvPicPr>
          <p:nvPr/>
        </p:nvPicPr>
        <p:blipFill>
          <a:blip r:embed="rId3"/>
          <a:stretch>
            <a:fillRect/>
          </a:stretch>
        </p:blipFill>
        <p:spPr>
          <a:xfrm>
            <a:off x="1485900" y="-136525"/>
            <a:ext cx="6148552" cy="6858000"/>
          </a:xfrm>
          <a:prstGeom prst="rect">
            <a:avLst/>
          </a:prstGeom>
        </p:spPr>
      </p:pic>
      <p:sp>
        <p:nvSpPr>
          <p:cNvPr id="6" name="TextBox 5"/>
          <p:cNvSpPr txBox="1"/>
          <p:nvPr/>
        </p:nvSpPr>
        <p:spPr>
          <a:xfrm>
            <a:off x="4010771" y="160671"/>
            <a:ext cx="2686064" cy="369332"/>
          </a:xfrm>
          <a:prstGeom prst="rect">
            <a:avLst/>
          </a:prstGeom>
          <a:noFill/>
        </p:spPr>
        <p:txBody>
          <a:bodyPr wrap="none" rtlCol="0">
            <a:spAutoFit/>
          </a:bodyPr>
          <a:lstStyle/>
          <a:p>
            <a:r>
              <a:rPr lang="en-US" dirty="0" smtClean="0"/>
              <a:t>Current Unfinished Season</a:t>
            </a:r>
            <a:endParaRPr lang="en-US" dirty="0"/>
          </a:p>
        </p:txBody>
      </p:sp>
      <p:sp>
        <p:nvSpPr>
          <p:cNvPr id="7" name="TextBox 6"/>
          <p:cNvSpPr txBox="1"/>
          <p:nvPr/>
        </p:nvSpPr>
        <p:spPr>
          <a:xfrm>
            <a:off x="243215" y="913472"/>
            <a:ext cx="1242685" cy="646331"/>
          </a:xfrm>
          <a:prstGeom prst="rect">
            <a:avLst/>
          </a:prstGeom>
          <a:noFill/>
        </p:spPr>
        <p:txBody>
          <a:bodyPr wrap="none" rtlCol="0">
            <a:spAutoFit/>
          </a:bodyPr>
          <a:lstStyle/>
          <a:p>
            <a:r>
              <a:rPr lang="en-US" dirty="0" smtClean="0"/>
              <a:t>Look at top</a:t>
            </a:r>
          </a:p>
          <a:p>
            <a:r>
              <a:rPr lang="en-US" dirty="0" smtClean="0"/>
              <a:t>Six teams!</a:t>
            </a:r>
            <a:endParaRPr lang="en-US" dirty="0"/>
          </a:p>
        </p:txBody>
      </p:sp>
      <p:sp>
        <p:nvSpPr>
          <p:cNvPr id="2" name="TextBox 1"/>
          <p:cNvSpPr txBox="1"/>
          <p:nvPr/>
        </p:nvSpPr>
        <p:spPr>
          <a:xfrm>
            <a:off x="590474" y="4883988"/>
            <a:ext cx="1505540" cy="369332"/>
          </a:xfrm>
          <a:prstGeom prst="rect">
            <a:avLst/>
          </a:prstGeom>
          <a:noFill/>
        </p:spPr>
        <p:txBody>
          <a:bodyPr wrap="none" rtlCol="0">
            <a:spAutoFit/>
          </a:bodyPr>
          <a:lstStyle/>
          <a:p>
            <a:r>
              <a:rPr lang="en-US" dirty="0" smtClean="0"/>
              <a:t>Look again! -&gt;</a:t>
            </a:r>
            <a:endParaRPr lang="en-US" dirty="0"/>
          </a:p>
        </p:txBody>
      </p:sp>
    </p:spTree>
    <p:extLst>
      <p:ext uri="{BB962C8B-B14F-4D97-AF65-F5344CB8AC3E}">
        <p14:creationId xmlns:p14="http://schemas.microsoft.com/office/powerpoint/2010/main" val="332451460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inference?  </a:t>
            </a:r>
            <a:endParaRPr lang="en-US" dirty="0"/>
          </a:p>
        </p:txBody>
      </p:sp>
      <p:sp>
        <p:nvSpPr>
          <p:cNvPr id="3" name="Content Placeholder 2"/>
          <p:cNvSpPr>
            <a:spLocks noGrp="1"/>
          </p:cNvSpPr>
          <p:nvPr>
            <p:ph idx="1"/>
          </p:nvPr>
        </p:nvSpPr>
        <p:spPr>
          <a:xfrm>
            <a:off x="468341" y="1600200"/>
            <a:ext cx="8229600" cy="4525963"/>
          </a:xfrm>
        </p:spPr>
        <p:txBody>
          <a:bodyPr/>
          <a:lstStyle/>
          <a:p>
            <a:r>
              <a:rPr lang="en-US" dirty="0" smtClean="0"/>
              <a:t>There are two tiers in the Premier League</a:t>
            </a:r>
          </a:p>
          <a:p>
            <a:r>
              <a:rPr lang="en-US" dirty="0" smtClean="0"/>
              <a:t>Within each tier, luck determines outcome!</a:t>
            </a:r>
          </a:p>
          <a:p>
            <a:r>
              <a:rPr lang="en-US" dirty="0" smtClean="0"/>
              <a:t>Advice to gamblers:  </a:t>
            </a:r>
            <a:r>
              <a:rPr lang="en-US" b="1" dirty="0" smtClean="0"/>
              <a:t>Back the underdog </a:t>
            </a:r>
            <a:r>
              <a:rPr lang="en-US" dirty="0" smtClean="0"/>
              <a:t>(best odds for big payoff amount)</a:t>
            </a:r>
            <a:endParaRPr lang="en-US" b="1" dirty="0"/>
          </a:p>
        </p:txBody>
      </p:sp>
      <p:sp>
        <p:nvSpPr>
          <p:cNvPr id="4" name="Slide Number Placeholder 3"/>
          <p:cNvSpPr>
            <a:spLocks noGrp="1"/>
          </p:cNvSpPr>
          <p:nvPr>
            <p:ph type="sldNum" sz="quarter" idx="12"/>
          </p:nvPr>
        </p:nvSpPr>
        <p:spPr/>
        <p:txBody>
          <a:bodyPr/>
          <a:lstStyle/>
          <a:p>
            <a:fld id="{39548B30-47D5-3E43-A127-B0FD5CDFC81A}" type="slidenum">
              <a:rPr lang="en-US" smtClean="0"/>
              <a:t>53</a:t>
            </a:fld>
            <a:endParaRPr lang="en-US"/>
          </a:p>
        </p:txBody>
      </p:sp>
    </p:spTree>
    <p:extLst>
      <p:ext uri="{BB962C8B-B14F-4D97-AF65-F5344CB8AC3E}">
        <p14:creationId xmlns:p14="http://schemas.microsoft.com/office/powerpoint/2010/main" val="779362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from Four Examples</a:t>
            </a:r>
            <a:endParaRPr lang="en-US" dirty="0"/>
          </a:p>
        </p:txBody>
      </p:sp>
      <p:sp>
        <p:nvSpPr>
          <p:cNvPr id="3" name="Content Placeholder 2"/>
          <p:cNvSpPr>
            <a:spLocks noGrp="1"/>
          </p:cNvSpPr>
          <p:nvPr>
            <p:ph idx="1"/>
          </p:nvPr>
        </p:nvSpPr>
        <p:spPr>
          <a:xfrm>
            <a:off x="-22281" y="1600200"/>
            <a:ext cx="9143999" cy="4525963"/>
          </a:xfrm>
        </p:spPr>
        <p:txBody>
          <a:bodyPr>
            <a:normAutofit/>
          </a:bodyPr>
          <a:lstStyle/>
          <a:p>
            <a:pPr lvl="0"/>
            <a:r>
              <a:rPr lang="en-US" dirty="0"/>
              <a:t>Simulation and graphics are not just for fun.</a:t>
            </a:r>
            <a:endParaRPr lang="en-CA" dirty="0"/>
          </a:p>
          <a:p>
            <a:pPr lvl="0"/>
            <a:r>
              <a:rPr lang="en-US" dirty="0" smtClean="0"/>
              <a:t>Powerful tools </a:t>
            </a:r>
            <a:r>
              <a:rPr lang="en-US" dirty="0"/>
              <a:t>for data </a:t>
            </a:r>
            <a:r>
              <a:rPr lang="en-US" dirty="0" smtClean="0"/>
              <a:t>analysis, easy </a:t>
            </a:r>
            <a:r>
              <a:rPr lang="en-US" dirty="0"/>
              <a:t>to explain to students.</a:t>
            </a:r>
            <a:endParaRPr lang="en-CA" dirty="0"/>
          </a:p>
          <a:p>
            <a:pPr lvl="0"/>
            <a:r>
              <a:rPr lang="en-US" dirty="0"/>
              <a:t>O</a:t>
            </a:r>
            <a:r>
              <a:rPr lang="en-US" dirty="0" smtClean="0"/>
              <a:t>pens </a:t>
            </a:r>
            <a:r>
              <a:rPr lang="en-US" dirty="0"/>
              <a:t>up the </a:t>
            </a:r>
            <a:r>
              <a:rPr lang="en-US" dirty="0" smtClean="0"/>
              <a:t>discipline </a:t>
            </a:r>
            <a:r>
              <a:rPr lang="en-US" dirty="0"/>
              <a:t>to creativity, and may appeal to a wide audience.</a:t>
            </a:r>
            <a:endParaRPr lang="en-CA" dirty="0"/>
          </a:p>
          <a:p>
            <a:pPr lvl="0"/>
            <a:r>
              <a:rPr lang="en-US" dirty="0"/>
              <a:t>T</a:t>
            </a:r>
            <a:r>
              <a:rPr lang="en-US" dirty="0" smtClean="0"/>
              <a:t>he added power </a:t>
            </a:r>
            <a:r>
              <a:rPr lang="en-US" dirty="0"/>
              <a:t>of </a:t>
            </a:r>
            <a:r>
              <a:rPr lang="en-US" dirty="0" smtClean="0"/>
              <a:t>subjectivity </a:t>
            </a:r>
            <a:r>
              <a:rPr lang="en-US" dirty="0"/>
              <a:t>to a discipline that has been limited by its culture of objectivity.  </a:t>
            </a:r>
            <a:endParaRPr lang="en-CA" dirty="0"/>
          </a:p>
        </p:txBody>
      </p:sp>
      <p:sp>
        <p:nvSpPr>
          <p:cNvPr id="4" name="Slide Number Placeholder 3"/>
          <p:cNvSpPr>
            <a:spLocks noGrp="1"/>
          </p:cNvSpPr>
          <p:nvPr>
            <p:ph type="sldNum" sz="quarter" idx="12"/>
          </p:nvPr>
        </p:nvSpPr>
        <p:spPr/>
        <p:txBody>
          <a:bodyPr/>
          <a:lstStyle/>
          <a:p>
            <a:fld id="{39548B30-47D5-3E43-A127-B0FD5CDFC81A}" type="slidenum">
              <a:rPr lang="en-US" smtClean="0"/>
              <a:t>54</a:t>
            </a:fld>
            <a:endParaRPr lang="en-US"/>
          </a:p>
        </p:txBody>
      </p:sp>
    </p:spTree>
    <p:extLst>
      <p:ext uri="{BB962C8B-B14F-4D97-AF65-F5344CB8AC3E}">
        <p14:creationId xmlns:p14="http://schemas.microsoft.com/office/powerpoint/2010/main" val="1365284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Suggestion</a:t>
            </a:r>
            <a:endParaRPr lang="en-US" dirty="0"/>
          </a:p>
        </p:txBody>
      </p:sp>
      <p:sp>
        <p:nvSpPr>
          <p:cNvPr id="3" name="Content Placeholder 2"/>
          <p:cNvSpPr>
            <a:spLocks noGrp="1"/>
          </p:cNvSpPr>
          <p:nvPr>
            <p:ph idx="1"/>
          </p:nvPr>
        </p:nvSpPr>
        <p:spPr>
          <a:xfrm>
            <a:off x="457200" y="2023516"/>
            <a:ext cx="8229600" cy="3557573"/>
          </a:xfrm>
        </p:spPr>
        <p:txBody>
          <a:bodyPr>
            <a:normAutofit lnSpcReduction="10000"/>
          </a:bodyPr>
          <a:lstStyle/>
          <a:p>
            <a:r>
              <a:rPr lang="en-US" dirty="0" smtClean="0"/>
              <a:t>Classical Inference is hard to teach and hard to use without making mistakes</a:t>
            </a:r>
          </a:p>
          <a:p>
            <a:r>
              <a:rPr lang="en-US" dirty="0" smtClean="0"/>
              <a:t>Techniques like graphics and simulation are inherently simpler to understand and apply</a:t>
            </a:r>
          </a:p>
          <a:p>
            <a:r>
              <a:rPr lang="en-US" dirty="0" smtClean="0"/>
              <a:t>Let’s not keep these techniques a secret from undergraduates. </a:t>
            </a:r>
          </a:p>
          <a:p>
            <a:r>
              <a:rPr lang="en-US" dirty="0" smtClean="0"/>
              <a:t>Thanks for listening!</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55</a:t>
            </a:fld>
            <a:endParaRPr lang="en-US"/>
          </a:p>
        </p:txBody>
      </p:sp>
    </p:spTree>
    <p:extLst>
      <p:ext uri="{BB962C8B-B14F-4D97-AF65-F5344CB8AC3E}">
        <p14:creationId xmlns:p14="http://schemas.microsoft.com/office/powerpoint/2010/main" val="1661700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6</a:t>
            </a:fld>
            <a:endParaRPr lang="en-US"/>
          </a:p>
        </p:txBody>
      </p:sp>
      <p:pic>
        <p:nvPicPr>
          <p:cNvPr id="2" name="Picture 1" descr="plo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pic>
        <p:nvPicPr>
          <p:cNvPr id="3" name="Picture 2" descr="plot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pic>
        <p:nvPicPr>
          <p:cNvPr id="9" name="Picture 8" descr="plot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pic>
        <p:nvPicPr>
          <p:cNvPr id="10" name="Picture 9" descr="plot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3137772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48B30-47D5-3E43-A127-B0FD5CDFC81A}" type="slidenum">
              <a:rPr lang="en-US" smtClean="0"/>
              <a:t>7</a:t>
            </a:fld>
            <a:endParaRPr lang="en-US"/>
          </a:p>
        </p:txBody>
      </p:sp>
      <p:pic>
        <p:nvPicPr>
          <p:cNvPr id="5" name="Picture 4" descr="plot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11729795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19286" r="-19286"/>
          <a:stretch>
            <a:fillRect/>
          </a:stretch>
        </p:blipFill>
        <p:spPr>
          <a:xfrm>
            <a:off x="457200" y="187325"/>
            <a:ext cx="8229600" cy="5938838"/>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8</a:t>
            </a:fld>
            <a:endParaRPr lang="en-US"/>
          </a:p>
        </p:txBody>
      </p:sp>
    </p:spTree>
    <p:extLst>
      <p:ext uri="{BB962C8B-B14F-4D97-AF65-F5344CB8AC3E}">
        <p14:creationId xmlns:p14="http://schemas.microsoft.com/office/powerpoint/2010/main" val="22294347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the 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Averaging in vertical strips is smoothing</a:t>
            </a:r>
          </a:p>
          <a:p>
            <a:r>
              <a:rPr lang="en-US" dirty="0" smtClean="0"/>
              <a:t>Smoothing </a:t>
            </a:r>
            <a:r>
              <a:rPr lang="en-US" dirty="0" smtClean="0"/>
              <a:t>can detect trends otherwise missed</a:t>
            </a:r>
          </a:p>
          <a:p>
            <a:r>
              <a:rPr lang="en-US" dirty="0" smtClean="0"/>
              <a:t>Graphical presentation is the best way to show the result</a:t>
            </a:r>
          </a:p>
          <a:p>
            <a:r>
              <a:rPr lang="en-US" dirty="0"/>
              <a:t>K</a:t>
            </a:r>
            <a:r>
              <a:rPr lang="en-US" dirty="0" smtClean="0"/>
              <a:t>nowledge of data context is an important input to data interpretation</a:t>
            </a:r>
          </a:p>
          <a:p>
            <a:r>
              <a:rPr lang="en-US" dirty="0" smtClean="0"/>
              <a:t> Subjectivity can be a useful trait in data analysis (e.g. in degree of smoothing)</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9</a:t>
            </a:fld>
            <a:endParaRPr lang="en-US"/>
          </a:p>
        </p:txBody>
      </p:sp>
    </p:spTree>
    <p:extLst>
      <p:ext uri="{BB962C8B-B14F-4D97-AF65-F5344CB8AC3E}">
        <p14:creationId xmlns:p14="http://schemas.microsoft.com/office/powerpoint/2010/main" val="3880988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7414</TotalTime>
  <Words>3189</Words>
  <Application>Microsoft Macintosh PowerPoint</Application>
  <PresentationFormat>On-screen Show (4:3)</PresentationFormat>
  <Paragraphs>376</Paragraphs>
  <Slides>55</Slides>
  <Notes>43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Analysis by  Simulation and Graphics </vt:lpstr>
      <vt:lpstr>The Examples</vt:lpstr>
      <vt:lpstr>Gasoline Consumption</vt:lpstr>
      <vt:lpstr>PowerPoint Presentation</vt:lpstr>
      <vt:lpstr>PowerPoint Presentation</vt:lpstr>
      <vt:lpstr>PowerPoint Presentation</vt:lpstr>
      <vt:lpstr>PowerPoint Presentation</vt:lpstr>
      <vt:lpstr>PowerPoint Presentation</vt:lpstr>
      <vt:lpstr>Point of the Example?</vt:lpstr>
      <vt:lpstr>PowerPoint Presentation</vt:lpstr>
      <vt:lpstr>Bootstrapping - SEM </vt:lpstr>
      <vt:lpstr>Bootstrap Sampling: for  Estimator Variation?</vt:lpstr>
      <vt:lpstr>Data from 249 Men - BMI</vt:lpstr>
      <vt:lpstr>Sample Data - BMI</vt:lpstr>
      <vt:lpstr>BMI Population</vt:lpstr>
      <vt:lpstr>SEM and its estimates</vt:lpstr>
      <vt:lpstr>PowerPoint Presentation</vt:lpstr>
      <vt:lpstr>Does it work for other distributions and sample sizes?</vt:lpstr>
      <vt:lpstr>PowerPoint Presentation</vt:lpstr>
      <vt:lpstr>Point?</vt:lpstr>
      <vt:lpstr>Why does the Bootstrap Work?</vt:lpstr>
      <vt:lpstr>PowerPoint Presentation</vt:lpstr>
      <vt:lpstr>Estimating 90th percentile</vt:lpstr>
      <vt:lpstr>Typical Bootstrap Outcome for estimating 90th percentile BMI?</vt:lpstr>
      <vt:lpstr>PowerPoint Presentation</vt:lpstr>
      <vt:lpstr>Point of this example?</vt:lpstr>
      <vt:lpstr>Bimbo Bakery</vt:lpstr>
      <vt:lpstr>PowerPoint Presentation</vt:lpstr>
      <vt:lpstr>Question …</vt:lpstr>
      <vt:lpstr>Problem…</vt:lpstr>
      <vt:lpstr>Solution?</vt:lpstr>
      <vt:lpstr>There is a weekly pattern</vt:lpstr>
      <vt:lpstr>PowerPoint Presentation</vt:lpstr>
      <vt:lpstr>PowerPoint Presentation</vt:lpstr>
      <vt:lpstr>Now we know Demand Dist’n</vt:lpstr>
      <vt:lpstr>Using our best guess of Demand</vt:lpstr>
      <vt:lpstr>Practical?</vt:lpstr>
      <vt:lpstr>Point of the Bimbo Example?</vt:lpstr>
      <vt:lpstr>The Premier Football League</vt:lpstr>
      <vt:lpstr>PowerPoint Presentation</vt:lpstr>
      <vt:lpstr>The Premier Football League</vt:lpstr>
      <vt:lpstr>PowerPoint Presentation</vt:lpstr>
      <vt:lpstr>PowerPoint Presentation</vt:lpstr>
      <vt:lpstr>PowerPoint Presentation</vt:lpstr>
      <vt:lpstr>Annual Changes to Teams?</vt:lpstr>
      <vt:lpstr>PowerPoint Presentation</vt:lpstr>
      <vt:lpstr>PowerPoint Presentation</vt:lpstr>
      <vt:lpstr>What does this suggest?</vt:lpstr>
      <vt:lpstr>PowerPoint Presentation</vt:lpstr>
      <vt:lpstr>PowerPoint Presentation</vt:lpstr>
      <vt:lpstr>Inference?</vt:lpstr>
      <vt:lpstr>PowerPoint Presentation</vt:lpstr>
      <vt:lpstr>More inference?  </vt:lpstr>
      <vt:lpstr>Conclusion from Four Examples</vt:lpstr>
      <vt:lpstr>A Suggestion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by  Simulation and Graphics </dc:title>
  <dc:creator>Larry  Weldon</dc:creator>
  <cp:lastModifiedBy>Larry  Weldon</cp:lastModifiedBy>
  <cp:revision>162</cp:revision>
  <cp:lastPrinted>2017-02-04T19:07:04Z</cp:lastPrinted>
  <dcterms:created xsi:type="dcterms:W3CDTF">2016-12-06T04:23:41Z</dcterms:created>
  <dcterms:modified xsi:type="dcterms:W3CDTF">2017-03-10T17:09:43Z</dcterms:modified>
</cp:coreProperties>
</file>