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92" d="100"/>
          <a:sy n="192" d="100"/>
        </p:scale>
        <p:origin x="-18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EDEA-244C-9245-99AC-1367A1E39E3E}" type="datetimeFigureOut">
              <a:rPr lang="en-US" smtClean="0"/>
              <a:t>13-11-27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257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EDEA-244C-9245-99AC-1367A1E39E3E}" type="datetimeFigureOut">
              <a:rPr lang="en-US" smtClean="0"/>
              <a:t>13-11-27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335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EDEA-244C-9245-99AC-1367A1E39E3E}" type="datetimeFigureOut">
              <a:rPr lang="en-US" smtClean="0"/>
              <a:t>13-11-27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293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EDEA-244C-9245-99AC-1367A1E39E3E}" type="datetimeFigureOut">
              <a:rPr lang="en-US" smtClean="0"/>
              <a:t>13-11-27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277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EDEA-244C-9245-99AC-1367A1E39E3E}" type="datetimeFigureOut">
              <a:rPr lang="en-US" smtClean="0"/>
              <a:t>13-11-27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86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EDEA-244C-9245-99AC-1367A1E39E3E}" type="datetimeFigureOut">
              <a:rPr lang="en-US" smtClean="0"/>
              <a:t>13-11-27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70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EDEA-244C-9245-99AC-1367A1E39E3E}" type="datetimeFigureOut">
              <a:rPr lang="en-US" smtClean="0"/>
              <a:t>13-11-27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053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EDEA-244C-9245-99AC-1367A1E39E3E}" type="datetimeFigureOut">
              <a:rPr lang="en-US" smtClean="0"/>
              <a:t>13-11-27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563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EDEA-244C-9245-99AC-1367A1E39E3E}" type="datetimeFigureOut">
              <a:rPr lang="en-US" smtClean="0"/>
              <a:t>13-11-27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755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EDEA-244C-9245-99AC-1367A1E39E3E}" type="datetimeFigureOut">
              <a:rPr lang="en-US" smtClean="0"/>
              <a:t>13-11-27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092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EDEA-244C-9245-99AC-1367A1E39E3E}" type="datetimeFigureOut">
              <a:rPr lang="en-US" smtClean="0"/>
              <a:t>13-11-27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616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3EDEA-244C-9245-99AC-1367A1E39E3E}" type="datetimeFigureOut">
              <a:rPr lang="en-US" smtClean="0"/>
              <a:t>13-11-27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397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7220" y="635022"/>
            <a:ext cx="7464002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Palatino"/>
                <a:cs typeface="Palatino"/>
              </a:rPr>
              <a:t>In each of these problems, you are to move all the solid arrows to the </a:t>
            </a:r>
          </a:p>
          <a:p>
            <a:r>
              <a:rPr lang="en-US" dirty="0">
                <a:latin typeface="Palatino"/>
                <a:cs typeface="Palatino"/>
              </a:rPr>
              <a:t>p</a:t>
            </a:r>
            <a:r>
              <a:rPr lang="en-US" dirty="0" smtClean="0">
                <a:latin typeface="Palatino"/>
                <a:cs typeface="Palatino"/>
              </a:rPr>
              <a:t>osition of the dotted arrow or arrows, using the conversion factors we</a:t>
            </a:r>
          </a:p>
          <a:p>
            <a:r>
              <a:rPr lang="en-US" dirty="0" smtClean="0">
                <a:latin typeface="Palatino"/>
                <a:cs typeface="Palatino"/>
              </a:rPr>
              <a:t> have encountered in class so far.  Sometimes more than one conversion </a:t>
            </a:r>
          </a:p>
          <a:p>
            <a:r>
              <a:rPr lang="en-US" dirty="0">
                <a:latin typeface="Palatino"/>
                <a:cs typeface="Palatino"/>
              </a:rPr>
              <a:t>f</a:t>
            </a:r>
            <a:r>
              <a:rPr lang="en-US" dirty="0" smtClean="0">
                <a:latin typeface="Palatino"/>
                <a:cs typeface="Palatino"/>
              </a:rPr>
              <a:t>actor will be needed; try to use as few as possible.</a:t>
            </a:r>
          </a:p>
          <a:p>
            <a:endParaRPr lang="en-US" dirty="0" smtClean="0">
              <a:latin typeface="Palatino"/>
              <a:cs typeface="Palatino"/>
            </a:endParaRPr>
          </a:p>
          <a:p>
            <a:endParaRPr lang="en-US" dirty="0">
              <a:latin typeface="Palatino"/>
              <a:cs typeface="Palatino"/>
            </a:endParaRPr>
          </a:p>
          <a:p>
            <a:r>
              <a:rPr lang="en-US" dirty="0" smtClean="0">
                <a:latin typeface="Palatino"/>
                <a:cs typeface="Palatino"/>
              </a:rPr>
              <a:t>Sketch the transforms on the diagram, and write down the conversion</a:t>
            </a:r>
          </a:p>
          <a:p>
            <a:r>
              <a:rPr lang="en-US" dirty="0">
                <a:latin typeface="Palatino"/>
                <a:cs typeface="Palatino"/>
              </a:rPr>
              <a:t>f</a:t>
            </a:r>
            <a:r>
              <a:rPr lang="en-US" dirty="0" smtClean="0">
                <a:latin typeface="Palatino"/>
                <a:cs typeface="Palatino"/>
              </a:rPr>
              <a:t>actor, but do not attempt to evaluate any values</a:t>
            </a:r>
          </a:p>
          <a:p>
            <a:endParaRPr lang="en-US" dirty="0" smtClean="0">
              <a:latin typeface="Palatino"/>
              <a:cs typeface="Palatino"/>
            </a:endParaRPr>
          </a:p>
          <a:p>
            <a:endParaRPr lang="en-US" dirty="0">
              <a:latin typeface="Palatino"/>
              <a:cs typeface="Palatino"/>
            </a:endParaRPr>
          </a:p>
          <a:p>
            <a:r>
              <a:rPr lang="en-US" dirty="0" smtClean="0">
                <a:latin typeface="Palatino"/>
                <a:cs typeface="Palatino"/>
              </a:rPr>
              <a:t>The first problem has been solved for you. </a:t>
            </a:r>
            <a:endParaRPr lang="en-US" dirty="0">
              <a:latin typeface="Palatino"/>
              <a:cs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156571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471" y="312382"/>
            <a:ext cx="1148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8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16292" y="5172757"/>
            <a:ext cx="745619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10332" y="5020309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01347" y="5020309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29372" y="5042485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510078" y="5015272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07828" y="5020308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48595" y="5020308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7740352" y="2852936"/>
            <a:ext cx="0" cy="2314784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429958" y="2852936"/>
            <a:ext cx="20512" cy="2228548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6677862" y="2852936"/>
            <a:ext cx="0" cy="2261096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5580112" y="2852936"/>
            <a:ext cx="0" cy="2261096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3315804" y="2852936"/>
            <a:ext cx="0" cy="2261096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195736" y="2852936"/>
            <a:ext cx="5876755" cy="0"/>
          </a:xfrm>
          <a:prstGeom prst="line">
            <a:avLst/>
          </a:prstGeom>
          <a:ln>
            <a:solidFill>
              <a:srgbClr val="000000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108563" y="2668270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64335" y="1460192"/>
            <a:ext cx="303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936770" y="5042485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2195736" y="2924944"/>
            <a:ext cx="0" cy="2261096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Up Arrow 12"/>
          <p:cNvSpPr/>
          <p:nvPr/>
        </p:nvSpPr>
        <p:spPr>
          <a:xfrm flipH="1">
            <a:off x="3249435" y="4389120"/>
            <a:ext cx="224176" cy="692364"/>
          </a:xfrm>
          <a:prstGeom prst="upArrow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 flipH="1">
            <a:off x="4317870" y="3943901"/>
            <a:ext cx="224176" cy="1223819"/>
          </a:xfrm>
          <a:prstGeom prst="upArrow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 flipH="1">
            <a:off x="5468024" y="3343202"/>
            <a:ext cx="224176" cy="1829555"/>
          </a:xfrm>
          <a:prstGeom prst="upArrow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Up Arrow 26"/>
          <p:cNvSpPr/>
          <p:nvPr/>
        </p:nvSpPr>
        <p:spPr>
          <a:xfrm flipH="1">
            <a:off x="6565774" y="2512071"/>
            <a:ext cx="224176" cy="2655649"/>
          </a:xfrm>
          <a:prstGeom prst="upArrow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 flipH="1">
            <a:off x="7627614" y="1761487"/>
            <a:ext cx="224176" cy="3411270"/>
          </a:xfrm>
          <a:prstGeom prst="upArrow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315804" y="3943901"/>
            <a:ext cx="330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577422" y="3657389"/>
            <a:ext cx="447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2G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650145" y="3158536"/>
            <a:ext cx="447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6789950" y="2327405"/>
            <a:ext cx="447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4G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7884921" y="1644858"/>
            <a:ext cx="447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897240" y="6158474"/>
            <a:ext cx="1476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= G(A/G,i,6)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167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471" y="312382"/>
            <a:ext cx="1148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9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16292" y="5172757"/>
            <a:ext cx="7456199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10332" y="502030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01347" y="502030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29372" y="5042485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510078" y="5015272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07828" y="5020308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48595" y="5020308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464335" y="1460192"/>
            <a:ext cx="303914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936770" y="5042485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 flipH="1">
            <a:off x="3249435" y="4480393"/>
            <a:ext cx="224176" cy="692364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 flipH="1">
            <a:off x="4317870" y="3943901"/>
            <a:ext cx="224176" cy="1223819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 flipH="1">
            <a:off x="5468024" y="3343202"/>
            <a:ext cx="224176" cy="1829555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Up Arrow 26"/>
          <p:cNvSpPr/>
          <p:nvPr/>
        </p:nvSpPr>
        <p:spPr>
          <a:xfrm flipH="1">
            <a:off x="6565774" y="2512071"/>
            <a:ext cx="224176" cy="2655649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 flipH="1">
            <a:off x="7615027" y="1761487"/>
            <a:ext cx="224176" cy="3411270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441414" y="4128567"/>
            <a:ext cx="330289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577422" y="3657389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2G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650145" y="3158536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6789950" y="2327405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4G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7884921" y="1644858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  <a:r>
              <a:rPr lang="en-US" dirty="0" smtClean="0"/>
              <a:t>G</a:t>
            </a:r>
            <a:endParaRPr lang="en-US" dirty="0"/>
          </a:p>
        </p:txBody>
      </p:sp>
      <p:cxnSp>
        <p:nvCxnSpPr>
          <p:cNvPr id="4" name="Straight Arrow Connector 3"/>
          <p:cNvCxnSpPr>
            <a:stCxn id="23" idx="1"/>
          </p:cNvCxnSpPr>
          <p:nvPr/>
        </p:nvCxnSpPr>
        <p:spPr>
          <a:xfrm flipH="1" flipV="1">
            <a:off x="936770" y="1550200"/>
            <a:ext cx="20512" cy="3536936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538866" y="5973257"/>
            <a:ext cx="2239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 = G(A/G,i,6)(P/A,i,6)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676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471" y="312382"/>
            <a:ext cx="1265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10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16292" y="5172757"/>
            <a:ext cx="830126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10332" y="502030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01347" y="502030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29372" y="5042485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510078" y="5015272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07828" y="5020308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48595" y="5020308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8625536" y="497048"/>
            <a:ext cx="303914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8847525" y="5023006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 flipH="1">
            <a:off x="3249435" y="4480393"/>
            <a:ext cx="224176" cy="692364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 flipH="1">
            <a:off x="4317870" y="3943901"/>
            <a:ext cx="224176" cy="1223819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 flipH="1">
            <a:off x="5468024" y="3343202"/>
            <a:ext cx="224176" cy="1829555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Up Arrow 26"/>
          <p:cNvSpPr/>
          <p:nvPr/>
        </p:nvSpPr>
        <p:spPr>
          <a:xfrm flipH="1">
            <a:off x="6565774" y="2512071"/>
            <a:ext cx="224176" cy="2655649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 flipH="1">
            <a:off x="7615027" y="1761487"/>
            <a:ext cx="224176" cy="3411270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441414" y="4128567"/>
            <a:ext cx="330289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577422" y="3657389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2G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650145" y="3158536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6789950" y="2327405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4G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7884921" y="1644858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  <a:r>
              <a:rPr lang="en-US" dirty="0" smtClean="0"/>
              <a:t>G</a:t>
            </a:r>
            <a:endParaRPr lang="en-US" dirty="0"/>
          </a:p>
        </p:txBody>
      </p:sp>
      <p:cxnSp>
        <p:nvCxnSpPr>
          <p:cNvPr id="4" name="Straight Arrow Connector 3"/>
          <p:cNvCxnSpPr>
            <a:stCxn id="23" idx="1"/>
          </p:cNvCxnSpPr>
          <p:nvPr/>
        </p:nvCxnSpPr>
        <p:spPr>
          <a:xfrm flipH="1" flipV="1">
            <a:off x="8847525" y="952532"/>
            <a:ext cx="20512" cy="4115125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871406" y="5015272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571940" y="5867418"/>
            <a:ext cx="2971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 = G(A/G,i,6)(F/A,i,6)(F/P,i,1)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979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471" y="312382"/>
            <a:ext cx="1265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11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16292" y="5172757"/>
            <a:ext cx="830126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10332" y="502030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01347" y="5042954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29372" y="5042485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510078" y="5015272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07828" y="5020308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48595" y="5020308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008920" y="905569"/>
            <a:ext cx="303914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8847525" y="5023006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 flipH="1">
            <a:off x="3217238" y="3053520"/>
            <a:ext cx="224176" cy="692364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 flipH="1">
            <a:off x="4217284" y="2512071"/>
            <a:ext cx="224176" cy="1223819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 flipH="1">
            <a:off x="5370743" y="1906335"/>
            <a:ext cx="224176" cy="1829555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Up Arrow 26"/>
          <p:cNvSpPr/>
          <p:nvPr/>
        </p:nvSpPr>
        <p:spPr>
          <a:xfrm flipH="1">
            <a:off x="6523719" y="1090235"/>
            <a:ext cx="224176" cy="2655649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 flipH="1">
            <a:off x="7536507" y="363819"/>
            <a:ext cx="224176" cy="3411270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371381" y="2684188"/>
            <a:ext cx="330289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469439" y="2370814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2G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594919" y="1754253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6747895" y="905569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4G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7788662" y="278114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  <a:r>
              <a:rPr lang="en-US" dirty="0" smtClean="0"/>
              <a:t>G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 flipV="1">
            <a:off x="876074" y="1058287"/>
            <a:ext cx="20512" cy="4115125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871406" y="5015272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110332" y="3735890"/>
            <a:ext cx="6125613" cy="9994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1"/>
          </p:cNvCxnSpPr>
          <p:nvPr/>
        </p:nvCxnSpPr>
        <p:spPr>
          <a:xfrm flipH="1" flipV="1">
            <a:off x="2110332" y="3735890"/>
            <a:ext cx="20512" cy="13290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0"/>
            <a:endCxn id="13" idx="2"/>
          </p:cNvCxnSpPr>
          <p:nvPr/>
        </p:nvCxnSpPr>
        <p:spPr>
          <a:xfrm flipH="1" flipV="1">
            <a:off x="3329326" y="3745884"/>
            <a:ext cx="42055" cy="12970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0"/>
            <a:endCxn id="25" idx="2"/>
          </p:cNvCxnSpPr>
          <p:nvPr/>
        </p:nvCxnSpPr>
        <p:spPr>
          <a:xfrm flipH="1" flipV="1">
            <a:off x="4329372" y="3735890"/>
            <a:ext cx="70034" cy="130659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0"/>
            <a:endCxn id="26" idx="2"/>
          </p:cNvCxnSpPr>
          <p:nvPr/>
        </p:nvCxnSpPr>
        <p:spPr>
          <a:xfrm flipH="1" flipV="1">
            <a:off x="5482831" y="3735890"/>
            <a:ext cx="97281" cy="127938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1" idx="0"/>
            <a:endCxn id="27" idx="2"/>
          </p:cNvCxnSpPr>
          <p:nvPr/>
        </p:nvCxnSpPr>
        <p:spPr>
          <a:xfrm flipH="1" flipV="1">
            <a:off x="6635807" y="3745884"/>
            <a:ext cx="42055" cy="127442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2" idx="1"/>
            <a:endCxn id="28" idx="2"/>
          </p:cNvCxnSpPr>
          <p:nvPr/>
        </p:nvCxnSpPr>
        <p:spPr>
          <a:xfrm flipH="1" flipV="1">
            <a:off x="7648595" y="3775089"/>
            <a:ext cx="20512" cy="12898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8235945" y="3590423"/>
            <a:ext cx="318229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730692" y="5960027"/>
            <a:ext cx="26231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 = (G(A/G,i,6)+A)(P/A,I,6)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0935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471" y="312382"/>
            <a:ext cx="1265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12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16292" y="5172757"/>
            <a:ext cx="830126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10332" y="502030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01347" y="5042954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29372" y="5042485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510078" y="5015272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07828" y="5020308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48595" y="5020308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008920" y="905569"/>
            <a:ext cx="303914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8847525" y="5023006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 flipH="1">
            <a:off x="3217238" y="3053520"/>
            <a:ext cx="224176" cy="692364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 flipH="1">
            <a:off x="4217284" y="2512071"/>
            <a:ext cx="224176" cy="1223819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 flipH="1">
            <a:off x="5370743" y="1906335"/>
            <a:ext cx="224176" cy="1829555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Up Arrow 26"/>
          <p:cNvSpPr/>
          <p:nvPr/>
        </p:nvSpPr>
        <p:spPr>
          <a:xfrm flipH="1">
            <a:off x="6523719" y="1090235"/>
            <a:ext cx="224176" cy="2655649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 flipH="1">
            <a:off x="7536507" y="363819"/>
            <a:ext cx="224176" cy="3411270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371381" y="2684188"/>
            <a:ext cx="330289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469439" y="2370814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2G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594919" y="1754253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6747895" y="905569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4G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7788662" y="278114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  <a:r>
              <a:rPr lang="en-US" dirty="0" smtClean="0"/>
              <a:t>G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 flipV="1">
            <a:off x="876074" y="1058287"/>
            <a:ext cx="20512" cy="4115125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871406" y="5015272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110332" y="3735890"/>
            <a:ext cx="6125613" cy="9994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1"/>
          </p:cNvCxnSpPr>
          <p:nvPr/>
        </p:nvCxnSpPr>
        <p:spPr>
          <a:xfrm flipH="1" flipV="1">
            <a:off x="2110332" y="3735890"/>
            <a:ext cx="20512" cy="13290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0"/>
            <a:endCxn id="13" idx="2"/>
          </p:cNvCxnSpPr>
          <p:nvPr/>
        </p:nvCxnSpPr>
        <p:spPr>
          <a:xfrm flipH="1" flipV="1">
            <a:off x="3329326" y="3745884"/>
            <a:ext cx="42055" cy="12970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0"/>
            <a:endCxn id="25" idx="2"/>
          </p:cNvCxnSpPr>
          <p:nvPr/>
        </p:nvCxnSpPr>
        <p:spPr>
          <a:xfrm flipH="1" flipV="1">
            <a:off x="4329372" y="3735890"/>
            <a:ext cx="70034" cy="130659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0"/>
            <a:endCxn id="26" idx="2"/>
          </p:cNvCxnSpPr>
          <p:nvPr/>
        </p:nvCxnSpPr>
        <p:spPr>
          <a:xfrm flipH="1" flipV="1">
            <a:off x="5482831" y="3735890"/>
            <a:ext cx="97281" cy="127938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1" idx="0"/>
            <a:endCxn id="27" idx="2"/>
          </p:cNvCxnSpPr>
          <p:nvPr/>
        </p:nvCxnSpPr>
        <p:spPr>
          <a:xfrm flipH="1" flipV="1">
            <a:off x="6635807" y="3745884"/>
            <a:ext cx="42055" cy="127442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2" idx="1"/>
            <a:endCxn id="28" idx="2"/>
          </p:cNvCxnSpPr>
          <p:nvPr/>
        </p:nvCxnSpPr>
        <p:spPr>
          <a:xfrm flipH="1" flipV="1">
            <a:off x="7648595" y="3775089"/>
            <a:ext cx="20512" cy="12898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8235945" y="3590423"/>
            <a:ext cx="318229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23" idx="4"/>
          </p:cNvCxnSpPr>
          <p:nvPr/>
        </p:nvCxnSpPr>
        <p:spPr>
          <a:xfrm>
            <a:off x="8917559" y="5327902"/>
            <a:ext cx="0" cy="114371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408810" y="6200799"/>
            <a:ext cx="290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3730692" y="5960027"/>
            <a:ext cx="3693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 = (G(A/G,i,6)+A)(P/A,I,6) – F(P/F,i,7)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09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9007" y="513620"/>
            <a:ext cx="9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19007" y="3578771"/>
            <a:ext cx="958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2180366" y="597667"/>
            <a:ext cx="5962159" cy="2167597"/>
            <a:chOff x="2180366" y="597667"/>
            <a:chExt cx="5962159" cy="2167597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250400" y="2642811"/>
              <a:ext cx="5892125" cy="560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Oval 6"/>
            <p:cNvSpPr/>
            <p:nvPr/>
          </p:nvSpPr>
          <p:spPr>
            <a:xfrm>
              <a:off x="2180366" y="2596118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372253" y="2596118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4469440" y="2611423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564954" y="2611423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6688480" y="2611423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7718629" y="2632419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Arrow Connector 13"/>
            <p:cNvCxnSpPr>
              <a:stCxn id="7" idx="0"/>
            </p:cNvCxnSpPr>
            <p:nvPr/>
          </p:nvCxnSpPr>
          <p:spPr>
            <a:xfrm flipV="1">
              <a:off x="2250400" y="1587554"/>
              <a:ext cx="0" cy="1008564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5663997" y="1050617"/>
              <a:ext cx="20512" cy="167834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2" idx="4"/>
            </p:cNvCxnSpPr>
            <p:nvPr/>
          </p:nvCxnSpPr>
          <p:spPr>
            <a:xfrm flipH="1" flipV="1">
              <a:off x="7787691" y="597667"/>
              <a:ext cx="972" cy="21675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2180366" y="3795530"/>
            <a:ext cx="5962159" cy="2167597"/>
            <a:chOff x="2180366" y="597667"/>
            <a:chExt cx="5962159" cy="2167597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2250400" y="2642811"/>
              <a:ext cx="5892125" cy="560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2180366" y="2596118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3372253" y="2596118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4469440" y="2611423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5564954" y="2611423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6688480" y="2611423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7718629" y="2632419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Arrow Connector 27"/>
            <p:cNvCxnSpPr>
              <a:stCxn id="22" idx="0"/>
            </p:cNvCxnSpPr>
            <p:nvPr/>
          </p:nvCxnSpPr>
          <p:spPr>
            <a:xfrm flipV="1">
              <a:off x="2250400" y="1587554"/>
              <a:ext cx="0" cy="1008564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V="1">
              <a:off x="5663997" y="1050617"/>
              <a:ext cx="20512" cy="167834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27" idx="4"/>
            </p:cNvCxnSpPr>
            <p:nvPr/>
          </p:nvCxnSpPr>
          <p:spPr>
            <a:xfrm flipH="1" flipV="1">
              <a:off x="7787691" y="597667"/>
              <a:ext cx="972" cy="21675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5564954" y="392219"/>
            <a:ext cx="383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32" name="TextBox 31"/>
          <p:cNvSpPr txBox="1"/>
          <p:nvPr/>
        </p:nvSpPr>
        <p:spPr>
          <a:xfrm>
            <a:off x="7596092" y="177432"/>
            <a:ext cx="383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r>
              <a:rPr lang="en-US" baseline="-25000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623050" y="6240259"/>
            <a:ext cx="2673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 = F</a:t>
            </a:r>
            <a:r>
              <a:rPr lang="en-US" baseline="-25000" dirty="0" smtClean="0"/>
              <a:t>1</a:t>
            </a:r>
            <a:r>
              <a:rPr lang="en-US" dirty="0" smtClean="0"/>
              <a:t>(P/F,i,3) + F</a:t>
            </a:r>
            <a:r>
              <a:rPr lang="en-US" baseline="-25000" dirty="0" smtClean="0"/>
              <a:t>2</a:t>
            </a:r>
            <a:r>
              <a:rPr lang="en-US" dirty="0" smtClean="0"/>
              <a:t>(P/F,i,5)</a:t>
            </a:r>
            <a:endParaRPr lang="en-US" dirty="0"/>
          </a:p>
        </p:txBody>
      </p:sp>
      <p:sp>
        <p:nvSpPr>
          <p:cNvPr id="34" name="Curved Down Arrow 33"/>
          <p:cNvSpPr/>
          <p:nvPr/>
        </p:nvSpPr>
        <p:spPr>
          <a:xfrm flipH="1">
            <a:off x="2043917" y="3580182"/>
            <a:ext cx="3663749" cy="683819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Curved Down Arrow 34"/>
          <p:cNvSpPr/>
          <p:nvPr/>
        </p:nvSpPr>
        <p:spPr>
          <a:xfrm flipH="1">
            <a:off x="2043916" y="3264284"/>
            <a:ext cx="5814779" cy="683819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420264" y="3795530"/>
            <a:ext cx="924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(P/F,i,3)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4780745" y="3285812"/>
            <a:ext cx="924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(P/F,i,5)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940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9007" y="513620"/>
            <a:ext cx="1148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1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180366" y="879740"/>
            <a:ext cx="5962159" cy="4499268"/>
            <a:chOff x="2180366" y="597667"/>
            <a:chExt cx="5962159" cy="2167597"/>
          </a:xfrm>
        </p:grpSpPr>
        <p:cxnSp>
          <p:nvCxnSpPr>
            <p:cNvPr id="6" name="Straight Connector 5"/>
            <p:cNvCxnSpPr>
              <a:stCxn id="7" idx="3"/>
            </p:cNvCxnSpPr>
            <p:nvPr/>
          </p:nvCxnSpPr>
          <p:spPr>
            <a:xfrm flipV="1">
              <a:off x="2200878" y="2698842"/>
              <a:ext cx="5941647" cy="10667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Oval 6"/>
            <p:cNvSpPr/>
            <p:nvPr/>
          </p:nvSpPr>
          <p:spPr>
            <a:xfrm>
              <a:off x="2180366" y="2596118"/>
              <a:ext cx="140067" cy="132845"/>
            </a:xfrm>
            <a:prstGeom prst="ellips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372253" y="2596118"/>
              <a:ext cx="140067" cy="132845"/>
            </a:xfrm>
            <a:prstGeom prst="ellips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4469440" y="2611423"/>
              <a:ext cx="140067" cy="132845"/>
            </a:xfrm>
            <a:prstGeom prst="ellips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564954" y="2611423"/>
              <a:ext cx="140067" cy="132845"/>
            </a:xfrm>
            <a:prstGeom prst="ellips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6688480" y="2611423"/>
              <a:ext cx="140067" cy="132845"/>
            </a:xfrm>
            <a:prstGeom prst="ellips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7718629" y="2632419"/>
              <a:ext cx="140067" cy="132845"/>
            </a:xfrm>
            <a:prstGeom prst="ellips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flipV="1">
              <a:off x="6804248" y="1628800"/>
              <a:ext cx="0" cy="1008564"/>
            </a:xfrm>
            <a:prstGeom prst="straightConnector1">
              <a:avLst/>
            </a:prstGeom>
            <a:ln>
              <a:solidFill>
                <a:srgbClr val="000000"/>
              </a:solidFill>
              <a:prstDash val="sys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5663997" y="1050617"/>
              <a:ext cx="20512" cy="1678346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2" idx="4"/>
            </p:cNvCxnSpPr>
            <p:nvPr/>
          </p:nvCxnSpPr>
          <p:spPr>
            <a:xfrm flipH="1" flipV="1">
              <a:off x="7787691" y="597667"/>
              <a:ext cx="972" cy="2167597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5513422" y="865951"/>
              <a:ext cx="383198" cy="369332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F</a:t>
              </a:r>
              <a:r>
                <a:rPr lang="en-US" baseline="-25000" dirty="0" smtClean="0"/>
                <a:t>1</a:t>
              </a:r>
              <a:endParaRPr lang="en-US" baseline="-25000" dirty="0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7583058" y="510408"/>
            <a:ext cx="383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r>
              <a:rPr lang="en-US" baseline="-25000" dirty="0"/>
              <a:t>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00878" y="6218008"/>
            <a:ext cx="2678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 = F</a:t>
            </a:r>
            <a:r>
              <a:rPr lang="en-US" baseline="-25000" dirty="0" smtClean="0"/>
              <a:t>1</a:t>
            </a:r>
            <a:r>
              <a:rPr lang="en-US" dirty="0" smtClean="0"/>
              <a:t>(F/P,i,1) + F</a:t>
            </a:r>
            <a:r>
              <a:rPr lang="en-US" baseline="-25000" dirty="0" smtClean="0"/>
              <a:t>2</a:t>
            </a:r>
            <a:r>
              <a:rPr lang="en-US" dirty="0" smtClean="0"/>
              <a:t>(P/F,i,1)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153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9007" y="513620"/>
            <a:ext cx="1148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2</a:t>
            </a:r>
            <a:endParaRPr lang="en-US" dirty="0"/>
          </a:p>
        </p:txBody>
      </p:sp>
      <p:cxnSp>
        <p:nvCxnSpPr>
          <p:cNvPr id="6" name="Straight Connector 5"/>
          <p:cNvCxnSpPr>
            <a:stCxn id="7" idx="3"/>
          </p:cNvCxnSpPr>
          <p:nvPr/>
        </p:nvCxnSpPr>
        <p:spPr>
          <a:xfrm flipV="1">
            <a:off x="2200878" y="5207884"/>
            <a:ext cx="5941647" cy="2448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80366" y="497211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72253" y="497211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469440" y="5007246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564954" y="5007246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88480" y="5007246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718629" y="5055435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2250400" y="2692462"/>
            <a:ext cx="0" cy="2314784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580112" y="1264591"/>
            <a:ext cx="20512" cy="385202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115722" y="1023031"/>
            <a:ext cx="383198" cy="84766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endParaRPr lang="en-US" baseline="-25000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3440800" y="1264591"/>
            <a:ext cx="20512" cy="378755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499992" y="1264591"/>
            <a:ext cx="20512" cy="385202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6747896" y="1264591"/>
            <a:ext cx="20512" cy="388456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461312" y="1264591"/>
            <a:ext cx="3626047" cy="0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730692" y="5840959"/>
            <a:ext cx="1423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 = A(P/A,i,4)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310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9007" y="513620"/>
            <a:ext cx="1148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3</a:t>
            </a:r>
            <a:endParaRPr lang="en-US" dirty="0"/>
          </a:p>
        </p:txBody>
      </p:sp>
      <p:cxnSp>
        <p:nvCxnSpPr>
          <p:cNvPr id="6" name="Straight Connector 5"/>
          <p:cNvCxnSpPr>
            <a:stCxn id="7" idx="3"/>
          </p:cNvCxnSpPr>
          <p:nvPr/>
        </p:nvCxnSpPr>
        <p:spPr>
          <a:xfrm flipV="1">
            <a:off x="2148352" y="5172757"/>
            <a:ext cx="5924139" cy="2448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30844" y="4936992"/>
            <a:ext cx="119555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02219" y="5008996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99406" y="497211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440044" y="5008996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18446" y="497211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48595" y="5020308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7740352" y="2852936"/>
            <a:ext cx="0" cy="2314784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510078" y="1229464"/>
            <a:ext cx="20512" cy="385202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045688" y="987904"/>
            <a:ext cx="383198" cy="84766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endParaRPr lang="en-US" baseline="-25000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3370766" y="1165003"/>
            <a:ext cx="20512" cy="385202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409446" y="1229464"/>
            <a:ext cx="0" cy="393022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6677862" y="1229464"/>
            <a:ext cx="20512" cy="388456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391278" y="1229464"/>
            <a:ext cx="3626047" cy="0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505793" y="6046021"/>
            <a:ext cx="2160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 = A(F/A,i,4)(F/P,i,1)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217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471" y="312382"/>
            <a:ext cx="1148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4</a:t>
            </a:r>
            <a:endParaRPr lang="en-US" dirty="0"/>
          </a:p>
        </p:txBody>
      </p:sp>
      <p:cxnSp>
        <p:nvCxnSpPr>
          <p:cNvPr id="6" name="Straight Connector 5"/>
          <p:cNvCxnSpPr>
            <a:stCxn id="7" idx="3"/>
          </p:cNvCxnSpPr>
          <p:nvPr/>
        </p:nvCxnSpPr>
        <p:spPr>
          <a:xfrm flipV="1">
            <a:off x="2130844" y="5237211"/>
            <a:ext cx="5941647" cy="2448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10332" y="5001446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02219" y="502161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99406" y="497211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494920" y="497211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18446" y="497211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48595" y="5020308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7740352" y="2852936"/>
            <a:ext cx="0" cy="2314784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510078" y="1229464"/>
            <a:ext cx="20512" cy="385202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045688" y="987904"/>
            <a:ext cx="383198" cy="84766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endParaRPr lang="en-US" baseline="-25000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3370766" y="1165003"/>
            <a:ext cx="20512" cy="385202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3"/>
          </p:cNvCxnSpPr>
          <p:nvPr/>
        </p:nvCxnSpPr>
        <p:spPr>
          <a:xfrm flipV="1">
            <a:off x="4419918" y="1229464"/>
            <a:ext cx="30552" cy="40029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6677862" y="1262011"/>
            <a:ext cx="20512" cy="385202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391278" y="1229464"/>
            <a:ext cx="3626047" cy="0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>
            <a:stCxn id="7" idx="0"/>
          </p:cNvCxnSpPr>
          <p:nvPr/>
        </p:nvCxnSpPr>
        <p:spPr>
          <a:xfrm flipV="1">
            <a:off x="2180366" y="746168"/>
            <a:ext cx="0" cy="425527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50399" y="497048"/>
            <a:ext cx="312906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22519" y="6125400"/>
            <a:ext cx="2549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 = (B+A(P/A,I,4))(F/P,i,5)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622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471" y="312382"/>
            <a:ext cx="1148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5</a:t>
            </a:r>
            <a:endParaRPr lang="en-US" dirty="0"/>
          </a:p>
        </p:txBody>
      </p:sp>
      <p:cxnSp>
        <p:nvCxnSpPr>
          <p:cNvPr id="6" name="Straight Connector 5"/>
          <p:cNvCxnSpPr>
            <a:stCxn id="7" idx="3"/>
          </p:cNvCxnSpPr>
          <p:nvPr/>
        </p:nvCxnSpPr>
        <p:spPr>
          <a:xfrm flipV="1">
            <a:off x="2123341" y="5257385"/>
            <a:ext cx="5941647" cy="2448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02829" y="5021620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02219" y="502030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59924" y="5007473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494920" y="497211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18446" y="497211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48595" y="5020308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7740352" y="2852936"/>
            <a:ext cx="0" cy="2314784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045688" y="987904"/>
            <a:ext cx="383198" cy="84766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endParaRPr lang="en-US" baseline="-25000" dirty="0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4429958" y="1229464"/>
            <a:ext cx="20512" cy="385202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6677862" y="1229464"/>
            <a:ext cx="0" cy="388456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180366" y="1229464"/>
            <a:ext cx="4836959" cy="0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>
            <a:stCxn id="7" idx="0"/>
          </p:cNvCxnSpPr>
          <p:nvPr/>
        </p:nvCxnSpPr>
        <p:spPr>
          <a:xfrm flipV="1">
            <a:off x="2172863" y="1229464"/>
            <a:ext cx="0" cy="379215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651316" y="6012946"/>
            <a:ext cx="3191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 = A((F/P,i,1)+(F/P,i,3)+F/P,i,5))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381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471" y="312382"/>
            <a:ext cx="1148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6</a:t>
            </a:r>
            <a:endParaRPr lang="en-US" dirty="0"/>
          </a:p>
        </p:txBody>
      </p:sp>
      <p:cxnSp>
        <p:nvCxnSpPr>
          <p:cNvPr id="6" name="Straight Connector 5"/>
          <p:cNvCxnSpPr>
            <a:stCxn id="7" idx="3"/>
          </p:cNvCxnSpPr>
          <p:nvPr/>
        </p:nvCxnSpPr>
        <p:spPr>
          <a:xfrm>
            <a:off x="2130844" y="5197237"/>
            <a:ext cx="5941647" cy="128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10332" y="4936992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96567" y="4936992"/>
            <a:ext cx="133106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29372" y="5020308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494920" y="4972119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18446" y="4972119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48595" y="5020308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7740352" y="2852936"/>
            <a:ext cx="0" cy="2314784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429958" y="2852936"/>
            <a:ext cx="20512" cy="2228548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6677862" y="2852936"/>
            <a:ext cx="0" cy="2261096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>
            <a:stCxn id="7" idx="0"/>
          </p:cNvCxnSpPr>
          <p:nvPr/>
        </p:nvCxnSpPr>
        <p:spPr>
          <a:xfrm flipV="1">
            <a:off x="2180366" y="1229464"/>
            <a:ext cx="0" cy="370752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5580112" y="2852936"/>
            <a:ext cx="0" cy="2261096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3441414" y="2852936"/>
            <a:ext cx="0" cy="2261096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441414" y="2852936"/>
            <a:ext cx="4631077" cy="0"/>
          </a:xfrm>
          <a:prstGeom prst="line">
            <a:avLst/>
          </a:prstGeom>
          <a:ln>
            <a:solidFill>
              <a:srgbClr val="000000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108563" y="2668270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806418" y="1122731"/>
            <a:ext cx="303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68822" y="6383381"/>
            <a:ext cx="1429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= P(A/P,i,5)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760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471" y="312382"/>
            <a:ext cx="1148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7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16292" y="5172757"/>
            <a:ext cx="745619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10332" y="5020309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01347" y="5020309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29372" y="5042485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510078" y="5015272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07828" y="5020308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48595" y="5020308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7740352" y="2852936"/>
            <a:ext cx="0" cy="2314784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429958" y="2852936"/>
            <a:ext cx="20512" cy="2228548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6677862" y="2852936"/>
            <a:ext cx="0" cy="2261096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flipV="1">
            <a:off x="960114" y="1460192"/>
            <a:ext cx="0" cy="370752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5580112" y="2852936"/>
            <a:ext cx="0" cy="2261096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3315804" y="2852936"/>
            <a:ext cx="0" cy="2261096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301347" y="2852936"/>
            <a:ext cx="4771144" cy="0"/>
          </a:xfrm>
          <a:prstGeom prst="line">
            <a:avLst/>
          </a:prstGeom>
          <a:ln>
            <a:solidFill>
              <a:srgbClr val="000000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108563" y="2668270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64335" y="1460192"/>
            <a:ext cx="303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936770" y="5042485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280893" y="6012946"/>
            <a:ext cx="2173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= P(F/P,i,1)(A/P,i,5)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13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471</Words>
  <Application>Microsoft Macintosh PowerPoint</Application>
  <PresentationFormat>On-screen Show (4:3)</PresentationFormat>
  <Paragraphs>87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Jones</dc:creator>
  <cp:lastModifiedBy>John Jones</cp:lastModifiedBy>
  <cp:revision>12</cp:revision>
  <dcterms:created xsi:type="dcterms:W3CDTF">2011-09-13T15:43:03Z</dcterms:created>
  <dcterms:modified xsi:type="dcterms:W3CDTF">2013-11-27T22:10:50Z</dcterms:modified>
</cp:coreProperties>
</file>