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70" d="100"/>
          <a:sy n="170" d="100"/>
        </p:scale>
        <p:origin x="-96" y="-8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CDC3-4E60-0747-BE19-6C8979AFCAC7}" type="datetimeFigureOut">
              <a:rPr lang="en-US" smtClean="0"/>
              <a:t>12-09-18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B5FF-B204-3045-870C-B88398918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823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CDC3-4E60-0747-BE19-6C8979AFCAC7}" type="datetimeFigureOut">
              <a:rPr lang="en-US" smtClean="0"/>
              <a:t>12-09-18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B5FF-B204-3045-870C-B88398918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249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CDC3-4E60-0747-BE19-6C8979AFCAC7}" type="datetimeFigureOut">
              <a:rPr lang="en-US" smtClean="0"/>
              <a:t>12-09-18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B5FF-B204-3045-870C-B88398918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44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CDC3-4E60-0747-BE19-6C8979AFCAC7}" type="datetimeFigureOut">
              <a:rPr lang="en-US" smtClean="0"/>
              <a:t>12-09-18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B5FF-B204-3045-870C-B88398918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51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CDC3-4E60-0747-BE19-6C8979AFCAC7}" type="datetimeFigureOut">
              <a:rPr lang="en-US" smtClean="0"/>
              <a:t>12-09-18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B5FF-B204-3045-870C-B88398918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33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CDC3-4E60-0747-BE19-6C8979AFCAC7}" type="datetimeFigureOut">
              <a:rPr lang="en-US" smtClean="0"/>
              <a:t>12-09-18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B5FF-B204-3045-870C-B88398918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31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CDC3-4E60-0747-BE19-6C8979AFCAC7}" type="datetimeFigureOut">
              <a:rPr lang="en-US" smtClean="0"/>
              <a:t>12-09-18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B5FF-B204-3045-870C-B88398918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159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CDC3-4E60-0747-BE19-6C8979AFCAC7}" type="datetimeFigureOut">
              <a:rPr lang="en-US" smtClean="0"/>
              <a:t>12-09-18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B5FF-B204-3045-870C-B88398918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172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CDC3-4E60-0747-BE19-6C8979AFCAC7}" type="datetimeFigureOut">
              <a:rPr lang="en-US" smtClean="0"/>
              <a:t>12-09-18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B5FF-B204-3045-870C-B88398918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01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CDC3-4E60-0747-BE19-6C8979AFCAC7}" type="datetimeFigureOut">
              <a:rPr lang="en-US" smtClean="0"/>
              <a:t>12-09-18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B5FF-B204-3045-870C-B88398918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352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8CDC3-4E60-0747-BE19-6C8979AFCAC7}" type="datetimeFigureOut">
              <a:rPr lang="en-US" smtClean="0"/>
              <a:t>12-09-18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B5FF-B204-3045-870C-B88398918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40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8CDC3-4E60-0747-BE19-6C8979AFCAC7}" type="datetimeFigureOut">
              <a:rPr lang="en-US" smtClean="0"/>
              <a:t>12-09-18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FB5FF-B204-3045-870C-B88398918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05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ears1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091"/>
            <a:ext cx="9144000" cy="299476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38412" y="3301999"/>
            <a:ext cx="711087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Small Print says:</a:t>
            </a:r>
          </a:p>
          <a:p>
            <a:endParaRPr lang="en-US" dirty="0"/>
          </a:p>
          <a:p>
            <a:r>
              <a:rPr lang="en-US" dirty="0" smtClean="0"/>
              <a:t>Pay in 36 equal monthly installments, interest free, until September 2013.</a:t>
            </a:r>
          </a:p>
          <a:p>
            <a:endParaRPr lang="en-US" dirty="0"/>
          </a:p>
          <a:p>
            <a:r>
              <a:rPr lang="en-US" dirty="0" smtClean="0"/>
              <a:t>If you do not pay the full amount of an installment when due, the</a:t>
            </a:r>
          </a:p>
          <a:p>
            <a:r>
              <a:rPr lang="en-US" dirty="0"/>
              <a:t>u</a:t>
            </a:r>
            <a:r>
              <a:rPr lang="en-US" dirty="0" smtClean="0"/>
              <a:t>npaid portion of that installment will thereafter accrue interest as </a:t>
            </a:r>
          </a:p>
          <a:p>
            <a:r>
              <a:rPr lang="en-US" dirty="0"/>
              <a:t>o</a:t>
            </a:r>
            <a:r>
              <a:rPr lang="en-US" dirty="0" smtClean="0"/>
              <a:t>f the first day of the next statement period at the rate then in force</a:t>
            </a:r>
          </a:p>
          <a:p>
            <a:r>
              <a:rPr lang="en-US" dirty="0"/>
              <a:t>f</a:t>
            </a:r>
            <a:r>
              <a:rPr lang="en-US" dirty="0" smtClean="0"/>
              <a:t>or purchase transactions</a:t>
            </a:r>
          </a:p>
          <a:p>
            <a:endParaRPr lang="en-US" dirty="0"/>
          </a:p>
          <a:p>
            <a:r>
              <a:rPr lang="en-US" dirty="0" smtClean="0"/>
              <a:t>If your account falls four (4) billing cycles past due, this program will</a:t>
            </a:r>
          </a:p>
          <a:p>
            <a:r>
              <a:rPr lang="en-US" dirty="0"/>
              <a:t>t</a:t>
            </a:r>
            <a:r>
              <a:rPr lang="en-US" dirty="0" smtClean="0"/>
              <a:t>erminate and the unpaid balance will accrue interest at the rate then</a:t>
            </a:r>
          </a:p>
          <a:p>
            <a:r>
              <a:rPr lang="en-US" dirty="0"/>
              <a:t>i</a:t>
            </a:r>
            <a:r>
              <a:rPr lang="en-US" dirty="0" smtClean="0"/>
              <a:t>n force for purchase transactions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559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86118" y="119528"/>
            <a:ext cx="711087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Small Print says:</a:t>
            </a:r>
          </a:p>
          <a:p>
            <a:endParaRPr lang="en-US" dirty="0">
              <a:cs typeface="Times New Roman"/>
            </a:endParaRPr>
          </a:p>
          <a:p>
            <a:r>
              <a:rPr lang="en-US" dirty="0" smtClean="0">
                <a:cs typeface="Times New Roman"/>
              </a:rPr>
              <a:t>Pay in 36 equal monthly installments, interest free, until September 2013.</a:t>
            </a:r>
          </a:p>
          <a:p>
            <a:endParaRPr lang="en-US" dirty="0">
              <a:cs typeface="Times New Roman"/>
            </a:endParaRPr>
          </a:p>
          <a:p>
            <a:r>
              <a:rPr lang="en-US" dirty="0" smtClean="0">
                <a:cs typeface="Times New Roman"/>
              </a:rPr>
              <a:t>If you do not pay the full amount of an installment when due, the</a:t>
            </a:r>
          </a:p>
          <a:p>
            <a:r>
              <a:rPr lang="en-US" dirty="0">
                <a:cs typeface="Times New Roman"/>
              </a:rPr>
              <a:t>u</a:t>
            </a:r>
            <a:r>
              <a:rPr lang="en-US" dirty="0" smtClean="0">
                <a:cs typeface="Times New Roman"/>
              </a:rPr>
              <a:t>npaid portion of that installment will thereafter accrue interest as </a:t>
            </a:r>
          </a:p>
          <a:p>
            <a:r>
              <a:rPr lang="en-US" dirty="0">
                <a:cs typeface="Times New Roman"/>
              </a:rPr>
              <a:t>o</a:t>
            </a:r>
            <a:r>
              <a:rPr lang="en-US" dirty="0" smtClean="0">
                <a:cs typeface="Times New Roman"/>
              </a:rPr>
              <a:t>f the first day of the next statement period at the rate then in force</a:t>
            </a:r>
          </a:p>
          <a:p>
            <a:r>
              <a:rPr lang="en-US" dirty="0">
                <a:cs typeface="Times New Roman"/>
              </a:rPr>
              <a:t>f</a:t>
            </a:r>
            <a:r>
              <a:rPr lang="en-US" dirty="0" smtClean="0">
                <a:cs typeface="Times New Roman"/>
              </a:rPr>
              <a:t>or purchase transactions</a:t>
            </a:r>
          </a:p>
          <a:p>
            <a:endParaRPr lang="en-US" dirty="0">
              <a:cs typeface="Times New Roman"/>
            </a:endParaRPr>
          </a:p>
          <a:p>
            <a:r>
              <a:rPr lang="en-US" dirty="0" smtClean="0">
                <a:cs typeface="Times New Roman"/>
              </a:rPr>
              <a:t>If your account falls four (4) billing cycles past due, this program will</a:t>
            </a:r>
          </a:p>
          <a:p>
            <a:r>
              <a:rPr lang="en-US" dirty="0">
                <a:cs typeface="Times New Roman"/>
              </a:rPr>
              <a:t>t</a:t>
            </a:r>
            <a:r>
              <a:rPr lang="en-US" dirty="0" smtClean="0">
                <a:cs typeface="Times New Roman"/>
              </a:rPr>
              <a:t>erminate and the unpaid balance will accrue interest at the rate then</a:t>
            </a:r>
          </a:p>
          <a:p>
            <a:r>
              <a:rPr lang="en-US" dirty="0">
                <a:cs typeface="Times New Roman"/>
              </a:rPr>
              <a:t>i</a:t>
            </a:r>
            <a:r>
              <a:rPr lang="en-US" dirty="0" smtClean="0">
                <a:cs typeface="Times New Roman"/>
              </a:rPr>
              <a:t>n force for purchase transactions</a:t>
            </a:r>
            <a:endParaRPr lang="en-US" dirty="0"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09706" y="4086412"/>
            <a:ext cx="621595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What is the rate then in force for purchase transactions?</a:t>
            </a:r>
          </a:p>
          <a:p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Lengthy search shows it’s </a:t>
            </a:r>
            <a:r>
              <a:rPr lang="en-US" dirty="0" smtClean="0">
                <a:solidFill>
                  <a:srgbClr val="FF0000"/>
                </a:solidFill>
                <a:latin typeface="Times New Roman"/>
                <a:cs typeface="Times New Roman"/>
              </a:rPr>
              <a:t>19.99%</a:t>
            </a:r>
          </a:p>
          <a:p>
            <a:endParaRPr lang="en-US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endParaRPr lang="en-US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Is this </a:t>
            </a:r>
            <a:r>
              <a:rPr lang="en-US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effective annual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effective monthly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, </a:t>
            </a:r>
            <a:r>
              <a:rPr lang="en-US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effective daily 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or what?</a:t>
            </a:r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2273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705" y="149412"/>
            <a:ext cx="8975233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Sears credit card interest rate is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19.99% 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per year, compounded monthly</a:t>
            </a:r>
          </a:p>
          <a:p>
            <a:endParaRPr lang="en-US" sz="24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So this is a </a:t>
            </a:r>
            <a:r>
              <a:rPr lang="en-US" sz="2400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nominal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rate.</a:t>
            </a:r>
          </a:p>
          <a:p>
            <a:endParaRPr lang="en-US" sz="24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The </a:t>
            </a:r>
            <a:r>
              <a:rPr lang="en-US" sz="2400" i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effective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 monthly rate is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19.99/12 = 1.66% </a:t>
            </a:r>
            <a:r>
              <a:rPr lang="en-US" sz="2400" dirty="0" smtClean="0">
                <a:latin typeface="Times New Roman"/>
                <a:cs typeface="Times New Roman"/>
              </a:rPr>
              <a:t>per month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r>
              <a:rPr lang="en-US" sz="2400" dirty="0" smtClean="0">
                <a:latin typeface="Times New Roman"/>
                <a:cs typeface="Times New Roman"/>
              </a:rPr>
              <a:t>So the effective annual rate is 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(1.0166)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12</a:t>
            </a: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– 1 = 22% </a:t>
            </a:r>
          </a:p>
          <a:p>
            <a:endParaRPr lang="en-US" dirty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endParaRPr lang="en-US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endParaRPr lang="en-US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57941" y="5431117"/>
            <a:ext cx="71108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Pay in 36 equal monthly installments, interest free, until September 2013?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2118" y="4220882"/>
            <a:ext cx="419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What happens if you take up their offer of: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4071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516529" y="2517588"/>
            <a:ext cx="6402295" cy="37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 flipV="1">
            <a:off x="1875119" y="1834776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2656294" y="1834776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3437468" y="1834776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4831230" y="1872129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5506320" y="1882588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6199343" y="1872129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7458637" y="1872129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24289" y="261890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505464" y="261890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272282" y="2621891"/>
            <a:ext cx="34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13046" y="2618903"/>
            <a:ext cx="43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307269" y="2621891"/>
            <a:ext cx="415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026687" y="2621891"/>
            <a:ext cx="41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285980" y="2621891"/>
            <a:ext cx="438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36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884706" y="2011687"/>
            <a:ext cx="359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651812" y="2011687"/>
            <a:ext cx="359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516529" y="4041588"/>
            <a:ext cx="6644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Suppose you buy $5000 of Sears stuff this September, how much will</a:t>
            </a:r>
          </a:p>
          <a:p>
            <a:r>
              <a:rPr lang="en-US" dirty="0"/>
              <a:t>y</a:t>
            </a:r>
            <a:r>
              <a:rPr lang="en-US" dirty="0" smtClean="0"/>
              <a:t>ou pay every month?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75790" y="448235"/>
            <a:ext cx="71108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Pay in 36 equal monthly installments, interest free, until September 2013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38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516529" y="2517588"/>
            <a:ext cx="6402295" cy="37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 flipV="1">
            <a:off x="1875119" y="1834776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2656294" y="1834776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3437468" y="1834776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4831230" y="1872129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5506320" y="1882588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6199343" y="1872129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7458637" y="1872129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24289" y="261890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505464" y="261890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272282" y="2621891"/>
            <a:ext cx="34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13046" y="2618903"/>
            <a:ext cx="43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307269" y="2621891"/>
            <a:ext cx="415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026687" y="2621891"/>
            <a:ext cx="41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285980" y="2621891"/>
            <a:ext cx="438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36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884706" y="2011687"/>
            <a:ext cx="359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651812" y="2011687"/>
            <a:ext cx="359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516529" y="4041588"/>
            <a:ext cx="6644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Suppose you buy $5000 of Sears stuff this September, how much will</a:t>
            </a:r>
          </a:p>
          <a:p>
            <a:r>
              <a:rPr lang="en-US" dirty="0"/>
              <a:t>y</a:t>
            </a:r>
            <a:r>
              <a:rPr lang="en-US" dirty="0" smtClean="0"/>
              <a:t>ou pay every month?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75790" y="448235"/>
            <a:ext cx="71108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Pay in 36 equal monthly installments, interest free, until September 2013</a:t>
            </a:r>
          </a:p>
          <a:p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 flipH="1" flipV="1">
            <a:off x="1875119" y="1834776"/>
            <a:ext cx="5583518" cy="37353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1516529" y="1834776"/>
            <a:ext cx="306295" cy="672353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573757" y="1687463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544594" y="5423646"/>
            <a:ext cx="5949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After 12 months’ you’ve paid 12A, so you still owe $5000-12A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603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516529" y="2517588"/>
            <a:ext cx="6402295" cy="37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 flipV="1">
            <a:off x="1875119" y="1834776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2656294" y="1834776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3437468" y="1834776"/>
            <a:ext cx="7470" cy="672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4831230" y="1872129"/>
            <a:ext cx="7470" cy="6723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5506320" y="1882588"/>
            <a:ext cx="7470" cy="6723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6199343" y="1872129"/>
            <a:ext cx="7470" cy="6723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7458637" y="1872129"/>
            <a:ext cx="7470" cy="6723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24289" y="261890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505464" y="261890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272282" y="2621891"/>
            <a:ext cx="34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13046" y="2618903"/>
            <a:ext cx="43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307269" y="2621891"/>
            <a:ext cx="415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026687" y="2621891"/>
            <a:ext cx="41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285980" y="2621891"/>
            <a:ext cx="438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36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884706" y="2011687"/>
            <a:ext cx="359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651812" y="2011687"/>
            <a:ext cx="359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275790" y="448235"/>
            <a:ext cx="71108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Pay in 36 equal monthly installments, interest free, until September 2013</a:t>
            </a:r>
          </a:p>
          <a:p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 flipH="1" flipV="1">
            <a:off x="1875119" y="1834776"/>
            <a:ext cx="5583518" cy="37353"/>
          </a:xfrm>
          <a:prstGeom prst="line">
            <a:avLst/>
          </a:prstGeom>
          <a:ln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1516529" y="1834776"/>
            <a:ext cx="306295" cy="672353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573757" y="1687463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774633" y="3750235"/>
            <a:ext cx="603392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After 12 months’ you’ve paid 12A, so you still owe $5000-12A</a:t>
            </a:r>
          </a:p>
          <a:p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So 5000 - 12A = A(P/A, 0.0166,24) = 19.66 A</a:t>
            </a:r>
          </a:p>
          <a:p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So 5000 = (19.66 + 12) A = 31.66 A</a:t>
            </a:r>
          </a:p>
          <a:p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So A = $158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83229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516529" y="2517588"/>
            <a:ext cx="6402295" cy="373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 flipV="1">
            <a:off x="1875119" y="1834776"/>
            <a:ext cx="7470" cy="6723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2656294" y="1834776"/>
            <a:ext cx="7470" cy="6723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 flipV="1">
            <a:off x="3437468" y="1834776"/>
            <a:ext cx="7470" cy="6723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4831230" y="1872129"/>
            <a:ext cx="7470" cy="6723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5506320" y="1882588"/>
            <a:ext cx="7470" cy="6723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6199343" y="1872129"/>
            <a:ext cx="7470" cy="6723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7458637" y="1872129"/>
            <a:ext cx="7470" cy="6723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24289" y="261890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505464" y="261890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272282" y="2621891"/>
            <a:ext cx="34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13046" y="2618903"/>
            <a:ext cx="436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307269" y="2621891"/>
            <a:ext cx="4152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026687" y="2621891"/>
            <a:ext cx="41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285980" y="2621891"/>
            <a:ext cx="438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36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884706" y="2011687"/>
            <a:ext cx="359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651812" y="2011687"/>
            <a:ext cx="359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...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275790" y="448235"/>
            <a:ext cx="71108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Pay in 36 equal monthly installments, interest free, until September 2013</a:t>
            </a:r>
          </a:p>
          <a:p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 flipH="1" flipV="1">
            <a:off x="1875119" y="1834776"/>
            <a:ext cx="5583518" cy="37353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1516529" y="1834776"/>
            <a:ext cx="306295" cy="672353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573757" y="1687463"/>
            <a:ext cx="652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$158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774633" y="3750235"/>
            <a:ext cx="571258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What uniform interest rate is this equivalent to?</a:t>
            </a:r>
          </a:p>
          <a:p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$5000 = 158 (P/A, </a:t>
            </a:r>
            <a:r>
              <a:rPr lang="en-US" dirty="0" err="1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, 36)</a:t>
            </a:r>
          </a:p>
          <a:p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So (P/A, </a:t>
            </a:r>
            <a:r>
              <a:rPr lang="en-US" dirty="0" err="1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, 36) = 5000/158 = 31.645</a:t>
            </a:r>
          </a:p>
          <a:p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So </a:t>
            </a:r>
            <a:r>
              <a:rPr lang="en-US" dirty="0" err="1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 = 0.8% per month, which is equivalent to 10% per year</a:t>
            </a:r>
          </a:p>
          <a:p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You can get a line of credit at 6 – 8 </a:t>
            </a:r>
            <a:r>
              <a:rPr lang="en-US" smtClean="0">
                <a:latin typeface="Times New Roman"/>
                <a:cs typeface="Times New Roman"/>
              </a:rPr>
              <a:t>% per year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2696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569</Words>
  <Application>Microsoft Macintosh PowerPoint</Application>
  <PresentationFormat>On-screen Show (4:3)</PresentationFormat>
  <Paragraphs>106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Jones</dc:creator>
  <cp:lastModifiedBy>John Jones</cp:lastModifiedBy>
  <cp:revision>8</cp:revision>
  <dcterms:created xsi:type="dcterms:W3CDTF">2012-09-18T23:00:35Z</dcterms:created>
  <dcterms:modified xsi:type="dcterms:W3CDTF">2012-09-19T00:06:31Z</dcterms:modified>
</cp:coreProperties>
</file>