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2" r:id="rId1"/>
    <p:sldMasterId id="2147483674" r:id="rId2"/>
  </p:sldMasterIdLst>
  <p:notesMasterIdLst>
    <p:notesMasterId r:id="rId26"/>
  </p:notesMasterIdLst>
  <p:sldIdLst>
    <p:sldId id="301" r:id="rId3"/>
    <p:sldId id="284" r:id="rId4"/>
    <p:sldId id="288" r:id="rId5"/>
    <p:sldId id="289" r:id="rId6"/>
    <p:sldId id="290" r:id="rId7"/>
    <p:sldId id="291" r:id="rId8"/>
    <p:sldId id="292" r:id="rId9"/>
    <p:sldId id="287" r:id="rId10"/>
    <p:sldId id="293" r:id="rId11"/>
    <p:sldId id="294" r:id="rId12"/>
    <p:sldId id="295" r:id="rId13"/>
    <p:sldId id="297" r:id="rId14"/>
    <p:sldId id="296" r:id="rId15"/>
    <p:sldId id="298" r:id="rId16"/>
    <p:sldId id="299" r:id="rId17"/>
    <p:sldId id="300" r:id="rId18"/>
    <p:sldId id="303" r:id="rId19"/>
    <p:sldId id="304" r:id="rId20"/>
    <p:sldId id="302" r:id="rId21"/>
    <p:sldId id="305" r:id="rId22"/>
    <p:sldId id="306" r:id="rId23"/>
    <p:sldId id="307" r:id="rId24"/>
    <p:sldId id="30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B0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4" autoAdjust="0"/>
    <p:restoredTop sz="92667" autoAdjust="0"/>
  </p:normalViewPr>
  <p:slideViewPr>
    <p:cSldViewPr>
      <p:cViewPr>
        <p:scale>
          <a:sx n="100" d="100"/>
          <a:sy n="100" d="100"/>
        </p:scale>
        <p:origin x="-7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51C1916-B3CA-4A7D-B944-13BE23F4191C}" type="datetimeFigureOut">
              <a:rPr lang="en-US"/>
              <a:pPr>
                <a:defRPr/>
              </a:pPr>
              <a:t>3/24/2011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64F6472-DC83-43E5-B98A-F12E94DC848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0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p>
        </p:txBody>
      </p:sp>
      <p:sp>
        <p:nvSpPr>
          <p:cNvPr id="30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F61DAC-40F8-4632-9AAC-A2656FDAC6B6}" type="datetime8">
              <a:rPr lang="en-US"/>
              <a:pPr fontAlgn="base">
                <a:spcBef>
                  <a:spcPct val="0"/>
                </a:spcBef>
                <a:spcAft>
                  <a:spcPct val="0"/>
                </a:spcAft>
              </a:pPr>
              <a:t>3/24/2011 9:32 AM</a:t>
            </a:fld>
            <a:endParaRPr lang="en-US" dirty="0"/>
          </a:p>
        </p:txBody>
      </p:sp>
      <p:sp>
        <p:nvSpPr>
          <p:cNvPr id="30726"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dirty="0" smtClean="0"/>
          </a:p>
        </p:txBody>
      </p:sp>
      <p:sp>
        <p:nvSpPr>
          <p:cNvPr id="30727"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E75DACA-0BBD-4BC9-8307-B1A552BB216D}" type="slidenum">
              <a:rPr lang="en-US"/>
              <a:pPr fontAlgn="base">
                <a:spcBef>
                  <a:spcPct val="0"/>
                </a:spcBef>
                <a:spcAft>
                  <a:spcPct val="0"/>
                </a:spcAft>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9" name="Title 28"/>
          <p:cNvSpPr>
            <a:spLocks noGrp="1"/>
          </p:cNvSpPr>
          <p:nvPr>
            <p:ph type="ctrTitle"/>
          </p:nvPr>
        </p:nvSpPr>
        <p:spPr>
          <a:xfrm>
            <a:off x="381000" y="4853411"/>
            <a:ext cx="8458200" cy="1222375"/>
          </a:xfrm>
        </p:spPr>
        <p:txBody>
          <a:bodyPr/>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5"/>
          <p:cNvSpPr>
            <a:spLocks noGrp="1"/>
          </p:cNvSpPr>
          <p:nvPr>
            <p:ph type="dt" sz="half" idx="10"/>
          </p:nvPr>
        </p:nvSpPr>
        <p:spPr>
          <a:xfrm>
            <a:off x="6477000" y="76200"/>
            <a:ext cx="2514600" cy="288925"/>
          </a:xfrm>
          <a:prstGeom prst="rect">
            <a:avLst/>
          </a:prstGeom>
        </p:spPr>
        <p:txBody>
          <a:bodyPr/>
          <a:lstStyle>
            <a:lvl1pPr fontAlgn="auto">
              <a:spcBef>
                <a:spcPts val="0"/>
              </a:spcBef>
              <a:spcAft>
                <a:spcPts val="0"/>
              </a:spcAft>
              <a:defRPr dirty="0">
                <a:latin typeface="+mn-lt"/>
                <a:cs typeface="+mn-cs"/>
              </a:defRPr>
            </a:lvl1pPr>
          </a:lstStyle>
          <a:p>
            <a:pPr>
              <a:defRPr/>
            </a:pPr>
            <a:endParaRPr lang="en-US" dirty="0"/>
          </a:p>
        </p:txBody>
      </p:sp>
      <p:sp>
        <p:nvSpPr>
          <p:cNvPr id="5" name="Footer Placeholder 1"/>
          <p:cNvSpPr>
            <a:spLocks noGrp="1"/>
          </p:cNvSpPr>
          <p:nvPr>
            <p:ph type="ftr" sz="quarter" idx="11"/>
          </p:nvPr>
        </p:nvSpPr>
        <p:spPr>
          <a:xfrm>
            <a:off x="3124200" y="76200"/>
            <a:ext cx="3352800" cy="288925"/>
          </a:xfrm>
          <a:prstGeom prst="rect">
            <a:avLst/>
          </a:prstGeom>
        </p:spPr>
        <p:txBody>
          <a:bodyPr/>
          <a:lstStyle>
            <a:lvl1pPr fontAlgn="auto">
              <a:spcBef>
                <a:spcPts val="0"/>
              </a:spcBef>
              <a:spcAft>
                <a:spcPts val="0"/>
              </a:spcAft>
              <a:defRPr dirty="0">
                <a:latin typeface="+mn-lt"/>
                <a:cs typeface="+mn-cs"/>
              </a:defRPr>
            </a:lvl1pPr>
          </a:lstStyle>
          <a:p>
            <a:pPr>
              <a:defRPr/>
            </a:pPr>
            <a:endParaRPr lang="en-US" dirty="0"/>
          </a:p>
        </p:txBody>
      </p:sp>
      <p:sp>
        <p:nvSpPr>
          <p:cNvPr id="6" name="Slide Number Placeholder 14"/>
          <p:cNvSpPr>
            <a:spLocks noGrp="1"/>
          </p:cNvSpPr>
          <p:nvPr>
            <p:ph type="sldNum" sz="quarter" idx="12"/>
          </p:nvPr>
        </p:nvSpPr>
        <p:spPr>
          <a:xfrm>
            <a:off x="8229600" y="6473825"/>
            <a:ext cx="758825" cy="247650"/>
          </a:xfrm>
          <a:prstGeom prst="rect">
            <a:avLst/>
          </a:prstGeom>
        </p:spPr>
        <p:txBody>
          <a:bodyPr/>
          <a:lstStyle>
            <a:lvl1pPr fontAlgn="auto">
              <a:spcBef>
                <a:spcPts val="0"/>
              </a:spcBef>
              <a:spcAft>
                <a:spcPts val="0"/>
              </a:spcAft>
              <a:defRPr>
                <a:latin typeface="+mn-lt"/>
                <a:cs typeface="+mn-cs"/>
              </a:defRPr>
            </a:lvl1pPr>
          </a:lstStyle>
          <a:p>
            <a:pPr>
              <a:defRPr/>
            </a:pPr>
            <a:fld id="{FDFF0BEE-59D1-4A59-8069-C66BE6B268CD}"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1"/>
          <p:cNvSpPr>
            <a:spLocks noGrp="1"/>
          </p:cNvSpPr>
          <p:nvPr>
            <p:ph type="dt" sz="half" idx="10"/>
          </p:nvPr>
        </p:nvSpPr>
        <p:spPr>
          <a:xfrm>
            <a:off x="6477000" y="76200"/>
            <a:ext cx="2514600" cy="288925"/>
          </a:xfrm>
          <a:prstGeom prst="rect">
            <a:avLst/>
          </a:prstGeom>
        </p:spPr>
        <p:txBody>
          <a:bodyPr/>
          <a:lstStyle>
            <a:lvl1pPr fontAlgn="auto">
              <a:spcBef>
                <a:spcPts val="0"/>
              </a:spcBef>
              <a:spcAft>
                <a:spcPts val="0"/>
              </a:spcAft>
              <a:defRPr dirty="0">
                <a:latin typeface="+mn-lt"/>
                <a:cs typeface="+mn-cs"/>
              </a:defRPr>
            </a:lvl1pPr>
          </a:lstStyle>
          <a:p>
            <a:pPr>
              <a:defRPr/>
            </a:pPr>
            <a:endParaRPr lang="en-US" dirty="0"/>
          </a:p>
        </p:txBody>
      </p:sp>
      <p:sp>
        <p:nvSpPr>
          <p:cNvPr id="4" name="Footer Placeholder 20"/>
          <p:cNvSpPr>
            <a:spLocks noGrp="1"/>
          </p:cNvSpPr>
          <p:nvPr>
            <p:ph type="ftr" sz="quarter" idx="11"/>
          </p:nvPr>
        </p:nvSpPr>
        <p:spPr>
          <a:xfrm>
            <a:off x="3124200" y="76200"/>
            <a:ext cx="3352800" cy="288925"/>
          </a:xfrm>
          <a:prstGeom prst="rect">
            <a:avLst/>
          </a:prstGeom>
        </p:spPr>
        <p:txBody>
          <a:bodyPr/>
          <a:lstStyle>
            <a:lvl1pPr fontAlgn="auto">
              <a:spcBef>
                <a:spcPts val="0"/>
              </a:spcBef>
              <a:spcAft>
                <a:spcPts val="0"/>
              </a:spcAft>
              <a:defRPr dirty="0">
                <a:latin typeface="+mn-lt"/>
                <a:cs typeface="+mn-cs"/>
              </a:defRPr>
            </a:lvl1pPr>
          </a:lstStyle>
          <a:p>
            <a:pPr>
              <a:defRPr/>
            </a:pPr>
            <a:endParaRPr lang="en-US" dirty="0"/>
          </a:p>
        </p:txBody>
      </p:sp>
      <p:sp>
        <p:nvSpPr>
          <p:cNvPr id="5" name="Slide Number Placeholder 5"/>
          <p:cNvSpPr>
            <a:spLocks noGrp="1"/>
          </p:cNvSpPr>
          <p:nvPr>
            <p:ph type="sldNum" sz="quarter" idx="12"/>
          </p:nvPr>
        </p:nvSpPr>
        <p:spPr>
          <a:xfrm>
            <a:off x="8229600" y="6477000"/>
            <a:ext cx="762000" cy="244475"/>
          </a:xfrm>
          <a:prstGeom prst="rect">
            <a:avLst/>
          </a:prstGeom>
        </p:spPr>
        <p:txBody>
          <a:bodyPr/>
          <a:lstStyle>
            <a:lvl1pPr fontAlgn="auto">
              <a:spcBef>
                <a:spcPts val="0"/>
              </a:spcBef>
              <a:spcAft>
                <a:spcPts val="0"/>
              </a:spcAft>
              <a:defRPr>
                <a:latin typeface="+mn-lt"/>
                <a:cs typeface="+mn-cs"/>
              </a:defRPr>
            </a:lvl1pPr>
          </a:lstStyle>
          <a:p>
            <a:pPr>
              <a:defRPr/>
            </a:pPr>
            <a:fld id="{FF21DDD7-FE56-4F5B-AD0C-07877B09402E}"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3" descr="footer_graphic.png"/>
          <p:cNvPicPr>
            <a:picLocks noChangeAspect="1"/>
          </p:cNvPicPr>
          <p:nvPr/>
        </p:nvPicPr>
        <p:blipFill>
          <a:blip r:embed="rId15" cstate="print"/>
          <a:srcRect/>
          <a:stretch>
            <a:fillRect/>
          </a:stretch>
        </p:blipFill>
        <p:spPr bwMode="auto">
          <a:xfrm>
            <a:off x="0" y="5435600"/>
            <a:ext cx="9144000" cy="1420813"/>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5" r:id="rId10"/>
    <p:sldLayoutId id="2147483726" r:id="rId11"/>
    <p:sldLayoutId id="2147483721" r:id="rId12"/>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fontAlgn="base">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fontAlgn="base">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fontAlgn="base">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fontAlgn="base">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fontAlgn="base">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8"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2" r:id="rId1"/>
    <p:sldLayoutId id="2147483727" r:id="rId2"/>
    <p:sldLayoutId id="2147483723" r:id="rId3"/>
    <p:sldLayoutId id="2147483728" r:id="rId4"/>
    <p:sldLayoutId id="2147483724" r:id="rId5"/>
  </p:sldLayoutIdLst>
  <p:transition>
    <p:fade/>
  </p:transition>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oleObject" Target="Macintosh%20HD:Users:Sia:Documents:My%20Documents:COMPANIES:Companies%20of%20interest:ECS:Reports%20to%20ECS:Report%20Final:Final%20report%20latest.docx!OLE_LINK1"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4.jpe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Microsoft_Office_Word_97_-_2003_Document1.doc"/><Relationship Id="rId5" Type="http://schemas.openxmlformats.org/officeDocument/2006/relationships/image" Target="../media/image23.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sp>
        <p:nvSpPr>
          <p:cNvPr id="6" name="TextBox 5"/>
          <p:cNvSpPr txBox="1"/>
          <p:nvPr/>
        </p:nvSpPr>
        <p:spPr>
          <a:xfrm>
            <a:off x="1524000" y="228600"/>
            <a:ext cx="7620000" cy="1077218"/>
          </a:xfrm>
          <a:prstGeom prst="rect">
            <a:avLst/>
          </a:prstGeom>
          <a:noFill/>
        </p:spPr>
        <p:txBody>
          <a:bodyPr wrap="square" rtlCol="0">
            <a:spAutoFit/>
          </a:bodyPr>
          <a:lstStyle/>
          <a:p>
            <a:r>
              <a:rPr lang="en-US" sz="3200" dirty="0" smtClean="0"/>
              <a:t>A Brief Review of Solar Energy: Technology and Applications </a:t>
            </a:r>
            <a:endParaRPr lang="en-US" sz="3200" dirty="0"/>
          </a:p>
        </p:txBody>
      </p:sp>
      <p:sp>
        <p:nvSpPr>
          <p:cNvPr id="7" name="TextBox 6"/>
          <p:cNvSpPr txBox="1"/>
          <p:nvPr/>
        </p:nvSpPr>
        <p:spPr>
          <a:xfrm>
            <a:off x="1828800" y="2819400"/>
            <a:ext cx="5257800" cy="2862323"/>
          </a:xfrm>
          <a:prstGeom prst="rect">
            <a:avLst/>
          </a:prstGeom>
          <a:noFill/>
        </p:spPr>
        <p:txBody>
          <a:bodyPr wrap="square" rtlCol="0">
            <a:spAutoFit/>
          </a:bodyPr>
          <a:lstStyle/>
          <a:p>
            <a:r>
              <a:rPr lang="en-US" dirty="0" smtClean="0"/>
              <a:t>Siavash Vojdani PhD</a:t>
            </a:r>
          </a:p>
          <a:p>
            <a:r>
              <a:rPr lang="en-US" dirty="0" smtClean="0"/>
              <a:t>Unity Integration Corporation</a:t>
            </a:r>
          </a:p>
          <a:p>
            <a:r>
              <a:rPr lang="en-US" dirty="0" smtClean="0">
                <a:solidFill>
                  <a:srgbClr val="0000FF"/>
                </a:solidFill>
              </a:rPr>
              <a:t>www.Unityintegration.com</a:t>
            </a:r>
          </a:p>
          <a:p>
            <a:endParaRPr lang="en-US" dirty="0" smtClean="0"/>
          </a:p>
          <a:p>
            <a:endParaRPr lang="en-US" dirty="0" smtClean="0"/>
          </a:p>
          <a:p>
            <a:endParaRPr lang="en-US" dirty="0" smtClean="0"/>
          </a:p>
          <a:p>
            <a:endParaRPr lang="en-US" dirty="0" smtClean="0"/>
          </a:p>
          <a:p>
            <a:endParaRPr lang="en-US" dirty="0" smtClean="0"/>
          </a:p>
          <a:p>
            <a:r>
              <a:rPr lang="en-US" dirty="0" smtClean="0"/>
              <a:t>Presentation at SFU Mechatronics Department</a:t>
            </a:r>
          </a:p>
          <a:p>
            <a:r>
              <a:rPr lang="en-US" dirty="0" smtClean="0"/>
              <a:t>March 24,2011</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pic>
        <p:nvPicPr>
          <p:cNvPr id="4" name="Picture 3"/>
          <p:cNvPicPr>
            <a:picLocks noChangeAspect="1" noChangeArrowheads="1"/>
          </p:cNvPicPr>
          <p:nvPr/>
        </p:nvPicPr>
        <p:blipFill>
          <a:blip r:embed="rId4" cstate="print"/>
          <a:srcRect/>
          <a:stretch>
            <a:fillRect/>
          </a:stretch>
        </p:blipFill>
        <p:spPr bwMode="auto">
          <a:xfrm>
            <a:off x="423863" y="1952625"/>
            <a:ext cx="1981200" cy="2514600"/>
          </a:xfrm>
          <a:prstGeom prst="rect">
            <a:avLst/>
          </a:prstGeom>
          <a:noFill/>
          <a:ln w="9525">
            <a:noFill/>
            <a:miter lim="800000"/>
            <a:headEnd/>
            <a:tailEnd/>
          </a:ln>
        </p:spPr>
      </p:pic>
      <p:pic>
        <p:nvPicPr>
          <p:cNvPr id="5" name="Picture 4" descr="http://paris.fe.uni-lj.si/pvnet/strona_PV/img/IMG08911_big.jpg"/>
          <p:cNvPicPr>
            <a:picLocks noChangeAspect="1" noChangeArrowheads="1"/>
          </p:cNvPicPr>
          <p:nvPr/>
        </p:nvPicPr>
        <p:blipFill>
          <a:blip r:embed="rId5" cstate="print"/>
          <a:srcRect/>
          <a:stretch>
            <a:fillRect/>
          </a:stretch>
        </p:blipFill>
        <p:spPr bwMode="auto">
          <a:xfrm>
            <a:off x="3138488" y="3595687"/>
            <a:ext cx="1785937" cy="2689225"/>
          </a:xfrm>
          <a:prstGeom prst="rect">
            <a:avLst/>
          </a:prstGeom>
          <a:noFill/>
          <a:ln w="9525">
            <a:noFill/>
            <a:miter lim="800000"/>
            <a:headEnd/>
            <a:tailEnd/>
          </a:ln>
        </p:spPr>
      </p:pic>
      <p:pic>
        <p:nvPicPr>
          <p:cNvPr id="6" name="Picture 5" descr="http://paris.fe.uni-lj.si/pvnet/strona_PV/img/IMG08961_big.jpg"/>
          <p:cNvPicPr>
            <a:picLocks noChangeAspect="1" noChangeArrowheads="1"/>
          </p:cNvPicPr>
          <p:nvPr/>
        </p:nvPicPr>
        <p:blipFill>
          <a:blip r:embed="rId6" cstate="print"/>
          <a:srcRect/>
          <a:stretch>
            <a:fillRect/>
          </a:stretch>
        </p:blipFill>
        <p:spPr bwMode="auto">
          <a:xfrm>
            <a:off x="5638800" y="2667000"/>
            <a:ext cx="3071813" cy="2214562"/>
          </a:xfrm>
          <a:prstGeom prst="rect">
            <a:avLst/>
          </a:prstGeom>
          <a:noFill/>
          <a:ln w="9525">
            <a:noFill/>
            <a:miter lim="800000"/>
            <a:headEnd/>
            <a:tailEnd/>
          </a:ln>
        </p:spPr>
      </p:pic>
      <p:sp>
        <p:nvSpPr>
          <p:cNvPr id="7" name="Rectangle 6"/>
          <p:cNvSpPr/>
          <p:nvPr/>
        </p:nvSpPr>
        <p:spPr>
          <a:xfrm>
            <a:off x="1371600" y="533400"/>
            <a:ext cx="7772400" cy="584776"/>
          </a:xfrm>
          <a:prstGeom prst="rect">
            <a:avLst/>
          </a:prstGeom>
        </p:spPr>
        <p:txBody>
          <a:bodyPr wrap="square">
            <a:spAutoFit/>
          </a:bodyPr>
          <a:lstStyle/>
          <a:p>
            <a:r>
              <a:rPr lang="en-US" sz="3200" dirty="0" smtClean="0">
                <a:solidFill>
                  <a:srgbClr val="000000"/>
                </a:solidFill>
              </a:rPr>
              <a:t>Then came off-grid in the developed world</a:t>
            </a:r>
            <a:endParaRPr lang="en-US" sz="3200"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pic>
        <p:nvPicPr>
          <p:cNvPr id="4" name="Picture 3" descr="OverheadCeilingBIPVSolaria.jpg                                 0017D8F6Sunshine                       C27C62C9:"/>
          <p:cNvPicPr>
            <a:picLocks noChangeAspect="1" noChangeArrowheads="1"/>
          </p:cNvPicPr>
          <p:nvPr/>
        </p:nvPicPr>
        <p:blipFill>
          <a:blip r:embed="rId4" cstate="print"/>
          <a:srcRect/>
          <a:stretch>
            <a:fillRect/>
          </a:stretch>
        </p:blipFill>
        <p:spPr bwMode="auto">
          <a:xfrm>
            <a:off x="1295400" y="1905000"/>
            <a:ext cx="3286209" cy="2188745"/>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a:stretch>
            <a:fillRect/>
          </a:stretch>
        </p:blipFill>
        <p:spPr bwMode="auto">
          <a:xfrm>
            <a:off x="5638800" y="1828800"/>
            <a:ext cx="2514600" cy="4586664"/>
          </a:xfrm>
          <a:prstGeom prst="rect">
            <a:avLst/>
          </a:prstGeom>
          <a:noFill/>
          <a:ln w="9525">
            <a:noFill/>
            <a:miter lim="800000"/>
            <a:headEnd/>
            <a:tailEnd/>
          </a:ln>
        </p:spPr>
      </p:pic>
      <p:sp>
        <p:nvSpPr>
          <p:cNvPr id="6" name="TextBox 5"/>
          <p:cNvSpPr txBox="1">
            <a:spLocks noChangeArrowheads="1"/>
          </p:cNvSpPr>
          <p:nvPr/>
        </p:nvSpPr>
        <p:spPr bwMode="auto">
          <a:xfrm>
            <a:off x="1905000" y="1524000"/>
            <a:ext cx="1112921" cy="369332"/>
          </a:xfrm>
          <a:prstGeom prst="rect">
            <a:avLst/>
          </a:prstGeom>
          <a:noFill/>
          <a:ln w="9525">
            <a:noFill/>
            <a:miter lim="800000"/>
            <a:headEnd/>
            <a:tailEnd/>
          </a:ln>
        </p:spPr>
        <p:txBody>
          <a:bodyPr wrap="square">
            <a:spAutoFit/>
          </a:bodyPr>
          <a:lstStyle/>
          <a:p>
            <a:r>
              <a:rPr lang="en-US" dirty="0"/>
              <a:t>BIPV</a:t>
            </a:r>
          </a:p>
        </p:txBody>
      </p:sp>
      <p:sp>
        <p:nvSpPr>
          <p:cNvPr id="7" name="TextBox 6"/>
          <p:cNvSpPr txBox="1">
            <a:spLocks noChangeArrowheads="1"/>
          </p:cNvSpPr>
          <p:nvPr/>
        </p:nvSpPr>
        <p:spPr bwMode="auto">
          <a:xfrm>
            <a:off x="1905000" y="6248400"/>
            <a:ext cx="1706479" cy="369332"/>
          </a:xfrm>
          <a:prstGeom prst="rect">
            <a:avLst/>
          </a:prstGeom>
          <a:noFill/>
          <a:ln w="9525">
            <a:noFill/>
            <a:miter lim="800000"/>
            <a:headEnd/>
            <a:tailEnd/>
          </a:ln>
        </p:spPr>
        <p:txBody>
          <a:bodyPr wrap="square">
            <a:spAutoFit/>
          </a:bodyPr>
          <a:lstStyle/>
          <a:p>
            <a:r>
              <a:rPr lang="en-US"/>
              <a:t>Power plant</a:t>
            </a:r>
          </a:p>
        </p:txBody>
      </p:sp>
      <p:sp>
        <p:nvSpPr>
          <p:cNvPr id="8" name="TextBox 7"/>
          <p:cNvSpPr txBox="1">
            <a:spLocks noChangeArrowheads="1"/>
          </p:cNvSpPr>
          <p:nvPr/>
        </p:nvSpPr>
        <p:spPr bwMode="auto">
          <a:xfrm rot="10800000" flipV="1">
            <a:off x="4953000" y="1981200"/>
            <a:ext cx="370974" cy="3139321"/>
          </a:xfrm>
          <a:prstGeom prst="rect">
            <a:avLst/>
          </a:prstGeom>
          <a:noFill/>
          <a:ln w="9525">
            <a:noFill/>
            <a:miter lim="800000"/>
            <a:headEnd/>
            <a:tailEnd/>
          </a:ln>
        </p:spPr>
        <p:txBody>
          <a:bodyPr wrap="square">
            <a:spAutoFit/>
          </a:bodyPr>
          <a:lstStyle/>
          <a:p>
            <a:r>
              <a:rPr lang="en-US" dirty="0"/>
              <a:t>Re </a:t>
            </a:r>
            <a:r>
              <a:rPr lang="en-US" dirty="0" err="1"/>
              <a:t>s</a:t>
            </a:r>
            <a:endParaRPr lang="en-US" dirty="0"/>
          </a:p>
          <a:p>
            <a:r>
              <a:rPr lang="en-US" dirty="0" err="1"/>
              <a:t>i</a:t>
            </a:r>
            <a:endParaRPr lang="en-US" dirty="0"/>
          </a:p>
          <a:p>
            <a:r>
              <a:rPr lang="en-US" dirty="0"/>
              <a:t>de</a:t>
            </a:r>
          </a:p>
          <a:p>
            <a:r>
              <a:rPr lang="en-US" dirty="0" err="1"/>
              <a:t>n</a:t>
            </a:r>
            <a:endParaRPr lang="en-US" dirty="0"/>
          </a:p>
          <a:p>
            <a:r>
              <a:rPr lang="en-US" dirty="0" err="1"/>
              <a:t>t</a:t>
            </a:r>
            <a:endParaRPr lang="en-US" dirty="0"/>
          </a:p>
          <a:p>
            <a:r>
              <a:rPr lang="en-US" dirty="0" err="1"/>
              <a:t>i</a:t>
            </a:r>
            <a:endParaRPr lang="en-US" dirty="0"/>
          </a:p>
          <a:p>
            <a:r>
              <a:rPr lang="en-US" dirty="0"/>
              <a:t>a</a:t>
            </a:r>
          </a:p>
          <a:p>
            <a:r>
              <a:rPr lang="en-US" dirty="0" err="1"/>
              <a:t>l</a:t>
            </a:r>
            <a:endParaRPr lang="en-US" dirty="0"/>
          </a:p>
        </p:txBody>
      </p:sp>
      <p:pic>
        <p:nvPicPr>
          <p:cNvPr id="9" name="Picture 8"/>
          <p:cNvPicPr>
            <a:picLocks noChangeAspect="1" noChangeArrowheads="1"/>
          </p:cNvPicPr>
          <p:nvPr/>
        </p:nvPicPr>
        <p:blipFill>
          <a:blip r:embed="rId6" cstate="print"/>
          <a:srcRect/>
          <a:stretch>
            <a:fillRect/>
          </a:stretch>
        </p:blipFill>
        <p:spPr bwMode="auto">
          <a:xfrm>
            <a:off x="1219200" y="4343400"/>
            <a:ext cx="3355975" cy="1981200"/>
          </a:xfrm>
          <a:prstGeom prst="rect">
            <a:avLst/>
          </a:prstGeom>
          <a:noFill/>
          <a:ln w="9525">
            <a:noFill/>
            <a:miter lim="800000"/>
            <a:headEnd/>
            <a:tailEnd/>
          </a:ln>
        </p:spPr>
      </p:pic>
      <p:sp>
        <p:nvSpPr>
          <p:cNvPr id="10" name="Rectangle 9"/>
          <p:cNvSpPr/>
          <p:nvPr/>
        </p:nvSpPr>
        <p:spPr>
          <a:xfrm>
            <a:off x="1447800" y="0"/>
            <a:ext cx="7696200" cy="1200328"/>
          </a:xfrm>
          <a:prstGeom prst="rect">
            <a:avLst/>
          </a:prstGeom>
        </p:spPr>
        <p:txBody>
          <a:bodyPr wrap="square">
            <a:spAutoFit/>
          </a:bodyPr>
          <a:lstStyle/>
          <a:p>
            <a:r>
              <a:rPr lang="en-US" sz="2400" dirty="0" smtClean="0">
                <a:solidFill>
                  <a:srgbClr val="000000"/>
                </a:solidFill>
              </a:rPr>
              <a:t>Then sometimes in the 90’s, the developed world began to catch on, and the modern era of grid-tie PV was born</a:t>
            </a:r>
            <a:endParaRPr lang="en-US" sz="2400"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pic>
        <p:nvPicPr>
          <p:cNvPr id="4" name="Picture 3"/>
          <p:cNvPicPr/>
          <p:nvPr/>
        </p:nvPicPr>
        <p:blipFill>
          <a:blip r:embed="rId4" cstate="print"/>
          <a:srcRect/>
          <a:stretch>
            <a:fillRect/>
          </a:stretch>
        </p:blipFill>
        <p:spPr bwMode="auto">
          <a:xfrm>
            <a:off x="609600" y="2133600"/>
            <a:ext cx="8153400" cy="4191000"/>
          </a:xfrm>
          <a:prstGeom prst="rect">
            <a:avLst/>
          </a:prstGeom>
          <a:noFill/>
          <a:ln w="9525">
            <a:noFill/>
            <a:miter lim="800000"/>
            <a:headEnd/>
            <a:tailEnd/>
          </a:ln>
        </p:spPr>
      </p:pic>
      <p:sp>
        <p:nvSpPr>
          <p:cNvPr id="5" name="TextBox 4"/>
          <p:cNvSpPr txBox="1"/>
          <p:nvPr/>
        </p:nvSpPr>
        <p:spPr>
          <a:xfrm>
            <a:off x="1981200" y="381000"/>
            <a:ext cx="6096000" cy="584776"/>
          </a:xfrm>
          <a:prstGeom prst="rect">
            <a:avLst/>
          </a:prstGeom>
          <a:noFill/>
        </p:spPr>
        <p:txBody>
          <a:bodyPr wrap="square" rtlCol="0">
            <a:spAutoFit/>
          </a:bodyPr>
          <a:lstStyle/>
          <a:p>
            <a:r>
              <a:rPr lang="en-US" sz="3200" dirty="0" smtClean="0"/>
              <a:t>GRID TIE COMPONENTS</a:t>
            </a:r>
            <a:endParaRPr lang="en-US" sz="32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pic>
        <p:nvPicPr>
          <p:cNvPr id="4" name="Picture 3"/>
          <p:cNvPicPr/>
          <p:nvPr/>
        </p:nvPicPr>
        <p:blipFill>
          <a:blip r:embed="rId4" cstate="print"/>
          <a:srcRect/>
          <a:stretch>
            <a:fillRect/>
          </a:stretch>
        </p:blipFill>
        <p:spPr bwMode="auto">
          <a:xfrm>
            <a:off x="609600" y="4267200"/>
            <a:ext cx="2362200" cy="1828800"/>
          </a:xfrm>
          <a:prstGeom prst="rect">
            <a:avLst/>
          </a:prstGeom>
          <a:noFill/>
          <a:ln w="9525">
            <a:noFill/>
            <a:miter lim="800000"/>
            <a:headEnd/>
            <a:tailEnd/>
          </a:ln>
        </p:spPr>
      </p:pic>
      <p:pic>
        <p:nvPicPr>
          <p:cNvPr id="5" name="Picture 4"/>
          <p:cNvPicPr/>
          <p:nvPr/>
        </p:nvPicPr>
        <p:blipFill>
          <a:blip r:embed="rId5" cstate="print"/>
          <a:srcRect/>
          <a:stretch>
            <a:fillRect/>
          </a:stretch>
        </p:blipFill>
        <p:spPr bwMode="auto">
          <a:xfrm>
            <a:off x="3200400" y="4267200"/>
            <a:ext cx="2590800" cy="1905000"/>
          </a:xfrm>
          <a:prstGeom prst="rect">
            <a:avLst/>
          </a:prstGeom>
          <a:noFill/>
          <a:ln w="9525">
            <a:noFill/>
            <a:miter lim="800000"/>
            <a:headEnd/>
            <a:tailEnd/>
          </a:ln>
        </p:spPr>
      </p:pic>
      <p:pic>
        <p:nvPicPr>
          <p:cNvPr id="6" name="Picture 5"/>
          <p:cNvPicPr/>
          <p:nvPr/>
        </p:nvPicPr>
        <p:blipFill>
          <a:blip r:embed="rId6" cstate="print"/>
          <a:srcRect/>
          <a:stretch>
            <a:fillRect/>
          </a:stretch>
        </p:blipFill>
        <p:spPr bwMode="auto">
          <a:xfrm>
            <a:off x="6019800" y="4267200"/>
            <a:ext cx="2438399" cy="1905000"/>
          </a:xfrm>
          <a:prstGeom prst="rect">
            <a:avLst/>
          </a:prstGeom>
          <a:noFill/>
          <a:ln w="9525">
            <a:noFill/>
            <a:miter lim="800000"/>
            <a:headEnd/>
            <a:tailEnd/>
          </a:ln>
        </p:spPr>
      </p:pic>
      <p:pic>
        <p:nvPicPr>
          <p:cNvPr id="7" name="Picture 6"/>
          <p:cNvPicPr/>
          <p:nvPr/>
        </p:nvPicPr>
        <p:blipFill>
          <a:blip r:embed="rId7" cstate="print"/>
          <a:srcRect/>
          <a:stretch>
            <a:fillRect/>
          </a:stretch>
        </p:blipFill>
        <p:spPr bwMode="auto">
          <a:xfrm>
            <a:off x="3200400" y="1981200"/>
            <a:ext cx="2575560" cy="2133600"/>
          </a:xfrm>
          <a:prstGeom prst="rect">
            <a:avLst/>
          </a:prstGeom>
          <a:noFill/>
          <a:ln w="9525">
            <a:noFill/>
            <a:miter lim="800000"/>
            <a:headEnd/>
            <a:tailEnd/>
          </a:ln>
        </p:spPr>
      </p:pic>
      <p:sp>
        <p:nvSpPr>
          <p:cNvPr id="8" name="TextBox 7"/>
          <p:cNvSpPr txBox="1"/>
          <p:nvPr/>
        </p:nvSpPr>
        <p:spPr>
          <a:xfrm>
            <a:off x="1676400" y="381000"/>
            <a:ext cx="7467600" cy="584776"/>
          </a:xfrm>
          <a:prstGeom prst="rect">
            <a:avLst/>
          </a:prstGeom>
          <a:noFill/>
        </p:spPr>
        <p:txBody>
          <a:bodyPr wrap="square" rtlCol="0">
            <a:spAutoFit/>
          </a:bodyPr>
          <a:lstStyle/>
          <a:p>
            <a:r>
              <a:rPr lang="en-US" sz="3200" dirty="0" smtClean="0"/>
              <a:t>Examples of PV systems in buildings </a:t>
            </a:r>
            <a:endParaRPr lang="en-US" sz="3200" dirty="0"/>
          </a:p>
        </p:txBody>
      </p:sp>
      <p:pic>
        <p:nvPicPr>
          <p:cNvPr id="9" name="Picture 8"/>
          <p:cNvPicPr/>
          <p:nvPr/>
        </p:nvPicPr>
        <p:blipFill>
          <a:blip r:embed="rId8" cstate="print"/>
          <a:srcRect/>
          <a:stretch>
            <a:fillRect/>
          </a:stretch>
        </p:blipFill>
        <p:spPr bwMode="auto">
          <a:xfrm>
            <a:off x="6019800" y="1981200"/>
            <a:ext cx="2438400" cy="2133600"/>
          </a:xfrm>
          <a:prstGeom prst="rect">
            <a:avLst/>
          </a:prstGeom>
          <a:noFill/>
          <a:ln w="9525">
            <a:noFill/>
            <a:miter lim="800000"/>
            <a:headEnd/>
            <a:tailEnd/>
          </a:ln>
        </p:spPr>
      </p:pic>
      <p:pic>
        <p:nvPicPr>
          <p:cNvPr id="10" name="Picture 9"/>
          <p:cNvPicPr/>
          <p:nvPr/>
        </p:nvPicPr>
        <p:blipFill>
          <a:blip r:embed="rId9" cstate="print"/>
          <a:srcRect/>
          <a:stretch>
            <a:fillRect/>
          </a:stretch>
        </p:blipFill>
        <p:spPr bwMode="auto">
          <a:xfrm>
            <a:off x="609600" y="1981200"/>
            <a:ext cx="2362199" cy="2057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pic>
        <p:nvPicPr>
          <p:cNvPr id="4" name="Picture 3"/>
          <p:cNvPicPr>
            <a:picLocks noChangeAspect="1"/>
          </p:cNvPicPr>
          <p:nvPr/>
        </p:nvPicPr>
        <p:blipFill>
          <a:blip r:embed="rId4" cstate="print"/>
          <a:stretch>
            <a:fillRect/>
          </a:stretch>
        </p:blipFill>
        <p:spPr>
          <a:xfrm>
            <a:off x="0" y="1676400"/>
            <a:ext cx="5410200" cy="4980469"/>
          </a:xfrm>
          <a:prstGeom prst="rect">
            <a:avLst/>
          </a:prstGeom>
        </p:spPr>
      </p:pic>
      <p:sp>
        <p:nvSpPr>
          <p:cNvPr id="5" name="TextBox 4"/>
          <p:cNvSpPr txBox="1"/>
          <p:nvPr/>
        </p:nvSpPr>
        <p:spPr>
          <a:xfrm>
            <a:off x="5562600" y="1676400"/>
            <a:ext cx="3581400" cy="4801315"/>
          </a:xfrm>
          <a:prstGeom prst="rect">
            <a:avLst/>
          </a:prstGeom>
          <a:noFill/>
        </p:spPr>
        <p:txBody>
          <a:bodyPr wrap="square" rtlCol="0">
            <a:spAutoFit/>
          </a:bodyPr>
          <a:lstStyle/>
          <a:p>
            <a:r>
              <a:rPr lang="en-US" dirty="0" smtClean="0"/>
              <a:t>Net Zero Energy Buildings are highly energy efficient buildings  that use renewable energy to produce at least as much energy as they consume over the course of a year. The strategy to achieving net zero energy is to begin with a highly-insulated, well-sealed building envelope. Highly energy efficient heating and cooling systems, lighting and appliances are then incorporated creating a </a:t>
            </a:r>
            <a:r>
              <a:rPr lang="en-US" b="1" dirty="0" smtClean="0"/>
              <a:t>net zero energy ready building with over 80% reduction in annual energy consumption compared to conventional buildings.</a:t>
            </a:r>
            <a:endParaRPr lang="en-US" dirty="0"/>
          </a:p>
        </p:txBody>
      </p:sp>
      <p:sp>
        <p:nvSpPr>
          <p:cNvPr id="6" name="TextBox 5"/>
          <p:cNvSpPr txBox="1"/>
          <p:nvPr/>
        </p:nvSpPr>
        <p:spPr>
          <a:xfrm>
            <a:off x="1752600" y="457200"/>
            <a:ext cx="6934200" cy="584776"/>
          </a:xfrm>
          <a:prstGeom prst="rect">
            <a:avLst/>
          </a:prstGeom>
          <a:noFill/>
        </p:spPr>
        <p:txBody>
          <a:bodyPr wrap="square" rtlCol="0">
            <a:spAutoFit/>
          </a:bodyPr>
          <a:lstStyle/>
          <a:p>
            <a:r>
              <a:rPr lang="en-US" sz="3200" dirty="0" smtClean="0"/>
              <a:t>NET ZERO ENERGY CONCEPT </a:t>
            </a:r>
            <a:endParaRPr lang="en-US" sz="32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pic>
        <p:nvPicPr>
          <p:cNvPr id="4" name="Picture 3" descr="Global warming pictures - before and after"/>
          <p:cNvPicPr>
            <a:picLocks noChangeAspect="1" noChangeArrowheads="1"/>
          </p:cNvPicPr>
          <p:nvPr/>
        </p:nvPicPr>
        <p:blipFill>
          <a:blip r:embed="rId4" cstate="print"/>
          <a:srcRect/>
          <a:stretch>
            <a:fillRect/>
          </a:stretch>
        </p:blipFill>
        <p:spPr bwMode="auto">
          <a:xfrm>
            <a:off x="685800" y="1600200"/>
            <a:ext cx="3886200" cy="2538862"/>
          </a:xfrm>
          <a:prstGeom prst="rect">
            <a:avLst/>
          </a:prstGeom>
          <a:noFill/>
          <a:ln w="9525">
            <a:noFill/>
            <a:miter lim="800000"/>
            <a:headEnd/>
            <a:tailEnd/>
          </a:ln>
        </p:spPr>
      </p:pic>
      <p:pic>
        <p:nvPicPr>
          <p:cNvPr id="5" name="Picture 4" descr="Global warming pictures - before and after"/>
          <p:cNvPicPr>
            <a:picLocks noChangeAspect="1" noChangeArrowheads="1"/>
          </p:cNvPicPr>
          <p:nvPr/>
        </p:nvPicPr>
        <p:blipFill>
          <a:blip r:embed="rId5" cstate="print"/>
          <a:srcRect/>
          <a:stretch>
            <a:fillRect/>
          </a:stretch>
        </p:blipFill>
        <p:spPr bwMode="auto">
          <a:xfrm>
            <a:off x="4800600" y="1600200"/>
            <a:ext cx="3962400" cy="2527300"/>
          </a:xfrm>
          <a:prstGeom prst="rect">
            <a:avLst/>
          </a:prstGeom>
          <a:noFill/>
          <a:ln w="9525">
            <a:noFill/>
            <a:miter lim="800000"/>
            <a:headEnd/>
            <a:tailEnd/>
          </a:ln>
        </p:spPr>
      </p:pic>
      <p:pic>
        <p:nvPicPr>
          <p:cNvPr id="6" name="Picture 5" descr="Global warming pictures - before and after"/>
          <p:cNvPicPr>
            <a:picLocks noChangeAspect="1" noChangeArrowheads="1"/>
          </p:cNvPicPr>
          <p:nvPr/>
        </p:nvPicPr>
        <p:blipFill>
          <a:blip r:embed="rId6" cstate="print"/>
          <a:srcRect/>
          <a:stretch>
            <a:fillRect/>
          </a:stretch>
        </p:blipFill>
        <p:spPr bwMode="auto">
          <a:xfrm>
            <a:off x="4800600" y="4191000"/>
            <a:ext cx="3962400" cy="2408518"/>
          </a:xfrm>
          <a:prstGeom prst="rect">
            <a:avLst/>
          </a:prstGeom>
          <a:noFill/>
          <a:ln w="9525">
            <a:noFill/>
            <a:miter lim="800000"/>
            <a:headEnd/>
            <a:tailEnd/>
          </a:ln>
        </p:spPr>
      </p:pic>
      <p:sp>
        <p:nvSpPr>
          <p:cNvPr id="7" name="TextBox 6"/>
          <p:cNvSpPr txBox="1">
            <a:spLocks noChangeArrowheads="1"/>
          </p:cNvSpPr>
          <p:nvPr/>
        </p:nvSpPr>
        <p:spPr bwMode="auto">
          <a:xfrm>
            <a:off x="1295400" y="3810000"/>
            <a:ext cx="3886200" cy="307975"/>
          </a:xfrm>
          <a:prstGeom prst="rect">
            <a:avLst/>
          </a:prstGeom>
          <a:noFill/>
          <a:ln w="9525">
            <a:noFill/>
            <a:miter lim="800000"/>
            <a:headEnd/>
            <a:tailEnd/>
          </a:ln>
        </p:spPr>
        <p:txBody>
          <a:bodyPr>
            <a:spAutoFit/>
          </a:bodyPr>
          <a:lstStyle/>
          <a:p>
            <a:r>
              <a:rPr lang="en-US" sz="1400" dirty="0"/>
              <a:t>   </a:t>
            </a:r>
            <a:r>
              <a:rPr lang="en-US" sz="1400" dirty="0">
                <a:solidFill>
                  <a:schemeClr val="bg1"/>
                </a:solidFill>
              </a:rPr>
              <a:t>No more snow</a:t>
            </a:r>
          </a:p>
        </p:txBody>
      </p:sp>
      <p:sp>
        <p:nvSpPr>
          <p:cNvPr id="8" name="TextBox 7"/>
          <p:cNvSpPr txBox="1">
            <a:spLocks noChangeArrowheads="1"/>
          </p:cNvSpPr>
          <p:nvPr/>
        </p:nvSpPr>
        <p:spPr bwMode="auto">
          <a:xfrm>
            <a:off x="4800600" y="3810000"/>
            <a:ext cx="4038600" cy="307975"/>
          </a:xfrm>
          <a:prstGeom prst="rect">
            <a:avLst/>
          </a:prstGeom>
          <a:noFill/>
          <a:ln w="9525">
            <a:noFill/>
            <a:miter lim="800000"/>
            <a:headEnd/>
            <a:tailEnd/>
          </a:ln>
        </p:spPr>
        <p:txBody>
          <a:bodyPr>
            <a:spAutoFit/>
          </a:bodyPr>
          <a:lstStyle/>
          <a:p>
            <a:r>
              <a:rPr lang="en-US" sz="1400" dirty="0">
                <a:solidFill>
                  <a:srgbClr val="FFFFFF"/>
                </a:solidFill>
              </a:rPr>
              <a:t>More pest invading due to warmer temperatures</a:t>
            </a:r>
          </a:p>
        </p:txBody>
      </p:sp>
      <p:sp>
        <p:nvSpPr>
          <p:cNvPr id="9" name="TextBox 8"/>
          <p:cNvSpPr txBox="1">
            <a:spLocks noChangeArrowheads="1"/>
          </p:cNvSpPr>
          <p:nvPr/>
        </p:nvSpPr>
        <p:spPr bwMode="auto">
          <a:xfrm>
            <a:off x="5791200" y="7162800"/>
            <a:ext cx="2743200" cy="307975"/>
          </a:xfrm>
          <a:prstGeom prst="rect">
            <a:avLst/>
          </a:prstGeom>
          <a:noFill/>
          <a:ln w="9525">
            <a:noFill/>
            <a:miter lim="800000"/>
            <a:headEnd/>
            <a:tailEnd/>
          </a:ln>
        </p:spPr>
        <p:txBody>
          <a:bodyPr>
            <a:spAutoFit/>
          </a:bodyPr>
          <a:lstStyle/>
          <a:p>
            <a:r>
              <a:rPr lang="en-US" sz="1400"/>
              <a:t>Glaciers disappearing</a:t>
            </a:r>
          </a:p>
        </p:txBody>
      </p:sp>
      <p:sp>
        <p:nvSpPr>
          <p:cNvPr id="10" name="TextBox 9"/>
          <p:cNvSpPr txBox="1">
            <a:spLocks noChangeArrowheads="1"/>
          </p:cNvSpPr>
          <p:nvPr/>
        </p:nvSpPr>
        <p:spPr bwMode="auto">
          <a:xfrm>
            <a:off x="1371600" y="6248400"/>
            <a:ext cx="2438400" cy="307975"/>
          </a:xfrm>
          <a:prstGeom prst="rect">
            <a:avLst/>
          </a:prstGeom>
          <a:noFill/>
          <a:ln w="9525">
            <a:noFill/>
            <a:miter lim="800000"/>
            <a:headEnd/>
            <a:tailEnd/>
          </a:ln>
        </p:spPr>
        <p:txBody>
          <a:bodyPr>
            <a:spAutoFit/>
          </a:bodyPr>
          <a:lstStyle/>
          <a:p>
            <a:r>
              <a:rPr lang="en-US" sz="1400" dirty="0"/>
              <a:t>More pollution</a:t>
            </a:r>
          </a:p>
        </p:txBody>
      </p:sp>
      <p:pic>
        <p:nvPicPr>
          <p:cNvPr id="11" name="Picture 10" descr="1875 MW Power Plant copy.jpg                                   0017D8F6Sunshine                       C27C62C9:"/>
          <p:cNvPicPr>
            <a:picLocks noChangeAspect="1" noChangeArrowheads="1"/>
          </p:cNvPicPr>
          <p:nvPr/>
        </p:nvPicPr>
        <p:blipFill>
          <a:blip r:embed="rId7" cstate="print"/>
          <a:srcRect/>
          <a:stretch>
            <a:fillRect/>
          </a:stretch>
        </p:blipFill>
        <p:spPr bwMode="auto">
          <a:xfrm>
            <a:off x="609601" y="4191000"/>
            <a:ext cx="3962400" cy="2397103"/>
          </a:xfrm>
          <a:prstGeom prst="rect">
            <a:avLst/>
          </a:prstGeom>
          <a:noFill/>
          <a:ln w="9525">
            <a:noFill/>
            <a:miter lim="800000"/>
            <a:headEnd/>
            <a:tailEnd/>
          </a:ln>
        </p:spPr>
      </p:pic>
      <p:sp>
        <p:nvSpPr>
          <p:cNvPr id="12" name="TextBox 11"/>
          <p:cNvSpPr txBox="1">
            <a:spLocks noChangeArrowheads="1"/>
          </p:cNvSpPr>
          <p:nvPr/>
        </p:nvSpPr>
        <p:spPr bwMode="auto">
          <a:xfrm>
            <a:off x="5715000" y="6324600"/>
            <a:ext cx="2743200" cy="307975"/>
          </a:xfrm>
          <a:prstGeom prst="rect">
            <a:avLst/>
          </a:prstGeom>
          <a:noFill/>
          <a:ln w="9525">
            <a:noFill/>
            <a:miter lim="800000"/>
            <a:headEnd/>
            <a:tailEnd/>
          </a:ln>
        </p:spPr>
        <p:txBody>
          <a:bodyPr>
            <a:spAutoFit/>
          </a:bodyPr>
          <a:lstStyle/>
          <a:p>
            <a:r>
              <a:rPr lang="en-US" sz="1400" dirty="0">
                <a:solidFill>
                  <a:srgbClr val="FFFFFF"/>
                </a:solidFill>
              </a:rPr>
              <a:t>Glaciers disappearing</a:t>
            </a:r>
          </a:p>
        </p:txBody>
      </p:sp>
      <p:sp>
        <p:nvSpPr>
          <p:cNvPr id="14" name="TextBox 13"/>
          <p:cNvSpPr txBox="1">
            <a:spLocks noChangeArrowheads="1"/>
          </p:cNvSpPr>
          <p:nvPr/>
        </p:nvSpPr>
        <p:spPr bwMode="auto">
          <a:xfrm>
            <a:off x="2514600" y="6324600"/>
            <a:ext cx="2438400" cy="307975"/>
          </a:xfrm>
          <a:prstGeom prst="rect">
            <a:avLst/>
          </a:prstGeom>
          <a:noFill/>
          <a:ln w="9525">
            <a:noFill/>
            <a:miter lim="800000"/>
            <a:headEnd/>
            <a:tailEnd/>
          </a:ln>
        </p:spPr>
        <p:txBody>
          <a:bodyPr>
            <a:spAutoFit/>
          </a:bodyPr>
          <a:lstStyle/>
          <a:p>
            <a:r>
              <a:rPr lang="en-US" sz="1400" dirty="0">
                <a:solidFill>
                  <a:srgbClr val="FFFFFF"/>
                </a:solidFill>
              </a:rPr>
              <a:t>More pollution</a:t>
            </a:r>
          </a:p>
        </p:txBody>
      </p:sp>
      <p:sp>
        <p:nvSpPr>
          <p:cNvPr id="15" name="Rectangle 14"/>
          <p:cNvSpPr/>
          <p:nvPr/>
        </p:nvSpPr>
        <p:spPr>
          <a:xfrm>
            <a:off x="1371600" y="304800"/>
            <a:ext cx="7772400" cy="584776"/>
          </a:xfrm>
          <a:prstGeom prst="rect">
            <a:avLst/>
          </a:prstGeom>
        </p:spPr>
        <p:txBody>
          <a:bodyPr wrap="square">
            <a:spAutoFit/>
          </a:bodyPr>
          <a:lstStyle/>
          <a:p>
            <a:r>
              <a:rPr lang="en-US" sz="3200" dirty="0" smtClean="0">
                <a:latin typeface="Arial" pitchFamily="34" charset="0"/>
                <a:cs typeface="Arial" pitchFamily="34" charset="0"/>
              </a:rPr>
              <a:t>New challenge in 21</a:t>
            </a:r>
            <a:r>
              <a:rPr lang="en-US" sz="3200" baseline="30000" dirty="0" smtClean="0">
                <a:latin typeface="Arial" pitchFamily="34" charset="0"/>
                <a:cs typeface="Arial" pitchFamily="34" charset="0"/>
              </a:rPr>
              <a:t>st</a:t>
            </a:r>
            <a:r>
              <a:rPr lang="en-US" sz="3200" dirty="0" smtClean="0">
                <a:latin typeface="Arial" pitchFamily="34" charset="0"/>
                <a:cs typeface="Arial" pitchFamily="34" charset="0"/>
              </a:rPr>
              <a:t> Century</a:t>
            </a:r>
            <a:endParaRPr lang="en-US" sz="32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sp>
        <p:nvSpPr>
          <p:cNvPr id="4" name="TextBox 3"/>
          <p:cNvSpPr txBox="1">
            <a:spLocks noChangeArrowheads="1"/>
          </p:cNvSpPr>
          <p:nvPr/>
        </p:nvSpPr>
        <p:spPr bwMode="auto">
          <a:xfrm>
            <a:off x="838200" y="1828800"/>
            <a:ext cx="7543800" cy="5632312"/>
          </a:xfrm>
          <a:prstGeom prst="rect">
            <a:avLst/>
          </a:prstGeom>
          <a:noFill/>
          <a:ln w="9525">
            <a:noFill/>
            <a:miter lim="800000"/>
            <a:headEnd/>
            <a:tailEnd/>
          </a:ln>
        </p:spPr>
        <p:txBody>
          <a:bodyPr wrap="square">
            <a:spAutoFit/>
          </a:bodyPr>
          <a:lstStyle/>
          <a:p>
            <a:r>
              <a:rPr lang="en-US" b="1" dirty="0"/>
              <a:t>Item		        Last Rise	    	     Current Rise</a:t>
            </a:r>
          </a:p>
          <a:p>
            <a:endParaRPr lang="en-US" dirty="0"/>
          </a:p>
          <a:p>
            <a:r>
              <a:rPr lang="en-US" dirty="0"/>
              <a:t>Period		        70s &amp; 80s	                    2000</a:t>
            </a:r>
          </a:p>
          <a:p>
            <a:r>
              <a:rPr lang="en-US" dirty="0"/>
              <a:t>Poly Supply	        Semi Supply Chain	     Own Supply Chain</a:t>
            </a:r>
          </a:p>
          <a:p>
            <a:r>
              <a:rPr lang="en-US" dirty="0"/>
              <a:t>Projects		        Pilot, off grid      	     Commercial Grid Tie</a:t>
            </a:r>
          </a:p>
          <a:p>
            <a:r>
              <a:rPr lang="en-US" dirty="0"/>
              <a:t>Technology	        C – Si		     C-Si / TF</a:t>
            </a:r>
          </a:p>
          <a:p>
            <a:r>
              <a:rPr lang="en-US" dirty="0"/>
              <a:t>Project size	        10s of KW		     Multiples of MW</a:t>
            </a:r>
          </a:p>
          <a:p>
            <a:r>
              <a:rPr lang="en-US" dirty="0"/>
              <a:t>Module price	        $30 -15 /W		     $</a:t>
            </a:r>
            <a:r>
              <a:rPr lang="en-US" dirty="0" smtClean="0"/>
              <a:t> 1.6-2.30/</a:t>
            </a:r>
            <a:r>
              <a:rPr lang="en-US" dirty="0"/>
              <a:t>W</a:t>
            </a:r>
          </a:p>
          <a:p>
            <a:r>
              <a:rPr lang="en-US" dirty="0"/>
              <a:t>Market Place	        Developing countries       Industrial world</a:t>
            </a:r>
          </a:p>
          <a:p>
            <a:r>
              <a:rPr lang="en-US" dirty="0"/>
              <a:t>Financing	        Government		    </a:t>
            </a:r>
            <a:r>
              <a:rPr lang="en-US" dirty="0" smtClean="0"/>
              <a:t> PPA/</a:t>
            </a:r>
            <a:r>
              <a:rPr lang="en-US" dirty="0"/>
              <a:t>Gov</a:t>
            </a:r>
          </a:p>
          <a:p>
            <a:r>
              <a:rPr lang="en-US" dirty="0"/>
              <a:t>Mandates	        None		     Utilities, Federal</a:t>
            </a:r>
          </a:p>
          <a:p>
            <a:r>
              <a:rPr lang="en-US" dirty="0"/>
              <a:t>Manufacturing base     Limited, 	     	     Wide Spread</a:t>
            </a:r>
          </a:p>
          <a:p>
            <a:r>
              <a:rPr lang="en-US" dirty="0"/>
              <a:t>Leading countries	        US/Japan/</a:t>
            </a:r>
            <a:r>
              <a:rPr lang="en-US" dirty="0" err="1"/>
              <a:t>Eu</a:t>
            </a:r>
            <a:r>
              <a:rPr lang="en-US" dirty="0"/>
              <a:t>                   China/Japan/</a:t>
            </a:r>
            <a:r>
              <a:rPr lang="en-US" dirty="0" err="1"/>
              <a:t>Eu</a:t>
            </a:r>
            <a:r>
              <a:rPr lang="en-US" dirty="0"/>
              <a:t>/US	</a:t>
            </a:r>
          </a:p>
          <a:p>
            <a:r>
              <a:rPr lang="en-US" dirty="0"/>
              <a:t>Production Capacity    100s of KW		     GW</a:t>
            </a:r>
          </a:p>
          <a:p>
            <a:r>
              <a:rPr lang="en-US" dirty="0"/>
              <a:t>Oil price		        Over $10/Barrel	     Over $100 /Barrel</a:t>
            </a:r>
          </a:p>
          <a:p>
            <a:r>
              <a:rPr lang="en-US" dirty="0"/>
              <a:t>Environment	        Awareness		     Serious Concern</a:t>
            </a:r>
          </a:p>
          <a:p>
            <a:endParaRPr lang="en-US" dirty="0"/>
          </a:p>
          <a:p>
            <a:endParaRPr lang="en-US" dirty="0"/>
          </a:p>
          <a:p>
            <a:r>
              <a:rPr lang="en-US" dirty="0"/>
              <a:t>  			 </a:t>
            </a:r>
          </a:p>
          <a:p>
            <a:r>
              <a:rPr lang="en-US" dirty="0"/>
              <a:t>		</a:t>
            </a:r>
          </a:p>
        </p:txBody>
      </p:sp>
      <p:sp>
        <p:nvSpPr>
          <p:cNvPr id="5" name="TextBox 4"/>
          <p:cNvSpPr txBox="1"/>
          <p:nvPr/>
        </p:nvSpPr>
        <p:spPr>
          <a:xfrm>
            <a:off x="1905000" y="533400"/>
            <a:ext cx="7239000" cy="584776"/>
          </a:xfrm>
          <a:prstGeom prst="rect">
            <a:avLst/>
          </a:prstGeom>
          <a:noFill/>
        </p:spPr>
        <p:txBody>
          <a:bodyPr wrap="square" rtlCol="0">
            <a:spAutoFit/>
          </a:bodyPr>
          <a:lstStyle/>
          <a:p>
            <a:r>
              <a:rPr lang="en-US" sz="3200" dirty="0" smtClean="0"/>
              <a:t>The Rise of the Phoenix</a:t>
            </a:r>
            <a:endParaRPr lang="en-US" sz="32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pic>
        <p:nvPicPr>
          <p:cNvPr id="4" name="Picture 3"/>
          <p:cNvPicPr>
            <a:picLocks noChangeAspect="1" noChangeArrowheads="1"/>
          </p:cNvPicPr>
          <p:nvPr/>
        </p:nvPicPr>
        <p:blipFill>
          <a:blip r:embed="rId4" cstate="print"/>
          <a:srcRect/>
          <a:stretch>
            <a:fillRect/>
          </a:stretch>
        </p:blipFill>
        <p:spPr bwMode="auto">
          <a:xfrm>
            <a:off x="1676400" y="1808059"/>
            <a:ext cx="5334000" cy="5049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sp>
        <p:nvSpPr>
          <p:cNvPr id="7" name="Rectangle 6"/>
          <p:cNvSpPr/>
          <p:nvPr/>
        </p:nvSpPr>
        <p:spPr>
          <a:xfrm>
            <a:off x="2286000" y="3105835"/>
            <a:ext cx="4572000" cy="646331"/>
          </a:xfrm>
          <a:prstGeom prst="rect">
            <a:avLst/>
          </a:prstGeom>
        </p:spPr>
        <p:txBody>
          <a:bodyPr>
            <a:spAutoFit/>
          </a:bodyPr>
          <a:lstStyle/>
          <a:p>
            <a:r>
              <a:rPr lang="en-US" dirty="0" smtClean="0">
                <a:solidFill>
                  <a:schemeClr val="bg1"/>
                </a:solidFill>
                <a:latin typeface="Arial" pitchFamily="34" charset="0"/>
                <a:cs typeface="Arial" pitchFamily="34" charset="0"/>
              </a:rPr>
              <a:t>Europe leads the Market</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 The Magic of Feed-in-Tariff (F)</a:t>
            </a:r>
            <a:endParaRPr lang="en-US" dirty="0"/>
          </a:p>
        </p:txBody>
      </p:sp>
      <p:sp>
        <p:nvSpPr>
          <p:cNvPr id="9" name="Rectangle 8"/>
          <p:cNvSpPr/>
          <p:nvPr/>
        </p:nvSpPr>
        <p:spPr>
          <a:xfrm>
            <a:off x="1905000" y="152400"/>
            <a:ext cx="6629400" cy="1077218"/>
          </a:xfrm>
          <a:prstGeom prst="rect">
            <a:avLst/>
          </a:prstGeom>
        </p:spPr>
        <p:txBody>
          <a:bodyPr wrap="square">
            <a:spAutoFit/>
          </a:bodyPr>
          <a:lstStyle/>
          <a:p>
            <a:r>
              <a:rPr lang="en-US" sz="3200" dirty="0" smtClean="0">
                <a:latin typeface="Arial" pitchFamily="34" charset="0"/>
                <a:cs typeface="Arial" pitchFamily="34" charset="0"/>
              </a:rPr>
              <a:t>Europe leads the Market</a:t>
            </a:r>
            <a:br>
              <a:rPr lang="en-US" sz="3200" dirty="0" smtClean="0">
                <a:latin typeface="Arial" pitchFamily="34" charset="0"/>
                <a:cs typeface="Arial" pitchFamily="34" charset="0"/>
              </a:rPr>
            </a:br>
            <a:r>
              <a:rPr lang="en-US" sz="3200" dirty="0" smtClean="0">
                <a:latin typeface="Arial" pitchFamily="34" charset="0"/>
                <a:cs typeface="Arial" pitchFamily="34" charset="0"/>
              </a:rPr>
              <a:t> The Magic of Feed-in-Tariff (FIT)</a:t>
            </a:r>
            <a:endParaRPr lang="en-US" sz="3200" dirty="0"/>
          </a:p>
        </p:txBody>
      </p:sp>
      <p:sp>
        <p:nvSpPr>
          <p:cNvPr id="10" name="TextBox 9"/>
          <p:cNvSpPr txBox="1">
            <a:spLocks noChangeArrowheads="1"/>
          </p:cNvSpPr>
          <p:nvPr/>
        </p:nvSpPr>
        <p:spPr bwMode="auto">
          <a:xfrm>
            <a:off x="381000" y="1295400"/>
            <a:ext cx="8763000" cy="1323975"/>
          </a:xfrm>
          <a:prstGeom prst="rect">
            <a:avLst/>
          </a:prstGeom>
          <a:noFill/>
          <a:ln w="9525">
            <a:noFill/>
            <a:miter lim="800000"/>
            <a:headEnd/>
            <a:tailEnd/>
          </a:ln>
        </p:spPr>
        <p:txBody>
          <a:bodyPr>
            <a:spAutoFit/>
          </a:bodyPr>
          <a:lstStyle/>
          <a:p>
            <a:pPr>
              <a:buFont typeface="Wingdings" pitchFamily="2" charset="2"/>
              <a:buChar char="ü"/>
            </a:pPr>
            <a:r>
              <a:rPr lang="en-US" sz="2000" b="1" dirty="0"/>
              <a:t>   For every kilowatt hour produced by a solar power system, the</a:t>
            </a:r>
          </a:p>
          <a:p>
            <a:r>
              <a:rPr lang="en-US" sz="2000" b="1" dirty="0"/>
              <a:t>      energy company pays a cost-covering fee. The fee is fixed over a </a:t>
            </a:r>
          </a:p>
          <a:p>
            <a:r>
              <a:rPr lang="en-US" sz="2000" b="1" dirty="0"/>
              <a:t>      long period and is reduced every year by a certain percentage for</a:t>
            </a:r>
          </a:p>
          <a:p>
            <a:r>
              <a:rPr lang="en-US" sz="2000" b="1" dirty="0"/>
              <a:t>      the new comers. </a:t>
            </a:r>
          </a:p>
        </p:txBody>
      </p:sp>
      <p:pic>
        <p:nvPicPr>
          <p:cNvPr id="11" name="Picture 10"/>
          <p:cNvPicPr>
            <a:picLocks noChangeAspect="1" noChangeArrowheads="1"/>
          </p:cNvPicPr>
          <p:nvPr/>
        </p:nvPicPr>
        <p:blipFill>
          <a:blip r:embed="rId4" cstate="print"/>
          <a:srcRect/>
          <a:stretch>
            <a:fillRect/>
          </a:stretch>
        </p:blipFill>
        <p:spPr bwMode="auto">
          <a:xfrm>
            <a:off x="1676400" y="2514600"/>
            <a:ext cx="4600575" cy="3800475"/>
          </a:xfrm>
          <a:prstGeom prst="rect">
            <a:avLst/>
          </a:prstGeom>
          <a:noFill/>
          <a:ln w="9525">
            <a:noFill/>
            <a:miter lim="800000"/>
            <a:headEnd/>
            <a:tailEnd/>
          </a:ln>
        </p:spPr>
      </p:pic>
      <p:sp>
        <p:nvSpPr>
          <p:cNvPr id="12" name="TextBox 11"/>
          <p:cNvSpPr txBox="1">
            <a:spLocks noChangeArrowheads="1"/>
          </p:cNvSpPr>
          <p:nvPr/>
        </p:nvSpPr>
        <p:spPr bwMode="auto">
          <a:xfrm>
            <a:off x="2362200" y="3048000"/>
            <a:ext cx="3200400" cy="923925"/>
          </a:xfrm>
          <a:prstGeom prst="rect">
            <a:avLst/>
          </a:prstGeom>
          <a:noFill/>
          <a:ln w="9525">
            <a:noFill/>
            <a:miter lim="800000"/>
            <a:headEnd/>
            <a:tailEnd/>
          </a:ln>
        </p:spPr>
        <p:txBody>
          <a:bodyPr>
            <a:spAutoFit/>
          </a:bodyPr>
          <a:lstStyle/>
          <a:p>
            <a:pPr marL="342900" indent="-342900">
              <a:buFontTx/>
              <a:buAutoNum type="arabicPlain" startAt="2004"/>
            </a:pPr>
            <a:r>
              <a:rPr lang="en-US" b="1" dirty="0"/>
              <a:t>:  0.64 –  0.79 $/KWh</a:t>
            </a:r>
          </a:p>
          <a:p>
            <a:pPr marL="342900" indent="-342900"/>
            <a:r>
              <a:rPr lang="en-US" b="1" dirty="0"/>
              <a:t>2008:  0.60 –  0.74 $/KWh</a:t>
            </a:r>
          </a:p>
          <a:p>
            <a:pPr marL="342900" indent="-342900"/>
            <a:r>
              <a:rPr lang="en-US" b="1" dirty="0"/>
              <a:t>(Contract period : 20 Years)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4"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graphicFrame>
        <p:nvGraphicFramePr>
          <p:cNvPr id="54274" name="Object 2"/>
          <p:cNvGraphicFramePr>
            <a:graphicFrameLocks noChangeAspect="1"/>
          </p:cNvGraphicFramePr>
          <p:nvPr/>
        </p:nvGraphicFramePr>
        <p:xfrm>
          <a:off x="1143000" y="1855258"/>
          <a:ext cx="6629400" cy="5002742"/>
        </p:xfrm>
        <a:graphic>
          <a:graphicData uri="http://schemas.openxmlformats.org/presentationml/2006/ole">
            <p:oleObj spid="_x0000_s54274" name="Document" r:id="rId5" imgW="5486198" imgH="4140048" progId="Word.Document.12">
              <p:link updateAutomatic="1"/>
            </p:oleObj>
          </a:graphicData>
        </a:graphic>
      </p:graphicFrame>
      <p:sp>
        <p:nvSpPr>
          <p:cNvPr id="6" name="TextBox 5"/>
          <p:cNvSpPr txBox="1"/>
          <p:nvPr/>
        </p:nvSpPr>
        <p:spPr>
          <a:xfrm>
            <a:off x="1828800" y="381000"/>
            <a:ext cx="6705600" cy="584776"/>
          </a:xfrm>
          <a:prstGeom prst="rect">
            <a:avLst/>
          </a:prstGeom>
          <a:noFill/>
        </p:spPr>
        <p:txBody>
          <a:bodyPr wrap="square" rtlCol="0">
            <a:spAutoFit/>
          </a:bodyPr>
          <a:lstStyle/>
          <a:p>
            <a:r>
              <a:rPr lang="en-US" sz="3200" dirty="0" smtClean="0"/>
              <a:t>Ontario’s FIT and MicroFit program</a:t>
            </a:r>
            <a:endParaRPr lang="en-US" sz="32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1153868" cy="962744"/>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pic>
        <p:nvPicPr>
          <p:cNvPr id="4" name="Picture 10" descr="Available_Energy-2"/>
          <p:cNvPicPr>
            <a:picLocks noChangeAspect="1" noChangeArrowheads="1"/>
          </p:cNvPicPr>
          <p:nvPr/>
        </p:nvPicPr>
        <p:blipFill>
          <a:blip r:embed="rId4" cstate="print"/>
          <a:srcRect/>
          <a:stretch>
            <a:fillRect/>
          </a:stretch>
        </p:blipFill>
        <p:spPr bwMode="auto">
          <a:xfrm>
            <a:off x="1066800" y="3962400"/>
            <a:ext cx="3581400" cy="2657475"/>
          </a:xfrm>
          <a:prstGeom prst="rect">
            <a:avLst/>
          </a:prstGeom>
          <a:noFill/>
          <a:ln w="9525">
            <a:noFill/>
            <a:miter lim="800000"/>
            <a:headEnd/>
            <a:tailEnd/>
          </a:ln>
        </p:spPr>
      </p:pic>
      <p:pic>
        <p:nvPicPr>
          <p:cNvPr id="5" name="Picture 11" descr="Breakdown_of_the_incoming_solar_energy"/>
          <p:cNvPicPr>
            <a:picLocks noChangeAspect="1" noChangeArrowheads="1"/>
          </p:cNvPicPr>
          <p:nvPr/>
        </p:nvPicPr>
        <p:blipFill>
          <a:blip r:embed="rId5" cstate="print"/>
          <a:srcRect/>
          <a:stretch>
            <a:fillRect/>
          </a:stretch>
        </p:blipFill>
        <p:spPr bwMode="auto">
          <a:xfrm>
            <a:off x="1066800" y="1905000"/>
            <a:ext cx="3013075" cy="2185987"/>
          </a:xfrm>
          <a:prstGeom prst="rect">
            <a:avLst/>
          </a:prstGeom>
          <a:noFill/>
          <a:ln w="9525">
            <a:noFill/>
            <a:miter lim="800000"/>
            <a:headEnd/>
            <a:tailEnd/>
          </a:ln>
        </p:spPr>
      </p:pic>
      <p:pic>
        <p:nvPicPr>
          <p:cNvPr id="6" name="Picture 14" descr="Insol-solar-power"/>
          <p:cNvPicPr>
            <a:picLocks noChangeAspect="1" noChangeArrowheads="1"/>
          </p:cNvPicPr>
          <p:nvPr/>
        </p:nvPicPr>
        <p:blipFill>
          <a:blip r:embed="rId6" cstate="print"/>
          <a:srcRect/>
          <a:stretch>
            <a:fillRect/>
          </a:stretch>
        </p:blipFill>
        <p:spPr bwMode="auto">
          <a:xfrm>
            <a:off x="5257800" y="1905000"/>
            <a:ext cx="2971800" cy="2152650"/>
          </a:xfrm>
          <a:prstGeom prst="rect">
            <a:avLst/>
          </a:prstGeom>
          <a:noFill/>
          <a:ln w="9525">
            <a:noFill/>
            <a:miter lim="800000"/>
            <a:headEnd/>
            <a:tailEnd/>
          </a:ln>
        </p:spPr>
      </p:pic>
      <p:sp>
        <p:nvSpPr>
          <p:cNvPr id="7" name="TextBox 7"/>
          <p:cNvSpPr txBox="1">
            <a:spLocks noChangeArrowheads="1"/>
          </p:cNvSpPr>
          <p:nvPr/>
        </p:nvSpPr>
        <p:spPr bwMode="auto">
          <a:xfrm>
            <a:off x="4714875" y="4572000"/>
            <a:ext cx="4429125" cy="1800225"/>
          </a:xfrm>
          <a:prstGeom prst="rect">
            <a:avLst/>
          </a:prstGeom>
          <a:solidFill>
            <a:schemeClr val="bg1"/>
          </a:solidFill>
          <a:ln w="9525">
            <a:noFill/>
            <a:miter lim="800000"/>
            <a:headEnd/>
            <a:tailEnd/>
          </a:ln>
        </p:spPr>
        <p:txBody>
          <a:bodyPr>
            <a:prstTxWarp prst="textNoShape">
              <a:avLst/>
            </a:prstTxWarp>
            <a:spAutoFit/>
          </a:bodyPr>
          <a:lstStyle/>
          <a:p>
            <a:pPr eaLnBrk="0" hangingPunct="0"/>
            <a:r>
              <a:rPr lang="en-US" sz="2000" dirty="0">
                <a:solidFill>
                  <a:srgbClr val="C00000"/>
                </a:solidFill>
              </a:rPr>
              <a:t>At under 0.5%, the Solar technology is massively under penetrated in the existing electricity domain.</a:t>
            </a:r>
          </a:p>
          <a:p>
            <a:pPr eaLnBrk="0" hangingPunct="0"/>
            <a:r>
              <a:rPr lang="en-US" sz="2000" dirty="0">
                <a:solidFill>
                  <a:srgbClr val="C00000"/>
                </a:solidFill>
              </a:rPr>
              <a:t>			</a:t>
            </a:r>
            <a:r>
              <a:rPr lang="en-US" sz="1100" dirty="0" err="1"/>
              <a:t>Credite</a:t>
            </a:r>
            <a:r>
              <a:rPr lang="en-US" sz="1100" dirty="0"/>
              <a:t> </a:t>
            </a:r>
            <a:r>
              <a:rPr lang="en-US" sz="1100" dirty="0" err="1"/>
              <a:t>Swisse</a:t>
            </a:r>
            <a:endParaRPr lang="en-US" sz="1100" dirty="0"/>
          </a:p>
          <a:p>
            <a:pPr eaLnBrk="0" hangingPunct="0"/>
            <a:r>
              <a:rPr lang="en-US" sz="1100" dirty="0"/>
              <a:t>			Dec 13, 2007 </a:t>
            </a:r>
            <a:endParaRPr lang="en-US" sz="2000" dirty="0"/>
          </a:p>
        </p:txBody>
      </p:sp>
      <p:sp>
        <p:nvSpPr>
          <p:cNvPr id="8" name="TextBox 7"/>
          <p:cNvSpPr txBox="1"/>
          <p:nvPr/>
        </p:nvSpPr>
        <p:spPr>
          <a:xfrm>
            <a:off x="2057400" y="609600"/>
            <a:ext cx="6248400" cy="523220"/>
          </a:xfrm>
          <a:prstGeom prst="rect">
            <a:avLst/>
          </a:prstGeom>
          <a:noFill/>
        </p:spPr>
        <p:txBody>
          <a:bodyPr wrap="square" rtlCol="0">
            <a:spAutoFit/>
          </a:bodyPr>
          <a:lstStyle/>
          <a:p>
            <a:r>
              <a:rPr lang="en-US" sz="2800" b="1" dirty="0" smtClean="0"/>
              <a:t>Available Solar energy on Earth</a:t>
            </a:r>
            <a:endParaRPr lang="en-US" sz="2800" b="1"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pic>
        <p:nvPicPr>
          <p:cNvPr id="4" name="Picture 3" descr="http://www.magnetic-island-qld.com/pix/SunRise0_sml.jpg"/>
          <p:cNvPicPr>
            <a:picLocks noChangeAspect="1" noChangeArrowheads="1"/>
          </p:cNvPicPr>
          <p:nvPr/>
        </p:nvPicPr>
        <p:blipFill>
          <a:blip r:embed="rId4" cstate="print"/>
          <a:srcRect/>
          <a:stretch>
            <a:fillRect/>
          </a:stretch>
        </p:blipFill>
        <p:spPr bwMode="auto">
          <a:xfrm>
            <a:off x="228600" y="1295400"/>
            <a:ext cx="8915400" cy="5562600"/>
          </a:xfrm>
          <a:prstGeom prst="rect">
            <a:avLst/>
          </a:prstGeom>
          <a:noFill/>
          <a:ln w="9525">
            <a:noFill/>
            <a:miter lim="800000"/>
            <a:headEnd/>
            <a:tailEnd/>
          </a:ln>
        </p:spPr>
      </p:pic>
      <p:sp>
        <p:nvSpPr>
          <p:cNvPr id="5" name="TextBox 4"/>
          <p:cNvSpPr txBox="1">
            <a:spLocks noChangeArrowheads="1"/>
          </p:cNvSpPr>
          <p:nvPr/>
        </p:nvSpPr>
        <p:spPr bwMode="auto">
          <a:xfrm>
            <a:off x="3048000" y="228600"/>
            <a:ext cx="3429000" cy="646113"/>
          </a:xfrm>
          <a:prstGeom prst="rect">
            <a:avLst/>
          </a:prstGeom>
          <a:noFill/>
          <a:ln w="9525">
            <a:noFill/>
            <a:miter lim="800000"/>
            <a:headEnd/>
            <a:tailEnd/>
          </a:ln>
        </p:spPr>
        <p:txBody>
          <a:bodyPr>
            <a:spAutoFit/>
          </a:bodyPr>
          <a:lstStyle/>
          <a:p>
            <a:r>
              <a:rPr lang="en-US" sz="3600" dirty="0">
                <a:solidFill>
                  <a:srgbClr val="000000"/>
                </a:solidFill>
              </a:rPr>
              <a:t>Thank you</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sp>
        <p:nvSpPr>
          <p:cNvPr id="4" name="Rectangle 3"/>
          <p:cNvSpPr/>
          <p:nvPr/>
        </p:nvSpPr>
        <p:spPr>
          <a:xfrm>
            <a:off x="1752600" y="228600"/>
            <a:ext cx="7239000" cy="990600"/>
          </a:xfrm>
          <a:prstGeom prst="rect">
            <a:avLst/>
          </a:prstGeom>
        </p:spPr>
        <p:txBody>
          <a:bodyPr wrap="square">
            <a:spAutoFit/>
          </a:bodyPr>
          <a:lstStyle/>
          <a:p>
            <a:r>
              <a:rPr lang="en-US" sz="2800" dirty="0" smtClean="0">
                <a:solidFill>
                  <a:srgbClr val="000000"/>
                </a:solidFill>
                <a:latin typeface="Arial" pitchFamily="34" charset="0"/>
                <a:cs typeface="Arial" pitchFamily="34" charset="0"/>
              </a:rPr>
              <a:t>Converting solar energy into electricity:</a:t>
            </a:r>
          </a:p>
          <a:p>
            <a:r>
              <a:rPr lang="en-US" sz="2800" dirty="0" smtClean="0">
                <a:solidFill>
                  <a:srgbClr val="000000"/>
                </a:solidFill>
                <a:latin typeface="Arial" pitchFamily="34" charset="0"/>
                <a:cs typeface="Arial" pitchFamily="34" charset="0"/>
              </a:rPr>
              <a:t> A Brief Look at History</a:t>
            </a:r>
            <a:endParaRPr lang="en-US" sz="2800" dirty="0">
              <a:solidFill>
                <a:srgbClr val="000000"/>
              </a:solidFill>
            </a:endParaRPr>
          </a:p>
        </p:txBody>
      </p:sp>
      <p:pic>
        <p:nvPicPr>
          <p:cNvPr id="5" name="Picture 2" descr="William Adams.jpg                                              001283F8Sunshine                       C27C62C9:"/>
          <p:cNvPicPr>
            <a:picLocks noChangeAspect="1" noChangeArrowheads="1"/>
          </p:cNvPicPr>
          <p:nvPr/>
        </p:nvPicPr>
        <p:blipFill>
          <a:blip r:embed="rId4" cstate="print"/>
          <a:srcRect/>
          <a:stretch>
            <a:fillRect/>
          </a:stretch>
        </p:blipFill>
        <p:spPr bwMode="auto">
          <a:xfrm>
            <a:off x="1066800" y="2895600"/>
            <a:ext cx="2359025" cy="3806825"/>
          </a:xfrm>
          <a:prstGeom prst="rect">
            <a:avLst/>
          </a:prstGeom>
          <a:noFill/>
          <a:ln w="9525">
            <a:noFill/>
            <a:miter lim="800000"/>
            <a:headEnd/>
            <a:tailEnd/>
          </a:ln>
        </p:spPr>
      </p:pic>
      <p:pic>
        <p:nvPicPr>
          <p:cNvPr id="6" name="Picture 4" descr="Bell Labs Scientists.jpg                                       0017D8F6Sunshine                       C27C62C9:"/>
          <p:cNvPicPr>
            <a:picLocks noChangeAspect="1" noChangeArrowheads="1"/>
          </p:cNvPicPr>
          <p:nvPr/>
        </p:nvPicPr>
        <p:blipFill>
          <a:blip r:embed="rId5" cstate="print"/>
          <a:srcRect/>
          <a:stretch>
            <a:fillRect/>
          </a:stretch>
        </p:blipFill>
        <p:spPr bwMode="auto">
          <a:xfrm>
            <a:off x="4724400" y="2971800"/>
            <a:ext cx="3505200" cy="3201988"/>
          </a:xfrm>
          <a:prstGeom prst="rect">
            <a:avLst/>
          </a:prstGeom>
          <a:noFill/>
          <a:ln w="9525">
            <a:noFill/>
            <a:miter lim="800000"/>
            <a:headEnd/>
            <a:tailEnd/>
          </a:ln>
        </p:spPr>
      </p:pic>
      <p:sp>
        <p:nvSpPr>
          <p:cNvPr id="7" name="Text Box 3"/>
          <p:cNvSpPr txBox="1">
            <a:spLocks noChangeArrowheads="1"/>
          </p:cNvSpPr>
          <p:nvPr/>
        </p:nvSpPr>
        <p:spPr bwMode="auto">
          <a:xfrm>
            <a:off x="381000" y="2133600"/>
            <a:ext cx="3079750" cy="646113"/>
          </a:xfrm>
          <a:prstGeom prst="rect">
            <a:avLst/>
          </a:prstGeom>
          <a:noFill/>
          <a:ln w="9525">
            <a:noFill/>
            <a:miter lim="800000"/>
            <a:headEnd/>
            <a:tailEnd/>
          </a:ln>
        </p:spPr>
        <p:txBody>
          <a:bodyPr wrap="none">
            <a:spAutoFit/>
          </a:bodyPr>
          <a:lstStyle/>
          <a:p>
            <a:r>
              <a:rPr lang="en-US" dirty="0">
                <a:latin typeface="Calibri" pitchFamily="34" charset="0"/>
              </a:rPr>
              <a:t>Photoelectric Effect discovered</a:t>
            </a:r>
          </a:p>
          <a:p>
            <a:r>
              <a:rPr lang="en-US" dirty="0">
                <a:latin typeface="Calibri" pitchFamily="34" charset="0"/>
              </a:rPr>
              <a:t>by this guy in 1875</a:t>
            </a:r>
          </a:p>
        </p:txBody>
      </p:sp>
      <p:sp>
        <p:nvSpPr>
          <p:cNvPr id="8" name="Text Box 5"/>
          <p:cNvSpPr txBox="1">
            <a:spLocks noChangeArrowheads="1"/>
          </p:cNvSpPr>
          <p:nvPr/>
        </p:nvSpPr>
        <p:spPr bwMode="auto">
          <a:xfrm>
            <a:off x="4724400" y="2133600"/>
            <a:ext cx="3408363" cy="646113"/>
          </a:xfrm>
          <a:prstGeom prst="rect">
            <a:avLst/>
          </a:prstGeom>
          <a:noFill/>
          <a:ln w="9525">
            <a:noFill/>
            <a:miter lim="800000"/>
            <a:headEnd/>
            <a:tailEnd/>
          </a:ln>
        </p:spPr>
        <p:txBody>
          <a:bodyPr wrap="none">
            <a:spAutoFit/>
          </a:bodyPr>
          <a:lstStyle/>
          <a:p>
            <a:r>
              <a:rPr lang="en-US">
                <a:latin typeface="Calibri" pitchFamily="34" charset="0"/>
              </a:rPr>
              <a:t>Modern silicon PV cell invented by</a:t>
            </a:r>
          </a:p>
          <a:p>
            <a:r>
              <a:rPr lang="en-US">
                <a:latin typeface="Calibri" pitchFamily="34" charset="0"/>
              </a:rPr>
              <a:t>these guys at Bell Labs in the 50’s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grpSp>
        <p:nvGrpSpPr>
          <p:cNvPr id="4" name="Group 116"/>
          <p:cNvGrpSpPr>
            <a:grpSpLocks/>
          </p:cNvGrpSpPr>
          <p:nvPr/>
        </p:nvGrpSpPr>
        <p:grpSpPr bwMode="auto">
          <a:xfrm>
            <a:off x="685800" y="1828800"/>
            <a:ext cx="3386138" cy="2476500"/>
            <a:chOff x="411" y="1196"/>
            <a:chExt cx="4913" cy="2974"/>
          </a:xfrm>
        </p:grpSpPr>
        <p:pic>
          <p:nvPicPr>
            <p:cNvPr id="5" name="Picture 117" descr="Structure of cell copy"/>
            <p:cNvPicPr>
              <a:picLocks noChangeAspect="1" noChangeArrowheads="1"/>
            </p:cNvPicPr>
            <p:nvPr/>
          </p:nvPicPr>
          <p:blipFill>
            <a:blip r:embed="rId4" cstate="print"/>
            <a:srcRect/>
            <a:stretch>
              <a:fillRect/>
            </a:stretch>
          </p:blipFill>
          <p:spPr bwMode="auto">
            <a:xfrm>
              <a:off x="411" y="1196"/>
              <a:ext cx="4913" cy="2461"/>
            </a:xfrm>
            <a:prstGeom prst="rect">
              <a:avLst/>
            </a:prstGeom>
            <a:noFill/>
            <a:ln w="9525">
              <a:noFill/>
              <a:miter lim="800000"/>
              <a:headEnd/>
              <a:tailEnd/>
            </a:ln>
          </p:spPr>
        </p:pic>
        <p:sp>
          <p:nvSpPr>
            <p:cNvPr id="6" name="Text Box 118"/>
            <p:cNvSpPr txBox="1">
              <a:spLocks noChangeArrowheads="1"/>
            </p:cNvSpPr>
            <p:nvPr/>
          </p:nvSpPr>
          <p:spPr bwMode="auto">
            <a:xfrm>
              <a:off x="2032" y="3702"/>
              <a:ext cx="219" cy="468"/>
            </a:xfrm>
            <a:prstGeom prst="rect">
              <a:avLst/>
            </a:prstGeom>
            <a:noFill/>
            <a:ln w="9525">
              <a:noFill/>
              <a:miter lim="800000"/>
              <a:headEnd/>
              <a:tailEnd/>
            </a:ln>
          </p:spPr>
          <p:txBody>
            <a:bodyPr wrap="square">
              <a:spAutoFit/>
            </a:bodyPr>
            <a:lstStyle/>
            <a:p>
              <a:pPr eaLnBrk="0" hangingPunct="0"/>
              <a:endParaRPr lang="en-US" sz="2400">
                <a:latin typeface="Times" pitchFamily="18" charset="0"/>
              </a:endParaRPr>
            </a:p>
          </p:txBody>
        </p:sp>
      </p:grpSp>
      <p:pic>
        <p:nvPicPr>
          <p:cNvPr id="7" name="Picture 11" descr="pv2-e"/>
          <p:cNvPicPr>
            <a:picLocks noChangeAspect="1" noChangeArrowheads="1"/>
          </p:cNvPicPr>
          <p:nvPr/>
        </p:nvPicPr>
        <p:blipFill>
          <a:blip r:embed="rId5" cstate="print"/>
          <a:srcRect/>
          <a:stretch>
            <a:fillRect/>
          </a:stretch>
        </p:blipFill>
        <p:spPr bwMode="auto">
          <a:xfrm>
            <a:off x="5319713" y="1905000"/>
            <a:ext cx="2695575" cy="2185988"/>
          </a:xfrm>
          <a:prstGeom prst="rect">
            <a:avLst/>
          </a:prstGeom>
          <a:noFill/>
          <a:ln w="9525">
            <a:noFill/>
            <a:miter lim="800000"/>
            <a:headEnd/>
            <a:tailEnd/>
          </a:ln>
        </p:spPr>
      </p:pic>
      <p:pic>
        <p:nvPicPr>
          <p:cNvPr id="8" name="Picture 13" descr="mc-day4"/>
          <p:cNvPicPr>
            <a:picLocks noChangeAspect="1" noChangeArrowheads="1"/>
          </p:cNvPicPr>
          <p:nvPr/>
        </p:nvPicPr>
        <p:blipFill>
          <a:blip r:embed="rId6" cstate="print"/>
          <a:srcRect/>
          <a:stretch>
            <a:fillRect/>
          </a:stretch>
        </p:blipFill>
        <p:spPr bwMode="auto">
          <a:xfrm>
            <a:off x="914400" y="4343400"/>
            <a:ext cx="1357313" cy="1285875"/>
          </a:xfrm>
          <a:prstGeom prst="rect">
            <a:avLst/>
          </a:prstGeom>
          <a:noFill/>
          <a:ln w="9525">
            <a:solidFill>
              <a:srgbClr val="000080"/>
            </a:solidFill>
            <a:miter lim="800000"/>
            <a:headEnd/>
            <a:tailEnd/>
          </a:ln>
        </p:spPr>
      </p:pic>
      <p:pic>
        <p:nvPicPr>
          <p:cNvPr id="9" name="Picture 16" descr="P10100012"/>
          <p:cNvPicPr>
            <a:picLocks noChangeAspect="1" noChangeArrowheads="1"/>
          </p:cNvPicPr>
          <p:nvPr/>
        </p:nvPicPr>
        <p:blipFill>
          <a:blip r:embed="rId7" cstate="print"/>
          <a:srcRect l="9195" t="6897" r="10345" b="15517"/>
          <a:stretch>
            <a:fillRect/>
          </a:stretch>
        </p:blipFill>
        <p:spPr bwMode="auto">
          <a:xfrm>
            <a:off x="3357563" y="4000500"/>
            <a:ext cx="1422400" cy="1828800"/>
          </a:xfrm>
          <a:prstGeom prst="rect">
            <a:avLst/>
          </a:prstGeom>
          <a:noFill/>
          <a:ln w="9525">
            <a:noFill/>
            <a:miter lim="800000"/>
            <a:headEnd/>
            <a:tailEnd/>
          </a:ln>
        </p:spPr>
      </p:pic>
      <p:pic>
        <p:nvPicPr>
          <p:cNvPr id="10" name="Picture 15"/>
          <p:cNvPicPr>
            <a:picLocks noChangeAspect="1" noChangeArrowheads="1"/>
          </p:cNvPicPr>
          <p:nvPr/>
        </p:nvPicPr>
        <p:blipFill>
          <a:blip r:embed="rId8" cstate="print"/>
          <a:srcRect/>
          <a:stretch>
            <a:fillRect/>
          </a:stretch>
        </p:blipFill>
        <p:spPr bwMode="auto">
          <a:xfrm>
            <a:off x="5857875" y="4071938"/>
            <a:ext cx="2143125" cy="1846262"/>
          </a:xfrm>
          <a:prstGeom prst="rect">
            <a:avLst/>
          </a:prstGeom>
          <a:noFill/>
          <a:ln w="9525">
            <a:noFill/>
            <a:miter lim="800000"/>
            <a:headEnd/>
            <a:tailEnd/>
          </a:ln>
        </p:spPr>
      </p:pic>
      <p:sp>
        <p:nvSpPr>
          <p:cNvPr id="11" name="Line 24"/>
          <p:cNvSpPr>
            <a:spLocks noChangeShapeType="1"/>
          </p:cNvSpPr>
          <p:nvPr/>
        </p:nvSpPr>
        <p:spPr bwMode="auto">
          <a:xfrm flipV="1">
            <a:off x="4857750" y="4953001"/>
            <a:ext cx="857250" cy="22224"/>
          </a:xfrm>
          <a:prstGeom prst="line">
            <a:avLst/>
          </a:prstGeom>
          <a:noFill/>
          <a:ln w="57150">
            <a:solidFill>
              <a:srgbClr val="000000"/>
            </a:solidFill>
            <a:round/>
            <a:headEnd/>
            <a:tailEnd type="triangle" w="med" len="med"/>
          </a:ln>
        </p:spPr>
        <p:txBody>
          <a:bodyPr/>
          <a:lstStyle/>
          <a:p>
            <a:endParaRPr lang="en-US"/>
          </a:p>
        </p:txBody>
      </p:sp>
      <p:sp>
        <p:nvSpPr>
          <p:cNvPr id="12" name="Line 23"/>
          <p:cNvSpPr>
            <a:spLocks noChangeShapeType="1"/>
          </p:cNvSpPr>
          <p:nvPr/>
        </p:nvSpPr>
        <p:spPr bwMode="auto">
          <a:xfrm>
            <a:off x="2286000" y="4929188"/>
            <a:ext cx="914400" cy="0"/>
          </a:xfrm>
          <a:prstGeom prst="line">
            <a:avLst/>
          </a:prstGeom>
          <a:noFill/>
          <a:ln w="57150">
            <a:solidFill>
              <a:srgbClr val="000000"/>
            </a:solidFill>
            <a:round/>
            <a:headEnd/>
            <a:tailEnd type="triangle" w="med" len="med"/>
          </a:ln>
        </p:spPr>
        <p:txBody>
          <a:bodyPr/>
          <a:lstStyle/>
          <a:p>
            <a:endParaRPr lang="en-US"/>
          </a:p>
        </p:txBody>
      </p:sp>
      <p:sp>
        <p:nvSpPr>
          <p:cNvPr id="14" name="TextBox 14"/>
          <p:cNvSpPr txBox="1">
            <a:spLocks noChangeArrowheads="1"/>
          </p:cNvSpPr>
          <p:nvPr/>
        </p:nvSpPr>
        <p:spPr bwMode="auto">
          <a:xfrm>
            <a:off x="990600" y="5715000"/>
            <a:ext cx="1214438" cy="646113"/>
          </a:xfrm>
          <a:prstGeom prst="rect">
            <a:avLst/>
          </a:prstGeom>
          <a:noFill/>
          <a:ln w="9525">
            <a:noFill/>
            <a:miter lim="800000"/>
            <a:headEnd/>
            <a:tailEnd/>
          </a:ln>
        </p:spPr>
        <p:txBody>
          <a:bodyPr wrap="square">
            <a:spAutoFit/>
          </a:bodyPr>
          <a:lstStyle/>
          <a:p>
            <a:r>
              <a:rPr lang="en-US" sz="1200">
                <a:latin typeface="Calibri" pitchFamily="34" charset="0"/>
              </a:rPr>
              <a:t>Cell MC48 </a:t>
            </a:r>
          </a:p>
          <a:p>
            <a:r>
              <a:rPr lang="en-US" sz="1200">
                <a:latin typeface="Calibri" pitchFamily="34" charset="0"/>
              </a:rPr>
              <a:t>( 3.85 W )</a:t>
            </a:r>
          </a:p>
          <a:p>
            <a:endParaRPr lang="en-US" sz="1200">
              <a:latin typeface="Calibri" pitchFamily="34" charset="0"/>
            </a:endParaRPr>
          </a:p>
        </p:txBody>
      </p:sp>
      <p:sp>
        <p:nvSpPr>
          <p:cNvPr id="15" name="TextBox 15"/>
          <p:cNvSpPr txBox="1">
            <a:spLocks noChangeArrowheads="1"/>
          </p:cNvSpPr>
          <p:nvPr/>
        </p:nvSpPr>
        <p:spPr bwMode="auto">
          <a:xfrm>
            <a:off x="3276600" y="5857875"/>
            <a:ext cx="1724025" cy="461963"/>
          </a:xfrm>
          <a:prstGeom prst="rect">
            <a:avLst/>
          </a:prstGeom>
          <a:noFill/>
          <a:ln w="9525">
            <a:noFill/>
            <a:miter lim="800000"/>
            <a:headEnd/>
            <a:tailEnd/>
          </a:ln>
        </p:spPr>
        <p:txBody>
          <a:bodyPr wrap="square">
            <a:spAutoFit/>
          </a:bodyPr>
          <a:lstStyle/>
          <a:p>
            <a:pPr>
              <a:spcBef>
                <a:spcPct val="50000"/>
              </a:spcBef>
            </a:pPr>
            <a:r>
              <a:rPr lang="en-US" sz="1200">
                <a:latin typeface="Calibri" pitchFamily="34" charset="0"/>
              </a:rPr>
              <a:t>Module Day4 48  185 W</a:t>
            </a:r>
          </a:p>
          <a:p>
            <a:endParaRPr lang="en-US" sz="1200">
              <a:latin typeface="Calibri" pitchFamily="34" charset="0"/>
            </a:endParaRPr>
          </a:p>
        </p:txBody>
      </p:sp>
      <p:sp>
        <p:nvSpPr>
          <p:cNvPr id="16" name="Text Box 34"/>
          <p:cNvSpPr txBox="1">
            <a:spLocks noChangeArrowheads="1"/>
          </p:cNvSpPr>
          <p:nvPr/>
        </p:nvSpPr>
        <p:spPr bwMode="auto">
          <a:xfrm>
            <a:off x="5715000" y="5929313"/>
            <a:ext cx="2590800" cy="274637"/>
          </a:xfrm>
          <a:prstGeom prst="rect">
            <a:avLst/>
          </a:prstGeom>
          <a:noFill/>
          <a:ln w="9525">
            <a:noFill/>
            <a:miter lim="800000"/>
            <a:headEnd/>
            <a:tailEnd/>
          </a:ln>
        </p:spPr>
        <p:txBody>
          <a:bodyPr wrap="square" anchor="ctr">
            <a:spAutoFit/>
          </a:bodyPr>
          <a:lstStyle/>
          <a:p>
            <a:pPr>
              <a:spcBef>
                <a:spcPct val="50000"/>
              </a:spcBef>
            </a:pPr>
            <a:r>
              <a:rPr lang="en-US" sz="1200">
                <a:latin typeface="Calibri" pitchFamily="34" charset="0"/>
              </a:rPr>
              <a:t>Panels  : 100 KW = 540 Panel</a:t>
            </a:r>
          </a:p>
        </p:txBody>
      </p:sp>
      <p:sp>
        <p:nvSpPr>
          <p:cNvPr id="17" name="TextBox 16"/>
          <p:cNvSpPr txBox="1"/>
          <p:nvPr/>
        </p:nvSpPr>
        <p:spPr>
          <a:xfrm>
            <a:off x="2451100" y="571500"/>
            <a:ext cx="3537347" cy="584776"/>
          </a:xfrm>
          <a:prstGeom prst="rect">
            <a:avLst/>
          </a:prstGeom>
          <a:noFill/>
        </p:spPr>
        <p:txBody>
          <a:bodyPr wrap="none" rtlCol="0">
            <a:spAutoFit/>
          </a:bodyPr>
          <a:lstStyle/>
          <a:p>
            <a:r>
              <a:rPr lang="en-US" sz="3200" dirty="0" smtClean="0">
                <a:solidFill>
                  <a:srgbClr val="000000"/>
                </a:solidFill>
                <a:latin typeface="Arial" pitchFamily="34" charset="0"/>
                <a:cs typeface="Arial" pitchFamily="34" charset="0"/>
              </a:rPr>
              <a:t>How does it </a:t>
            </a:r>
            <a:r>
              <a:rPr lang="en-US" sz="2800" dirty="0" smtClean="0">
                <a:solidFill>
                  <a:srgbClr val="000000"/>
                </a:solidFill>
                <a:latin typeface="Arial" pitchFamily="34" charset="0"/>
                <a:cs typeface="Arial" pitchFamily="34" charset="0"/>
              </a:rPr>
              <a:t>work</a:t>
            </a:r>
            <a:r>
              <a:rPr lang="en-US" sz="3200" dirty="0" smtClean="0">
                <a:solidFill>
                  <a:srgbClr val="000000"/>
                </a:solidFill>
                <a:latin typeface="Arial" pitchFamily="34" charset="0"/>
                <a:cs typeface="Arial" pitchFamily="34" charset="0"/>
              </a:rPr>
              <a:t>?</a:t>
            </a:r>
            <a:endParaRPr lang="en-US" sz="3200" dirty="0">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sp>
        <p:nvSpPr>
          <p:cNvPr id="51" name="Flowchart: Connector 3"/>
          <p:cNvSpPr>
            <a:spLocks noChangeArrowheads="1"/>
          </p:cNvSpPr>
          <p:nvPr/>
        </p:nvSpPr>
        <p:spPr bwMode="auto">
          <a:xfrm>
            <a:off x="152400" y="1828800"/>
            <a:ext cx="3143250" cy="3000375"/>
          </a:xfrm>
          <a:prstGeom prst="flowChartConnector">
            <a:avLst/>
          </a:prstGeom>
          <a:solidFill>
            <a:srgbClr val="4F81BD"/>
          </a:solidFill>
          <a:ln w="9525" algn="ctr">
            <a:solidFill>
              <a:sysClr val="windowText" lastClr="000000"/>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TextBox 4"/>
          <p:cNvSpPr txBox="1">
            <a:spLocks noChangeArrowheads="1"/>
          </p:cNvSpPr>
          <p:nvPr/>
        </p:nvSpPr>
        <p:spPr bwMode="auto">
          <a:xfrm>
            <a:off x="228600" y="1447800"/>
            <a:ext cx="3071813" cy="461963"/>
          </a:xfrm>
          <a:prstGeom prst="rect">
            <a:avLst/>
          </a:prstGeom>
          <a:noFill/>
          <a:ln w="9525">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Commercialized</a:t>
            </a:r>
          </a:p>
        </p:txBody>
      </p:sp>
      <p:sp>
        <p:nvSpPr>
          <p:cNvPr id="53" name="TextBox 6"/>
          <p:cNvSpPr txBox="1">
            <a:spLocks noChangeArrowheads="1"/>
          </p:cNvSpPr>
          <p:nvPr/>
        </p:nvSpPr>
        <p:spPr bwMode="auto">
          <a:xfrm>
            <a:off x="533400" y="1828800"/>
            <a:ext cx="2571750" cy="954088"/>
          </a:xfrm>
          <a:prstGeom prst="rect">
            <a:avLst/>
          </a:prstGeom>
          <a:noFill/>
          <a:ln w="9525">
            <a:noFill/>
            <a:miter lim="800000"/>
            <a:headEnd/>
            <a:tailEnd/>
          </a:ln>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Text" lastClr="000000"/>
              </a:solidFill>
              <a:effectLst/>
              <a:uLnTx/>
              <a:uFillTx/>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ysClr val="windowText" lastClr="000000"/>
                </a:solidFill>
                <a:effectLst/>
                <a:uLnTx/>
                <a:uFillTx/>
              </a:rPr>
              <a:t>C-   Silicon</a:t>
            </a:r>
          </a:p>
        </p:txBody>
      </p:sp>
      <p:sp>
        <p:nvSpPr>
          <p:cNvPr id="54" name="TextBox 7"/>
          <p:cNvSpPr txBox="1">
            <a:spLocks noChangeArrowheads="1"/>
          </p:cNvSpPr>
          <p:nvPr/>
        </p:nvSpPr>
        <p:spPr bwMode="auto">
          <a:xfrm>
            <a:off x="381000" y="2743200"/>
            <a:ext cx="2786063" cy="1016000"/>
          </a:xfrm>
          <a:prstGeom prst="rect">
            <a:avLst/>
          </a:prstGeom>
          <a:noFill/>
          <a:ln w="9525">
            <a:noFill/>
            <a:miter lim="800000"/>
            <a:headEnd/>
            <a:tailEnd/>
          </a:ln>
        </p:spPr>
        <p:txBody>
          <a:bodyPr>
            <a:spAutoFit/>
          </a:bodyPr>
          <a:lstStyle/>
          <a:p>
            <a:pPr marL="0" marR="0" lvl="0" indent="0" defTabSz="914400" eaLnBrk="0" fontAlgn="auto" latinLnBrk="0" hangingPunct="0">
              <a:lnSpc>
                <a:spcPct val="100000"/>
              </a:lnSpc>
              <a:spcBef>
                <a:spcPts val="0"/>
              </a:spcBef>
              <a:spcAft>
                <a:spcPts val="0"/>
              </a:spcAft>
              <a:buClrTx/>
              <a:buSzTx/>
              <a:buFont typeface="Wingdings" pitchFamily="2" charset="2"/>
              <a:buChar char="Ø"/>
              <a:tabLst/>
              <a:defRPr/>
            </a:pPr>
            <a:r>
              <a:rPr kumimoji="0" lang="en-US" sz="2000" b="0" i="0" u="none" strike="noStrike" kern="0" cap="none" spc="0" normalizeH="0" baseline="0" noProof="0" dirty="0">
                <a:ln>
                  <a:noFill/>
                </a:ln>
                <a:solidFill>
                  <a:sysClr val="windowText" lastClr="000000"/>
                </a:solidFill>
                <a:effectLst/>
                <a:uLnTx/>
                <a:uFillTx/>
              </a:rPr>
              <a:t>Mono Crystalline</a:t>
            </a:r>
          </a:p>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0" fontAlgn="auto" latinLnBrk="0" hangingPunct="0">
              <a:lnSpc>
                <a:spcPct val="100000"/>
              </a:lnSpc>
              <a:spcBef>
                <a:spcPts val="0"/>
              </a:spcBef>
              <a:spcAft>
                <a:spcPts val="0"/>
              </a:spcAft>
              <a:buClrTx/>
              <a:buSzTx/>
              <a:buFont typeface="Wingdings" pitchFamily="2" charset="2"/>
              <a:buChar char="Ø"/>
              <a:tabLst/>
              <a:defRPr/>
            </a:pPr>
            <a:r>
              <a:rPr kumimoji="0" lang="en-US" sz="2400" b="0" i="0" u="none" strike="noStrike" kern="0" cap="none" spc="0" normalizeH="0" baseline="0" noProof="0" dirty="0">
                <a:ln>
                  <a:noFill/>
                </a:ln>
                <a:solidFill>
                  <a:sysClr val="windowText" lastClr="000000"/>
                </a:solidFill>
                <a:effectLst/>
                <a:uLnTx/>
                <a:uFillTx/>
              </a:rPr>
              <a:t>Poly Crystalline</a:t>
            </a:r>
          </a:p>
        </p:txBody>
      </p:sp>
      <p:sp>
        <p:nvSpPr>
          <p:cNvPr id="55" name="TextBox 9"/>
          <p:cNvSpPr txBox="1">
            <a:spLocks noChangeArrowheads="1"/>
          </p:cNvSpPr>
          <p:nvPr/>
        </p:nvSpPr>
        <p:spPr bwMode="auto">
          <a:xfrm>
            <a:off x="304800" y="5105400"/>
            <a:ext cx="3071813" cy="1200150"/>
          </a:xfrm>
          <a:prstGeom prst="rect">
            <a:avLst/>
          </a:prstGeom>
          <a:noFill/>
          <a:ln w="9525">
            <a:noFill/>
            <a:miter lim="800000"/>
            <a:headEnd/>
            <a:tailEnd/>
          </a:ln>
        </p:spPr>
        <p:txBody>
          <a:bodyPr>
            <a:spAutoFit/>
          </a:bodyPr>
          <a:lstStyle/>
          <a:p>
            <a:pPr marL="0" marR="0" lvl="0" indent="0" defTabSz="914400" eaLnBrk="0" fontAlgn="auto" latinLnBrk="0" hangingPunct="0">
              <a:lnSpc>
                <a:spcPct val="100000"/>
              </a:lnSpc>
              <a:spcBef>
                <a:spcPts val="0"/>
              </a:spcBef>
              <a:spcAft>
                <a:spcPts val="0"/>
              </a:spcAft>
              <a:buClrTx/>
              <a:buSzTx/>
              <a:buFont typeface="Wingdings" pitchFamily="2" charset="2"/>
              <a:buChar char="ü"/>
              <a:tabLst/>
              <a:defRPr/>
            </a:pPr>
            <a:r>
              <a:rPr kumimoji="0" lang="en-US" sz="1800" b="0" i="0" u="none" strike="noStrike" kern="0" cap="none" spc="0" normalizeH="0" baseline="0" noProof="0" dirty="0">
                <a:ln>
                  <a:noFill/>
                </a:ln>
                <a:solidFill>
                  <a:sysClr val="windowText" lastClr="000000"/>
                </a:solidFill>
                <a:effectLst/>
                <a:uLnTx/>
                <a:uFillTx/>
              </a:rPr>
              <a:t>Since 1960’s on the market</a:t>
            </a:r>
            <a:endParaRPr kumimoji="0" lang="en-US" sz="1800" b="0" i="0" u="none" strike="noStrike" kern="0" cap="none" spc="0" normalizeH="0" baseline="0" noProof="0" dirty="0" smtClean="0">
              <a:ln>
                <a:noFill/>
              </a:ln>
              <a:solidFill>
                <a:sysClr val="windowText" lastClr="000000"/>
              </a:solidFill>
              <a:effectLst/>
              <a:uLnTx/>
              <a:uFillTx/>
            </a:endParaRPr>
          </a:p>
          <a:p>
            <a:pPr marL="0" marR="0" lvl="0" indent="0" defTabSz="914400" eaLnBrk="0" fontAlgn="auto" latinLnBrk="0" hangingPunct="0">
              <a:lnSpc>
                <a:spcPct val="100000"/>
              </a:lnSpc>
              <a:spcBef>
                <a:spcPts val="0"/>
              </a:spcBef>
              <a:spcAft>
                <a:spcPts val="0"/>
              </a:spcAft>
              <a:buClrTx/>
              <a:buSzTx/>
              <a:buFont typeface="Wingdings" pitchFamily="2" charset="2"/>
              <a:buChar char="ü"/>
              <a:tabLst/>
              <a:defRPr/>
            </a:pPr>
            <a:r>
              <a:rPr lang="en-US" kern="0" dirty="0" smtClean="0">
                <a:solidFill>
                  <a:sysClr val="windowText" lastClr="000000"/>
                </a:solidFill>
              </a:rPr>
              <a:t>80</a:t>
            </a:r>
            <a:r>
              <a:rPr kumimoji="0" lang="en-US" sz="1800" b="0" i="0" u="none" strike="noStrike" kern="0" cap="none" spc="0" normalizeH="0" baseline="0" noProof="0" dirty="0" smtClean="0">
                <a:ln>
                  <a:noFill/>
                </a:ln>
                <a:solidFill>
                  <a:sysClr val="windowText" lastClr="000000"/>
                </a:solidFill>
                <a:effectLst/>
                <a:uLnTx/>
                <a:uFillTx/>
              </a:rPr>
              <a:t>-85 </a:t>
            </a:r>
            <a:r>
              <a:rPr kumimoji="0" lang="en-US" sz="1800" b="0" i="0" u="none" strike="noStrike" kern="0" cap="none" spc="0" normalizeH="0" baseline="0" noProof="0" dirty="0">
                <a:ln>
                  <a:noFill/>
                </a:ln>
                <a:solidFill>
                  <a:sysClr val="windowText" lastClr="000000"/>
                </a:solidFill>
                <a:effectLst/>
                <a:uLnTx/>
                <a:uFillTx/>
              </a:rPr>
              <a:t>% of all Shipments</a:t>
            </a:r>
          </a:p>
          <a:p>
            <a:pPr marL="0" marR="0" lvl="0" indent="0" defTabSz="914400" eaLnBrk="0" fontAlgn="auto" latinLnBrk="0" hangingPunct="0">
              <a:lnSpc>
                <a:spcPct val="100000"/>
              </a:lnSpc>
              <a:spcBef>
                <a:spcPts val="0"/>
              </a:spcBef>
              <a:spcAft>
                <a:spcPts val="0"/>
              </a:spcAft>
              <a:buClrTx/>
              <a:buSzTx/>
              <a:buFont typeface="Wingdings" pitchFamily="2" charset="2"/>
              <a:buChar char="ü"/>
              <a:tabLst/>
              <a:defRPr/>
            </a:pPr>
            <a:r>
              <a:rPr kumimoji="0" lang="en-US" sz="1800" b="0" i="0" u="none" strike="noStrike" kern="0" cap="none" spc="0" normalizeH="0" baseline="0" noProof="0" dirty="0">
                <a:ln>
                  <a:noFill/>
                </a:ln>
                <a:solidFill>
                  <a:sysClr val="windowText" lastClr="000000"/>
                </a:solidFill>
                <a:effectLst/>
                <a:uLnTx/>
                <a:uFillTx/>
              </a:rPr>
              <a:t>Efficiency   12 -22 %</a:t>
            </a:r>
          </a:p>
        </p:txBody>
      </p:sp>
      <p:sp>
        <p:nvSpPr>
          <p:cNvPr id="56" name="Flowchart: Connector 27"/>
          <p:cNvSpPr/>
          <p:nvPr/>
        </p:nvSpPr>
        <p:spPr bwMode="auto">
          <a:xfrm>
            <a:off x="2971800" y="2133600"/>
            <a:ext cx="2928938" cy="2857500"/>
          </a:xfrm>
          <a:prstGeom prst="flowChartConnector">
            <a:avLst/>
          </a:prstGeom>
          <a:solidFill>
            <a:srgbClr val="1F497D">
              <a:lumMod val="40000"/>
              <a:lumOff val="60000"/>
            </a:srgbClr>
          </a:solidFill>
          <a:ln w="9525" cap="flat" cmpd="sng" algn="ctr">
            <a:solidFill>
              <a:srgbClr val="1F497D">
                <a:lumMod val="40000"/>
                <a:lumOff val="60000"/>
              </a:srgbClr>
            </a:solidFill>
            <a:prstDash val="solid"/>
            <a:round/>
            <a:headEnd type="none" w="med" len="med"/>
            <a:tailEnd type="none" w="med" len="med"/>
          </a:ln>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TextBox 11"/>
          <p:cNvSpPr txBox="1">
            <a:spLocks noChangeArrowheads="1"/>
          </p:cNvSpPr>
          <p:nvPr/>
        </p:nvSpPr>
        <p:spPr bwMode="auto">
          <a:xfrm>
            <a:off x="3200400" y="1371600"/>
            <a:ext cx="3071813" cy="1016000"/>
          </a:xfrm>
          <a:prstGeom prst="rect">
            <a:avLst/>
          </a:prstGeom>
          <a:noFill/>
          <a:ln w="9525">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Pilot &amp; Emerging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Thin Film (TF) and Concentrator Systems</a:t>
            </a:r>
          </a:p>
        </p:txBody>
      </p:sp>
      <p:sp>
        <p:nvSpPr>
          <p:cNvPr id="58" name="TextBox 12"/>
          <p:cNvSpPr txBox="1">
            <a:spLocks noChangeArrowheads="1"/>
          </p:cNvSpPr>
          <p:nvPr/>
        </p:nvSpPr>
        <p:spPr bwMode="auto">
          <a:xfrm>
            <a:off x="6019800" y="1219200"/>
            <a:ext cx="2714625" cy="1016000"/>
          </a:xfrm>
          <a:prstGeom prst="rect">
            <a:avLst/>
          </a:prstGeom>
          <a:noFill/>
          <a:ln w="9525">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In the Lab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Disruptive Technologies  </a:t>
            </a:r>
          </a:p>
        </p:txBody>
      </p:sp>
      <p:sp>
        <p:nvSpPr>
          <p:cNvPr id="59" name="Flowchart: Connector 30"/>
          <p:cNvSpPr/>
          <p:nvPr/>
        </p:nvSpPr>
        <p:spPr bwMode="auto">
          <a:xfrm>
            <a:off x="6248400" y="2209800"/>
            <a:ext cx="2571750" cy="2643188"/>
          </a:xfrm>
          <a:prstGeom prst="flowChartConnector">
            <a:avLst/>
          </a:prstGeom>
          <a:solidFill>
            <a:srgbClr val="4F81BD">
              <a:lumMod val="20000"/>
              <a:lumOff val="80000"/>
            </a:srgbClr>
          </a:solidFill>
          <a:ln w="9525" cap="flat" cmpd="sng" algn="ctr">
            <a:solidFill>
              <a:sysClr val="windowText" lastClr="000000"/>
            </a:solidFill>
            <a:prstDash val="solid"/>
            <a:round/>
            <a:headEnd type="none" w="med" len="med"/>
            <a:tailEnd type="none" w="med" len="med"/>
          </a:ln>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p:txBody>
      </p:sp>
      <p:sp>
        <p:nvSpPr>
          <p:cNvPr id="60" name="TextBox 15"/>
          <p:cNvSpPr txBox="1">
            <a:spLocks noChangeArrowheads="1"/>
          </p:cNvSpPr>
          <p:nvPr/>
        </p:nvSpPr>
        <p:spPr bwMode="auto">
          <a:xfrm>
            <a:off x="3352800" y="2819400"/>
            <a:ext cx="2286000" cy="338138"/>
          </a:xfrm>
          <a:prstGeom prst="rect">
            <a:avLst/>
          </a:prstGeom>
          <a:noFill/>
          <a:ln w="9525">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Cd-Te  Technologies</a:t>
            </a:r>
          </a:p>
        </p:txBody>
      </p:sp>
      <p:sp>
        <p:nvSpPr>
          <p:cNvPr id="61" name="TextBox 16"/>
          <p:cNvSpPr txBox="1">
            <a:spLocks noChangeArrowheads="1"/>
          </p:cNvSpPr>
          <p:nvPr/>
        </p:nvSpPr>
        <p:spPr bwMode="auto">
          <a:xfrm>
            <a:off x="3429000" y="3352800"/>
            <a:ext cx="2362200" cy="369888"/>
          </a:xfrm>
          <a:prstGeom prst="rect">
            <a:avLst/>
          </a:prstGeom>
          <a:noFill/>
          <a:ln w="9525">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CIGS Technologies</a:t>
            </a:r>
          </a:p>
        </p:txBody>
      </p:sp>
      <p:sp>
        <p:nvSpPr>
          <p:cNvPr id="62" name="TextBox 23"/>
          <p:cNvSpPr txBox="1">
            <a:spLocks noChangeArrowheads="1"/>
          </p:cNvSpPr>
          <p:nvPr/>
        </p:nvSpPr>
        <p:spPr bwMode="auto">
          <a:xfrm>
            <a:off x="3276600" y="3733800"/>
            <a:ext cx="2667000" cy="646113"/>
          </a:xfrm>
          <a:prstGeom prst="rect">
            <a:avLst/>
          </a:prstGeom>
          <a:noFill/>
          <a:ln w="9525">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Ga- As multi stack cells</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Concentrator PV</a:t>
            </a:r>
          </a:p>
        </p:txBody>
      </p:sp>
      <p:sp>
        <p:nvSpPr>
          <p:cNvPr id="63" name="TextBox 24"/>
          <p:cNvSpPr txBox="1">
            <a:spLocks noChangeArrowheads="1"/>
          </p:cNvSpPr>
          <p:nvPr/>
        </p:nvSpPr>
        <p:spPr bwMode="auto">
          <a:xfrm>
            <a:off x="3276600" y="5105400"/>
            <a:ext cx="3886200" cy="1477328"/>
          </a:xfrm>
          <a:prstGeom prst="rect">
            <a:avLst/>
          </a:prstGeom>
          <a:noFill/>
          <a:ln w="9525">
            <a:noFill/>
            <a:miter lim="800000"/>
            <a:headEnd/>
            <a:tailEnd/>
          </a:ln>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TF:  Eff.  6-10 %</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Stability  &amp; uniformity ?</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CPV :  Eff. (35-40%)</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smtClean="0">
                <a:ln>
                  <a:noFill/>
                </a:ln>
                <a:solidFill>
                  <a:sysClr val="windowText" lastClr="000000"/>
                </a:solidFill>
                <a:effectLst/>
                <a:uLnTx/>
                <a:uFillTx/>
              </a:rPr>
              <a:t>    Tracking </a:t>
            </a:r>
            <a:r>
              <a:rPr kumimoji="0" lang="en-US" sz="1800" b="0" i="0" u="none" strike="noStrike" kern="0" cap="none" spc="0" normalizeH="0" baseline="0" noProof="0" dirty="0">
                <a:ln>
                  <a:noFill/>
                </a:ln>
                <a:solidFill>
                  <a:sysClr val="windowText" lastClr="000000"/>
                </a:solidFill>
                <a:effectLst/>
                <a:uLnTx/>
                <a:uFillTx/>
              </a:rPr>
              <a:t>issue &amp; Heat </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smtClean="0">
                <a:ln>
                  <a:noFill/>
                </a:ln>
                <a:solidFill>
                  <a:sysClr val="windowText" lastClr="000000"/>
                </a:solidFill>
                <a:effectLst/>
                <a:uLnTx/>
                <a:uFillTx/>
              </a:rPr>
              <a:t>        Potential </a:t>
            </a:r>
            <a:r>
              <a:rPr kumimoji="0" lang="en-US" sz="1800" b="0" i="0" u="none" strike="noStrike" kern="0" cap="none" spc="0" normalizeH="0" baseline="0" noProof="0" dirty="0">
                <a:ln>
                  <a:noFill/>
                </a:ln>
                <a:solidFill>
                  <a:sysClr val="windowText" lastClr="000000"/>
                </a:solidFill>
                <a:effectLst/>
                <a:uLnTx/>
                <a:uFillTx/>
              </a:rPr>
              <a:t>in cost reduction</a:t>
            </a:r>
          </a:p>
        </p:txBody>
      </p:sp>
      <p:sp>
        <p:nvSpPr>
          <p:cNvPr id="64" name="TextBox 25"/>
          <p:cNvSpPr txBox="1">
            <a:spLocks noChangeArrowheads="1"/>
          </p:cNvSpPr>
          <p:nvPr/>
        </p:nvSpPr>
        <p:spPr bwMode="auto">
          <a:xfrm>
            <a:off x="6705600" y="3962400"/>
            <a:ext cx="1643063" cy="523875"/>
          </a:xfrm>
          <a:prstGeom prst="rect">
            <a:avLst/>
          </a:prstGeom>
          <a:noFill/>
          <a:ln w="9525">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ysClr val="windowText" lastClr="000000"/>
                </a:solidFill>
                <a:effectLst/>
                <a:uLnTx/>
                <a:uFillTx/>
              </a:rPr>
              <a:t>Dye sensitized  solar Cells</a:t>
            </a:r>
          </a:p>
        </p:txBody>
      </p:sp>
      <p:sp>
        <p:nvSpPr>
          <p:cNvPr id="65" name="TextBox 26"/>
          <p:cNvSpPr txBox="1">
            <a:spLocks noChangeArrowheads="1"/>
          </p:cNvSpPr>
          <p:nvPr/>
        </p:nvSpPr>
        <p:spPr bwMode="auto">
          <a:xfrm>
            <a:off x="6477000" y="3429000"/>
            <a:ext cx="2214563" cy="523875"/>
          </a:xfrm>
          <a:prstGeom prst="rect">
            <a:avLst/>
          </a:prstGeom>
          <a:noFill/>
          <a:ln w="9525">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ysClr val="windowText" lastClr="000000"/>
                </a:solidFill>
                <a:effectLst/>
                <a:uLnTx/>
                <a:uFillTx/>
              </a:rPr>
              <a:t>Organic/polymer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ysClr val="windowText" lastClr="000000"/>
                </a:solidFill>
                <a:effectLst/>
                <a:uLnTx/>
                <a:uFillTx/>
              </a:rPr>
              <a:t>solar cells</a:t>
            </a:r>
          </a:p>
        </p:txBody>
      </p:sp>
      <p:sp>
        <p:nvSpPr>
          <p:cNvPr id="66" name="TextBox 28"/>
          <p:cNvSpPr txBox="1">
            <a:spLocks noChangeArrowheads="1"/>
          </p:cNvSpPr>
          <p:nvPr/>
        </p:nvSpPr>
        <p:spPr bwMode="auto">
          <a:xfrm>
            <a:off x="6629400" y="2362200"/>
            <a:ext cx="1785938" cy="954088"/>
          </a:xfrm>
          <a:prstGeom prst="rect">
            <a:avLst/>
          </a:prstGeom>
          <a:noFill/>
          <a:ln w="9525">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ysClr val="windowText" lastClr="000000"/>
                </a:solidFill>
                <a:effectLst/>
                <a:uLnTx/>
                <a:uFillTx/>
              </a:rPr>
              <a:t>Nano  Scale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ysClr val="windowText" lastClr="000000"/>
                </a:solidFill>
                <a:effectLst/>
                <a:uLnTx/>
                <a:uFillTx/>
              </a:rPr>
              <a:t>solar cells:</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ysClr val="windowText" lastClr="000000"/>
                </a:solidFill>
                <a:effectLst/>
                <a:uLnTx/>
                <a:uFillTx/>
              </a:rPr>
              <a:t>  printable  on different objects</a:t>
            </a:r>
          </a:p>
        </p:txBody>
      </p:sp>
      <p:sp>
        <p:nvSpPr>
          <p:cNvPr id="67" name="TextBox 29"/>
          <p:cNvSpPr txBox="1">
            <a:spLocks noChangeArrowheads="1"/>
          </p:cNvSpPr>
          <p:nvPr/>
        </p:nvSpPr>
        <p:spPr bwMode="auto">
          <a:xfrm>
            <a:off x="6705600" y="5105400"/>
            <a:ext cx="2071688" cy="830263"/>
          </a:xfrm>
          <a:prstGeom prst="rect">
            <a:avLst/>
          </a:prstGeom>
          <a:noFill/>
          <a:ln w="9525">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High Potential in Cost Reduction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Need Further Dev.</a:t>
            </a:r>
          </a:p>
        </p:txBody>
      </p:sp>
      <p:sp>
        <p:nvSpPr>
          <p:cNvPr id="69" name="Rectangle 68"/>
          <p:cNvSpPr/>
          <p:nvPr/>
        </p:nvSpPr>
        <p:spPr>
          <a:xfrm>
            <a:off x="1371600" y="304800"/>
            <a:ext cx="7772400" cy="1446550"/>
          </a:xfrm>
          <a:prstGeom prst="rect">
            <a:avLst/>
          </a:prstGeom>
        </p:spPr>
        <p:txBody>
          <a:bodyPr wrap="square">
            <a:spAutoFit/>
          </a:bodyPr>
          <a:lstStyle/>
          <a:p>
            <a:r>
              <a:rPr lang="en-US" sz="2800" dirty="0" smtClean="0">
                <a:solidFill>
                  <a:srgbClr val="000000"/>
                </a:solidFill>
                <a:latin typeface="Arial" pitchFamily="34" charset="0"/>
                <a:cs typeface="Arial" pitchFamily="34" charset="0"/>
              </a:rPr>
              <a:t>PV TECHNOLOGIES FOR POWER APPLICATIONS</a:t>
            </a:r>
            <a:r>
              <a:rPr lang="en-US" sz="3200" dirty="0" smtClean="0">
                <a:solidFill>
                  <a:schemeClr val="bg1"/>
                </a:solidFill>
                <a:latin typeface="Arial" pitchFamily="34" charset="0"/>
                <a:cs typeface="Arial" pitchFamily="34" charset="0"/>
              </a:rPr>
              <a:t/>
            </a:r>
            <a:br>
              <a:rPr lang="en-US" sz="3200" dirty="0" smtClean="0">
                <a:solidFill>
                  <a:schemeClr val="bg1"/>
                </a:solidFill>
                <a:latin typeface="Arial" pitchFamily="34" charset="0"/>
                <a:cs typeface="Arial" pitchFamily="34" charset="0"/>
              </a:rPr>
            </a:br>
            <a:endParaRPr lang="en-US" sz="32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sp>
        <p:nvSpPr>
          <p:cNvPr id="4" name="TextBox 3"/>
          <p:cNvSpPr txBox="1">
            <a:spLocks noChangeArrowheads="1"/>
          </p:cNvSpPr>
          <p:nvPr/>
        </p:nvSpPr>
        <p:spPr bwMode="auto">
          <a:xfrm>
            <a:off x="0" y="1225550"/>
            <a:ext cx="9001125" cy="5632450"/>
          </a:xfrm>
          <a:prstGeom prst="rect">
            <a:avLst/>
          </a:prstGeom>
          <a:noFill/>
          <a:ln w="9525">
            <a:noFill/>
            <a:miter lim="800000"/>
            <a:headEnd/>
            <a:tailEnd/>
          </a:ln>
        </p:spPr>
        <p:txBody>
          <a:bodyPr>
            <a:spAutoFit/>
          </a:bodyPr>
          <a:lstStyle/>
          <a:p>
            <a:pPr lvl="1" eaLnBrk="0" hangingPunct="0"/>
            <a:endParaRPr lang="en-US" b="1" dirty="0"/>
          </a:p>
          <a:p>
            <a:pPr lvl="1" eaLnBrk="0" hangingPunct="0">
              <a:buFont typeface="Wingdings" pitchFamily="2" charset="2"/>
              <a:buChar char="Ø"/>
            </a:pPr>
            <a:r>
              <a:rPr lang="en-US" b="1" dirty="0"/>
              <a:t>The goal of all new TF technologies is to increase the light absorption </a:t>
            </a:r>
          </a:p>
          <a:p>
            <a:pPr lvl="1" eaLnBrk="0" hangingPunct="0"/>
            <a:r>
              <a:rPr lang="en-US" b="1" dirty="0"/>
              <a:t>   and conversion efficiencies of the PV cell using compound  </a:t>
            </a:r>
          </a:p>
          <a:p>
            <a:pPr lvl="1" eaLnBrk="0" hangingPunct="0"/>
            <a:r>
              <a:rPr lang="en-US" b="1" dirty="0"/>
              <a:t>   semiconductors with stacked multi band gap structures.   </a:t>
            </a:r>
          </a:p>
          <a:p>
            <a:pPr eaLnBrk="0" hangingPunct="0"/>
            <a:endParaRPr lang="en-US" b="1" dirty="0"/>
          </a:p>
          <a:p>
            <a:pPr lvl="1" eaLnBrk="0" hangingPunct="0">
              <a:buFont typeface="Wingdings" pitchFamily="2" charset="2"/>
              <a:buChar char="Ø"/>
            </a:pPr>
            <a:r>
              <a:rPr lang="en-US" b="1" dirty="0"/>
              <a:t> Low amount of material used in TF technologies coupled with continuous</a:t>
            </a:r>
          </a:p>
          <a:p>
            <a:pPr lvl="1" eaLnBrk="0" hangingPunct="0"/>
            <a:r>
              <a:rPr lang="en-US" b="1" dirty="0"/>
              <a:t>    high throughput production techniques has a potential of lowering </a:t>
            </a:r>
          </a:p>
          <a:p>
            <a:pPr lvl="1" eaLnBrk="0" hangingPunct="0"/>
            <a:r>
              <a:rPr lang="en-US" b="1" dirty="0"/>
              <a:t>    module costs substantially.</a:t>
            </a:r>
          </a:p>
          <a:p>
            <a:pPr lvl="1" eaLnBrk="0" hangingPunct="0">
              <a:buFont typeface="Wingdings" pitchFamily="2" charset="2"/>
              <a:buChar char="Ø"/>
            </a:pPr>
            <a:endParaRPr lang="en-US" b="1" dirty="0"/>
          </a:p>
          <a:p>
            <a:pPr lvl="1" eaLnBrk="0" hangingPunct="0">
              <a:buFont typeface="Wingdings" pitchFamily="2" charset="2"/>
              <a:buChar char="Ø"/>
            </a:pPr>
            <a:r>
              <a:rPr lang="en-US" b="1" dirty="0"/>
              <a:t> Uniform performance and high yield in large area TF modules is </a:t>
            </a:r>
          </a:p>
          <a:p>
            <a:pPr eaLnBrk="0" hangingPunct="0"/>
            <a:r>
              <a:rPr lang="en-US" b="1" dirty="0"/>
              <a:t>           a challenging technological  problem. </a:t>
            </a:r>
          </a:p>
          <a:p>
            <a:pPr eaLnBrk="0" hangingPunct="0"/>
            <a:r>
              <a:rPr lang="en-US" b="1" dirty="0"/>
              <a:t>    </a:t>
            </a:r>
          </a:p>
          <a:p>
            <a:pPr lvl="1" eaLnBrk="0" hangingPunct="0">
              <a:buFont typeface="Wingdings" pitchFamily="2" charset="2"/>
              <a:buChar char="Ø"/>
            </a:pPr>
            <a:r>
              <a:rPr lang="en-US" b="1" dirty="0"/>
              <a:t> Historically it has taken  much longer time for new PV technologies to  </a:t>
            </a:r>
          </a:p>
          <a:p>
            <a:pPr lvl="1" eaLnBrk="0" hangingPunct="0"/>
            <a:r>
              <a:rPr lang="en-US" b="1" dirty="0"/>
              <a:t>    move from lab  to commercialization. TF companies are highly capitalized </a:t>
            </a:r>
          </a:p>
          <a:p>
            <a:pPr lvl="1" eaLnBrk="0" hangingPunct="0"/>
            <a:r>
              <a:rPr lang="en-US" b="1" dirty="0"/>
              <a:t>    and companies are promising reaching cost parity within the next 3 years.</a:t>
            </a:r>
          </a:p>
          <a:p>
            <a:pPr eaLnBrk="0" hangingPunct="0">
              <a:buFont typeface="Wingdings" pitchFamily="2" charset="2"/>
              <a:buChar char="Ø"/>
            </a:pPr>
            <a:endParaRPr lang="en-US" b="1" dirty="0"/>
          </a:p>
          <a:p>
            <a:pPr lvl="1" eaLnBrk="0" hangingPunct="0">
              <a:buFont typeface="Wingdings" pitchFamily="2" charset="2"/>
              <a:buChar char="Ø"/>
            </a:pPr>
            <a:r>
              <a:rPr lang="en-US" b="1" dirty="0"/>
              <a:t> Disruptive Technologies like fabricating solar cells on </a:t>
            </a:r>
            <a:r>
              <a:rPr lang="en-US" b="1" dirty="0" err="1"/>
              <a:t>Nano</a:t>
            </a:r>
            <a:r>
              <a:rPr lang="en-US" b="1" dirty="0"/>
              <a:t> scale, making</a:t>
            </a:r>
          </a:p>
          <a:p>
            <a:pPr lvl="1" eaLnBrk="0" hangingPunct="0"/>
            <a:r>
              <a:rPr lang="en-US" b="1" dirty="0"/>
              <a:t>    them printable on any object have huge consequences but they are still </a:t>
            </a:r>
          </a:p>
          <a:p>
            <a:pPr lvl="1" eaLnBrk="0" hangingPunct="0"/>
            <a:r>
              <a:rPr lang="en-US" b="1" dirty="0"/>
              <a:t>    quite a way before becoming commercialized.</a:t>
            </a:r>
            <a:endParaRPr lang="en-US" b="1" dirty="0" smtClean="0"/>
          </a:p>
          <a:p>
            <a:pPr eaLnBrk="0" hangingPunct="0"/>
            <a:r>
              <a:rPr lang="en-US" b="1" dirty="0" smtClean="0"/>
              <a:t>         </a:t>
            </a:r>
            <a:endParaRPr lang="en-US" b="1" dirty="0"/>
          </a:p>
        </p:txBody>
      </p:sp>
      <p:sp>
        <p:nvSpPr>
          <p:cNvPr id="5" name="Rectangle 4"/>
          <p:cNvSpPr/>
          <p:nvPr/>
        </p:nvSpPr>
        <p:spPr>
          <a:xfrm>
            <a:off x="2362200" y="533401"/>
            <a:ext cx="4114800" cy="523220"/>
          </a:xfrm>
          <a:prstGeom prst="rect">
            <a:avLst/>
          </a:prstGeom>
        </p:spPr>
        <p:txBody>
          <a:bodyPr wrap="square">
            <a:spAutoFit/>
          </a:bodyPr>
          <a:lstStyle/>
          <a:p>
            <a:r>
              <a:rPr lang="en-US" sz="2800" dirty="0" smtClean="0">
                <a:solidFill>
                  <a:srgbClr val="000000"/>
                </a:solidFill>
                <a:latin typeface="Arial" pitchFamily="34" charset="0"/>
                <a:cs typeface="Arial" pitchFamily="34" charset="0"/>
              </a:rPr>
              <a:t>From Lab  to Market</a:t>
            </a:r>
            <a:endParaRPr lang="en-US" sz="2800"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pic>
        <p:nvPicPr>
          <p:cNvPr id="5" name="Picture 10"/>
          <p:cNvPicPr>
            <a:picLocks noChangeAspect="1" noChangeArrowheads="1"/>
          </p:cNvPicPr>
          <p:nvPr/>
        </p:nvPicPr>
        <p:blipFill>
          <a:blip r:embed="rId4" cstate="print"/>
          <a:srcRect/>
          <a:stretch>
            <a:fillRect/>
          </a:stretch>
        </p:blipFill>
        <p:spPr bwMode="auto">
          <a:xfrm>
            <a:off x="4572000" y="1371600"/>
            <a:ext cx="4572000" cy="642938"/>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4495800" y="2133600"/>
            <a:ext cx="4343400" cy="2082800"/>
          </a:xfrm>
          <a:prstGeom prst="rect">
            <a:avLst/>
          </a:prstGeom>
          <a:noFill/>
          <a:ln w="9525">
            <a:noFill/>
            <a:miter lim="800000"/>
            <a:headEnd/>
            <a:tailEnd/>
          </a:ln>
        </p:spPr>
      </p:pic>
      <p:sp>
        <p:nvSpPr>
          <p:cNvPr id="7" name="Rectangle 3"/>
          <p:cNvSpPr>
            <a:spLocks noChangeArrowheads="1"/>
          </p:cNvSpPr>
          <p:nvPr/>
        </p:nvSpPr>
        <p:spPr bwMode="auto">
          <a:xfrm>
            <a:off x="4419600" y="4343400"/>
            <a:ext cx="4572000" cy="646113"/>
          </a:xfrm>
          <a:prstGeom prst="rect">
            <a:avLst/>
          </a:prstGeom>
          <a:noFill/>
          <a:ln w="9525">
            <a:noFill/>
            <a:miter lim="800000"/>
            <a:headEnd/>
            <a:tailEnd/>
          </a:ln>
        </p:spPr>
        <p:txBody>
          <a:bodyPr>
            <a:spAutoFit/>
          </a:bodyPr>
          <a:lstStyle/>
          <a:p>
            <a:pPr algn="ctr" eaLnBrk="0" hangingPunct="0"/>
            <a:r>
              <a:rPr lang="en-US"/>
              <a:t>Fig. 1B </a:t>
            </a:r>
            <a:r>
              <a:rPr lang="en-US" i="1"/>
              <a:t>9 CdS-printed cells</a:t>
            </a:r>
          </a:p>
          <a:p>
            <a:pPr algn="ctr" eaLnBrk="0" hangingPunct="0"/>
            <a:r>
              <a:rPr lang="en-US"/>
              <a:t>I -6 X actual size</a:t>
            </a:r>
          </a:p>
        </p:txBody>
      </p:sp>
      <p:sp>
        <p:nvSpPr>
          <p:cNvPr id="8" name="Rectangle 5"/>
          <p:cNvSpPr>
            <a:spLocks noChangeArrowheads="1"/>
          </p:cNvSpPr>
          <p:nvPr/>
        </p:nvSpPr>
        <p:spPr bwMode="auto">
          <a:xfrm>
            <a:off x="1219200" y="5715000"/>
            <a:ext cx="7643813" cy="830263"/>
          </a:xfrm>
          <a:prstGeom prst="rect">
            <a:avLst/>
          </a:prstGeom>
          <a:noFill/>
          <a:ln w="9525">
            <a:noFill/>
            <a:miter lim="800000"/>
            <a:headEnd/>
            <a:tailEnd/>
          </a:ln>
        </p:spPr>
        <p:txBody>
          <a:bodyPr>
            <a:spAutoFit/>
          </a:bodyPr>
          <a:lstStyle/>
          <a:p>
            <a:pPr algn="ctr" eaLnBrk="0" hangingPunct="0"/>
            <a:r>
              <a:rPr lang="en-US"/>
              <a:t>“In summary, a photovoltaic junction can be made, based</a:t>
            </a:r>
          </a:p>
          <a:p>
            <a:pPr algn="ctr" eaLnBrk="0" hangingPunct="0"/>
            <a:r>
              <a:rPr lang="en-US"/>
              <a:t>on a CdS layer which is applied to a substrate of almost any</a:t>
            </a:r>
          </a:p>
          <a:p>
            <a:pPr algn="ctr" eaLnBrk="0" hangingPunct="0"/>
            <a:r>
              <a:rPr lang="en-US"/>
              <a:t>size by simple techniques such as silk-screening or spraying” .</a:t>
            </a:r>
          </a:p>
        </p:txBody>
      </p:sp>
      <p:pic>
        <p:nvPicPr>
          <p:cNvPr id="9" name="Picture 3"/>
          <p:cNvPicPr>
            <a:picLocks noChangeAspect="1" noChangeArrowheads="1"/>
          </p:cNvPicPr>
          <p:nvPr/>
        </p:nvPicPr>
        <p:blipFill>
          <a:blip r:embed="rId6" cstate="print"/>
          <a:srcRect/>
          <a:stretch>
            <a:fillRect/>
          </a:stretch>
        </p:blipFill>
        <p:spPr bwMode="auto">
          <a:xfrm>
            <a:off x="0" y="1371600"/>
            <a:ext cx="4500563" cy="4343400"/>
          </a:xfrm>
          <a:prstGeom prst="rect">
            <a:avLst/>
          </a:prstGeom>
          <a:noFill/>
          <a:ln w="9525">
            <a:noFill/>
            <a:miter lim="800000"/>
            <a:headEnd/>
            <a:tailEnd/>
          </a:ln>
        </p:spPr>
      </p:pic>
      <p:pic>
        <p:nvPicPr>
          <p:cNvPr id="10" name="Picture 10"/>
          <p:cNvPicPr>
            <a:picLocks noChangeAspect="1" noChangeArrowheads="1"/>
          </p:cNvPicPr>
          <p:nvPr/>
        </p:nvPicPr>
        <p:blipFill>
          <a:blip r:embed="rId7" cstate="print"/>
          <a:srcRect/>
          <a:stretch>
            <a:fillRect/>
          </a:stretch>
        </p:blipFill>
        <p:spPr bwMode="auto">
          <a:xfrm>
            <a:off x="5562600" y="5029200"/>
            <a:ext cx="2733675" cy="523875"/>
          </a:xfrm>
          <a:prstGeom prst="rect">
            <a:avLst/>
          </a:prstGeom>
          <a:noFill/>
          <a:ln w="9525">
            <a:noFill/>
            <a:miter lim="800000"/>
            <a:headEnd/>
            <a:tailEnd/>
          </a:ln>
        </p:spPr>
      </p:pic>
      <p:sp>
        <p:nvSpPr>
          <p:cNvPr id="14" name="TextBox 13"/>
          <p:cNvSpPr txBox="1"/>
          <p:nvPr/>
        </p:nvSpPr>
        <p:spPr>
          <a:xfrm>
            <a:off x="1752600" y="0"/>
            <a:ext cx="7391400" cy="1384995"/>
          </a:xfrm>
          <a:prstGeom prst="rect">
            <a:avLst/>
          </a:prstGeom>
          <a:noFill/>
        </p:spPr>
        <p:txBody>
          <a:bodyPr wrap="square" rtlCol="0">
            <a:spAutoFit/>
          </a:bodyPr>
          <a:lstStyle/>
          <a:p>
            <a:r>
              <a:rPr lang="en-US" sz="2800" dirty="0" smtClean="0"/>
              <a:t>Photovoltaic Junctions formed on Silk-screened Cadmium – Sulphide layers</a:t>
            </a:r>
          </a:p>
          <a:p>
            <a:r>
              <a:rPr lang="en-US" sz="2800" dirty="0" smtClean="0"/>
              <a:t>            </a:t>
            </a:r>
            <a:r>
              <a:rPr lang="en-US" sz="2800" dirty="0" smtClean="0">
                <a:solidFill>
                  <a:schemeClr val="bg1"/>
                </a:solidFill>
              </a:rPr>
              <a:t>Flash back 38 years ago</a:t>
            </a:r>
            <a:endParaRPr lang="en-US" sz="2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71600" y="457200"/>
            <a:ext cx="7380312" cy="523220"/>
          </a:xfrm>
          <a:prstGeom prst="rect">
            <a:avLst/>
          </a:prstGeom>
        </p:spPr>
        <p:txBody>
          <a:bodyPr wrap="square">
            <a:spAutoFit/>
          </a:bodyPr>
          <a:lstStyle/>
          <a:p>
            <a:pPr algn="ctr"/>
            <a:r>
              <a:rPr lang="en-CA" sz="2800" b="1" dirty="0" smtClean="0">
                <a:solidFill>
                  <a:schemeClr val="bg1"/>
                </a:solidFill>
              </a:rPr>
              <a:t> </a:t>
            </a:r>
            <a:endParaRPr lang="en-US" sz="2800" dirty="0">
              <a:solidFill>
                <a:schemeClr val="bg1"/>
              </a:solidFill>
            </a:endParaRPr>
          </a:p>
        </p:txBody>
      </p:sp>
      <p:pic>
        <p:nvPicPr>
          <p:cNvPr id="20" name="Picture 5"/>
          <p:cNvPicPr>
            <a:picLocks noChangeAspect="1" noChangeArrowheads="1"/>
          </p:cNvPicPr>
          <p:nvPr/>
        </p:nvPicPr>
        <p:blipFill>
          <a:blip r:embed="rId3"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8" name="Rectangle 7"/>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pic>
        <p:nvPicPr>
          <p:cNvPr id="5" name="Picture 4" descr="C:\Documents and Settings\svojdani.DAY4ENERGY\My Documents\DSCN1757.JPG"/>
          <p:cNvPicPr>
            <a:picLocks noChangeAspect="1" noChangeArrowheads="1"/>
          </p:cNvPicPr>
          <p:nvPr/>
        </p:nvPicPr>
        <p:blipFill>
          <a:blip r:embed="rId4" cstate="print"/>
          <a:srcRect/>
          <a:stretch>
            <a:fillRect/>
          </a:stretch>
        </p:blipFill>
        <p:spPr bwMode="auto">
          <a:xfrm>
            <a:off x="609600" y="1900237"/>
            <a:ext cx="3886200" cy="4957763"/>
          </a:xfrm>
          <a:prstGeom prst="rect">
            <a:avLst/>
          </a:prstGeom>
          <a:noFill/>
          <a:ln w="9525">
            <a:noFill/>
            <a:miter lim="800000"/>
            <a:headEnd/>
            <a:tailEnd/>
          </a:ln>
        </p:spPr>
      </p:pic>
      <p:sp>
        <p:nvSpPr>
          <p:cNvPr id="6" name="TextBox 5"/>
          <p:cNvSpPr txBox="1">
            <a:spLocks noChangeArrowheads="1"/>
          </p:cNvSpPr>
          <p:nvPr/>
        </p:nvSpPr>
        <p:spPr bwMode="auto">
          <a:xfrm>
            <a:off x="4676775" y="2533650"/>
            <a:ext cx="3643313" cy="2308225"/>
          </a:xfrm>
          <a:prstGeom prst="rect">
            <a:avLst/>
          </a:prstGeom>
          <a:noFill/>
          <a:ln w="9525">
            <a:noFill/>
            <a:miter lim="800000"/>
            <a:headEnd/>
            <a:tailEnd/>
          </a:ln>
        </p:spPr>
        <p:txBody>
          <a:bodyPr>
            <a:spAutoFit/>
          </a:bodyPr>
          <a:lstStyle/>
          <a:p>
            <a:pPr marL="342900" indent="-342900">
              <a:buFontTx/>
              <a:buAutoNum type="arabicPlain" startAt="1973"/>
            </a:pPr>
            <a:r>
              <a:rPr lang="en-US" b="1"/>
              <a:t>  </a:t>
            </a:r>
          </a:p>
          <a:p>
            <a:pPr marL="342900" indent="-342900"/>
            <a:r>
              <a:rPr lang="en-US" b="1"/>
              <a:t> Material Mono Silicon</a:t>
            </a:r>
          </a:p>
          <a:p>
            <a:pPr marL="342900" indent="-342900"/>
            <a:r>
              <a:rPr lang="en-US" b="1"/>
              <a:t> Module Size : 1000 Sq Cm </a:t>
            </a:r>
          </a:p>
          <a:p>
            <a:pPr marL="342900" indent="-342900"/>
            <a:r>
              <a:rPr lang="en-US" b="1"/>
              <a:t> Cell size :  5 x 5 cm</a:t>
            </a:r>
          </a:p>
          <a:p>
            <a:pPr marL="342900" indent="-342900"/>
            <a:r>
              <a:rPr lang="en-US" b="1"/>
              <a:t> Max power : 9.5 W</a:t>
            </a:r>
          </a:p>
          <a:p>
            <a:pPr marL="342900" indent="-342900"/>
            <a:r>
              <a:rPr lang="en-US" b="1"/>
              <a:t> Efficiency : 9.5 % </a:t>
            </a:r>
          </a:p>
          <a:p>
            <a:pPr marL="342900" indent="-342900"/>
            <a:r>
              <a:rPr lang="en-US" b="1"/>
              <a:t> Measured on may 2. 2007</a:t>
            </a:r>
          </a:p>
          <a:p>
            <a:pPr marL="342900" indent="-342900"/>
            <a:r>
              <a:rPr lang="en-US" b="1"/>
              <a:t> </a:t>
            </a:r>
          </a:p>
        </p:txBody>
      </p:sp>
      <p:sp>
        <p:nvSpPr>
          <p:cNvPr id="7" name="TextBox 6"/>
          <p:cNvSpPr txBox="1">
            <a:spLocks noChangeArrowheads="1"/>
          </p:cNvSpPr>
          <p:nvPr/>
        </p:nvSpPr>
        <p:spPr bwMode="auto">
          <a:xfrm>
            <a:off x="4748213" y="4676775"/>
            <a:ext cx="3827462" cy="1754187"/>
          </a:xfrm>
          <a:prstGeom prst="rect">
            <a:avLst/>
          </a:prstGeom>
          <a:noFill/>
          <a:ln w="9525">
            <a:noFill/>
            <a:miter lim="800000"/>
            <a:headEnd/>
            <a:tailEnd/>
          </a:ln>
        </p:spPr>
        <p:txBody>
          <a:bodyPr wrap="none">
            <a:spAutoFit/>
          </a:bodyPr>
          <a:lstStyle/>
          <a:p>
            <a:r>
              <a:rPr lang="en-US" b="1"/>
              <a:t>2008  </a:t>
            </a:r>
          </a:p>
          <a:p>
            <a:r>
              <a:rPr lang="en-US" b="1"/>
              <a:t>Material : Poly Crystalline Silicon</a:t>
            </a:r>
          </a:p>
          <a:p>
            <a:r>
              <a:rPr lang="en-US" b="1"/>
              <a:t>Module Size  : 13000 Sq Cm</a:t>
            </a:r>
          </a:p>
          <a:p>
            <a:r>
              <a:rPr lang="en-US" b="1"/>
              <a:t>Cell size         :  15.6 x 15.6 Cm</a:t>
            </a:r>
          </a:p>
          <a:p>
            <a:r>
              <a:rPr lang="en-US" b="1"/>
              <a:t>Max power     : 180 Watts</a:t>
            </a:r>
          </a:p>
          <a:p>
            <a:r>
              <a:rPr lang="en-US" b="1"/>
              <a:t>Efficiency       :  14 %</a:t>
            </a:r>
          </a:p>
        </p:txBody>
      </p:sp>
      <p:sp>
        <p:nvSpPr>
          <p:cNvPr id="9" name="TextBox 8"/>
          <p:cNvSpPr txBox="1"/>
          <p:nvPr/>
        </p:nvSpPr>
        <p:spPr>
          <a:xfrm>
            <a:off x="1524000" y="228600"/>
            <a:ext cx="7620000" cy="1077218"/>
          </a:xfrm>
          <a:prstGeom prst="rect">
            <a:avLst/>
          </a:prstGeom>
          <a:noFill/>
        </p:spPr>
        <p:txBody>
          <a:bodyPr wrap="square" rtlCol="0">
            <a:spAutoFit/>
          </a:bodyPr>
          <a:lstStyle/>
          <a:p>
            <a:r>
              <a:rPr lang="en-US" sz="3200" dirty="0" smtClean="0">
                <a:solidFill>
                  <a:srgbClr val="000000"/>
                </a:solidFill>
                <a:latin typeface="Arial" pitchFamily="34" charset="0"/>
                <a:cs typeface="Arial" pitchFamily="34" charset="0"/>
              </a:rPr>
              <a:t>Same material, same technology </a:t>
            </a:r>
            <a:br>
              <a:rPr lang="en-US" sz="3200" dirty="0" smtClean="0">
                <a:solidFill>
                  <a:srgbClr val="000000"/>
                </a:solidFill>
                <a:latin typeface="Arial" pitchFamily="34" charset="0"/>
                <a:cs typeface="Arial" pitchFamily="34" charset="0"/>
              </a:rPr>
            </a:br>
            <a:r>
              <a:rPr lang="en-US" sz="3200" dirty="0" smtClean="0">
                <a:solidFill>
                  <a:srgbClr val="000000"/>
                </a:solidFill>
                <a:latin typeface="Arial" pitchFamily="34" charset="0"/>
                <a:cs typeface="Arial" pitchFamily="34" charset="0"/>
              </a:rPr>
              <a:t> 35 years time  difference</a:t>
            </a:r>
            <a:endParaRPr lang="en-US" sz="3200"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4" cstate="print"/>
          <a:srcRect/>
          <a:stretch>
            <a:fillRect/>
          </a:stretch>
        </p:blipFill>
        <p:spPr bwMode="auto">
          <a:xfrm>
            <a:off x="323528" y="332656"/>
            <a:ext cx="936104" cy="78105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3" name="Rectangle 12"/>
          <p:cNvSpPr/>
          <p:nvPr/>
        </p:nvSpPr>
        <p:spPr>
          <a:xfrm>
            <a:off x="7741590" y="6550223"/>
            <a:ext cx="1402410" cy="307777"/>
          </a:xfrm>
          <a:prstGeom prst="rect">
            <a:avLst/>
          </a:prstGeom>
        </p:spPr>
        <p:txBody>
          <a:bodyPr wrap="none">
            <a:spAutoFit/>
          </a:bodyPr>
          <a:lstStyle/>
          <a:p>
            <a:r>
              <a:rPr lang="en-US" sz="1400" b="1" dirty="0" smtClean="0"/>
              <a:t>March 24 2011</a:t>
            </a:r>
            <a:endParaRPr lang="en-US" sz="1400" dirty="0"/>
          </a:p>
        </p:txBody>
      </p:sp>
      <p:pic>
        <p:nvPicPr>
          <p:cNvPr id="4" name="Picture 2" descr="PV in Africa.jpg                                               0017D8F6Sunshine                       C27C62C9:"/>
          <p:cNvPicPr>
            <a:picLocks noChangeAspect="1" noChangeArrowheads="1"/>
          </p:cNvPicPr>
          <p:nvPr/>
        </p:nvPicPr>
        <p:blipFill>
          <a:blip r:embed="rId5" cstate="print"/>
          <a:srcRect/>
          <a:stretch>
            <a:fillRect/>
          </a:stretch>
        </p:blipFill>
        <p:spPr bwMode="auto">
          <a:xfrm>
            <a:off x="785813" y="2357438"/>
            <a:ext cx="2359025" cy="3455987"/>
          </a:xfrm>
          <a:prstGeom prst="rect">
            <a:avLst/>
          </a:prstGeom>
          <a:noFill/>
          <a:ln w="9525">
            <a:noFill/>
            <a:miter lim="800000"/>
            <a:headEnd/>
            <a:tailEnd/>
          </a:ln>
        </p:spPr>
      </p:pic>
      <p:graphicFrame>
        <p:nvGraphicFramePr>
          <p:cNvPr id="5" name="Object 2"/>
          <p:cNvGraphicFramePr>
            <a:graphicFrameLocks noChangeAspect="1"/>
          </p:cNvGraphicFramePr>
          <p:nvPr/>
        </p:nvGraphicFramePr>
        <p:xfrm>
          <a:off x="3505200" y="1752600"/>
          <a:ext cx="2057400" cy="1447800"/>
        </p:xfrm>
        <a:graphic>
          <a:graphicData uri="http://schemas.openxmlformats.org/presentationml/2006/ole">
            <p:oleObj spid="_x0000_s35842" name="Document" r:id="rId6" imgW="2057400" imgH="1304544" progId="Word.Document.8">
              <p:embed/>
            </p:oleObj>
          </a:graphicData>
        </a:graphic>
      </p:graphicFrame>
      <p:pic>
        <p:nvPicPr>
          <p:cNvPr id="6" name="Picture 8" descr="http://paris.fe.uni-lj.si/pvnet/strona_PV/img/IMG08919_big.jpg"/>
          <p:cNvPicPr>
            <a:picLocks noChangeAspect="1" noChangeArrowheads="1"/>
          </p:cNvPicPr>
          <p:nvPr/>
        </p:nvPicPr>
        <p:blipFill>
          <a:blip r:embed="rId7" cstate="print"/>
          <a:srcRect/>
          <a:stretch>
            <a:fillRect/>
          </a:stretch>
        </p:blipFill>
        <p:spPr bwMode="auto">
          <a:xfrm>
            <a:off x="4724400" y="3429000"/>
            <a:ext cx="4064000" cy="2895600"/>
          </a:xfrm>
          <a:prstGeom prst="rect">
            <a:avLst/>
          </a:prstGeom>
          <a:noFill/>
          <a:ln w="9525">
            <a:noFill/>
            <a:miter lim="800000"/>
            <a:headEnd/>
            <a:tailEnd/>
          </a:ln>
        </p:spPr>
      </p:pic>
      <p:sp>
        <p:nvSpPr>
          <p:cNvPr id="7" name="Rectangle 6"/>
          <p:cNvSpPr/>
          <p:nvPr/>
        </p:nvSpPr>
        <p:spPr>
          <a:xfrm>
            <a:off x="1905000" y="304801"/>
            <a:ext cx="6858000" cy="954107"/>
          </a:xfrm>
          <a:prstGeom prst="rect">
            <a:avLst/>
          </a:prstGeom>
        </p:spPr>
        <p:txBody>
          <a:bodyPr wrap="square">
            <a:spAutoFit/>
          </a:bodyPr>
          <a:lstStyle/>
          <a:p>
            <a:r>
              <a:rPr lang="en-US" sz="2800" dirty="0" smtClean="0">
                <a:latin typeface="Arial" pitchFamily="34" charset="0"/>
                <a:cs typeface="Arial" pitchFamily="34" charset="0"/>
              </a:rPr>
              <a:t>The first major terrestrial PV market was </a:t>
            </a:r>
            <a:br>
              <a:rPr lang="en-US" sz="2800" dirty="0" smtClean="0">
                <a:latin typeface="Arial" pitchFamily="34" charset="0"/>
                <a:cs typeface="Arial" pitchFamily="34" charset="0"/>
              </a:rPr>
            </a:br>
            <a:r>
              <a:rPr lang="en-US" sz="2800" dirty="0" smtClean="0">
                <a:latin typeface="Arial" pitchFamily="34" charset="0"/>
                <a:cs typeface="Arial" pitchFamily="34" charset="0"/>
              </a:rPr>
              <a:t>       off – grid in developing countries </a:t>
            </a:r>
            <a:endParaRPr lang="en-US" sz="28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ample presentation slides(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slides(2)</Template>
  <TotalTime>6871</TotalTime>
  <Words>3100</Words>
  <Application>Microsoft Office PowerPoint</Application>
  <PresentationFormat>On-screen Show (4:3)</PresentationFormat>
  <Paragraphs>273</Paragraphs>
  <Slides>23</Slides>
  <Notes>23</Notes>
  <HiddenSlides>0</HiddenSlides>
  <MMClips>0</MMClips>
  <ScaleCrop>false</ScaleCrop>
  <HeadingPairs>
    <vt:vector size="8" baseType="variant">
      <vt:variant>
        <vt:lpstr>Theme</vt:lpstr>
      </vt:variant>
      <vt:variant>
        <vt:i4>2</vt:i4>
      </vt:variant>
      <vt:variant>
        <vt:lpstr>Links</vt:lpstr>
      </vt:variant>
      <vt:variant>
        <vt:i4>1</vt:i4>
      </vt:variant>
      <vt:variant>
        <vt:lpstr>Embedded OLE Servers</vt:lpstr>
      </vt:variant>
      <vt:variant>
        <vt:i4>1</vt:i4>
      </vt:variant>
      <vt:variant>
        <vt:lpstr>Slide Titles</vt:lpstr>
      </vt:variant>
      <vt:variant>
        <vt:i4>23</vt:i4>
      </vt:variant>
    </vt:vector>
  </HeadingPairs>
  <TitlesOfParts>
    <vt:vector size="27" baseType="lpstr">
      <vt:lpstr>Sample presentation slides(2)</vt:lpstr>
      <vt:lpstr>White with Courier font for code slides</vt:lpstr>
      <vt:lpstr>Macintosh HD:Users:Sia:Documents:My Documents:COMPANIES:Companies of interest:ECS:Reports to ECS:Report Final:Final report latest.docx!OLE_LINK1</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 </cp:lastModifiedBy>
  <cp:revision>600</cp:revision>
  <dcterms:created xsi:type="dcterms:W3CDTF">2011-03-23T15:25:04Z</dcterms:created>
  <dcterms:modified xsi:type="dcterms:W3CDTF">2011-03-24T16:38:44Z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TC102867171033</vt:lpwstr>
  </property>
</Properties>
</file>