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6" r:id="rId20"/>
    <p:sldId id="275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E4FBDF1-E990-584D-961D-B712926EF768}" type="datetimeFigureOut">
              <a:rPr lang="en-US" smtClean="0"/>
              <a:t>5/22/13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D5BAE0-372B-BD47-9C3B-B1AB0284F62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Democracy and Disruptive Power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How the masses change public policy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of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3600" dirty="0" smtClean="0"/>
              <a:t>how can we mediate between Macpherson’s individualism and a collectivist understanding of social mobilization?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Frances Fox </a:t>
            </a:r>
            <a:r>
              <a:rPr lang="en-US" dirty="0" err="1" smtClean="0"/>
              <a:t>Piven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peoples’ protests are most effective when they act “outside of electoral </a:t>
            </a:r>
            <a:r>
              <a:rPr lang="en-GB" sz="3600" dirty="0" smtClean="0"/>
              <a:t>norms;” this is when electoral-representative procedures are more likely to realize their democratic potential” </a:t>
            </a:r>
            <a:r>
              <a:rPr lang="en-GB" sz="3600" dirty="0" smtClean="0"/>
              <a:t>(2)</a:t>
            </a:r>
            <a:r>
              <a:rPr lang="en-US" sz="3600" dirty="0" smtClean="0"/>
              <a:t>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Democratic Ideal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868" y="1464772"/>
            <a:ext cx="7508495" cy="4661392"/>
          </a:xfrm>
        </p:spPr>
        <p:txBody>
          <a:bodyPr>
            <a:normAutofit/>
          </a:bodyPr>
          <a:lstStyle/>
          <a:p>
            <a:r>
              <a:rPr lang="en-GB" sz="3600" dirty="0" smtClean="0"/>
              <a:t>periodic </a:t>
            </a:r>
            <a:r>
              <a:rPr lang="en-GB" sz="3600" dirty="0" smtClean="0"/>
              <a:t>elections</a:t>
            </a:r>
            <a:endParaRPr lang="en-US" sz="3600" dirty="0" smtClean="0"/>
          </a:p>
          <a:p>
            <a:r>
              <a:rPr lang="en-US" sz="3600" dirty="0" smtClean="0"/>
              <a:t>Parties </a:t>
            </a:r>
            <a:r>
              <a:rPr lang="en-GB" sz="3600" dirty="0" smtClean="0"/>
              <a:t>aggregate</a:t>
            </a:r>
            <a:r>
              <a:rPr lang="en-GB" sz="3600" dirty="0" smtClean="0"/>
              <a:t> atomized </a:t>
            </a:r>
            <a:r>
              <a:rPr lang="en-GB" sz="3600" dirty="0" smtClean="0"/>
              <a:t>voters</a:t>
            </a:r>
            <a:r>
              <a:rPr lang="en-GB" sz="3600" dirty="0" smtClean="0"/>
              <a:t> </a:t>
            </a:r>
            <a:endParaRPr lang="es-ES_tradnl" sz="3600" dirty="0" smtClean="0"/>
          </a:p>
          <a:p>
            <a:r>
              <a:rPr lang="en-GB" sz="3600" dirty="0" smtClean="0"/>
              <a:t>Limit executive power</a:t>
            </a:r>
          </a:p>
          <a:p>
            <a:r>
              <a:rPr lang="en-GB" sz="3600" dirty="0" smtClean="0"/>
              <a:t>Unicameral legislatures</a:t>
            </a:r>
          </a:p>
          <a:p>
            <a:r>
              <a:rPr lang="en-GB" sz="3600" dirty="0" smtClean="0"/>
              <a:t>Specified short terms</a:t>
            </a:r>
          </a:p>
          <a:p>
            <a:r>
              <a:rPr lang="en-GB" sz="3600" dirty="0" smtClean="0"/>
              <a:t>Open legislative deliberations</a:t>
            </a:r>
            <a:endParaRPr lang="en-GB" sz="36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 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868" y="1464772"/>
            <a:ext cx="7508495" cy="4661392"/>
          </a:xfrm>
        </p:spPr>
        <p:txBody>
          <a:bodyPr>
            <a:normAutofit/>
          </a:bodyPr>
          <a:lstStyle/>
          <a:p>
            <a:r>
              <a:rPr lang="en-AU" sz="3600" dirty="0" smtClean="0"/>
              <a:t>Increasing inequality</a:t>
            </a:r>
          </a:p>
          <a:p>
            <a:r>
              <a:rPr lang="en-AU" sz="3600" dirty="0" smtClean="0"/>
              <a:t>Uncontroversial issues (parties)</a:t>
            </a:r>
          </a:p>
          <a:p>
            <a:r>
              <a:rPr lang="en-AU" sz="3600" dirty="0" smtClean="0"/>
              <a:t>Lobby power</a:t>
            </a:r>
          </a:p>
          <a:p>
            <a:r>
              <a:rPr lang="en-AU" sz="3600" dirty="0" smtClean="0"/>
              <a:t>Plutocracy</a:t>
            </a:r>
          </a:p>
          <a:p>
            <a:r>
              <a:rPr lang="en-AU" sz="3600" dirty="0" smtClean="0"/>
              <a:t>Trust in Washington: </a:t>
            </a:r>
            <a:br>
              <a:rPr lang="en-AU" sz="3600" dirty="0" smtClean="0"/>
            </a:br>
            <a:r>
              <a:rPr lang="en-AU" sz="3600" dirty="0" smtClean="0"/>
              <a:t>75% in 1964; less than 20% in 1990s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Paul </a:t>
            </a:r>
            <a:r>
              <a:rPr lang="en-US" dirty="0" err="1" smtClean="0"/>
              <a:t>Krugman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868" y="1464772"/>
            <a:ext cx="7508495" cy="4661392"/>
          </a:xfrm>
        </p:spPr>
        <p:txBody>
          <a:bodyPr>
            <a:normAutofit/>
          </a:bodyPr>
          <a:lstStyle/>
          <a:p>
            <a:r>
              <a:rPr lang="en-GB" sz="3600" dirty="0" smtClean="0"/>
              <a:t>“</a:t>
            </a:r>
            <a:r>
              <a:rPr lang="en-GB" sz="3600" dirty="0" smtClean="0"/>
              <a:t>our political system has become utterly, and perhaps irrevocably, corrupted” (cited on </a:t>
            </a:r>
            <a:r>
              <a:rPr lang="en-GB" sz="3600" dirty="0" err="1" smtClean="0"/>
              <a:t>p</a:t>
            </a:r>
            <a:r>
              <a:rPr lang="en-GB" sz="3600" dirty="0" smtClean="0"/>
              <a:t>. 13)</a:t>
            </a:r>
            <a:r>
              <a:rPr lang="en-US" sz="3600" dirty="0" smtClean="0"/>
              <a:t>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Yet, Popular Achievements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868" y="1464772"/>
            <a:ext cx="7508495" cy="4661392"/>
          </a:xfrm>
        </p:spPr>
        <p:txBody>
          <a:bodyPr>
            <a:normAutofit/>
          </a:bodyPr>
          <a:lstStyle/>
          <a:p>
            <a:r>
              <a:rPr lang="en-AU" sz="3600" dirty="0" smtClean="0"/>
              <a:t>Most democratic institutions</a:t>
            </a:r>
          </a:p>
          <a:p>
            <a:r>
              <a:rPr lang="en-AU" sz="3600" dirty="0" smtClean="0"/>
              <a:t>Abolition of slavery</a:t>
            </a:r>
          </a:p>
          <a:p>
            <a:r>
              <a:rPr lang="en-AU" sz="3600" dirty="0" smtClean="0"/>
              <a:t>New Deal and workers’ rights (1930s)</a:t>
            </a:r>
          </a:p>
          <a:p>
            <a:r>
              <a:rPr lang="en-AU" sz="3600" dirty="0" smtClean="0"/>
              <a:t>Civil Rights (1960s)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has this happened?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868" y="1464772"/>
            <a:ext cx="7508495" cy="4661392"/>
          </a:xfrm>
        </p:spPr>
        <p:txBody>
          <a:bodyPr>
            <a:normAutofit/>
          </a:bodyPr>
          <a:lstStyle/>
          <a:p>
            <a:r>
              <a:rPr lang="en-GB" sz="3600" dirty="0" smtClean="0"/>
              <a:t>“rare intervals of </a:t>
            </a:r>
            <a:r>
              <a:rPr lang="en-GB" sz="3600" dirty="0" err="1" smtClean="0"/>
              <a:t>nonincremental</a:t>
            </a:r>
            <a:r>
              <a:rPr lang="en-GB" sz="3600" dirty="0" smtClean="0"/>
              <a:t> democratic reforms are responses to the rise of disruptive protest movements, and the distinctive kind of power that these movements wield” (18)</a:t>
            </a:r>
            <a:r>
              <a:rPr lang="en-US" sz="3600" dirty="0" smtClean="0"/>
              <a:t>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Disruptive power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1464772"/>
            <a:ext cx="8222384" cy="46613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3600" dirty="0" smtClean="0"/>
              <a:t>	“</a:t>
            </a:r>
            <a:r>
              <a:rPr lang="en-GB" sz="3600" dirty="0" smtClean="0"/>
              <a:t>. . . democratic successes flow not from the influence of voters and parties taken by themselves, but from the mobilization of a more fundamental kind of power that is rooted in the very nature of society, in the networks of social interdependence or cooperation that society implies. I call this disruptive power . . .” (18)</a:t>
            </a:r>
            <a:r>
              <a:rPr lang="en-US" sz="3600" dirty="0" smtClean="0"/>
              <a:t>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Interdependence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1464772"/>
            <a:ext cx="8222384" cy="4661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3600" dirty="0" smtClean="0"/>
              <a:t>	“. . . the </a:t>
            </a:r>
            <a:r>
              <a:rPr lang="en-GB" sz="3600" dirty="0" smtClean="0"/>
              <a:t>leverage inherent in interdependencies is potentially widespread, especially in a densely interconnected society where the division of </a:t>
            </a:r>
            <a:r>
              <a:rPr lang="en-GB" sz="3600" dirty="0" err="1" smtClean="0"/>
              <a:t>labor</a:t>
            </a:r>
            <a:r>
              <a:rPr lang="en-GB" sz="3600" dirty="0" smtClean="0"/>
              <a:t> is far advanced” (20). </a:t>
            </a:r>
            <a:r>
              <a:rPr lang="en-GB" sz="3600" i="1" dirty="0" smtClean="0"/>
              <a:t>Disruption</a:t>
            </a:r>
            <a:r>
              <a:rPr lang="en-GB" sz="3600" dirty="0" smtClean="0"/>
              <a:t> = activation of interdependent power. Protest movements mobilize disruptive power.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Disruption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1464772"/>
            <a:ext cx="8222384" cy="4661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3600" dirty="0" smtClean="0"/>
              <a:t>“a power strategy that rests on withdrawing cooperation in social relations [it] may be noisy . . . and it may be disorderly and violent, but whether the withdrawal of cooperation takes these forms is entirely contingent” (23)</a:t>
            </a:r>
            <a:r>
              <a:rPr lang="en-US" sz="3600" dirty="0" smtClean="0"/>
              <a:t>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C.B. Macpherson’s Models</a:t>
            </a:r>
          </a:p>
          <a:p>
            <a:r>
              <a:rPr lang="en-US" sz="3600" dirty="0" smtClean="0"/>
              <a:t>Frances Fox </a:t>
            </a:r>
            <a:r>
              <a:rPr lang="en-US" sz="3600" dirty="0" err="1" smtClean="0"/>
              <a:t>Piven’s</a:t>
            </a:r>
            <a:r>
              <a:rPr lang="en-US" sz="3600" dirty="0" smtClean="0"/>
              <a:t> Disruptive Power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Conditions to engage in </a:t>
            </a:r>
            <a:r>
              <a:rPr lang="en-GB" dirty="0" smtClean="0"/>
              <a:t>disruption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672" y="1715273"/>
            <a:ext cx="8601752" cy="4890178"/>
          </a:xfrm>
        </p:spPr>
        <p:txBody>
          <a:bodyPr>
            <a:normAutofit fontScale="92500"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en-GB" sz="3600" dirty="0" smtClean="0"/>
              <a:t>How </a:t>
            </a:r>
            <a:r>
              <a:rPr lang="en-GB" sz="3600" dirty="0" smtClean="0"/>
              <a:t>people understand social relations.</a:t>
            </a:r>
            <a:endParaRPr lang="en-US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n-GB" sz="3600" dirty="0" smtClean="0"/>
              <a:t>Rule </a:t>
            </a:r>
            <a:r>
              <a:rPr lang="en-GB" sz="3600" dirty="0" smtClean="0"/>
              <a:t>breaking.</a:t>
            </a:r>
            <a:endParaRPr lang="en-US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n-GB" sz="3600" dirty="0" smtClean="0"/>
              <a:t>Coordination.</a:t>
            </a:r>
            <a:endParaRPr lang="en-US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n-GB" sz="3600" dirty="0" smtClean="0"/>
              <a:t>Overcoming </a:t>
            </a:r>
            <a:r>
              <a:rPr lang="en-GB" sz="3600" dirty="0" smtClean="0"/>
              <a:t>constraints.</a:t>
            </a:r>
            <a:endParaRPr lang="en-US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n-GB" sz="3600" dirty="0" smtClean="0"/>
              <a:t>Withstanding </a:t>
            </a:r>
            <a:r>
              <a:rPr lang="en-GB" sz="3600" dirty="0" smtClean="0"/>
              <a:t>disruption.</a:t>
            </a:r>
            <a:endParaRPr lang="en-US" sz="3600" dirty="0" smtClean="0"/>
          </a:p>
          <a:p>
            <a:pPr marL="742950" lvl="0" indent="-742950">
              <a:buFont typeface="+mj-lt"/>
              <a:buAutoNum type="arabicPeriod"/>
            </a:pPr>
            <a:r>
              <a:rPr lang="en-GB" sz="3600" dirty="0" smtClean="0"/>
              <a:t>Withstanding threat to end interdependency </a:t>
            </a:r>
            <a:r>
              <a:rPr lang="en-GB" sz="3600" dirty="0" smtClean="0"/>
              <a:t>relation.</a:t>
            </a:r>
            <a:endParaRPr lang="en-U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1464772"/>
            <a:ext cx="8222384" cy="4661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3600" dirty="0" smtClean="0"/>
              <a:t> (</a:t>
            </a:r>
            <a:r>
              <a:rPr lang="en-GB" sz="3600" dirty="0" smtClean="0"/>
              <a:t>“. . . work </a:t>
            </a:r>
            <a:r>
              <a:rPr lang="en-GB" sz="3600" dirty="0" smtClean="0"/>
              <a:t>to suppress the actualization of the interdependent power inherent in social cooperation”, </a:t>
            </a:r>
            <a:r>
              <a:rPr lang="en-GB" sz="3600" dirty="0" err="1" smtClean="0"/>
              <a:t>p</a:t>
            </a:r>
            <a:r>
              <a:rPr lang="en-GB" sz="3600" dirty="0" smtClean="0"/>
              <a:t>. 27)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Explaining US’ Big Bangs (1930s and 1960s)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2028640"/>
            <a:ext cx="8222384" cy="4444867"/>
          </a:xfrm>
        </p:spPr>
        <p:txBody>
          <a:bodyPr>
            <a:normAutofit/>
          </a:bodyPr>
          <a:lstStyle/>
          <a:p>
            <a:r>
              <a:rPr lang="en-AU" sz="3600" dirty="0" smtClean="0"/>
              <a:t>Historical institutionalism</a:t>
            </a:r>
          </a:p>
          <a:p>
            <a:r>
              <a:rPr lang="en-GB" sz="3600" dirty="0" smtClean="0"/>
              <a:t>Reformers and experts’ ideas</a:t>
            </a:r>
            <a:r>
              <a:rPr lang="en-US" sz="3600" dirty="0" smtClean="0"/>
              <a:t> </a:t>
            </a:r>
          </a:p>
          <a:p>
            <a:r>
              <a:rPr lang="en-GB" sz="3600" dirty="0" smtClean="0"/>
              <a:t>Power elite theories</a:t>
            </a:r>
            <a:r>
              <a:rPr lang="en-US" sz="3600" dirty="0" smtClean="0"/>
              <a:t> </a:t>
            </a:r>
          </a:p>
          <a:p>
            <a:r>
              <a:rPr lang="en-GB" sz="3600" dirty="0" smtClean="0"/>
              <a:t>Electoral shifts and realignments</a:t>
            </a:r>
            <a:r>
              <a:rPr lang="en-US" sz="3600" dirty="0" smtClean="0"/>
              <a:t>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Future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1838971"/>
            <a:ext cx="8222384" cy="4661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3600" dirty="0" smtClean="0"/>
              <a:t>	“</a:t>
            </a:r>
            <a:r>
              <a:rPr lang="en-GB" sz="3600" dirty="0" smtClean="0"/>
              <a:t>intimate connection between what people think is possible in politics and what they think is </a:t>
            </a:r>
            <a:r>
              <a:rPr lang="en-GB" sz="3600" dirty="0" smtClean="0"/>
              <a:t>right” </a:t>
            </a:r>
            <a:r>
              <a:rPr lang="en-GB" sz="3600" dirty="0" smtClean="0"/>
              <a:t>(</a:t>
            </a:r>
            <a:r>
              <a:rPr lang="en-GB" sz="3600" dirty="0" smtClean="0"/>
              <a:t>141)</a:t>
            </a:r>
            <a:r>
              <a:rPr lang="en-US" sz="3600" dirty="0" smtClean="0"/>
              <a:t>.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Future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1921435"/>
            <a:ext cx="8222384" cy="45789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3600" dirty="0" smtClean="0"/>
              <a:t>	“People </a:t>
            </a:r>
            <a:r>
              <a:rPr lang="en-GB" sz="3600" dirty="0" smtClean="0"/>
              <a:t>do not complain about the inevitable, and certainly they do not mobilize to change what they think is inevitable, but once new possibilities</a:t>
            </a:r>
            <a:r>
              <a:rPr lang="en-GB" sz="3600" dirty="0" smtClean="0"/>
              <a:t> . . .  </a:t>
            </a:r>
            <a:r>
              <a:rPr lang="en-GB" sz="3600" dirty="0" smtClean="0"/>
              <a:t>are evident and within reach, popular aspirations also </a:t>
            </a:r>
            <a:r>
              <a:rPr lang="en-GB" sz="3600" dirty="0" smtClean="0"/>
              <a:t>expand” (141-142).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040" y="1613647"/>
            <a:ext cx="8222384" cy="48867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3600" dirty="0" smtClean="0"/>
              <a:t>	“</a:t>
            </a:r>
            <a:r>
              <a:rPr lang="en-GB" sz="3600" dirty="0" smtClean="0"/>
              <a:t>the mobilization of collective defiance and the disruption it causes have always been essential to the preservation of democracy” (146).</a:t>
            </a:r>
            <a:r>
              <a:rPr lang="en-GB" sz="3600" dirty="0" smtClean="0"/>
              <a:t> </a:t>
            </a:r>
          </a:p>
          <a:p>
            <a:pPr>
              <a:buNone/>
            </a:pPr>
            <a:r>
              <a:rPr lang="en-GB" sz="3600" dirty="0" smtClean="0"/>
              <a:t>	</a:t>
            </a:r>
            <a:r>
              <a:rPr lang="en-GB" sz="3600" dirty="0" smtClean="0"/>
              <a:t>My </a:t>
            </a:r>
            <a:r>
              <a:rPr lang="en-GB" sz="3600" dirty="0" smtClean="0"/>
              <a:t>question is whether we can still consider that the United States has </a:t>
            </a:r>
            <a:r>
              <a:rPr lang="en-GB" sz="3600" dirty="0" smtClean="0"/>
              <a:t>a </a:t>
            </a:r>
            <a:r>
              <a:rPr lang="en-GB" sz="3600" dirty="0" smtClean="0"/>
              <a:t>democracy worthy of </a:t>
            </a:r>
            <a:r>
              <a:rPr lang="en-GB" sz="3600" smtClean="0"/>
              <a:t>the </a:t>
            </a:r>
            <a:r>
              <a:rPr lang="en-GB" sz="3600" smtClean="0"/>
              <a:t>name.</a:t>
            </a:r>
            <a:r>
              <a:rPr lang="en-US" sz="3600" dirty="0" smtClean="0"/>
              <a:t> </a:t>
            </a:r>
            <a:endParaRPr lang="en-AU" sz="3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Macpherson’s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Main forces of change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smtClean="0"/>
              <a:t>Ethical concerns</a:t>
            </a:r>
            <a:endParaRPr lang="en-US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Forces of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3600" dirty="0" smtClean="0"/>
              <a:t>“underlying </a:t>
            </a:r>
            <a:r>
              <a:rPr lang="en-GB" sz="3600" dirty="0" smtClean="0"/>
              <a:t>reality of the prevailing or past relations between wilful and historically influenced human beings” </a:t>
            </a:r>
            <a:r>
              <a:rPr lang="en-GB" sz="3600" dirty="0" smtClean="0"/>
              <a:t>and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dirty="0" smtClean="0"/>
              <a:t>“</a:t>
            </a:r>
            <a:r>
              <a:rPr lang="en-GB" sz="3600" dirty="0" smtClean="0"/>
              <a:t>the probability or possibility of future changes in those relations” (3)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Ethical 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218" y="1801906"/>
            <a:ext cx="7805145" cy="4324257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r>
              <a:rPr lang="en-GB" sz="3600" dirty="0" smtClean="0"/>
              <a:t>	“</a:t>
            </a:r>
            <a:r>
              <a:rPr lang="en-GB" sz="3600" dirty="0" smtClean="0"/>
              <a:t>Certainly all historical experience confirms the truth—that man would not have attained the possible unless time and again he had reached out for the impossible” </a:t>
            </a:r>
            <a:r>
              <a:rPr lang="en-GB" sz="3600" dirty="0" smtClean="0"/>
              <a:t>(Weber 1978</a:t>
            </a:r>
            <a:r>
              <a:rPr lang="en-GB" sz="3600" dirty="0" smtClean="0"/>
              <a:t>:128)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Models’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16" y="1801906"/>
            <a:ext cx="7897848" cy="4324257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r>
              <a:rPr lang="en-GB" sz="3600" dirty="0" smtClean="0"/>
              <a:t>	about society </a:t>
            </a:r>
            <a:r>
              <a:rPr lang="en-GB" sz="3600" dirty="0" smtClean="0"/>
              <a:t>and</a:t>
            </a:r>
            <a:r>
              <a:rPr lang="en-GB" sz="3600" dirty="0" smtClean="0"/>
              <a:t> its people</a:t>
            </a:r>
            <a:r>
              <a:rPr lang="en-GB" sz="3600" dirty="0" smtClean="0"/>
              <a:t>. On the latter point, two important questions emerge:</a:t>
            </a:r>
            <a:r>
              <a:rPr lang="en-GB" sz="3600" dirty="0" smtClean="0"/>
              <a:t> 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dirty="0" smtClean="0"/>
              <a:t>what </a:t>
            </a:r>
            <a:r>
              <a:rPr lang="en-GB" sz="3600" dirty="0" smtClean="0"/>
              <a:t>do people think is democracy?</a:t>
            </a:r>
            <a:r>
              <a:rPr lang="en-GB" sz="3600" dirty="0" smtClean="0"/>
              <a:t> 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dirty="0" smtClean="0"/>
              <a:t>what </a:t>
            </a:r>
            <a:r>
              <a:rPr lang="en-GB" sz="3600" dirty="0" smtClean="0"/>
              <a:t>do people think it should be?</a:t>
            </a:r>
            <a:r>
              <a:rPr lang="en-GB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Earlier Models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Defined </a:t>
            </a:r>
            <a:r>
              <a:rPr lang="en-GB" sz="3600" dirty="0" smtClean="0"/>
              <a:t>democracy as the rule by the people, so the assumption was that it was a classless or a one-class society.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 Democracy Assumes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Capitalism</a:t>
            </a:r>
          </a:p>
          <a:p>
            <a:r>
              <a:rPr lang="en-GB" sz="3600" dirty="0" smtClean="0"/>
              <a:t>Class inequality</a:t>
            </a:r>
            <a:endParaRPr lang="en-US" sz="3600" dirty="0" smtClean="0"/>
          </a:p>
          <a:p>
            <a:r>
              <a:rPr lang="en-US" sz="3600" dirty="0" smtClean="0"/>
              <a:t>Market mediates between capitalists and workers</a:t>
            </a:r>
            <a:endParaRPr lang="en-GB" sz="36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Participatory Democracy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must come from existing practices, desires and ideas of people</a:t>
            </a:r>
            <a:r>
              <a:rPr lang="en-US" sz="3600" dirty="0" smtClean="0"/>
              <a:t> </a:t>
            </a:r>
          </a:p>
          <a:p>
            <a:r>
              <a:rPr lang="en-GB" sz="3600" dirty="0" smtClean="0"/>
              <a:t>it must contain “</a:t>
            </a:r>
            <a:r>
              <a:rPr lang="en-GB" sz="3600" dirty="0" smtClean="0"/>
              <a:t>equal right of every man and woman to the full development and use of his or her capabilities” (114)</a:t>
            </a:r>
            <a:r>
              <a:rPr lang="en-US" sz="3600" dirty="0" smtClean="0"/>
              <a:t> </a:t>
            </a:r>
            <a:endParaRPr lang="en-GB" sz="36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tion">
  <a:themeElements>
    <a:clrScheme name="Tradition">
      <a:dk1>
        <a:srgbClr val="FFFFFF"/>
      </a:dk1>
      <a:lt1>
        <a:srgbClr val="000000"/>
      </a:lt1>
      <a:dk2>
        <a:srgbClr val="D28E11"/>
      </a:dk2>
      <a:lt2>
        <a:srgbClr val="F2E2AB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Tradition.thmx</Template>
  <TotalTime>62</TotalTime>
  <Words>763</Words>
  <Application>Microsoft Macintosh PowerPoint</Application>
  <PresentationFormat>On-screen Show (4:3)</PresentationFormat>
  <Paragraphs>79</Paragraphs>
  <Slides>25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Tradition</vt:lpstr>
      <vt:lpstr>Democracy and Disruptive Power</vt:lpstr>
      <vt:lpstr>Outline</vt:lpstr>
      <vt:lpstr>Macpherson’s Analysis</vt:lpstr>
      <vt:lpstr>Forces of Change</vt:lpstr>
      <vt:lpstr>Ethical Concern</vt:lpstr>
      <vt:lpstr>Models’ Assumptions</vt:lpstr>
      <vt:lpstr>Earlier Models </vt:lpstr>
      <vt:lpstr>Liberal Democracy Assumes</vt:lpstr>
      <vt:lpstr>Participatory Democracy</vt:lpstr>
      <vt:lpstr>Unit of Analysis</vt:lpstr>
      <vt:lpstr>Frances Fox Piven</vt:lpstr>
      <vt:lpstr>Democratic Ideal</vt:lpstr>
      <vt:lpstr>US Reality</vt:lpstr>
      <vt:lpstr>Paul Krugman</vt:lpstr>
      <vt:lpstr>Yet, Popular Achievements</vt:lpstr>
      <vt:lpstr>How has this happened?</vt:lpstr>
      <vt:lpstr>Disruptive power </vt:lpstr>
      <vt:lpstr>Interdependence</vt:lpstr>
      <vt:lpstr>Disruption</vt:lpstr>
      <vt:lpstr>Conditions to engage in disruption</vt:lpstr>
      <vt:lpstr>Rules</vt:lpstr>
      <vt:lpstr>Explaining US’ Big Bangs (1930s and 1960s)</vt:lpstr>
      <vt:lpstr>The Future</vt:lpstr>
      <vt:lpstr>The Future</vt:lpstr>
      <vt:lpstr>Conclusion</vt:lpstr>
    </vt:vector>
  </TitlesOfParts>
  <Company>Simon Fraser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Democracy and Disruptive Power</dc:title>
  <dc:creator>Gerardo Otero</dc:creator>
  <cp:lastModifiedBy>Gerardo Otero</cp:lastModifiedBy>
  <cp:revision>36</cp:revision>
  <dcterms:created xsi:type="dcterms:W3CDTF">2013-05-23T02:04:32Z</dcterms:created>
  <dcterms:modified xsi:type="dcterms:W3CDTF">2013-05-23T03:07:06Z</dcterms:modified>
</cp:coreProperties>
</file>