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slides/slide25.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slides/slide16.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s/slide24.xml" ContentType="application/vnd.openxmlformats-officedocument.presentationml.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s/slide22.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s/slide20.xml" ContentType="application/vnd.openxmlformats-officedocument.presentationml.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1" r:id="rId1"/>
  </p:sldMasterIdLst>
  <p:sldIdLst>
    <p:sldId id="257" r:id="rId2"/>
    <p:sldId id="258" r:id="rId3"/>
    <p:sldId id="259" r:id="rId4"/>
    <p:sldId id="260" r:id="rId5"/>
    <p:sldId id="262" r:id="rId6"/>
    <p:sldId id="263" r:id="rId7"/>
    <p:sldId id="264" r:id="rId8"/>
    <p:sldId id="265" r:id="rId9"/>
    <p:sldId id="266" r:id="rId10"/>
    <p:sldId id="268" r:id="rId11"/>
    <p:sldId id="269" r:id="rId12"/>
    <p:sldId id="270" r:id="rId13"/>
    <p:sldId id="272" r:id="rId14"/>
    <p:sldId id="274" r:id="rId15"/>
    <p:sldId id="271" r:id="rId16"/>
    <p:sldId id="275" r:id="rId17"/>
    <p:sldId id="276" r:id="rId18"/>
    <p:sldId id="283" r:id="rId19"/>
    <p:sldId id="277" r:id="rId20"/>
    <p:sldId id="273" r:id="rId21"/>
    <p:sldId id="278" r:id="rId22"/>
    <p:sldId id="279" r:id="rId23"/>
    <p:sldId id="280" r:id="rId24"/>
    <p:sldId id="281" r:id="rId25"/>
    <p:sldId id="282"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54" d="100"/>
          <a:sy n="154" d="100"/>
        </p:scale>
        <p:origin x="-1144" y="-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s-ES_tradnl"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_tradnl" smtClean="0"/>
              <a:t>Click to edit Master subtitle style</a:t>
            </a:r>
            <a:endParaRPr kumimoji="0" lang="en-US"/>
          </a:p>
        </p:txBody>
      </p:sp>
      <p:sp>
        <p:nvSpPr>
          <p:cNvPr id="16" name="Date Placeholder 15"/>
          <p:cNvSpPr>
            <a:spLocks noGrp="1"/>
          </p:cNvSpPr>
          <p:nvPr>
            <p:ph type="dt" sz="half" idx="10"/>
          </p:nvPr>
        </p:nvSpPr>
        <p:spPr/>
        <p:txBody>
          <a:bodyPr/>
          <a:lstStyle/>
          <a:p>
            <a:fld id="{AAD3154F-98D2-104F-9309-757E387EE25B}" type="datetimeFigureOut">
              <a:rPr lang="en-US" smtClean="0"/>
              <a:pPr/>
              <a:t>5/15/13</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E0A13A75-EF55-DE42-889B-C90F94922F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_tradnl"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4" name="Date Placeholder 3"/>
          <p:cNvSpPr>
            <a:spLocks noGrp="1"/>
          </p:cNvSpPr>
          <p:nvPr>
            <p:ph type="dt" sz="half" idx="10"/>
          </p:nvPr>
        </p:nvSpPr>
        <p:spPr/>
        <p:txBody>
          <a:bodyPr/>
          <a:lstStyle/>
          <a:p>
            <a:fld id="{AAD3154F-98D2-104F-9309-757E387EE25B}" type="datetimeFigureOut">
              <a:rPr lang="en-US" smtClean="0"/>
              <a:pPr/>
              <a:t>5/15/13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13A75-EF55-DE42-889B-C90F94922F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s-ES_tradnl"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4" name="Date Placeholder 3"/>
          <p:cNvSpPr>
            <a:spLocks noGrp="1"/>
          </p:cNvSpPr>
          <p:nvPr>
            <p:ph type="dt" sz="half" idx="10"/>
          </p:nvPr>
        </p:nvSpPr>
        <p:spPr/>
        <p:txBody>
          <a:bodyPr/>
          <a:lstStyle/>
          <a:p>
            <a:fld id="{AAD3154F-98D2-104F-9309-757E387EE25B}" type="datetimeFigureOut">
              <a:rPr lang="en-US" smtClean="0"/>
              <a:pPr/>
              <a:t>5/15/13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13A75-EF55-DE42-889B-C90F94922FD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72400" cy="1143000"/>
          </a:xfrm>
        </p:spPr>
        <p:txBody>
          <a:bodyPr/>
          <a:lstStyle/>
          <a:p>
            <a:r>
              <a:rPr lang="en-CA" smtClean="0"/>
              <a:t>Click to edit Master title style</a:t>
            </a:r>
            <a:endParaRPr lang="en-US"/>
          </a:p>
        </p:txBody>
      </p:sp>
      <p:sp>
        <p:nvSpPr>
          <p:cNvPr id="3" name="Content Placeholder 2"/>
          <p:cNvSpPr>
            <a:spLocks noGrp="1"/>
          </p:cNvSpPr>
          <p:nvPr>
            <p:ph sz="half" idx="1"/>
          </p:nvPr>
        </p:nvSpPr>
        <p:spPr>
          <a:xfrm>
            <a:off x="990600" y="1828800"/>
            <a:ext cx="3810000" cy="41148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953000" y="1828800"/>
            <a:ext cx="3810000" cy="41148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a:xfrm>
            <a:off x="990600" y="60960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429000" y="60960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858000" y="6096000"/>
            <a:ext cx="1905000" cy="457200"/>
          </a:xfrm>
        </p:spPr>
        <p:txBody>
          <a:bodyPr/>
          <a:lstStyle>
            <a:lvl1pPr>
              <a:defRPr smtClean="0"/>
            </a:lvl1pPr>
          </a:lstStyle>
          <a:p>
            <a:fld id="{F95B8A40-0D75-5C4A-B7A8-D134B49E7525}" type="slidenum">
              <a:rPr lang="en-US"/>
              <a:pPr/>
              <a:t>‹#›</a:t>
            </a:fld>
            <a:endParaRPr lang="en-US"/>
          </a:p>
        </p:txBody>
      </p:sp>
    </p:spTree>
  </p:cSld>
  <p:clrMapOvr>
    <a:masterClrMapping/>
  </p:clrMapOvr>
  <p:transition>
    <p:zoom dir="in"/>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s-ES_tradnl"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25" name="Date Placeholder 24"/>
          <p:cNvSpPr>
            <a:spLocks noGrp="1"/>
          </p:cNvSpPr>
          <p:nvPr>
            <p:ph type="dt" sz="half" idx="10"/>
          </p:nvPr>
        </p:nvSpPr>
        <p:spPr/>
        <p:txBody>
          <a:bodyPr/>
          <a:lstStyle/>
          <a:p>
            <a:fld id="{AAD3154F-98D2-104F-9309-757E387EE25B}" type="datetimeFigureOut">
              <a:rPr lang="en-US" smtClean="0"/>
              <a:pPr/>
              <a:t>5/15/13</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E0A13A75-EF55-DE42-889B-C90F94922FD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_tradnl" smtClean="0"/>
              <a:t>Click to edit Master text styles</a:t>
            </a:r>
          </a:p>
        </p:txBody>
      </p:sp>
      <p:sp>
        <p:nvSpPr>
          <p:cNvPr id="19" name="Date Placeholder 18"/>
          <p:cNvSpPr>
            <a:spLocks noGrp="1"/>
          </p:cNvSpPr>
          <p:nvPr>
            <p:ph type="dt" sz="half" idx="10"/>
          </p:nvPr>
        </p:nvSpPr>
        <p:spPr/>
        <p:txBody>
          <a:bodyPr/>
          <a:lstStyle/>
          <a:p>
            <a:fld id="{AAD3154F-98D2-104F-9309-757E387EE25B}" type="datetimeFigureOut">
              <a:rPr lang="en-US" smtClean="0"/>
              <a:pPr/>
              <a:t>5/15/13</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E0A13A75-EF55-DE42-889B-C90F94922FD6}"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s-ES_tradnl"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s-ES_tradnl"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21" name="Date Placeholder 20"/>
          <p:cNvSpPr>
            <a:spLocks noGrp="1"/>
          </p:cNvSpPr>
          <p:nvPr>
            <p:ph type="dt" sz="half" idx="10"/>
          </p:nvPr>
        </p:nvSpPr>
        <p:spPr/>
        <p:txBody>
          <a:bodyPr/>
          <a:lstStyle/>
          <a:p>
            <a:fld id="{AAD3154F-98D2-104F-9309-757E387EE25B}" type="datetimeFigureOut">
              <a:rPr lang="en-US" smtClean="0"/>
              <a:pPr/>
              <a:t>5/15/13</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E0A13A75-EF55-DE42-889B-C90F94922FD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s-ES_tradnl"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_tradnl"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_tradnl"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10" name="Date Placeholder 9"/>
          <p:cNvSpPr>
            <a:spLocks noGrp="1"/>
          </p:cNvSpPr>
          <p:nvPr>
            <p:ph type="dt" sz="half" idx="10"/>
          </p:nvPr>
        </p:nvSpPr>
        <p:spPr/>
        <p:txBody>
          <a:bodyPr/>
          <a:lstStyle/>
          <a:p>
            <a:fld id="{AAD3154F-98D2-104F-9309-757E387EE25B}" type="datetimeFigureOut">
              <a:rPr lang="en-US" smtClean="0"/>
              <a:pPr/>
              <a:t>5/15/13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E0A13A75-EF55-DE42-889B-C90F94922FD6}"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s-ES_tradnl" smtClean="0"/>
              <a:t>Click to edit Master title style</a:t>
            </a:r>
            <a:endParaRPr kumimoji="0" lang="en-US"/>
          </a:p>
        </p:txBody>
      </p:sp>
      <p:sp>
        <p:nvSpPr>
          <p:cNvPr id="12" name="Date Placeholder 11"/>
          <p:cNvSpPr>
            <a:spLocks noGrp="1"/>
          </p:cNvSpPr>
          <p:nvPr>
            <p:ph type="dt" sz="half" idx="10"/>
          </p:nvPr>
        </p:nvSpPr>
        <p:spPr/>
        <p:txBody>
          <a:bodyPr/>
          <a:lstStyle/>
          <a:p>
            <a:fld id="{AAD3154F-98D2-104F-9309-757E387EE25B}" type="datetimeFigureOut">
              <a:rPr lang="en-US" smtClean="0"/>
              <a:pPr/>
              <a:t>5/15/13</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13A75-EF55-DE42-889B-C90F94922F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AD3154F-98D2-104F-9309-757E387EE25B}" type="datetimeFigureOut">
              <a:rPr lang="en-US" smtClean="0"/>
              <a:pPr/>
              <a:t>5/15/13</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A13A75-EF55-DE42-889B-C90F94922F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s-ES_tradnl"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_tradnl"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25" name="Date Placeholder 24"/>
          <p:cNvSpPr>
            <a:spLocks noGrp="1"/>
          </p:cNvSpPr>
          <p:nvPr>
            <p:ph type="dt" sz="half" idx="10"/>
          </p:nvPr>
        </p:nvSpPr>
        <p:spPr/>
        <p:txBody>
          <a:bodyPr/>
          <a:lstStyle/>
          <a:p>
            <a:fld id="{AAD3154F-98D2-104F-9309-757E387EE25B}" type="datetimeFigureOut">
              <a:rPr lang="en-US" smtClean="0"/>
              <a:pPr/>
              <a:t>5/15/13</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A13A75-EF55-DE42-889B-C90F94922F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_tradnl" smtClean="0"/>
              <a:t>Click icon to add picture</a:t>
            </a:r>
            <a:endParaRPr kumimoji="0" lang="en-US" dirty="0"/>
          </a:p>
        </p:txBody>
      </p:sp>
      <p:sp>
        <p:nvSpPr>
          <p:cNvPr id="7" name="Date Placeholder 6"/>
          <p:cNvSpPr>
            <a:spLocks noGrp="1"/>
          </p:cNvSpPr>
          <p:nvPr>
            <p:ph type="dt" sz="half" idx="10"/>
          </p:nvPr>
        </p:nvSpPr>
        <p:spPr/>
        <p:txBody>
          <a:bodyPr/>
          <a:lstStyle/>
          <a:p>
            <a:fld id="{AAD3154F-98D2-104F-9309-757E387EE25B}" type="datetimeFigureOut">
              <a:rPr lang="en-US" smtClean="0"/>
              <a:pPr/>
              <a:t>5/15/13</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E0A13A75-EF55-DE42-889B-C90F94922FD6}"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s-ES_tradnl"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_tradnl"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_tradnl" smtClean="0"/>
              <a:t>Click to edit Master text styles</a:t>
            </a:r>
          </a:p>
          <a:p>
            <a:pPr lvl="1" eaLnBrk="1" latinLnBrk="0" hangingPunct="1"/>
            <a:r>
              <a:rPr kumimoji="0" lang="es-ES_tradnl" smtClean="0"/>
              <a:t>Second level</a:t>
            </a:r>
          </a:p>
          <a:p>
            <a:pPr lvl="2" eaLnBrk="1" latinLnBrk="0" hangingPunct="1"/>
            <a:r>
              <a:rPr kumimoji="0" lang="es-ES_tradnl" smtClean="0"/>
              <a:t>Third level</a:t>
            </a:r>
          </a:p>
          <a:p>
            <a:pPr lvl="3" eaLnBrk="1" latinLnBrk="0" hangingPunct="1"/>
            <a:r>
              <a:rPr kumimoji="0" lang="es-ES_tradnl" smtClean="0"/>
              <a:t>Fourth level</a:t>
            </a:r>
          </a:p>
          <a:p>
            <a:pPr lvl="4" eaLnBrk="1" latinLnBrk="0" hangingPunct="1"/>
            <a:r>
              <a:rPr kumimoji="0" lang="es-ES_tradnl"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AAD3154F-98D2-104F-9309-757E387EE25B}" type="datetimeFigureOut">
              <a:rPr lang="en-US" smtClean="0"/>
              <a:pPr/>
              <a:t>5/15/13</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0A13A75-EF55-DE42-889B-C90F94922FD6}"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s-ES_tradnl"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990600" y="304800"/>
            <a:ext cx="7772400" cy="1143000"/>
          </a:xfrm>
        </p:spPr>
        <p:txBody>
          <a:bodyPr/>
          <a:lstStyle/>
          <a:p>
            <a:pPr algn="ctr"/>
            <a:r>
              <a:rPr lang="en-US" b="1" dirty="0" smtClean="0">
                <a:solidFill>
                  <a:schemeClr val="tx1"/>
                </a:solidFill>
                <a:latin typeface="Arial"/>
                <a:cs typeface="Arial"/>
              </a:rPr>
              <a:t>Human Action and Power</a:t>
            </a:r>
            <a:endParaRPr lang="en-US" sz="2400" b="1" dirty="0">
              <a:solidFill>
                <a:schemeClr val="tx1"/>
              </a:solidFill>
              <a:latin typeface="Arial"/>
              <a:cs typeface="Arial"/>
            </a:endParaRPr>
          </a:p>
        </p:txBody>
      </p:sp>
      <p:sp>
        <p:nvSpPr>
          <p:cNvPr id="95235" name="Rectangle 3"/>
          <p:cNvSpPr>
            <a:spLocks noGrp="1" noChangeArrowheads="1"/>
          </p:cNvSpPr>
          <p:nvPr>
            <p:ph type="body" sz="half" idx="2"/>
          </p:nvPr>
        </p:nvSpPr>
        <p:spPr>
          <a:xfrm>
            <a:off x="685800" y="2057400"/>
            <a:ext cx="2819400" cy="3581400"/>
          </a:xfrm>
        </p:spPr>
        <p:txBody>
          <a:bodyPr/>
          <a:lstStyle/>
          <a:p>
            <a:pPr>
              <a:buFont typeface="Monotype Sorts" charset="2"/>
              <a:buNone/>
            </a:pPr>
            <a:r>
              <a:rPr lang="en-US" sz="2800" dirty="0"/>
              <a:t>	</a:t>
            </a:r>
            <a:r>
              <a:rPr lang="en-US" sz="3000" dirty="0">
                <a:latin typeface="Arial"/>
                <a:cs typeface="Arial"/>
              </a:rPr>
              <a:t>Gerardo Otero</a:t>
            </a:r>
            <a:r>
              <a:rPr lang="en-US" sz="3000" dirty="0" smtClean="0">
                <a:latin typeface="Arial"/>
                <a:cs typeface="Arial"/>
              </a:rPr>
              <a:t> </a:t>
            </a:r>
            <a:br>
              <a:rPr lang="en-US" sz="3000" dirty="0" smtClean="0">
                <a:latin typeface="Arial"/>
                <a:cs typeface="Arial"/>
              </a:rPr>
            </a:br>
            <a:r>
              <a:rPr lang="en-US" sz="3000" dirty="0" smtClean="0">
                <a:latin typeface="Arial"/>
                <a:cs typeface="Arial"/>
              </a:rPr>
              <a:t/>
            </a:r>
            <a:br>
              <a:rPr lang="en-US" sz="3000" dirty="0" smtClean="0">
                <a:latin typeface="Arial"/>
                <a:cs typeface="Arial"/>
              </a:rPr>
            </a:br>
            <a:r>
              <a:rPr lang="en-US" sz="2200" dirty="0" smtClean="0">
                <a:latin typeface="Arial"/>
                <a:cs typeface="Arial"/>
              </a:rPr>
              <a:t>Sociology/</a:t>
            </a:r>
            <a:br>
              <a:rPr lang="en-US" sz="2200" dirty="0" smtClean="0">
                <a:latin typeface="Arial"/>
                <a:cs typeface="Arial"/>
              </a:rPr>
            </a:br>
            <a:r>
              <a:rPr lang="en-US" sz="2200" dirty="0" smtClean="0">
                <a:latin typeface="Arial"/>
                <a:cs typeface="Arial"/>
              </a:rPr>
              <a:t>Anthropology, </a:t>
            </a:r>
            <a:br>
              <a:rPr lang="en-US" sz="2200" dirty="0" smtClean="0">
                <a:latin typeface="Arial"/>
                <a:cs typeface="Arial"/>
              </a:rPr>
            </a:br>
            <a:r>
              <a:rPr lang="en-US" sz="2200" dirty="0" smtClean="0">
                <a:latin typeface="Arial"/>
                <a:cs typeface="Arial"/>
              </a:rPr>
              <a:t>Latin </a:t>
            </a:r>
            <a:r>
              <a:rPr lang="en-US" sz="2200" dirty="0">
                <a:latin typeface="Arial"/>
                <a:cs typeface="Arial"/>
              </a:rPr>
              <a:t>American </a:t>
            </a:r>
            <a:r>
              <a:rPr lang="en-US" sz="2200" dirty="0" smtClean="0">
                <a:latin typeface="Arial"/>
                <a:cs typeface="Arial"/>
              </a:rPr>
              <a:t>Studies, and International Studies</a:t>
            </a:r>
          </a:p>
        </p:txBody>
      </p:sp>
      <p:pic>
        <p:nvPicPr>
          <p:cNvPr id="6" name="Picture 5" descr="SFU_2012.jpg"/>
          <p:cNvPicPr>
            <a:picLocks noChangeAspect="1"/>
          </p:cNvPicPr>
          <p:nvPr/>
        </p:nvPicPr>
        <p:blipFill>
          <a:blip r:embed="rId2"/>
          <a:stretch>
            <a:fillRect/>
          </a:stretch>
        </p:blipFill>
        <p:spPr>
          <a:xfrm>
            <a:off x="5105400" y="5638800"/>
            <a:ext cx="3810000" cy="881062"/>
          </a:xfrm>
          <a:prstGeom prst="rect">
            <a:avLst/>
          </a:prstGeom>
        </p:spPr>
      </p:pic>
    </p:spTree>
  </p:cSld>
  <p:clrMapOvr>
    <a:masterClrMapping/>
  </p:clrMapOvr>
  <p:transition>
    <p:zoom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Pierre </a:t>
            </a:r>
            <a:r>
              <a:rPr lang="en-US" dirty="0" err="1" smtClean="0"/>
              <a:t>Bourdieau</a:t>
            </a:r>
            <a:endParaRPr lang="en-US" dirty="0"/>
          </a:p>
        </p:txBody>
      </p:sp>
      <p:sp>
        <p:nvSpPr>
          <p:cNvPr id="3" name="Content Placeholder 2"/>
          <p:cNvSpPr>
            <a:spLocks noGrp="1"/>
          </p:cNvSpPr>
          <p:nvPr>
            <p:ph idx="1"/>
          </p:nvPr>
        </p:nvSpPr>
        <p:spPr/>
        <p:txBody>
          <a:bodyPr>
            <a:normAutofit/>
          </a:bodyPr>
          <a:lstStyle/>
          <a:p>
            <a:pPr>
              <a:spcAft>
                <a:spcPts val="1800"/>
              </a:spcAft>
            </a:pPr>
            <a:r>
              <a:rPr lang="en-US" sz="3600" dirty="0" smtClean="0"/>
              <a:t>Double </a:t>
            </a:r>
            <a:r>
              <a:rPr lang="en-US" sz="3600" dirty="0" err="1" smtClean="0"/>
              <a:t>structuration</a:t>
            </a:r>
            <a:r>
              <a:rPr lang="en-US" sz="3600" dirty="0" smtClean="0"/>
              <a:t> of the social world:</a:t>
            </a:r>
          </a:p>
          <a:p>
            <a:pPr>
              <a:spcAft>
                <a:spcPts val="1800"/>
              </a:spcAft>
            </a:pPr>
            <a:r>
              <a:rPr lang="en-US" sz="3600" dirty="0" smtClean="0"/>
              <a:t>Social field</a:t>
            </a:r>
          </a:p>
          <a:p>
            <a:pPr>
              <a:spcAft>
                <a:spcPts val="1800"/>
              </a:spcAft>
            </a:pPr>
            <a:r>
              <a:rPr lang="en-US" sz="3600" dirty="0" err="1" smtClean="0"/>
              <a:t>Habitus</a:t>
            </a:r>
            <a:endParaRPr lang="en-US" sz="36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smtClean="0"/>
              <a:t>Social field</a:t>
            </a:r>
          </a:p>
        </p:txBody>
      </p:sp>
      <p:sp>
        <p:nvSpPr>
          <p:cNvPr id="3" name="Content Placeholder 2"/>
          <p:cNvSpPr>
            <a:spLocks noGrp="1"/>
          </p:cNvSpPr>
          <p:nvPr>
            <p:ph idx="1"/>
          </p:nvPr>
        </p:nvSpPr>
        <p:spPr/>
        <p:txBody>
          <a:bodyPr>
            <a:normAutofit lnSpcReduction="10000"/>
          </a:bodyPr>
          <a:lstStyle/>
          <a:p>
            <a:pPr>
              <a:spcAft>
                <a:spcPts val="1800"/>
              </a:spcAft>
              <a:buNone/>
            </a:pPr>
            <a:r>
              <a:rPr lang="en-GB" sz="3600" dirty="0" smtClean="0"/>
              <a:t>or social space is </a:t>
            </a:r>
            <a:r>
              <a:rPr lang="en-GB" sz="3600" smtClean="0"/>
              <a:t>constituted by: </a:t>
            </a:r>
            <a:endParaRPr lang="en-GB" sz="3600" dirty="0" smtClean="0"/>
          </a:p>
          <a:p>
            <a:pPr>
              <a:spcAft>
                <a:spcPts val="1800"/>
              </a:spcAft>
            </a:pPr>
            <a:r>
              <a:rPr lang="en-GB" sz="3600" dirty="0" smtClean="0"/>
              <a:t>symbolic space</a:t>
            </a:r>
          </a:p>
          <a:p>
            <a:pPr>
              <a:spcAft>
                <a:spcPts val="1800"/>
              </a:spcAft>
            </a:pPr>
            <a:r>
              <a:rPr lang="en-GB" sz="3600" dirty="0" smtClean="0"/>
              <a:t>lifestyles</a:t>
            </a:r>
          </a:p>
          <a:p>
            <a:pPr>
              <a:spcAft>
                <a:spcPts val="1800"/>
              </a:spcAft>
            </a:pPr>
            <a:r>
              <a:rPr lang="en-GB" sz="3600" dirty="0" smtClean="0"/>
              <a:t>economic, social, political, and symbolic capital</a:t>
            </a:r>
          </a:p>
          <a:p>
            <a:pPr>
              <a:spcAft>
                <a:spcPts val="1800"/>
              </a:spcAft>
            </a:pPr>
            <a:r>
              <a:rPr lang="en-GB" sz="3600" dirty="0" smtClean="0"/>
              <a:t>positions</a:t>
            </a:r>
            <a:r>
              <a:rPr lang="en-US" sz="3600" dirty="0" smtClean="0"/>
              <a:t> </a:t>
            </a:r>
            <a:endParaRPr lang="en-US" sz="36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err="1" smtClean="0"/>
              <a:t>habitus</a:t>
            </a:r>
            <a:endParaRPr lang="en-US" dirty="0" smtClean="0"/>
          </a:p>
        </p:txBody>
      </p:sp>
      <p:sp>
        <p:nvSpPr>
          <p:cNvPr id="3" name="Content Placeholder 2"/>
          <p:cNvSpPr>
            <a:spLocks noGrp="1"/>
          </p:cNvSpPr>
          <p:nvPr>
            <p:ph idx="1"/>
          </p:nvPr>
        </p:nvSpPr>
        <p:spPr/>
        <p:txBody>
          <a:bodyPr>
            <a:normAutofit/>
          </a:bodyPr>
          <a:lstStyle/>
          <a:p>
            <a:pPr>
              <a:spcAft>
                <a:spcPts val="1800"/>
              </a:spcAft>
            </a:pPr>
            <a:r>
              <a:rPr lang="en-GB" sz="3600" dirty="0" smtClean="0"/>
              <a:t>internalization of the social world</a:t>
            </a:r>
          </a:p>
          <a:p>
            <a:pPr>
              <a:spcAft>
                <a:spcPts val="1800"/>
              </a:spcAft>
            </a:pPr>
            <a:r>
              <a:rPr lang="en-GB" sz="3600" dirty="0" smtClean="0"/>
              <a:t> each individual knows what is his or her place and that of others in the social world</a:t>
            </a:r>
          </a:p>
          <a:p>
            <a:pPr>
              <a:spcAft>
                <a:spcPts val="1800"/>
              </a:spcAft>
            </a:pPr>
            <a:r>
              <a:rPr lang="en-GB" sz="3600" dirty="0" smtClean="0"/>
              <a:t>schemes of perception</a:t>
            </a:r>
            <a:r>
              <a:rPr lang="en-US" sz="3600" dirty="0" smtClean="0"/>
              <a:t> </a:t>
            </a:r>
            <a:endParaRPr lang="en-US" sz="36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err="1" smtClean="0"/>
              <a:t>habitus</a:t>
            </a:r>
            <a:r>
              <a:rPr lang="en-US" dirty="0" smtClean="0"/>
              <a:t> are</a:t>
            </a:r>
          </a:p>
        </p:txBody>
      </p:sp>
      <p:sp>
        <p:nvSpPr>
          <p:cNvPr id="3" name="Content Placeholder 2"/>
          <p:cNvSpPr>
            <a:spLocks noGrp="1"/>
          </p:cNvSpPr>
          <p:nvPr>
            <p:ph idx="1"/>
          </p:nvPr>
        </p:nvSpPr>
        <p:spPr/>
        <p:txBody>
          <a:bodyPr>
            <a:normAutofit/>
          </a:bodyPr>
          <a:lstStyle/>
          <a:p>
            <a:pPr>
              <a:spcAft>
                <a:spcPts val="1800"/>
              </a:spcAft>
            </a:pPr>
            <a:r>
              <a:rPr lang="en-CA" sz="3600" dirty="0" smtClean="0"/>
              <a:t>“systems of durable, transportable </a:t>
            </a:r>
            <a:r>
              <a:rPr lang="en-CA" sz="3600" b="1" dirty="0" smtClean="0"/>
              <a:t>dispositions</a:t>
            </a:r>
            <a:r>
              <a:rPr lang="en-CA" sz="3600" dirty="0" smtClean="0"/>
              <a:t>, structured structures predisposed to function as structuring structures, that is, as principles which generate and </a:t>
            </a:r>
            <a:r>
              <a:rPr lang="en-CA" sz="3600" b="1" dirty="0" smtClean="0"/>
              <a:t>organize practices and representations</a:t>
            </a:r>
            <a:r>
              <a:rPr lang="en-CA" sz="3600" dirty="0" smtClean="0"/>
              <a:t>” (</a:t>
            </a:r>
            <a:r>
              <a:rPr lang="en-US" sz="3600" dirty="0" err="1" smtClean="0"/>
              <a:t>bourdieu</a:t>
            </a:r>
            <a:r>
              <a:rPr lang="en-US" sz="3600" dirty="0" smtClean="0"/>
              <a:t> 1990:467)</a:t>
            </a:r>
            <a:endParaRPr lang="en-CA" sz="36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err="1" smtClean="0"/>
              <a:t>habitus</a:t>
            </a:r>
            <a:r>
              <a:rPr lang="en-US" dirty="0" smtClean="0"/>
              <a:t> provides</a:t>
            </a:r>
          </a:p>
        </p:txBody>
      </p:sp>
      <p:sp>
        <p:nvSpPr>
          <p:cNvPr id="3" name="Content Placeholder 2"/>
          <p:cNvSpPr>
            <a:spLocks noGrp="1"/>
          </p:cNvSpPr>
          <p:nvPr>
            <p:ph idx="1"/>
          </p:nvPr>
        </p:nvSpPr>
        <p:spPr/>
        <p:txBody>
          <a:bodyPr>
            <a:normAutofit/>
          </a:bodyPr>
          <a:lstStyle/>
          <a:p>
            <a:pPr>
              <a:spcAft>
                <a:spcPts val="1800"/>
              </a:spcAft>
            </a:pPr>
            <a:r>
              <a:rPr lang="en-CA" sz="3600" dirty="0" smtClean="0"/>
              <a:t>“a </a:t>
            </a:r>
            <a:r>
              <a:rPr lang="en-CA" sz="3600" dirty="0" err="1" smtClean="0"/>
              <a:t>sponeneity</a:t>
            </a:r>
            <a:r>
              <a:rPr lang="en-CA" sz="3600" dirty="0" smtClean="0"/>
              <a:t> without consciousness or will” (</a:t>
            </a:r>
            <a:r>
              <a:rPr lang="en-US" sz="3600" dirty="0" err="1" smtClean="0"/>
              <a:t>bourdieu</a:t>
            </a:r>
            <a:r>
              <a:rPr lang="en-US" sz="3600" dirty="0" smtClean="0"/>
              <a:t> 1990:56)</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with </a:t>
            </a:r>
            <a:r>
              <a:rPr lang="en-US" dirty="0" err="1" smtClean="0"/>
              <a:t>bourdieau</a:t>
            </a:r>
            <a:endParaRPr lang="en-US" dirty="0"/>
          </a:p>
        </p:txBody>
      </p:sp>
      <p:sp>
        <p:nvSpPr>
          <p:cNvPr id="3" name="Content Placeholder 2"/>
          <p:cNvSpPr>
            <a:spLocks noGrp="1"/>
          </p:cNvSpPr>
          <p:nvPr>
            <p:ph idx="1"/>
          </p:nvPr>
        </p:nvSpPr>
        <p:spPr/>
        <p:txBody>
          <a:bodyPr/>
          <a:lstStyle/>
          <a:p>
            <a:r>
              <a:rPr lang="en-US" dirty="0" smtClean="0"/>
              <a:t>If </a:t>
            </a:r>
            <a:r>
              <a:rPr lang="en-US" dirty="0" err="1" smtClean="0"/>
              <a:t>habitus</a:t>
            </a:r>
            <a:r>
              <a:rPr lang="en-US" dirty="0" smtClean="0"/>
              <a:t> is internalized social world, does individual have the power to make rational choices </a:t>
            </a:r>
            <a:r>
              <a:rPr lang="en-US" dirty="0" err="1" smtClean="0"/>
              <a:t>reflexibly</a:t>
            </a:r>
            <a:r>
              <a:rPr lang="en-US" dirty="0" smtClean="0"/>
              <a:t> or with deliberation?</a:t>
            </a:r>
            <a:endParaRPr lang="en-US" dirty="0" smtClean="0"/>
          </a:p>
          <a:p>
            <a:pPr>
              <a:buNone/>
            </a:pPr>
            <a:r>
              <a:rPr lang="en-US" dirty="0" err="1" smtClean="0">
                <a:sym typeface="Wingdings"/>
              </a:rPr>
              <a:t></a:t>
            </a:r>
            <a:r>
              <a:rPr lang="en-US" dirty="0" smtClean="0">
                <a:sym typeface="Wingdings"/>
              </a:rPr>
              <a:t> substitutes agency for </a:t>
            </a:r>
            <a:r>
              <a:rPr lang="en-US" dirty="0" err="1" smtClean="0">
                <a:sym typeface="Wingdings"/>
              </a:rPr>
              <a:t>habitus</a:t>
            </a:r>
            <a:endParaRPr lang="en-CA"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ctr"/>
            <a:r>
              <a:rPr lang="en-US" b="1" dirty="0" smtClean="0">
                <a:solidFill>
                  <a:schemeClr val="tx1"/>
                </a:solidFill>
              </a:rPr>
              <a:t>The Fallacy of Conflation</a:t>
            </a:r>
            <a:endParaRPr lang="en-US" b="1" dirty="0">
              <a:solidFill>
                <a:schemeClr val="tx1"/>
              </a:solidFill>
            </a:endParaRPr>
          </a:p>
        </p:txBody>
      </p:sp>
      <p:sp>
        <p:nvSpPr>
          <p:cNvPr id="38915" name="Rectangle 3"/>
          <p:cNvSpPr>
            <a:spLocks noGrp="1" noChangeArrowheads="1"/>
          </p:cNvSpPr>
          <p:nvPr>
            <p:ph type="body" idx="1"/>
          </p:nvPr>
        </p:nvSpPr>
        <p:spPr>
          <a:xfrm>
            <a:off x="685800" y="1517356"/>
            <a:ext cx="7772400" cy="4731043"/>
          </a:xfrm>
        </p:spPr>
        <p:txBody>
          <a:bodyPr/>
          <a:lstStyle/>
          <a:p>
            <a:r>
              <a:rPr lang="en-US" dirty="0"/>
              <a:t> </a:t>
            </a:r>
            <a:r>
              <a:rPr lang="en-US" b="1" i="1" dirty="0"/>
              <a:t>Downwards conflation</a:t>
            </a:r>
            <a:r>
              <a:rPr lang="en-US" dirty="0"/>
              <a:t>: integrated cultural system (CS) mandates socio-cultural interaction (S-C) among people.</a:t>
            </a:r>
          </a:p>
          <a:p>
            <a:r>
              <a:rPr lang="en-US" b="1" i="1" dirty="0"/>
              <a:t>Upwards Conflation</a:t>
            </a:r>
            <a:r>
              <a:rPr lang="en-US" dirty="0"/>
              <a:t>: CS seen as epiphenomenon of S-C.</a:t>
            </a:r>
          </a:p>
          <a:p>
            <a:r>
              <a:rPr lang="en-US" b="1" i="1" dirty="0"/>
              <a:t>Central Conflation</a:t>
            </a:r>
            <a:r>
              <a:rPr lang="en-US" dirty="0"/>
              <a:t>: negates independent action of CS and S-C by amalgamating them.</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smtClean="0"/>
              <a:t>Margaret archer</a:t>
            </a:r>
          </a:p>
        </p:txBody>
      </p:sp>
      <p:sp>
        <p:nvSpPr>
          <p:cNvPr id="3" name="Content Placeholder 2"/>
          <p:cNvSpPr>
            <a:spLocks noGrp="1"/>
          </p:cNvSpPr>
          <p:nvPr>
            <p:ph idx="1"/>
          </p:nvPr>
        </p:nvSpPr>
        <p:spPr/>
        <p:txBody>
          <a:bodyPr>
            <a:normAutofit/>
          </a:bodyPr>
          <a:lstStyle/>
          <a:p>
            <a:pPr>
              <a:spcAft>
                <a:spcPts val="1800"/>
              </a:spcAft>
            </a:pPr>
            <a:r>
              <a:rPr lang="en-CA" sz="3600" dirty="0" smtClean="0"/>
              <a:t>conscious reflexive deliberations at centre</a:t>
            </a:r>
          </a:p>
          <a:p>
            <a:pPr>
              <a:spcAft>
                <a:spcPts val="1800"/>
              </a:spcAft>
            </a:pPr>
            <a:r>
              <a:rPr lang="en-CA" sz="3600" dirty="0" smtClean="0"/>
              <a:t>reflexivity is a causal power</a:t>
            </a:r>
            <a:endParaRPr lang="en-CA" sz="3600" dirty="0" smtClean="0"/>
          </a:p>
          <a:p>
            <a:pPr>
              <a:spcAft>
                <a:spcPts val="1800"/>
              </a:spcAft>
            </a:pPr>
            <a:r>
              <a:rPr lang="en-CA" sz="3600" dirty="0" smtClean="0"/>
              <a:t>deliberations affect </a:t>
            </a:r>
            <a:r>
              <a:rPr lang="en-CA" sz="3600" dirty="0" smtClean="0"/>
              <a:t>our behaviour in social world</a:t>
            </a:r>
            <a:endParaRPr lang="en-CA" sz="36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kumimoji="1" lang="en-US" dirty="0" smtClean="0"/>
              <a:t>Margaret S. Archer</a:t>
            </a:r>
            <a:endParaRPr lang="en-US" dirty="0"/>
          </a:p>
        </p:txBody>
      </p:sp>
      <p:sp>
        <p:nvSpPr>
          <p:cNvPr id="35843" name="Rectangle 3"/>
          <p:cNvSpPr>
            <a:spLocks noGrp="1" noChangeArrowheads="1"/>
          </p:cNvSpPr>
          <p:nvPr>
            <p:ph idx="1"/>
          </p:nvPr>
        </p:nvSpPr>
        <p:spPr/>
        <p:txBody>
          <a:bodyPr>
            <a:normAutofit/>
          </a:bodyPr>
          <a:lstStyle/>
          <a:p>
            <a:r>
              <a:rPr kumimoji="1" lang="en-US" sz="3600" dirty="0" smtClean="0"/>
              <a:t> </a:t>
            </a:r>
            <a:r>
              <a:rPr kumimoji="1" lang="en-US" sz="3600" dirty="0" smtClean="0">
                <a:solidFill>
                  <a:schemeClr val="tx1"/>
                </a:solidFill>
              </a:rPr>
              <a:t>“. . . [</a:t>
            </a:r>
            <a:r>
              <a:rPr kumimoji="1" lang="en-US" sz="3600" dirty="0" err="1" smtClean="0">
                <a:solidFill>
                  <a:schemeClr val="tx1"/>
                </a:solidFill>
              </a:rPr>
              <a:t>I]t</a:t>
            </a:r>
            <a:r>
              <a:rPr kumimoji="1" lang="en-US" sz="3600" dirty="0" smtClean="0">
                <a:solidFill>
                  <a:schemeClr val="tx1"/>
                </a:solidFill>
              </a:rPr>
              <a:t> is part and parcel of daily experience to feel both free and enchained, capable of shaping our own future and yet confronted by towering, seemingly impersonal, constraints”</a:t>
            </a:r>
            <a:endParaRPr kumimoji="1" lang="en-US" sz="36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smtClean="0"/>
              <a:t>archer says</a:t>
            </a:r>
          </a:p>
        </p:txBody>
      </p:sp>
      <p:sp>
        <p:nvSpPr>
          <p:cNvPr id="3" name="Content Placeholder 2"/>
          <p:cNvSpPr>
            <a:spLocks noGrp="1"/>
          </p:cNvSpPr>
          <p:nvPr>
            <p:ph idx="1"/>
          </p:nvPr>
        </p:nvSpPr>
        <p:spPr/>
        <p:txBody>
          <a:bodyPr>
            <a:normAutofit/>
          </a:bodyPr>
          <a:lstStyle/>
          <a:p>
            <a:pPr>
              <a:spcAft>
                <a:spcPts val="1800"/>
              </a:spcAft>
            </a:pPr>
            <a:r>
              <a:rPr lang="en-CA" sz="3600" dirty="0" smtClean="0"/>
              <a:t>“we do not make our personal identities under the circumstances of our own choosing. Our placement in society rebounds upon us, affecting the persons we become, but also and more forcefully influencing the social identities which we can achieve” (2000:10)</a:t>
            </a:r>
            <a:endParaRPr lang="en-CA" sz="36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Outline</a:t>
            </a:r>
            <a:endParaRPr lang="en-US" dirty="0"/>
          </a:p>
        </p:txBody>
      </p:sp>
      <p:sp>
        <p:nvSpPr>
          <p:cNvPr id="6" name="Content Placeholder 5"/>
          <p:cNvSpPr>
            <a:spLocks noGrp="1"/>
          </p:cNvSpPr>
          <p:nvPr>
            <p:ph idx="1"/>
          </p:nvPr>
        </p:nvSpPr>
        <p:spPr/>
        <p:txBody>
          <a:bodyPr>
            <a:normAutofit/>
          </a:bodyPr>
          <a:lstStyle/>
          <a:p>
            <a:pPr>
              <a:spcAft>
                <a:spcPts val="1800"/>
              </a:spcAft>
            </a:pPr>
            <a:r>
              <a:rPr lang="en-US" sz="3600" dirty="0" smtClean="0"/>
              <a:t>Classical sociology</a:t>
            </a:r>
          </a:p>
          <a:p>
            <a:pPr>
              <a:spcAft>
                <a:spcPts val="1800"/>
              </a:spcAft>
            </a:pPr>
            <a:r>
              <a:rPr lang="en-US" sz="3600" dirty="0" err="1" smtClean="0"/>
              <a:t>Bourdieau</a:t>
            </a:r>
            <a:endParaRPr lang="en-US" sz="3600" dirty="0" smtClean="0"/>
          </a:p>
          <a:p>
            <a:pPr>
              <a:spcAft>
                <a:spcPts val="1800"/>
              </a:spcAft>
            </a:pPr>
            <a:r>
              <a:rPr lang="en-US" sz="3600" dirty="0" smtClean="0"/>
              <a:t>Archer</a:t>
            </a:r>
          </a:p>
          <a:p>
            <a:pPr>
              <a:spcAft>
                <a:spcPts val="1800"/>
              </a:spcAft>
            </a:pPr>
            <a:r>
              <a:rPr lang="en-US" sz="3600" dirty="0" err="1" smtClean="0"/>
              <a:t>Emergentist</a:t>
            </a:r>
            <a:r>
              <a:rPr lang="en-US" sz="3600" smtClean="0"/>
              <a:t> Ontology</a:t>
            </a:r>
            <a:endParaRPr lang="en-US" sz="36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err="1" smtClean="0"/>
              <a:t>Emergentist</a:t>
            </a:r>
            <a:r>
              <a:rPr lang="en-US" dirty="0" smtClean="0"/>
              <a:t> ontology</a:t>
            </a:r>
          </a:p>
        </p:txBody>
      </p:sp>
      <p:sp>
        <p:nvSpPr>
          <p:cNvPr id="3" name="Content Placeholder 2"/>
          <p:cNvSpPr>
            <a:spLocks noGrp="1"/>
          </p:cNvSpPr>
          <p:nvPr>
            <p:ph idx="1"/>
          </p:nvPr>
        </p:nvSpPr>
        <p:spPr/>
        <p:txBody>
          <a:bodyPr>
            <a:normAutofit/>
          </a:bodyPr>
          <a:lstStyle/>
          <a:p>
            <a:pPr>
              <a:spcAft>
                <a:spcPts val="1800"/>
              </a:spcAft>
            </a:pPr>
            <a:r>
              <a:rPr lang="en-US" sz="3600" dirty="0" smtClean="0"/>
              <a:t>Individual agency seen as emergent powers of human individuals</a:t>
            </a:r>
          </a:p>
          <a:p>
            <a:pPr>
              <a:spcAft>
                <a:spcPts val="1800"/>
              </a:spcAft>
            </a:pPr>
            <a:r>
              <a:rPr lang="en-US" sz="3600" dirty="0" smtClean="0"/>
              <a:t>part of hierarchy of emergent powers, including biological parts of human beings</a:t>
            </a:r>
          </a:p>
          <a:p>
            <a:pPr>
              <a:spcAft>
                <a:spcPts val="1800"/>
              </a:spcAft>
            </a:pPr>
            <a:r>
              <a:rPr lang="en-US" sz="3600" dirty="0" smtClean="0"/>
              <a:t>and social structural determinants</a:t>
            </a:r>
            <a:endParaRPr lang="en-CA" sz="3600"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smtClean="0"/>
              <a:t>Emergence of the mental</a:t>
            </a:r>
          </a:p>
        </p:txBody>
      </p:sp>
      <p:sp>
        <p:nvSpPr>
          <p:cNvPr id="3" name="Content Placeholder 2"/>
          <p:cNvSpPr>
            <a:spLocks noGrp="1"/>
          </p:cNvSpPr>
          <p:nvPr>
            <p:ph idx="1"/>
          </p:nvPr>
        </p:nvSpPr>
        <p:spPr/>
        <p:txBody>
          <a:bodyPr>
            <a:normAutofit/>
          </a:bodyPr>
          <a:lstStyle/>
          <a:p>
            <a:pPr marL="742950" indent="-742950">
              <a:spcAft>
                <a:spcPts val="1800"/>
              </a:spcAft>
              <a:buFont typeface="+mj-lt"/>
              <a:buAutoNum type="arabicPeriod"/>
            </a:pPr>
            <a:r>
              <a:rPr lang="en-US" sz="3600" dirty="0" smtClean="0"/>
              <a:t>post-event reason</a:t>
            </a:r>
          </a:p>
          <a:p>
            <a:pPr marL="742950" indent="-742950">
              <a:spcAft>
                <a:spcPts val="1800"/>
              </a:spcAft>
              <a:buFont typeface="+mj-lt"/>
              <a:buAutoNum type="arabicPeriod"/>
            </a:pPr>
            <a:r>
              <a:rPr lang="en-US" sz="3600" dirty="0" smtClean="0"/>
              <a:t>conscious reason (deliberation)</a:t>
            </a:r>
          </a:p>
          <a:p>
            <a:pPr marL="742950" indent="-742950">
              <a:spcAft>
                <a:spcPts val="1800"/>
              </a:spcAft>
              <a:buFont typeface="+mj-lt"/>
              <a:buAutoNum type="arabicPeriod"/>
            </a:pPr>
            <a:r>
              <a:rPr lang="en-US" sz="3600" dirty="0" smtClean="0"/>
              <a:t>unconscious reason (</a:t>
            </a:r>
            <a:r>
              <a:rPr lang="en-US" sz="3600" dirty="0" err="1" smtClean="0"/>
              <a:t>habitus</a:t>
            </a:r>
            <a:r>
              <a:rPr lang="en-US" sz="3600" dirty="0" smtClean="0"/>
              <a:t>)</a:t>
            </a:r>
            <a:endParaRPr lang="en-CA" sz="3600"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err="1" smtClean="0"/>
              <a:t>bashkar’s</a:t>
            </a:r>
            <a:r>
              <a:rPr lang="en-US" dirty="0" smtClean="0"/>
              <a:t> causation model</a:t>
            </a:r>
          </a:p>
        </p:txBody>
      </p:sp>
      <p:sp>
        <p:nvSpPr>
          <p:cNvPr id="3" name="Content Placeholder 2"/>
          <p:cNvSpPr>
            <a:spLocks noGrp="1"/>
          </p:cNvSpPr>
          <p:nvPr>
            <p:ph idx="1"/>
          </p:nvPr>
        </p:nvSpPr>
        <p:spPr/>
        <p:txBody>
          <a:bodyPr>
            <a:normAutofit/>
          </a:bodyPr>
          <a:lstStyle/>
          <a:p>
            <a:pPr marL="742950" indent="-742950">
              <a:spcAft>
                <a:spcPts val="1800"/>
              </a:spcAft>
              <a:buFont typeface="+mj-lt"/>
              <a:buAutoNum type="arabicPeriod"/>
            </a:pPr>
            <a:r>
              <a:rPr lang="en-CA" sz="3600" dirty="0" smtClean="0"/>
              <a:t>belief formation</a:t>
            </a:r>
          </a:p>
          <a:p>
            <a:pPr marL="742950" indent="-742950">
              <a:spcAft>
                <a:spcPts val="1800"/>
              </a:spcAft>
              <a:buFont typeface="+mj-lt"/>
              <a:buAutoNum type="arabicPeriod"/>
            </a:pPr>
            <a:r>
              <a:rPr lang="en-CA" sz="3600" dirty="0" smtClean="0"/>
              <a:t>decision making</a:t>
            </a:r>
          </a:p>
          <a:p>
            <a:pPr marL="742950" indent="-742950">
              <a:spcAft>
                <a:spcPts val="1800"/>
              </a:spcAft>
              <a:buFont typeface="+mj-lt"/>
              <a:buAutoNum type="arabicPeriod"/>
            </a:pPr>
            <a:r>
              <a:rPr lang="en-CA" sz="3600" dirty="0" smtClean="0"/>
              <a:t>decision storage</a:t>
            </a:r>
          </a:p>
          <a:p>
            <a:pPr marL="742950" indent="-742950">
              <a:spcAft>
                <a:spcPts val="1800"/>
              </a:spcAft>
              <a:buFont typeface="+mj-lt"/>
              <a:buAutoNum type="arabicPeriod"/>
            </a:pPr>
            <a:r>
              <a:rPr lang="en-CA" sz="3600" dirty="0" smtClean="0"/>
              <a:t>action implementation</a:t>
            </a:r>
            <a:endParaRPr lang="en-CA" sz="3600"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smtClean="0"/>
              <a:t>decision making</a:t>
            </a:r>
          </a:p>
        </p:txBody>
      </p:sp>
      <p:sp>
        <p:nvSpPr>
          <p:cNvPr id="3" name="Content Placeholder 2"/>
          <p:cNvSpPr>
            <a:spLocks noGrp="1"/>
          </p:cNvSpPr>
          <p:nvPr>
            <p:ph idx="1"/>
          </p:nvPr>
        </p:nvSpPr>
        <p:spPr/>
        <p:txBody>
          <a:bodyPr>
            <a:normAutofit/>
          </a:bodyPr>
          <a:lstStyle/>
          <a:p>
            <a:pPr>
              <a:spcAft>
                <a:spcPts val="1800"/>
              </a:spcAft>
            </a:pPr>
            <a:r>
              <a:rPr lang="en-US" sz="3600" dirty="0" smtClean="0"/>
              <a:t>“the causal powers of reasons to motivate actions are contingent on the operation of other causal powers with the capacity to co-determine our decisions and our subsequent behavior” (Elder-Vass, 2007:340).</a:t>
            </a:r>
          </a:p>
          <a:p>
            <a:pPr>
              <a:spcAft>
                <a:spcPts val="1800"/>
              </a:spcAft>
            </a:pPr>
            <a:r>
              <a:rPr lang="en-US" sz="3600" dirty="0" smtClean="0"/>
              <a:t>the point is to separate </a:t>
            </a:r>
            <a:r>
              <a:rPr lang="en-US" sz="3600" smtClean="0"/>
              <a:t>causal forces</a:t>
            </a:r>
            <a:endParaRPr lang="en-CA" sz="36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smtClean="0"/>
              <a:t>reflexivity</a:t>
            </a:r>
          </a:p>
        </p:txBody>
      </p:sp>
      <p:sp>
        <p:nvSpPr>
          <p:cNvPr id="3" name="Content Placeholder 2"/>
          <p:cNvSpPr>
            <a:spLocks noGrp="1"/>
          </p:cNvSpPr>
          <p:nvPr>
            <p:ph idx="1"/>
          </p:nvPr>
        </p:nvSpPr>
        <p:spPr/>
        <p:txBody>
          <a:bodyPr>
            <a:normAutofit/>
          </a:bodyPr>
          <a:lstStyle/>
          <a:p>
            <a:pPr>
              <a:spcAft>
                <a:spcPts val="1800"/>
              </a:spcAft>
            </a:pPr>
            <a:r>
              <a:rPr lang="en-US" sz="3600" dirty="0" smtClean="0"/>
              <a:t>“becomes a critical attitude toward the dispositions we have acquired from our past, as well as toward the contemporary social situation that we face” (Elder-Vass, 2007:344).</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Aft>
                <a:spcPts val="1800"/>
              </a:spcAft>
            </a:pPr>
            <a:r>
              <a:rPr lang="en-US" dirty="0" err="1" smtClean="0"/>
              <a:t>bourdieu’s</a:t>
            </a:r>
            <a:r>
              <a:rPr lang="en-US" dirty="0" smtClean="0"/>
              <a:t> insight </a:t>
            </a:r>
            <a:r>
              <a:rPr lang="en-US" smtClean="0"/>
              <a:t>on human action</a:t>
            </a:r>
            <a:endParaRPr lang="en-US" dirty="0" smtClean="0"/>
          </a:p>
        </p:txBody>
      </p:sp>
      <p:sp>
        <p:nvSpPr>
          <p:cNvPr id="3" name="Content Placeholder 2"/>
          <p:cNvSpPr>
            <a:spLocks noGrp="1"/>
          </p:cNvSpPr>
          <p:nvPr>
            <p:ph idx="1"/>
          </p:nvPr>
        </p:nvSpPr>
        <p:spPr/>
        <p:txBody>
          <a:bodyPr>
            <a:normAutofit/>
          </a:bodyPr>
          <a:lstStyle/>
          <a:p>
            <a:pPr>
              <a:spcAft>
                <a:spcPts val="1800"/>
              </a:spcAft>
            </a:pPr>
            <a:r>
              <a:rPr lang="en-US" sz="3600" dirty="0" smtClean="0"/>
              <a:t>“a permanent dialectic between an organizing consciousness and automatic </a:t>
            </a:r>
            <a:r>
              <a:rPr lang="en-US" sz="3600" dirty="0" err="1" smtClean="0"/>
              <a:t>behaviours</a:t>
            </a:r>
            <a:r>
              <a:rPr lang="en-US" sz="3600" dirty="0" smtClean="0"/>
              <a:t>” (cited in Elder-Vass, 2007:344)</a:t>
            </a:r>
            <a:r>
              <a:rPr lang="en-US" sz="3600" dirty="0" smtClean="0"/>
              <a:t>.</a:t>
            </a:r>
          </a:p>
          <a:p>
            <a:pPr>
              <a:spcAft>
                <a:spcPts val="1800"/>
              </a:spcAft>
            </a:pPr>
            <a:r>
              <a:rPr lang="en-US" sz="3600" dirty="0" smtClean="0"/>
              <a:t>The trouble is he overemphasizes </a:t>
            </a:r>
            <a:r>
              <a:rPr lang="en-US" sz="3600" dirty="0" err="1" smtClean="0"/>
              <a:t>habitus</a:t>
            </a:r>
            <a:r>
              <a:rPr lang="en-US" sz="3600" dirty="0" smtClean="0"/>
              <a:t> and </a:t>
            </a:r>
            <a:r>
              <a:rPr lang="en-US" sz="3600" smtClean="0"/>
              <a:t>social reproduction</a:t>
            </a:r>
            <a:endParaRPr lang="en-US" sz="3600" dirty="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Karl </a:t>
            </a:r>
            <a:r>
              <a:rPr lang="en-US" dirty="0" err="1" smtClean="0"/>
              <a:t>marx</a:t>
            </a:r>
            <a:endParaRPr lang="en-US" dirty="0"/>
          </a:p>
        </p:txBody>
      </p:sp>
      <p:sp>
        <p:nvSpPr>
          <p:cNvPr id="6" name="Content Placeholder 5"/>
          <p:cNvSpPr>
            <a:spLocks noGrp="1"/>
          </p:cNvSpPr>
          <p:nvPr>
            <p:ph idx="1"/>
          </p:nvPr>
        </p:nvSpPr>
        <p:spPr/>
        <p:txBody>
          <a:bodyPr>
            <a:normAutofit/>
          </a:bodyPr>
          <a:lstStyle/>
          <a:p>
            <a:pPr>
              <a:spcAft>
                <a:spcPts val="1800"/>
              </a:spcAft>
            </a:pPr>
            <a:r>
              <a:rPr lang="en-US" sz="3600" dirty="0" smtClean="0"/>
              <a:t>Humans make their own history, but</a:t>
            </a:r>
          </a:p>
          <a:p>
            <a:pPr>
              <a:spcAft>
                <a:spcPts val="1800"/>
              </a:spcAft>
            </a:pPr>
            <a:r>
              <a:rPr lang="en-US" sz="3600" dirty="0" smtClean="0"/>
              <a:t>they do so under circumstances already given from the past</a:t>
            </a:r>
            <a:endParaRPr lang="en-US" sz="36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kumimoji="1" lang="en-US" dirty="0" smtClean="0"/>
              <a:t>C. Wright Mills</a:t>
            </a:r>
            <a:endParaRPr lang="en-US" dirty="0"/>
          </a:p>
        </p:txBody>
      </p:sp>
      <p:sp>
        <p:nvSpPr>
          <p:cNvPr id="33795" name="Rectangle 3"/>
          <p:cNvSpPr>
            <a:spLocks noGrp="1" noChangeArrowheads="1"/>
          </p:cNvSpPr>
          <p:nvPr>
            <p:ph idx="1"/>
          </p:nvPr>
        </p:nvSpPr>
        <p:spPr/>
        <p:txBody>
          <a:bodyPr>
            <a:normAutofit/>
          </a:bodyPr>
          <a:lstStyle/>
          <a:p>
            <a:r>
              <a:rPr kumimoji="1" lang="en-US" sz="3600" dirty="0" smtClean="0">
                <a:solidFill>
                  <a:schemeClr val="tx1"/>
                </a:solidFill>
              </a:rPr>
              <a:t>“The individual can understand his (or her) own experience and gauge his (or her) own fate only by locating himself (or herself) within his (or her) period”</a:t>
            </a:r>
            <a:r>
              <a:rPr kumimoji="1" lang="en-US" sz="3600" dirty="0" smtClean="0"/>
              <a:t> </a:t>
            </a:r>
            <a:endParaRPr kumimoji="1" lang="en-US" sz="36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Emile </a:t>
            </a:r>
            <a:r>
              <a:rPr lang="en-US" dirty="0" err="1" smtClean="0"/>
              <a:t>durkheim</a:t>
            </a:r>
            <a:endParaRPr lang="en-US" dirty="0"/>
          </a:p>
        </p:txBody>
      </p:sp>
      <p:sp>
        <p:nvSpPr>
          <p:cNvPr id="6" name="Content Placeholder 5"/>
          <p:cNvSpPr>
            <a:spLocks noGrp="1"/>
          </p:cNvSpPr>
          <p:nvPr>
            <p:ph idx="1"/>
          </p:nvPr>
        </p:nvSpPr>
        <p:spPr/>
        <p:txBody>
          <a:bodyPr>
            <a:normAutofit/>
          </a:bodyPr>
          <a:lstStyle/>
          <a:p>
            <a:pPr>
              <a:spcAft>
                <a:spcPts val="2400"/>
              </a:spcAft>
            </a:pPr>
            <a:r>
              <a:rPr lang="en-US" sz="3600" b="1" dirty="0" smtClean="0"/>
              <a:t>Discipline </a:t>
            </a:r>
            <a:r>
              <a:rPr lang="en-US" sz="3600" dirty="0" smtClean="0"/>
              <a:t>= restrain one’s egoistic impulses, do one’s moral duty.</a:t>
            </a:r>
          </a:p>
          <a:p>
            <a:pPr>
              <a:spcAft>
                <a:spcPts val="2400"/>
              </a:spcAft>
            </a:pPr>
            <a:r>
              <a:rPr lang="en-US" sz="3600" b="1" dirty="0" smtClean="0"/>
              <a:t>Voluntary </a:t>
            </a:r>
            <a:r>
              <a:rPr lang="en-US" sz="3600" dirty="0" smtClean="0"/>
              <a:t>attachment to a group.</a:t>
            </a:r>
          </a:p>
          <a:p>
            <a:pPr>
              <a:spcAft>
                <a:spcPts val="2400"/>
              </a:spcAft>
            </a:pPr>
            <a:r>
              <a:rPr lang="en-US" sz="3600" b="1" dirty="0" smtClean="0"/>
              <a:t>Autonomy </a:t>
            </a:r>
            <a:r>
              <a:rPr lang="en-US" sz="3600" dirty="0" smtClean="0"/>
              <a:t>or self-determination, or rational criticism of morality.</a:t>
            </a:r>
            <a:endParaRPr lang="en-US" sz="36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Max Weber</a:t>
            </a:r>
            <a:endParaRPr lang="en-US" dirty="0"/>
          </a:p>
        </p:txBody>
      </p:sp>
      <p:sp>
        <p:nvSpPr>
          <p:cNvPr id="3" name="Content Placeholder 2"/>
          <p:cNvSpPr>
            <a:spLocks noGrp="1"/>
          </p:cNvSpPr>
          <p:nvPr>
            <p:ph idx="1"/>
          </p:nvPr>
        </p:nvSpPr>
        <p:spPr/>
        <p:txBody>
          <a:bodyPr>
            <a:normAutofit/>
          </a:bodyPr>
          <a:lstStyle/>
          <a:p>
            <a:pPr>
              <a:spcAft>
                <a:spcPts val="1200"/>
              </a:spcAft>
            </a:pPr>
            <a:r>
              <a:rPr lang="en-US" sz="3600" dirty="0" smtClean="0"/>
              <a:t>Social Action</a:t>
            </a:r>
          </a:p>
          <a:p>
            <a:pPr>
              <a:spcAft>
                <a:spcPts val="1200"/>
              </a:spcAft>
            </a:pPr>
            <a:r>
              <a:rPr lang="en-US" sz="3600" dirty="0" err="1" smtClean="0"/>
              <a:t>Behaviour</a:t>
            </a:r>
            <a:endParaRPr lang="en-US" sz="360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458200" cy="1197864"/>
          </a:xfrm>
        </p:spPr>
        <p:txBody>
          <a:bodyPr/>
          <a:lstStyle/>
          <a:p>
            <a:pPr algn="ctr"/>
            <a:r>
              <a:rPr lang="en-US" dirty="0" smtClean="0">
                <a:latin typeface="Arial"/>
                <a:cs typeface="Arial"/>
              </a:rPr>
              <a:t>Social Action and </a:t>
            </a:r>
            <a:r>
              <a:rPr lang="en-US" dirty="0" err="1" smtClean="0">
                <a:latin typeface="Arial"/>
                <a:cs typeface="Arial"/>
              </a:rPr>
              <a:t>behaviour</a:t>
            </a:r>
            <a:endParaRPr lang="en-CA" dirty="0">
              <a:latin typeface="Arial"/>
              <a:cs typeface="Arial"/>
            </a:endParaRPr>
          </a:p>
        </p:txBody>
      </p:sp>
      <p:graphicFrame>
        <p:nvGraphicFramePr>
          <p:cNvPr id="4" name="Content Placeholder 3"/>
          <p:cNvGraphicFramePr>
            <a:graphicFrameLocks noGrp="1"/>
          </p:cNvGraphicFramePr>
          <p:nvPr>
            <p:ph idx="1"/>
          </p:nvPr>
        </p:nvGraphicFramePr>
        <p:xfrm>
          <a:off x="0" y="1600200"/>
          <a:ext cx="9144000" cy="5257799"/>
        </p:xfrm>
        <a:graphic>
          <a:graphicData uri="http://schemas.openxmlformats.org/drawingml/2006/table">
            <a:tbl>
              <a:tblPr firstRow="1" bandRow="1">
                <a:tableStyleId>{E8B1032C-EA38-4F05-BA0D-38AFFFC7BED3}</a:tableStyleId>
              </a:tblPr>
              <a:tblGrid>
                <a:gridCol w="4572000"/>
                <a:gridCol w="4572000"/>
              </a:tblGrid>
              <a:tr h="1749120">
                <a:tc>
                  <a:txBody>
                    <a:bodyPr/>
                    <a:lstStyle/>
                    <a:p>
                      <a:r>
                        <a:rPr kumimoji="0" lang="en-US" sz="4400" kern="1200" dirty="0" smtClean="0">
                          <a:latin typeface="Arial"/>
                          <a:cs typeface="Arial"/>
                        </a:rPr>
                        <a:t>Social Action</a:t>
                      </a:r>
                      <a:endParaRPr lang="en-CA" sz="4400" dirty="0">
                        <a:latin typeface="Arial"/>
                        <a:cs typeface="Arial"/>
                      </a:endParaRPr>
                    </a:p>
                  </a:txBody>
                  <a:tcPr/>
                </a:tc>
                <a:tc>
                  <a:txBody>
                    <a:bodyPr/>
                    <a:lstStyle/>
                    <a:p>
                      <a:r>
                        <a:rPr kumimoji="0" lang="en-US" sz="4400" kern="1200" dirty="0" smtClean="0">
                          <a:latin typeface="Arial"/>
                          <a:cs typeface="Arial"/>
                        </a:rPr>
                        <a:t>Behavior</a:t>
                      </a:r>
                      <a:endParaRPr lang="en-CA" sz="4400" dirty="0">
                        <a:latin typeface="Arial"/>
                        <a:cs typeface="Arial"/>
                      </a:endParaRPr>
                    </a:p>
                  </a:txBody>
                  <a:tcPr/>
                </a:tc>
              </a:tr>
              <a:tr h="3508679">
                <a:tc>
                  <a:txBody>
                    <a:bodyPr/>
                    <a:lstStyle/>
                    <a:p>
                      <a:r>
                        <a:rPr kumimoji="0" lang="en-US" sz="4400" kern="1200" dirty="0" smtClean="0">
                          <a:latin typeface="Arial"/>
                          <a:cs typeface="Arial"/>
                        </a:rPr>
                        <a:t>Responds to subjective meanings, </a:t>
                      </a:r>
                      <a:br>
                        <a:rPr kumimoji="0" lang="en-US" sz="4400" kern="1200" dirty="0" smtClean="0">
                          <a:latin typeface="Arial"/>
                          <a:cs typeface="Arial"/>
                        </a:rPr>
                      </a:br>
                      <a:r>
                        <a:rPr kumimoji="0" lang="en-US" sz="4400" kern="1200" dirty="0" smtClean="0">
                          <a:latin typeface="Arial"/>
                          <a:cs typeface="Arial"/>
                        </a:rPr>
                        <a:t>rational</a:t>
                      </a:r>
                      <a:endParaRPr lang="en-CA" sz="4400" dirty="0">
                        <a:latin typeface="Arial"/>
                        <a:cs typeface="Arial"/>
                      </a:endParaRPr>
                    </a:p>
                  </a:txBody>
                  <a:tcPr/>
                </a:tc>
                <a:tc>
                  <a:txBody>
                    <a:bodyPr/>
                    <a:lstStyle/>
                    <a:p>
                      <a:r>
                        <a:rPr kumimoji="0" lang="en-US" sz="4400" kern="1200" dirty="0" smtClean="0">
                          <a:latin typeface="Arial"/>
                          <a:cs typeface="Arial"/>
                        </a:rPr>
                        <a:t>Reaction without thinking, </a:t>
                      </a:r>
                      <a:br>
                        <a:rPr kumimoji="0" lang="en-US" sz="4400" kern="1200" dirty="0" smtClean="0">
                          <a:latin typeface="Arial"/>
                          <a:cs typeface="Arial"/>
                        </a:rPr>
                      </a:br>
                      <a:r>
                        <a:rPr kumimoji="0" lang="en-US" sz="4400" kern="1200" dirty="0" smtClean="0">
                          <a:latin typeface="Arial"/>
                          <a:cs typeface="Arial"/>
                        </a:rPr>
                        <a:t>non-rational</a:t>
                      </a:r>
                      <a:endParaRPr lang="en-CA" sz="4400" dirty="0">
                        <a:latin typeface="Arial"/>
                        <a:cs typeface="Arial"/>
                      </a:endParaRPr>
                    </a:p>
                  </a:txBody>
                  <a:tcPr/>
                </a:tc>
              </a:tr>
            </a:tbl>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67494"/>
            <a:ext cx="8534400" cy="875506"/>
          </a:xfrm>
        </p:spPr>
        <p:txBody>
          <a:bodyPr>
            <a:normAutofit/>
          </a:bodyPr>
          <a:lstStyle/>
          <a:p>
            <a:pPr algn="ctr"/>
            <a:r>
              <a:rPr lang="en-US" dirty="0" smtClean="0">
                <a:latin typeface="Arial"/>
                <a:cs typeface="Arial"/>
              </a:rPr>
              <a:t>Non-Rational</a:t>
            </a:r>
            <a:r>
              <a:rPr lang="en-CA" dirty="0" smtClean="0">
                <a:latin typeface="Arial"/>
                <a:cs typeface="Arial"/>
              </a:rPr>
              <a:t> </a:t>
            </a:r>
            <a:r>
              <a:rPr lang="en-US" dirty="0" smtClean="0">
                <a:latin typeface="Arial"/>
                <a:cs typeface="Arial"/>
              </a:rPr>
              <a:t>Social </a:t>
            </a:r>
            <a:r>
              <a:rPr lang="en-CA" dirty="0" smtClean="0">
                <a:latin typeface="Arial"/>
                <a:cs typeface="Arial"/>
              </a:rPr>
              <a:t>behaviour</a:t>
            </a:r>
            <a:endParaRPr lang="en-CA" dirty="0">
              <a:latin typeface="Arial"/>
              <a:cs typeface="Arial"/>
            </a:endParaRPr>
          </a:p>
        </p:txBody>
      </p:sp>
      <p:graphicFrame>
        <p:nvGraphicFramePr>
          <p:cNvPr id="6" name="Content Placeholder 5"/>
          <p:cNvGraphicFramePr>
            <a:graphicFrameLocks noGrp="1"/>
          </p:cNvGraphicFramePr>
          <p:nvPr>
            <p:ph idx="1"/>
          </p:nvPr>
        </p:nvGraphicFramePr>
        <p:xfrm>
          <a:off x="0" y="1219200"/>
          <a:ext cx="9144000" cy="5638800"/>
        </p:xfrm>
        <a:graphic>
          <a:graphicData uri="http://schemas.openxmlformats.org/drawingml/2006/table">
            <a:tbl>
              <a:tblPr firstRow="1" bandRow="1">
                <a:tableStyleId>{E8B1032C-EA38-4F05-BA0D-38AFFFC7BED3}</a:tableStyleId>
              </a:tblPr>
              <a:tblGrid>
                <a:gridCol w="4572000"/>
                <a:gridCol w="4572000"/>
              </a:tblGrid>
              <a:tr h="1014984">
                <a:tc>
                  <a:txBody>
                    <a:bodyPr/>
                    <a:lstStyle/>
                    <a:p>
                      <a:r>
                        <a:rPr kumimoji="0" lang="en-US" sz="3600" kern="1200" dirty="0" smtClean="0">
                          <a:latin typeface="Arial"/>
                          <a:cs typeface="Arial"/>
                        </a:rPr>
                        <a:t>Affective </a:t>
                      </a:r>
                      <a:endParaRPr lang="en-CA" sz="3600" dirty="0">
                        <a:latin typeface="Arial"/>
                        <a:cs typeface="Arial"/>
                      </a:endParaRPr>
                    </a:p>
                  </a:txBody>
                  <a:tcPr/>
                </a:tc>
                <a:tc>
                  <a:txBody>
                    <a:bodyPr/>
                    <a:lstStyle/>
                    <a:p>
                      <a:r>
                        <a:rPr kumimoji="0" lang="en-US" sz="3600" kern="1200" dirty="0" smtClean="0">
                          <a:latin typeface="Arial"/>
                          <a:cs typeface="Arial"/>
                        </a:rPr>
                        <a:t>Traditional</a:t>
                      </a:r>
                      <a:endParaRPr lang="en-CA" sz="3600" dirty="0">
                        <a:latin typeface="Arial"/>
                        <a:cs typeface="Arial"/>
                      </a:endParaRPr>
                    </a:p>
                  </a:txBody>
                  <a:tcPr/>
                </a:tc>
              </a:tr>
              <a:tr h="4623816">
                <a:tc>
                  <a:txBody>
                    <a:bodyPr/>
                    <a:lstStyle/>
                    <a:p>
                      <a:r>
                        <a:rPr kumimoji="0" lang="en-US" sz="3600" kern="1200" dirty="0" smtClean="0">
                          <a:latin typeface="Arial"/>
                          <a:cs typeface="Arial"/>
                        </a:rPr>
                        <a:t>Determined by emotional state of individual</a:t>
                      </a:r>
                      <a:endParaRPr lang="en-CA" sz="3600" dirty="0">
                        <a:latin typeface="Arial"/>
                        <a:cs typeface="Arial"/>
                      </a:endParaRPr>
                    </a:p>
                  </a:txBody>
                  <a:tcPr/>
                </a:tc>
                <a:tc>
                  <a:txBody>
                    <a:bodyPr/>
                    <a:lstStyle/>
                    <a:p>
                      <a:r>
                        <a:rPr kumimoji="0" lang="en-US" sz="3600" kern="1200" dirty="0" smtClean="0">
                          <a:latin typeface="Arial"/>
                          <a:cs typeface="Arial"/>
                        </a:rPr>
                        <a:t>Determined by habitual or customary ways of behaving</a:t>
                      </a:r>
                      <a:endParaRPr lang="en-CA" sz="3600" dirty="0">
                        <a:latin typeface="Arial"/>
                        <a:cs typeface="Arial"/>
                      </a:endParaRPr>
                    </a:p>
                  </a:txBody>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algn="ctr"/>
            <a:r>
              <a:rPr lang="en-CA" dirty="0" smtClean="0">
                <a:latin typeface="Arial"/>
                <a:cs typeface="Arial"/>
              </a:rPr>
              <a:t>Rational </a:t>
            </a:r>
            <a:r>
              <a:rPr lang="en-US" dirty="0" smtClean="0">
                <a:latin typeface="Arial"/>
                <a:cs typeface="Arial"/>
              </a:rPr>
              <a:t>Social Action</a:t>
            </a:r>
            <a:endParaRPr lang="en-CA" dirty="0">
              <a:latin typeface="Arial"/>
              <a:cs typeface="Arial"/>
            </a:endParaRPr>
          </a:p>
        </p:txBody>
      </p:sp>
      <p:graphicFrame>
        <p:nvGraphicFramePr>
          <p:cNvPr id="6" name="Content Placeholder 5"/>
          <p:cNvGraphicFramePr>
            <a:graphicFrameLocks noGrp="1"/>
          </p:cNvGraphicFramePr>
          <p:nvPr>
            <p:ph idx="1"/>
          </p:nvPr>
        </p:nvGraphicFramePr>
        <p:xfrm>
          <a:off x="0" y="990600"/>
          <a:ext cx="9144000" cy="6228621"/>
        </p:xfrm>
        <a:graphic>
          <a:graphicData uri="http://schemas.openxmlformats.org/drawingml/2006/table">
            <a:tbl>
              <a:tblPr firstRow="1" bandRow="1">
                <a:tableStyleId>{E8B1032C-EA38-4F05-BA0D-38AFFFC7BED3}</a:tableStyleId>
              </a:tblPr>
              <a:tblGrid>
                <a:gridCol w="4572000"/>
                <a:gridCol w="4572000"/>
              </a:tblGrid>
              <a:tr h="1376138">
                <a:tc>
                  <a:txBody>
                    <a:bodyPr/>
                    <a:lstStyle/>
                    <a:p>
                      <a:r>
                        <a:rPr kumimoji="0" lang="en-US" sz="3600" kern="1200" dirty="0" smtClean="0">
                          <a:latin typeface="Arial"/>
                          <a:cs typeface="Arial"/>
                        </a:rPr>
                        <a:t>instrumental, Means-ends rationality</a:t>
                      </a:r>
                      <a:endParaRPr lang="en-CA" sz="3600" dirty="0">
                        <a:latin typeface="Arial"/>
                        <a:cs typeface="Arial"/>
                      </a:endParaRPr>
                    </a:p>
                  </a:txBody>
                  <a:tcPr/>
                </a:tc>
                <a:tc>
                  <a:txBody>
                    <a:bodyPr/>
                    <a:lstStyle/>
                    <a:p>
                      <a:pPr algn="ctr"/>
                      <a:r>
                        <a:rPr kumimoji="0" lang="en-US" sz="3600" kern="1200" dirty="0" smtClean="0">
                          <a:latin typeface="Arial"/>
                          <a:cs typeface="Arial"/>
                        </a:rPr>
                        <a:t>Value rationality</a:t>
                      </a:r>
                      <a:endParaRPr lang="en-CA" sz="3600" dirty="0">
                        <a:latin typeface="Arial"/>
                        <a:cs typeface="Arial"/>
                      </a:endParaRPr>
                    </a:p>
                  </a:txBody>
                  <a:tcPr/>
                </a:tc>
              </a:tr>
              <a:tr h="4491262">
                <a:tc>
                  <a:txBody>
                    <a:bodyPr/>
                    <a:lstStyle/>
                    <a:p>
                      <a:r>
                        <a:rPr kumimoji="0" lang="en-US" sz="3600" kern="1200" dirty="0" smtClean="0">
                          <a:latin typeface="Arial"/>
                          <a:cs typeface="Arial"/>
                        </a:rPr>
                        <a:t>Conditions or means for attainment of goals</a:t>
                      </a:r>
                      <a:endParaRPr lang="en-CA" sz="3600" dirty="0">
                        <a:latin typeface="Arial"/>
                        <a:cs typeface="Arial"/>
                      </a:endParaRPr>
                    </a:p>
                  </a:txBody>
                  <a:tcPr/>
                </a:tc>
                <a:tc>
                  <a:txBody>
                    <a:bodyPr/>
                    <a:lstStyle/>
                    <a:p>
                      <a:r>
                        <a:rPr kumimoji="0" lang="en-US" sz="3600" kern="1200" dirty="0" smtClean="0">
                          <a:latin typeface="Arial"/>
                          <a:cs typeface="Arial"/>
                        </a:rPr>
                        <a:t>Acting on principle, ethical values, religious, aesthetic – independently of prospects for success</a:t>
                      </a:r>
                      <a:endParaRPr lang="en-CA" sz="3600" dirty="0">
                        <a:latin typeface="Arial"/>
                        <a:cs typeface="Arial"/>
                      </a:endParaRPr>
                    </a:p>
                  </a:txBody>
                  <a:tcPr/>
                </a:tc>
              </a:tr>
            </a:tbl>
          </a:graphicData>
        </a:graphic>
      </p:graphicFrame>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ヒラギノ角ゴ Pro W6"/>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ＭＳ Ｐゴシック"/>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Trek.thmx</Template>
  <TotalTime>57</TotalTime>
  <Words>700</Words>
  <Application>Microsoft Macintosh PowerPoint</Application>
  <PresentationFormat>On-screen Show (4:3)</PresentationFormat>
  <Paragraphs>88</Paragraphs>
  <Slides>25</Slides>
  <Notes>0</Notes>
  <HiddenSlides>0</HiddenSlides>
  <MMClips>0</MMClips>
  <ScaleCrop>false</ScaleCrop>
  <HeadingPairs>
    <vt:vector size="4" baseType="variant">
      <vt:variant>
        <vt:lpstr>Design Template</vt:lpstr>
      </vt:variant>
      <vt:variant>
        <vt:i4>1</vt:i4>
      </vt:variant>
      <vt:variant>
        <vt:lpstr>Slide Titles</vt:lpstr>
      </vt:variant>
      <vt:variant>
        <vt:i4>25</vt:i4>
      </vt:variant>
    </vt:vector>
  </HeadingPairs>
  <TitlesOfParts>
    <vt:vector size="26" baseType="lpstr">
      <vt:lpstr>Trek</vt:lpstr>
      <vt:lpstr>Human Action and Power</vt:lpstr>
      <vt:lpstr>Outline</vt:lpstr>
      <vt:lpstr>Karl marx</vt:lpstr>
      <vt:lpstr>C. Wright Mills</vt:lpstr>
      <vt:lpstr>Emile durkheim</vt:lpstr>
      <vt:lpstr>Max Weber</vt:lpstr>
      <vt:lpstr>Social Action and behaviour</vt:lpstr>
      <vt:lpstr>Non-Rational Social behaviour</vt:lpstr>
      <vt:lpstr>Rational Social Action</vt:lpstr>
      <vt:lpstr>Pierre Bourdieau</vt:lpstr>
      <vt:lpstr>Social field</vt:lpstr>
      <vt:lpstr>habitus</vt:lpstr>
      <vt:lpstr>habitus are</vt:lpstr>
      <vt:lpstr>habitus provides</vt:lpstr>
      <vt:lpstr>problem with bourdieau</vt:lpstr>
      <vt:lpstr>The Fallacy of Conflation</vt:lpstr>
      <vt:lpstr>Margaret archer</vt:lpstr>
      <vt:lpstr>Margaret S. Archer</vt:lpstr>
      <vt:lpstr>archer says</vt:lpstr>
      <vt:lpstr>Emergentist ontology</vt:lpstr>
      <vt:lpstr>Emergence of the mental</vt:lpstr>
      <vt:lpstr>bashkar’s causation model</vt:lpstr>
      <vt:lpstr>decision making</vt:lpstr>
      <vt:lpstr>reflexivity</vt:lpstr>
      <vt:lpstr>bourdieu’s insight on human action</vt:lpstr>
    </vt:vector>
  </TitlesOfParts>
  <Company>Simon Fraser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Action and Power</dc:title>
  <dc:creator>Gerardo Otero</dc:creator>
  <cp:lastModifiedBy>Gerardo Otero</cp:lastModifiedBy>
  <cp:revision>33</cp:revision>
  <dcterms:created xsi:type="dcterms:W3CDTF">2013-05-15T23:49:46Z</dcterms:created>
  <dcterms:modified xsi:type="dcterms:W3CDTF">2013-05-16T00:00:19Z</dcterms:modified>
</cp:coreProperties>
</file>