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61" r:id="rId3"/>
    <p:sldId id="256" r:id="rId4"/>
    <p:sldId id="262" r:id="rId5"/>
    <p:sldId id="263" r:id="rId6"/>
    <p:sldId id="265" r:id="rId7"/>
    <p:sldId id="264" r:id="rId8"/>
    <p:sldId id="269" r:id="rId9"/>
    <p:sldId id="270" r:id="rId10"/>
    <p:sldId id="271" r:id="rId11"/>
    <p:sldId id="272" r:id="rId12"/>
    <p:sldId id="281" r:id="rId13"/>
    <p:sldId id="273" r:id="rId14"/>
    <p:sldId id="274" r:id="rId15"/>
    <p:sldId id="284" r:id="rId16"/>
    <p:sldId id="301" r:id="rId17"/>
    <p:sldId id="302" r:id="rId18"/>
    <p:sldId id="287" r:id="rId19"/>
    <p:sldId id="288" r:id="rId20"/>
    <p:sldId id="292" r:id="rId21"/>
    <p:sldId id="275" r:id="rId22"/>
    <p:sldId id="276" r:id="rId23"/>
    <p:sldId id="289" r:id="rId24"/>
    <p:sldId id="290" r:id="rId25"/>
    <p:sldId id="296" r:id="rId26"/>
    <p:sldId id="295" r:id="rId27"/>
    <p:sldId id="298" r:id="rId28"/>
    <p:sldId id="300" r:id="rId29"/>
    <p:sldId id="29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0815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646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33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938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7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366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948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70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482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216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59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2/13/2015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18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854455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r>
              <a:rPr lang="en-CA" sz="2400" dirty="0" smtClean="0"/>
              <a:t>Ferdinand II cancelled Leipzig manifesto (14 May 1631)</a:t>
            </a:r>
          </a:p>
          <a:p>
            <a:r>
              <a:rPr lang="en-CA" sz="2400" dirty="0" smtClean="0"/>
              <a:t>new Swedish allies</a:t>
            </a:r>
          </a:p>
          <a:p>
            <a:pPr lvl="1"/>
            <a:r>
              <a:rPr lang="en-CA" dirty="0" smtClean="0"/>
              <a:t>Brandenburg (June 1631)</a:t>
            </a:r>
          </a:p>
          <a:p>
            <a:pPr lvl="1"/>
            <a:r>
              <a:rPr lang="en-CA" dirty="0" smtClean="0"/>
              <a:t>Hessen-Kassel (27 July 1631)</a:t>
            </a:r>
          </a:p>
          <a:p>
            <a:pPr lvl="1"/>
            <a:r>
              <a:rPr lang="en-CA" dirty="0" smtClean="0"/>
              <a:t>Saxony (12 September 1631)</a:t>
            </a:r>
          </a:p>
          <a:p>
            <a:pPr lvl="2"/>
            <a:r>
              <a:rPr lang="en-CA" sz="2400" dirty="0" smtClean="0"/>
              <a:t>after unsuccessful negotiations with Empire</a:t>
            </a:r>
          </a:p>
          <a:p>
            <a:pPr lvl="2"/>
            <a:r>
              <a:rPr lang="en-CA" sz="2400" dirty="0" smtClean="0"/>
              <a:t>after Tilly’s invasion of Saxony (5 September)</a:t>
            </a:r>
            <a:endParaRPr lang="en-CA" sz="2400" dirty="0"/>
          </a:p>
          <a:p>
            <a:pPr lvl="2"/>
            <a:r>
              <a:rPr lang="en-CA" sz="2400" dirty="0" smtClean="0"/>
              <a:t>Johann Georg’s objective:</a:t>
            </a:r>
          </a:p>
          <a:p>
            <a:pPr lvl="3"/>
            <a:r>
              <a:rPr lang="en-CA" sz="2400" dirty="0" smtClean="0"/>
              <a:t>not religious war but pressure on the Emperor</a:t>
            </a:r>
          </a:p>
        </p:txBody>
      </p:sp>
    </p:spTree>
    <p:extLst>
      <p:ext uri="{BB962C8B-B14F-4D97-AF65-F5344CB8AC3E}">
        <p14:creationId xmlns:p14="http://schemas.microsoft.com/office/powerpoint/2010/main" val="3033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Swedish success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4137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Battle of </a:t>
            </a:r>
            <a:r>
              <a:rPr lang="en-CA" dirty="0" err="1" smtClean="0">
                <a:solidFill>
                  <a:srgbClr val="FFFF00"/>
                </a:solidFill>
              </a:rPr>
              <a:t>Breitenfeld</a:t>
            </a:r>
            <a:r>
              <a:rPr lang="en-CA" dirty="0" smtClean="0"/>
              <a:t> (17 September 1631)</a:t>
            </a:r>
          </a:p>
          <a:p>
            <a:r>
              <a:rPr lang="en-CA" dirty="0" smtClean="0"/>
              <a:t>+7,000 dead</a:t>
            </a:r>
          </a:p>
          <a:p>
            <a:r>
              <a:rPr lang="en-CA" dirty="0" smtClean="0"/>
              <a:t>Swedish losses: 2,100 men</a:t>
            </a:r>
          </a:p>
          <a:p>
            <a:r>
              <a:rPr lang="en-CA" dirty="0" smtClean="0"/>
              <a:t>imperial prisoners</a:t>
            </a:r>
          </a:p>
          <a:p>
            <a:r>
              <a:rPr lang="en-CA" dirty="0" smtClean="0"/>
              <a:t>“</a:t>
            </a:r>
            <a:r>
              <a:rPr lang="en-CA" dirty="0" err="1" smtClean="0">
                <a:solidFill>
                  <a:srgbClr val="FFFF00"/>
                </a:solidFill>
              </a:rPr>
              <a:t>Breitenfeld</a:t>
            </a:r>
            <a:r>
              <a:rPr lang="en-CA" dirty="0" smtClean="0">
                <a:solidFill>
                  <a:srgbClr val="FFFF00"/>
                </a:solidFill>
              </a:rPr>
              <a:t> was the first major defeat of Catholic forces since the beginning of the war</a:t>
            </a:r>
            <a:r>
              <a:rPr lang="en-CA" dirty="0" smtClean="0"/>
              <a:t>” (p. 475).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080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r>
              <a:rPr lang="en-CA" dirty="0" smtClean="0"/>
              <a:t>more conquests 1631-32</a:t>
            </a:r>
          </a:p>
          <a:p>
            <a:pPr lvl="1"/>
            <a:r>
              <a:rPr lang="en-CA" dirty="0" smtClean="0"/>
              <a:t>Erfurt (2 October)</a:t>
            </a:r>
          </a:p>
          <a:p>
            <a:pPr lvl="1"/>
            <a:r>
              <a:rPr lang="en-CA" dirty="0" err="1" smtClean="0"/>
              <a:t>Würzburg</a:t>
            </a:r>
            <a:r>
              <a:rPr lang="en-CA" dirty="0" smtClean="0"/>
              <a:t> (15 October)</a:t>
            </a:r>
          </a:p>
          <a:p>
            <a:pPr lvl="1"/>
            <a:r>
              <a:rPr lang="en-CA" dirty="0" smtClean="0"/>
              <a:t>Frankfurt am Main (17 November)</a:t>
            </a:r>
          </a:p>
          <a:p>
            <a:pPr lvl="1"/>
            <a:r>
              <a:rPr lang="en-CA" dirty="0" smtClean="0"/>
              <a:t>Mainz (23 December)</a:t>
            </a:r>
          </a:p>
          <a:p>
            <a:pPr lvl="1"/>
            <a:r>
              <a:rPr lang="en-CA" dirty="0" smtClean="0"/>
              <a:t>Lower Palatinate </a:t>
            </a:r>
          </a:p>
          <a:p>
            <a:pPr lvl="1"/>
            <a:r>
              <a:rPr lang="en-CA" dirty="0" smtClean="0"/>
              <a:t>Mecklenburg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033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</a:p>
          <a:p>
            <a:pPr lvl="1"/>
            <a:r>
              <a:rPr lang="en-CA" dirty="0" smtClean="0"/>
              <a:t>allies</a:t>
            </a:r>
          </a:p>
          <a:p>
            <a:pPr lvl="2"/>
            <a:r>
              <a:rPr lang="en-CA" sz="2400" dirty="0" smtClean="0"/>
              <a:t>Saxony</a:t>
            </a:r>
          </a:p>
          <a:p>
            <a:pPr lvl="3"/>
            <a:r>
              <a:rPr lang="en-CA" sz="2400" dirty="0" smtClean="0"/>
              <a:t>invasion of Bohemia (1 November 1631)</a:t>
            </a:r>
          </a:p>
          <a:p>
            <a:pPr lvl="3"/>
            <a:r>
              <a:rPr lang="en-CA" sz="2400" dirty="0" smtClean="0"/>
              <a:t>agreement with Empire?</a:t>
            </a:r>
          </a:p>
          <a:p>
            <a:pPr lvl="2"/>
            <a:r>
              <a:rPr lang="en-CA" sz="2400" dirty="0" smtClean="0"/>
              <a:t>Hessen-Kassel</a:t>
            </a:r>
          </a:p>
          <a:p>
            <a:pPr lvl="2"/>
            <a:r>
              <a:rPr lang="en-CA" sz="2400" dirty="0" smtClean="0"/>
              <a:t>British support:  6,000 troops</a:t>
            </a:r>
          </a:p>
          <a:p>
            <a:pPr lvl="2"/>
            <a:r>
              <a:rPr lang="en-CA" sz="2400" dirty="0" smtClean="0"/>
              <a:t>Dutch Republic: “limited subsidies” (p. 480)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033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3187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</a:p>
          <a:p>
            <a:pPr lvl="1"/>
            <a:r>
              <a:rPr lang="en-CA" dirty="0"/>
              <a:t> </a:t>
            </a:r>
            <a:r>
              <a:rPr lang="en-CA" dirty="0" smtClean="0"/>
              <a:t>Baltic Bridgehead</a:t>
            </a:r>
          </a:p>
          <a:p>
            <a:pPr lvl="2"/>
            <a:r>
              <a:rPr lang="en-CA" sz="2400" dirty="0" smtClean="0"/>
              <a:t>Stralsund, Pomerania, </a:t>
            </a:r>
            <a:r>
              <a:rPr lang="en-CA" sz="2400" dirty="0" smtClean="0"/>
              <a:t>Wismar in Mecklenburg</a:t>
            </a:r>
            <a:endParaRPr lang="en-CA" sz="2400" dirty="0" smtClean="0"/>
          </a:p>
          <a:p>
            <a:pPr lvl="2"/>
            <a:r>
              <a:rPr lang="en-CA" sz="2400" dirty="0" smtClean="0"/>
              <a:t>archbishopric of Bremen (1631)</a:t>
            </a:r>
          </a:p>
        </p:txBody>
      </p:sp>
    </p:spTree>
    <p:extLst>
      <p:ext uri="{BB962C8B-B14F-4D97-AF65-F5344CB8AC3E}">
        <p14:creationId xmlns:p14="http://schemas.microsoft.com/office/powerpoint/2010/main" val="202231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5473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</a:p>
          <a:p>
            <a:pPr lvl="1"/>
            <a:r>
              <a:rPr lang="en-CA" sz="2800" dirty="0"/>
              <a:t> </a:t>
            </a:r>
            <a:r>
              <a:rPr lang="en-CA" sz="2800" dirty="0" smtClean="0"/>
              <a:t>strategic bases</a:t>
            </a:r>
          </a:p>
          <a:p>
            <a:pPr lvl="2"/>
            <a:r>
              <a:rPr lang="en-CA" sz="2800" dirty="0" smtClean="0"/>
              <a:t>Erfurt, Magdeburg (1632)</a:t>
            </a:r>
          </a:p>
          <a:p>
            <a:pPr lvl="2"/>
            <a:r>
              <a:rPr lang="en-CA" sz="2800" dirty="0" err="1" smtClean="0"/>
              <a:t>Würzburg</a:t>
            </a:r>
            <a:r>
              <a:rPr lang="en-CA" sz="2800" dirty="0" smtClean="0"/>
              <a:t>, </a:t>
            </a:r>
            <a:r>
              <a:rPr lang="en-CA" sz="2800" dirty="0" err="1" smtClean="0"/>
              <a:t>Nürnberg</a:t>
            </a:r>
            <a:r>
              <a:rPr lang="en-CA" sz="2800" dirty="0" smtClean="0"/>
              <a:t> (Franconia)</a:t>
            </a:r>
          </a:p>
          <a:p>
            <a:pPr lvl="2"/>
            <a:r>
              <a:rPr lang="en-CA" sz="2800" dirty="0" smtClean="0"/>
              <a:t>Mainz (Rhineland)</a:t>
            </a:r>
          </a:p>
          <a:p>
            <a:pPr lvl="2"/>
            <a:r>
              <a:rPr lang="en-CA" sz="2800" dirty="0" smtClean="0"/>
              <a:t>Frankfurt (lower Rhine)</a:t>
            </a:r>
          </a:p>
          <a:p>
            <a:pPr lvl="2"/>
            <a:r>
              <a:rPr lang="en-CA" sz="2800" dirty="0" smtClean="0"/>
              <a:t>Augsburg (Swabia)</a:t>
            </a:r>
            <a:endParaRPr lang="en-CA" sz="2800" dirty="0"/>
          </a:p>
          <a:p>
            <a:pPr lvl="1"/>
            <a:r>
              <a:rPr lang="en-CA" sz="2800" dirty="0" smtClean="0"/>
              <a:t>relative religious freedom for </a:t>
            </a:r>
            <a:r>
              <a:rPr lang="en-CA" sz="2800" dirty="0" smtClean="0"/>
              <a:t>Catholics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329844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5473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</a:p>
          <a:p>
            <a:pPr lvl="1"/>
            <a:r>
              <a:rPr lang="en-CA" sz="2800" dirty="0" smtClean="0"/>
              <a:t>finance </a:t>
            </a:r>
            <a:r>
              <a:rPr lang="en-CA" sz="2800" dirty="0" smtClean="0"/>
              <a:t>(p. 482)</a:t>
            </a:r>
          </a:p>
          <a:p>
            <a:pPr lvl="2"/>
            <a:r>
              <a:rPr lang="en-CA" sz="2800" dirty="0" smtClean="0"/>
              <a:t>French subsidies</a:t>
            </a:r>
          </a:p>
          <a:p>
            <a:pPr lvl="2"/>
            <a:r>
              <a:rPr lang="en-CA" sz="2800" dirty="0" smtClean="0"/>
              <a:t>contributions from German states, </a:t>
            </a:r>
            <a:r>
              <a:rPr lang="en-CA" sz="2800" dirty="0" smtClean="0"/>
              <a:t>cities</a:t>
            </a:r>
          </a:p>
          <a:p>
            <a:pPr lvl="2"/>
            <a:r>
              <a:rPr lang="en-CA" sz="2800" dirty="0" smtClean="0"/>
              <a:t>“German money not only paid the mercenaries who comprised between three-quarters and nine-tenths of the total army, but also covered 51 per cent of the 1 million </a:t>
            </a:r>
            <a:r>
              <a:rPr lang="en-CA" sz="2800" dirty="0" err="1" smtClean="0"/>
              <a:t>riksdalers</a:t>
            </a:r>
            <a:r>
              <a:rPr lang="en-CA" sz="2800" dirty="0" smtClean="0"/>
              <a:t> spent on the Swedish and Finnish contingent each year between 1630 and 1648” (p. 483).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40105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5473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</a:p>
          <a:p>
            <a:pPr lvl="1"/>
            <a:r>
              <a:rPr lang="en-CA" dirty="0" smtClean="0"/>
              <a:t>German collaborators “to raise and command troops” (p. 483)</a:t>
            </a:r>
          </a:p>
          <a:p>
            <a:pPr lvl="2"/>
            <a:r>
              <a:rPr lang="en-CA" sz="2400" dirty="0" smtClean="0"/>
              <a:t>relatively small armies (5,000 troops) that were not entirely reliable</a:t>
            </a:r>
          </a:p>
          <a:p>
            <a:pPr lvl="2"/>
            <a:r>
              <a:rPr lang="en-CA" sz="2400" dirty="0" smtClean="0"/>
              <a:t>minor Protestant princes (Wilhelm, Bernhard of Weimar)</a:t>
            </a:r>
          </a:p>
          <a:p>
            <a:pPr lvl="2"/>
            <a:r>
              <a:rPr lang="en-CA" sz="2400" dirty="0" smtClean="0"/>
              <a:t>compensation:  “donations” </a:t>
            </a:r>
            <a:r>
              <a:rPr lang="en-CA" sz="2400" dirty="0" smtClean="0">
                <a:sym typeface="Wingdings" pitchFamily="2" charset="2"/>
              </a:rPr>
              <a:t> ecclesiastical properties at a price</a:t>
            </a:r>
            <a:endParaRPr lang="en-CA" sz="2400" dirty="0" smtClean="0"/>
          </a:p>
          <a:p>
            <a:pPr lvl="2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96387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547360"/>
          </a:xfrm>
        </p:spPr>
        <p:txBody>
          <a:bodyPr>
            <a:normAutofit/>
          </a:bodyPr>
          <a:lstStyle/>
          <a:p>
            <a:r>
              <a:rPr lang="en-CA" dirty="0" smtClean="0"/>
              <a:t>assertion of power</a:t>
            </a:r>
            <a:endParaRPr lang="en-CA" dirty="0"/>
          </a:p>
          <a:p>
            <a:pPr lvl="1"/>
            <a:r>
              <a:rPr lang="en-CA" dirty="0" smtClean="0"/>
              <a:t>consequences for the imperial constitution</a:t>
            </a:r>
          </a:p>
          <a:p>
            <a:pPr lvl="2"/>
            <a:r>
              <a:rPr lang="en-CA" sz="2400" dirty="0" smtClean="0"/>
              <a:t>conquered territories = Swedish fiefs</a:t>
            </a:r>
          </a:p>
          <a:p>
            <a:pPr lvl="2"/>
            <a:r>
              <a:rPr lang="en-CA" sz="2400" dirty="0" smtClean="0"/>
              <a:t>allies:  first allegiance to Swedish king</a:t>
            </a:r>
          </a:p>
          <a:p>
            <a:pPr lvl="2"/>
            <a:r>
              <a:rPr lang="en-CA" sz="2400" dirty="0" smtClean="0"/>
              <a:t>feudal dues</a:t>
            </a:r>
          </a:p>
          <a:p>
            <a:pPr lvl="2"/>
            <a:r>
              <a:rPr lang="en-CA" sz="2400" dirty="0" smtClean="0"/>
              <a:t>governors asserted “Swedish </a:t>
            </a:r>
            <a:r>
              <a:rPr lang="en-CA" sz="2400" dirty="0" err="1" smtClean="0"/>
              <a:t>overlordship</a:t>
            </a:r>
            <a:r>
              <a:rPr lang="en-CA" sz="2400" dirty="0" smtClean="0"/>
              <a:t>” (p. 486)</a:t>
            </a:r>
          </a:p>
          <a:p>
            <a:pPr lvl="2"/>
            <a:r>
              <a:rPr lang="en-CA" sz="2400" dirty="0" smtClean="0"/>
              <a:t>“…the  clear direction of Sweden’s German policy was to usurp imperial authority and partition the Empire, restricting Habsburg influence to its hereditary lands” (p. 487)</a:t>
            </a:r>
          </a:p>
        </p:txBody>
      </p:sp>
    </p:spTree>
    <p:extLst>
      <p:ext uri="{BB962C8B-B14F-4D97-AF65-F5344CB8AC3E}">
        <p14:creationId xmlns:p14="http://schemas.microsoft.com/office/powerpoint/2010/main" val="341509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r>
              <a:rPr lang="en-CA" dirty="0" smtClean="0"/>
              <a:t>Imperial</a:t>
            </a:r>
            <a:r>
              <a:rPr lang="en-CA" sz="2400" dirty="0" smtClean="0"/>
              <a:t> </a:t>
            </a:r>
            <a:r>
              <a:rPr lang="en-CA" dirty="0" smtClean="0"/>
              <a:t>weakness</a:t>
            </a:r>
          </a:p>
          <a:p>
            <a:pPr lvl="1"/>
            <a:r>
              <a:rPr lang="en-CA" dirty="0" smtClean="0"/>
              <a:t>Tilly’s army: disorganized, “crammed into Bavaria” (p. 487)</a:t>
            </a:r>
          </a:p>
          <a:p>
            <a:pPr lvl="1"/>
            <a:r>
              <a:rPr lang="en-CA" dirty="0" smtClean="0"/>
              <a:t>Tilly’s death, 30 April 1632</a:t>
            </a:r>
          </a:p>
          <a:p>
            <a:pPr lvl="1"/>
            <a:r>
              <a:rPr lang="en-CA" dirty="0" smtClean="0"/>
              <a:t>Catholic refugees (in Cologne)</a:t>
            </a:r>
          </a:p>
          <a:p>
            <a:pPr lvl="1"/>
            <a:r>
              <a:rPr lang="en-CA" dirty="0" smtClean="0"/>
              <a:t>“For most people, regardless of confession, the spread of the war brought disease, hardship, and uncertainty” (p. 488).</a:t>
            </a:r>
          </a:p>
        </p:txBody>
      </p:sp>
    </p:spTree>
    <p:extLst>
      <p:ext uri="{BB962C8B-B14F-4D97-AF65-F5344CB8AC3E}">
        <p14:creationId xmlns:p14="http://schemas.microsoft.com/office/powerpoint/2010/main" val="29974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CA" sz="3200" dirty="0" smtClean="0"/>
              <a:t>Why did Sweden invade the Holy Roman Empire?</a:t>
            </a:r>
          </a:p>
          <a:p>
            <a:pPr marL="651510" indent="-514350">
              <a:buFont typeface="+mj-lt"/>
              <a:buAutoNum type="arabicPeriod"/>
            </a:pPr>
            <a:r>
              <a:rPr lang="en-CA" sz="3200" dirty="0" smtClean="0"/>
              <a:t>What explains Sweden’s initial success?</a:t>
            </a:r>
          </a:p>
          <a:p>
            <a:pPr marL="651510" indent="-514350">
              <a:buFont typeface="+mj-lt"/>
              <a:buAutoNum type="arabicPeriod"/>
            </a:pPr>
            <a:r>
              <a:rPr lang="en-CA" sz="3200" dirty="0" smtClean="0"/>
              <a:t>What challenges did Sweden face?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600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r>
              <a:rPr lang="en-CA" dirty="0" smtClean="0"/>
              <a:t>Imperial weakness</a:t>
            </a:r>
          </a:p>
          <a:p>
            <a:pPr lvl="1"/>
            <a:r>
              <a:rPr lang="en-CA" dirty="0" smtClean="0"/>
              <a:t>“</a:t>
            </a:r>
            <a:r>
              <a:rPr lang="en-CA" dirty="0"/>
              <a:t>unable to rescue Catholic Germany” (p. 492)</a:t>
            </a:r>
          </a:p>
          <a:p>
            <a:pPr lvl="1"/>
            <a:r>
              <a:rPr lang="en-CA" dirty="0"/>
              <a:t>Charles of Lorraine: his army could not disrupt Swedes (October 1631)</a:t>
            </a:r>
          </a:p>
          <a:p>
            <a:pPr lvl="1"/>
            <a:r>
              <a:rPr lang="en-CA" dirty="0"/>
              <a:t>Spain: subsidies and more troops in Lower </a:t>
            </a:r>
            <a:r>
              <a:rPr lang="en-CA" dirty="0" smtClean="0"/>
              <a:t>Palatinate</a:t>
            </a:r>
          </a:p>
          <a:p>
            <a:pPr lvl="1"/>
            <a:r>
              <a:rPr lang="en-CA" dirty="0" smtClean="0"/>
              <a:t>France: invasion of Lorraine</a:t>
            </a:r>
          </a:p>
          <a:p>
            <a:pPr lvl="1"/>
            <a:r>
              <a:rPr lang="en-CA" dirty="0" smtClean="0"/>
              <a:t>France: offer of protection:  Mainz</a:t>
            </a:r>
          </a:p>
          <a:p>
            <a:r>
              <a:rPr lang="en-CA" dirty="0" smtClean="0"/>
              <a:t>Ferdinand recalled Wallenstein, December 1631</a:t>
            </a:r>
          </a:p>
          <a:p>
            <a:pPr lvl="1"/>
            <a:r>
              <a:rPr lang="en-CA" dirty="0" smtClean="0"/>
              <a:t>“unconstrained military and plenipotentiary powers” (p. 492)</a:t>
            </a:r>
            <a:endParaRPr lang="en-CA" dirty="0"/>
          </a:p>
          <a:p>
            <a:pPr lvl="1"/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033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609601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5410200"/>
          </a:xfrm>
        </p:spPr>
        <p:txBody>
          <a:bodyPr>
            <a:normAutofit/>
          </a:bodyPr>
          <a:lstStyle/>
          <a:p>
            <a:r>
              <a:rPr lang="en-CA" dirty="0" smtClean="0"/>
              <a:t>military developments, 1632</a:t>
            </a:r>
          </a:p>
          <a:p>
            <a:pPr lvl="1"/>
            <a:r>
              <a:rPr lang="en-CA" dirty="0" smtClean="0"/>
              <a:t>Imperial objective:  secure Habsburg patrimony</a:t>
            </a:r>
          </a:p>
          <a:p>
            <a:pPr lvl="1"/>
            <a:r>
              <a:rPr lang="en-CA" dirty="0" smtClean="0"/>
              <a:t>Catholic League army:  Bavaria, Westphalia</a:t>
            </a:r>
          </a:p>
          <a:p>
            <a:pPr lvl="1"/>
            <a:r>
              <a:rPr lang="en-CA" dirty="0" smtClean="0"/>
              <a:t>Swedish attack on Bavaria</a:t>
            </a:r>
          </a:p>
          <a:p>
            <a:pPr lvl="2"/>
            <a:r>
              <a:rPr lang="en-CA" sz="2400" dirty="0" smtClean="0"/>
              <a:t>Battle of Bamberg (9 March 1632): Imperial victory</a:t>
            </a:r>
          </a:p>
          <a:p>
            <a:pPr lvl="2"/>
            <a:r>
              <a:rPr lang="en-CA" sz="2400" dirty="0" smtClean="0"/>
              <a:t>Battle of the Lech (15 April 1632): Swedish victory</a:t>
            </a:r>
          </a:p>
          <a:p>
            <a:pPr lvl="2"/>
            <a:r>
              <a:rPr lang="en-CA" sz="2400" dirty="0" err="1" smtClean="0"/>
              <a:t>Gustavus</a:t>
            </a:r>
            <a:r>
              <a:rPr lang="en-CA" sz="2400" dirty="0" smtClean="0"/>
              <a:t>’ entry into Munich (17 May 1632)</a:t>
            </a:r>
          </a:p>
        </p:txBody>
      </p:sp>
    </p:spTree>
    <p:extLst>
      <p:ext uri="{BB962C8B-B14F-4D97-AF65-F5344CB8AC3E}">
        <p14:creationId xmlns:p14="http://schemas.microsoft.com/office/powerpoint/2010/main" val="303336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r>
              <a:rPr lang="en-CA" dirty="0" smtClean="0"/>
              <a:t>military developments, 1632</a:t>
            </a:r>
          </a:p>
          <a:p>
            <a:pPr lvl="1"/>
            <a:r>
              <a:rPr lang="en-CA" sz="2600" dirty="0" smtClean="0"/>
              <a:t>Battles </a:t>
            </a:r>
            <a:r>
              <a:rPr lang="en-CA" sz="2600" dirty="0"/>
              <a:t>in other regions</a:t>
            </a:r>
          </a:p>
          <a:p>
            <a:pPr lvl="2"/>
            <a:r>
              <a:rPr lang="en-CA" sz="2400" dirty="0" err="1"/>
              <a:t>Steinau</a:t>
            </a:r>
            <a:r>
              <a:rPr lang="en-CA" sz="2400" dirty="0"/>
              <a:t> in Silesia (29 August, 4 September): Swedish victory</a:t>
            </a:r>
          </a:p>
          <a:p>
            <a:pPr lvl="2"/>
            <a:r>
              <a:rPr lang="en-CA" sz="2400" dirty="0" err="1"/>
              <a:t>Alte</a:t>
            </a:r>
            <a:r>
              <a:rPr lang="en-CA" sz="2400" dirty="0"/>
              <a:t> </a:t>
            </a:r>
            <a:r>
              <a:rPr lang="en-CA" sz="2400" dirty="0" err="1"/>
              <a:t>Veste</a:t>
            </a:r>
            <a:r>
              <a:rPr lang="en-CA" sz="2400" dirty="0"/>
              <a:t> near </a:t>
            </a:r>
            <a:r>
              <a:rPr lang="en-CA" sz="2400" dirty="0" err="1"/>
              <a:t>Nürnberg</a:t>
            </a:r>
            <a:r>
              <a:rPr lang="en-CA" sz="2400" dirty="0"/>
              <a:t> (9 September): Imperial victory</a:t>
            </a:r>
          </a:p>
          <a:p>
            <a:pPr lvl="2"/>
            <a:r>
              <a:rPr lang="en-CA" sz="2400" dirty="0" err="1"/>
              <a:t>Lützen</a:t>
            </a:r>
            <a:r>
              <a:rPr lang="en-CA" sz="2400" dirty="0"/>
              <a:t> in Saxony (16 November</a:t>
            </a:r>
            <a:r>
              <a:rPr lang="en-CA" sz="2400" dirty="0" smtClean="0"/>
              <a:t>): Swedish victory</a:t>
            </a:r>
          </a:p>
          <a:p>
            <a:pPr lvl="3"/>
            <a:r>
              <a:rPr lang="en-CA" sz="2400" dirty="0" smtClean="0"/>
              <a:t>death of </a:t>
            </a:r>
            <a:r>
              <a:rPr lang="en-CA" sz="2400" dirty="0" err="1" smtClean="0"/>
              <a:t>Gustavus</a:t>
            </a:r>
            <a:r>
              <a:rPr lang="en-CA" sz="2400" dirty="0" smtClean="0"/>
              <a:t> </a:t>
            </a:r>
            <a:r>
              <a:rPr lang="en-CA" sz="2400" dirty="0" err="1" smtClean="0"/>
              <a:t>Adolphus</a:t>
            </a:r>
            <a:endParaRPr lang="en-CA" sz="24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9974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Challenges for Sweden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4724400" cy="51663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sz="2400" dirty="0" smtClean="0"/>
              <a:t>Chancellor Axel Oxenstierna in charge</a:t>
            </a:r>
          </a:p>
          <a:p>
            <a:pPr>
              <a:spcAft>
                <a:spcPts val="600"/>
              </a:spcAft>
            </a:pPr>
            <a:r>
              <a:rPr lang="en-CA" sz="2400" dirty="0" smtClean="0"/>
              <a:t>League of Heilbronn, 1633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many German states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France</a:t>
            </a:r>
          </a:p>
          <a:p>
            <a:pPr lvl="2"/>
            <a:r>
              <a:rPr lang="en-CA" sz="2400" dirty="0" smtClean="0"/>
              <a:t>keep Sweden busy in Empire</a:t>
            </a:r>
          </a:p>
          <a:p>
            <a:pPr lvl="2"/>
            <a:r>
              <a:rPr lang="en-CA" sz="2400" dirty="0" smtClean="0"/>
              <a:t>support for Dutch</a:t>
            </a:r>
          </a:p>
          <a:p>
            <a:pPr lvl="2"/>
            <a:r>
              <a:rPr lang="en-CA" sz="2400" dirty="0" smtClean="0"/>
              <a:t>protect German Catholics</a:t>
            </a:r>
          </a:p>
          <a:p>
            <a:pPr lvl="2"/>
            <a:r>
              <a:rPr lang="en-CA" sz="2400" dirty="0" smtClean="0"/>
              <a:t>control Lorraine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9974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Challenges for Sweden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15400" cy="5394960"/>
          </a:xfrm>
        </p:spPr>
        <p:txBody>
          <a:bodyPr/>
          <a:lstStyle/>
          <a:p>
            <a:r>
              <a:rPr lang="en-CA" dirty="0"/>
              <a:t>murder of Wallenstein (24 February </a:t>
            </a:r>
            <a:r>
              <a:rPr lang="en-CA" dirty="0" smtClean="0"/>
              <a:t>1634)</a:t>
            </a:r>
          </a:p>
          <a:p>
            <a:pPr lvl="1"/>
            <a:r>
              <a:rPr lang="en-CA" dirty="0" smtClean="0"/>
              <a:t>reasons</a:t>
            </a:r>
          </a:p>
          <a:p>
            <a:pPr lvl="1"/>
            <a:r>
              <a:rPr lang="en-CA" dirty="0" smtClean="0"/>
              <a:t>significance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212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Challenges for Sweden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4038600" cy="5166360"/>
          </a:xfrm>
        </p:spPr>
        <p:txBody>
          <a:bodyPr/>
          <a:lstStyle/>
          <a:p>
            <a:r>
              <a:rPr lang="en-CA" dirty="0" smtClean="0"/>
              <a:t>Swedish mutiny</a:t>
            </a:r>
          </a:p>
          <a:p>
            <a:pPr lvl="1"/>
            <a:r>
              <a:rPr lang="en-CA" dirty="0" smtClean="0"/>
              <a:t>orchestrated by officers</a:t>
            </a:r>
          </a:p>
          <a:p>
            <a:pPr lvl="1"/>
            <a:r>
              <a:rPr lang="en-CA" dirty="0" smtClean="0"/>
              <a:t>donations continued</a:t>
            </a:r>
          </a:p>
          <a:p>
            <a:r>
              <a:rPr lang="en-CA" dirty="0" smtClean="0"/>
              <a:t>Spanish intervention</a:t>
            </a:r>
          </a:p>
          <a:p>
            <a:pPr lvl="1"/>
            <a:r>
              <a:rPr lang="en-CA" dirty="0" smtClean="0"/>
              <a:t>Duke of Feria (governor of Milan) ordered to march north</a:t>
            </a:r>
          </a:p>
          <a:p>
            <a:pPr lvl="1"/>
            <a:r>
              <a:rPr lang="en-CA" dirty="0" smtClean="0"/>
              <a:t>relieved siege of Konstanz</a:t>
            </a:r>
          </a:p>
          <a:p>
            <a:pPr marL="585216" lvl="1" indent="0">
              <a:spcAft>
                <a:spcPts val="600"/>
              </a:spcAft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212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Challenges for Sweden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5181600" cy="5791200"/>
          </a:xfrm>
        </p:spPr>
        <p:txBody>
          <a:bodyPr>
            <a:normAutofit/>
          </a:bodyPr>
          <a:lstStyle/>
          <a:p>
            <a:r>
              <a:rPr lang="en-CA" dirty="0" smtClean="0"/>
              <a:t>Spanish Intervention</a:t>
            </a:r>
          </a:p>
          <a:p>
            <a:pPr lvl="1"/>
            <a:r>
              <a:rPr lang="en-CA" dirty="0" smtClean="0"/>
              <a:t>Olivares’ plan</a:t>
            </a:r>
          </a:p>
          <a:p>
            <a:pPr lvl="2"/>
            <a:r>
              <a:rPr lang="en-CA" sz="2400" dirty="0" smtClean="0"/>
              <a:t>restore Spanish strength along the Rhine</a:t>
            </a:r>
          </a:p>
          <a:p>
            <a:pPr lvl="2"/>
            <a:r>
              <a:rPr lang="en-CA" sz="2400" dirty="0" smtClean="0"/>
              <a:t>obtain Imperial assistance against the Dutch</a:t>
            </a:r>
          </a:p>
          <a:p>
            <a:pPr lvl="2"/>
            <a:r>
              <a:rPr lang="en-CA" sz="2400" dirty="0" smtClean="0"/>
              <a:t>send more troops to assist the Empire with Cardinal Infant Fernando (Ferdinand)</a:t>
            </a:r>
          </a:p>
          <a:p>
            <a:pPr lvl="2"/>
            <a:r>
              <a:rPr lang="en-CA" sz="2400" dirty="0" smtClean="0"/>
              <a:t>cousin of Archduke Ferdinand (Ferdinand III, 1637-1657)</a:t>
            </a:r>
          </a:p>
          <a:p>
            <a:pPr lvl="2"/>
            <a:r>
              <a:rPr lang="en-CA" sz="2400" dirty="0" smtClean="0"/>
              <a:t>the two </a:t>
            </a:r>
            <a:r>
              <a:rPr lang="en-CA" sz="2400" dirty="0" err="1" smtClean="0"/>
              <a:t>Ferdinands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5692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Challenges for Sweden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229600" cy="5318760"/>
          </a:xfrm>
        </p:spPr>
        <p:txBody>
          <a:bodyPr/>
          <a:lstStyle/>
          <a:p>
            <a:r>
              <a:rPr lang="en-CA" dirty="0" smtClean="0"/>
              <a:t>Spanish Intervention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Nördlingen</a:t>
            </a:r>
            <a:r>
              <a:rPr lang="en-CA" dirty="0" smtClean="0"/>
              <a:t> (6 September 1634): Imperial victory</a:t>
            </a:r>
          </a:p>
          <a:p>
            <a:pPr lvl="1"/>
            <a:r>
              <a:rPr lang="en-CA" dirty="0" smtClean="0"/>
              <a:t>surrender of Württemberg (November 1634)</a:t>
            </a:r>
          </a:p>
          <a:p>
            <a:pPr lvl="1"/>
            <a:r>
              <a:rPr lang="en-CA" dirty="0" smtClean="0"/>
              <a:t>surrender of Heidelberg (November 1634)</a:t>
            </a:r>
          </a:p>
          <a:p>
            <a:r>
              <a:rPr lang="en-CA" dirty="0" smtClean="0"/>
              <a:t>French efforts</a:t>
            </a:r>
          </a:p>
          <a:p>
            <a:pPr lvl="1"/>
            <a:r>
              <a:rPr lang="en-CA" dirty="0" smtClean="0"/>
              <a:t>control of </a:t>
            </a:r>
            <a:r>
              <a:rPr lang="en-CA" dirty="0" err="1" smtClean="0"/>
              <a:t>Philippsburg</a:t>
            </a:r>
            <a:r>
              <a:rPr lang="en-CA" dirty="0" smtClean="0"/>
              <a:t> (September 1634)</a:t>
            </a:r>
          </a:p>
          <a:p>
            <a:pPr lvl="2"/>
            <a:r>
              <a:rPr lang="en-CA" sz="2400" dirty="0" smtClean="0"/>
              <a:t>lost to Imperial forces (January 1635)</a:t>
            </a:r>
          </a:p>
          <a:p>
            <a:pPr lvl="1"/>
            <a:r>
              <a:rPr lang="en-CA" dirty="0" smtClean="0"/>
              <a:t>proposal to exercise greater control </a:t>
            </a:r>
            <a:r>
              <a:rPr lang="en-CA" smtClean="0"/>
              <a:t>of Heilbronn </a:t>
            </a:r>
            <a:r>
              <a:rPr lang="en-CA" dirty="0" smtClean="0"/>
              <a:t>League: money, troops, restoration of Catholic worship</a:t>
            </a:r>
          </a:p>
        </p:txBody>
      </p:sp>
    </p:spTree>
    <p:extLst>
      <p:ext uri="{BB962C8B-B14F-4D97-AF65-F5344CB8AC3E}">
        <p14:creationId xmlns:p14="http://schemas.microsoft.com/office/powerpoint/2010/main" val="188492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Challenges for Sweden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4648200" cy="51663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dirty="0" smtClean="0"/>
              <a:t>loss of allies </a:t>
            </a:r>
            <a:r>
              <a:rPr lang="en-CA" smtClean="0"/>
              <a:t>to Empire</a:t>
            </a:r>
            <a:endParaRPr lang="en-CA" dirty="0" smtClean="0"/>
          </a:p>
          <a:p>
            <a:pPr lvl="1">
              <a:spcAft>
                <a:spcPts val="600"/>
              </a:spcAft>
            </a:pPr>
            <a:r>
              <a:rPr lang="en-CA" dirty="0" err="1" smtClean="0"/>
              <a:t>Pirna</a:t>
            </a:r>
            <a:r>
              <a:rPr lang="en-CA" dirty="0" smtClean="0"/>
              <a:t> talks, 1634-1635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Saxony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Hessen-Darmstadt</a:t>
            </a:r>
          </a:p>
          <a:p>
            <a:pPr lvl="1">
              <a:spcAft>
                <a:spcPts val="600"/>
              </a:spcAft>
            </a:pPr>
            <a:r>
              <a:rPr lang="en-CA" dirty="0" smtClean="0"/>
              <a:t>other Lutheran states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212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Swedish Invasion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r>
              <a:rPr lang="en-CA" dirty="0" smtClean="0"/>
              <a:t>1627: earliest consideration</a:t>
            </a:r>
          </a:p>
          <a:p>
            <a:r>
              <a:rPr lang="en-CA" dirty="0" smtClean="0"/>
              <a:t>April 1630:  Swedish Council of State accepted </a:t>
            </a:r>
            <a:r>
              <a:rPr lang="en-CA" dirty="0" err="1" smtClean="0"/>
              <a:t>Gustavus</a:t>
            </a:r>
            <a:r>
              <a:rPr lang="en-CA" dirty="0" smtClean="0"/>
              <a:t>’ claim about </a:t>
            </a:r>
            <a:r>
              <a:rPr lang="en-CA" dirty="0" err="1" smtClean="0"/>
              <a:t>Lübeck</a:t>
            </a:r>
            <a:r>
              <a:rPr lang="en-CA" dirty="0" smtClean="0"/>
              <a:t>, 1629</a:t>
            </a:r>
          </a:p>
          <a:p>
            <a:r>
              <a:rPr lang="en-CA" dirty="0" smtClean="0"/>
              <a:t>religious motive: to restore monasteries to Protestants?  </a:t>
            </a:r>
          </a:p>
          <a:p>
            <a:pPr lvl="1"/>
            <a:r>
              <a:rPr lang="en-CA" sz="2800" dirty="0" smtClean="0"/>
              <a:t>“</a:t>
            </a:r>
            <a:r>
              <a:rPr lang="en-CA" sz="2800" dirty="0" err="1" smtClean="0"/>
              <a:t>Gustavus</a:t>
            </a:r>
            <a:r>
              <a:rPr lang="en-CA" sz="2800" dirty="0" smtClean="0"/>
              <a:t> did not intend this. Oxenstierna later admitted that religion was merely a pretext, while </a:t>
            </a:r>
            <a:r>
              <a:rPr lang="en-CA" sz="2800" dirty="0" err="1" smtClean="0"/>
              <a:t>Gustavus</a:t>
            </a:r>
            <a:r>
              <a:rPr lang="en-CA" sz="2800" dirty="0" smtClean="0"/>
              <a:t> said that if it had been the cause then he would have declared war on the pope” (p. 462)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64602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Swedish Invasion: Manifesto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Security</a:t>
            </a:r>
            <a:endParaRPr lang="en-CA" dirty="0"/>
          </a:p>
          <a:p>
            <a:pPr marL="971550" lvl="1" indent="-514350"/>
            <a:r>
              <a:rPr lang="en-CA" dirty="0" smtClean="0"/>
              <a:t>reduce the Emperor’s power</a:t>
            </a:r>
          </a:p>
          <a:p>
            <a:pPr marL="1236726" lvl="2" indent="-514350"/>
            <a:r>
              <a:rPr lang="en-CA" sz="2400" dirty="0" smtClean="0"/>
              <a:t>but no call for help from the Empire</a:t>
            </a:r>
          </a:p>
          <a:p>
            <a:pPr marL="971550" lvl="1" indent="-514350"/>
            <a:r>
              <a:rPr lang="en-CA" dirty="0" smtClean="0"/>
              <a:t>German liberties for the peace of Europe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Satisfaction</a:t>
            </a:r>
          </a:p>
          <a:p>
            <a:pPr lvl="1"/>
            <a:r>
              <a:rPr lang="en-CA" dirty="0" smtClean="0"/>
              <a:t>territorial gain: Stralsund, Pomerania (20 July 1630)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Contentment of the army</a:t>
            </a:r>
          </a:p>
          <a:p>
            <a:pPr lvl="1"/>
            <a:r>
              <a:rPr lang="en-CA" dirty="0" smtClean="0"/>
              <a:t>“to make war at Germany’s expense” (p. 464)</a:t>
            </a:r>
          </a:p>
        </p:txBody>
      </p:sp>
    </p:spTree>
    <p:extLst>
      <p:ext uri="{BB962C8B-B14F-4D97-AF65-F5344CB8AC3E}">
        <p14:creationId xmlns:p14="http://schemas.microsoft.com/office/powerpoint/2010/main" val="29153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CA" sz="2400" dirty="0" smtClean="0"/>
              <a:t>“</a:t>
            </a:r>
            <a:r>
              <a:rPr lang="en-CA" dirty="0" smtClean="0"/>
              <a:t>Sweden possessed the technical expertise and manpower for its invasion, but not the resources to sustain it.  </a:t>
            </a:r>
            <a:r>
              <a:rPr lang="en-CA" dirty="0" err="1" smtClean="0"/>
              <a:t>Gustavus</a:t>
            </a:r>
            <a:r>
              <a:rPr lang="en-CA" dirty="0" smtClean="0"/>
              <a:t> was gambling his country’s fortunes on the chance he could succeed where Christian of Denmark had failed and break south from his bridgehead” (p. 459)</a:t>
            </a:r>
          </a:p>
          <a:p>
            <a:pPr>
              <a:spcAft>
                <a:spcPts val="600"/>
              </a:spcAft>
            </a:pPr>
            <a:r>
              <a:rPr lang="en-CA" dirty="0"/>
              <a:t>a</a:t>
            </a:r>
            <a:r>
              <a:rPr lang="en-CA" dirty="0" smtClean="0"/>
              <a:t>lliance with France</a:t>
            </a:r>
          </a:p>
          <a:p>
            <a:pPr>
              <a:spcAft>
                <a:spcPts val="600"/>
              </a:spcAft>
            </a:pPr>
            <a:r>
              <a:rPr lang="en-CA" dirty="0" smtClean="0"/>
              <a:t>alliance with German states</a:t>
            </a:r>
          </a:p>
          <a:p>
            <a:pPr>
              <a:spcAft>
                <a:spcPts val="600"/>
              </a:spcAft>
            </a:pPr>
            <a:r>
              <a:rPr lang="en-CA" dirty="0" smtClean="0"/>
              <a:t>military conquest and assertion of power</a:t>
            </a: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65733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r>
              <a:rPr lang="en-CA" dirty="0" smtClean="0"/>
              <a:t>Alliance with France</a:t>
            </a:r>
          </a:p>
          <a:p>
            <a:pPr lvl="1"/>
            <a:r>
              <a:rPr lang="en-CA" dirty="0" smtClean="0"/>
              <a:t>Treaty of </a:t>
            </a:r>
            <a:r>
              <a:rPr lang="en-CA" dirty="0" err="1" smtClean="0"/>
              <a:t>Bärwalde</a:t>
            </a:r>
            <a:r>
              <a:rPr lang="en-CA" dirty="0" smtClean="0"/>
              <a:t> (23 January 1631)</a:t>
            </a:r>
          </a:p>
          <a:p>
            <a:pPr lvl="2"/>
            <a:r>
              <a:rPr lang="en-CA" sz="2400" dirty="0" smtClean="0"/>
              <a:t>France: 400,000 </a:t>
            </a:r>
            <a:r>
              <a:rPr lang="en-CA" sz="2400" dirty="0" err="1" smtClean="0"/>
              <a:t>talers</a:t>
            </a:r>
            <a:endParaRPr lang="en-CA" sz="2400" dirty="0" smtClean="0"/>
          </a:p>
          <a:p>
            <a:pPr lvl="2"/>
            <a:r>
              <a:rPr lang="en-CA" sz="2400" dirty="0" smtClean="0"/>
              <a:t>Sweden: 36,000 troops in HRE</a:t>
            </a:r>
          </a:p>
          <a:p>
            <a:pPr lvl="2"/>
            <a:r>
              <a:rPr lang="en-CA" sz="2400" dirty="0" smtClean="0"/>
              <a:t>Sweden: no attack on Catholic League</a:t>
            </a:r>
          </a:p>
          <a:p>
            <a:pPr lvl="2"/>
            <a:r>
              <a:rPr lang="en-CA" sz="2400" dirty="0" smtClean="0"/>
              <a:t>Sweden: religious freedom for Catholics</a:t>
            </a:r>
          </a:p>
          <a:p>
            <a:r>
              <a:rPr lang="en-CA" dirty="0" smtClean="0"/>
              <a:t>a problem for France</a:t>
            </a:r>
          </a:p>
          <a:p>
            <a:pPr lvl="1"/>
            <a:r>
              <a:rPr lang="en-CA" dirty="0" smtClean="0"/>
              <a:t>Treaty of Fontainebleau (31 May 1631)</a:t>
            </a:r>
          </a:p>
          <a:p>
            <a:pPr lvl="2"/>
            <a:r>
              <a:rPr lang="en-CA" sz="2400" dirty="0" smtClean="0"/>
              <a:t>France: recognition of Maximilian I’s electoral title</a:t>
            </a:r>
          </a:p>
          <a:p>
            <a:pPr lvl="2"/>
            <a:r>
              <a:rPr lang="en-CA" sz="2400" dirty="0" smtClean="0"/>
              <a:t>France: defence of Bavaria against all enemies</a:t>
            </a:r>
          </a:p>
          <a:p>
            <a:pPr lvl="2"/>
            <a:r>
              <a:rPr lang="en-CA" sz="2400" dirty="0" smtClean="0"/>
              <a:t>Bavaria:  no support for France’s enemies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61434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5105400" cy="5318760"/>
          </a:xfrm>
        </p:spPr>
        <p:txBody>
          <a:bodyPr/>
          <a:lstStyle/>
          <a:p>
            <a:r>
              <a:rPr lang="en-CA" sz="2400" dirty="0" smtClean="0"/>
              <a:t>“Success depended entirely on the German Protestant princes who were now caught between the Swedish lion and the imperial eagle” (p. 465)</a:t>
            </a:r>
          </a:p>
          <a:p>
            <a:r>
              <a:rPr lang="en-CA" sz="2400" dirty="0" err="1" smtClean="0"/>
              <a:t>Gustavus</a:t>
            </a:r>
            <a:r>
              <a:rPr lang="en-CA" sz="2400" dirty="0" smtClean="0"/>
              <a:t> to Georg Wilhelm of Brandenburg (brother-in-law):</a:t>
            </a:r>
          </a:p>
          <a:p>
            <a:pPr lvl="1"/>
            <a:r>
              <a:rPr lang="en-CA" dirty="0" smtClean="0"/>
              <a:t>“I don’t want to be hear about neutrality. His grace must be my friend or foe” (p. 465).</a:t>
            </a:r>
          </a:p>
          <a:p>
            <a:pPr lvl="1"/>
            <a:r>
              <a:rPr lang="en-CA" dirty="0" smtClean="0"/>
              <a:t>Georg Wilhelm (1619-1640)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427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5" y="990600"/>
            <a:ext cx="5326455" cy="5562600"/>
          </a:xfrm>
        </p:spPr>
        <p:txBody>
          <a:bodyPr/>
          <a:lstStyle/>
          <a:p>
            <a:r>
              <a:rPr lang="en-CA" sz="2400" dirty="0" smtClean="0"/>
              <a:t>Leipzig Convention (1630)</a:t>
            </a:r>
          </a:p>
          <a:p>
            <a:pPr lvl="1"/>
            <a:r>
              <a:rPr lang="en-CA" dirty="0" smtClean="0"/>
              <a:t>“not a call for holy war”</a:t>
            </a:r>
          </a:p>
          <a:p>
            <a:pPr lvl="1"/>
            <a:r>
              <a:rPr lang="en-CA" dirty="0" smtClean="0"/>
              <a:t>“not a confessional alliance” </a:t>
            </a:r>
          </a:p>
          <a:p>
            <a:pPr lvl="1"/>
            <a:r>
              <a:rPr lang="en-CA" dirty="0" smtClean="0"/>
              <a:t>“a neutral block” (40,000 troops)</a:t>
            </a:r>
          </a:p>
          <a:p>
            <a:pPr lvl="1"/>
            <a:r>
              <a:rPr lang="en-CA" dirty="0" smtClean="0"/>
              <a:t>Ferdinand II’s stubbornness: Edict of Restitution</a:t>
            </a:r>
          </a:p>
          <a:p>
            <a:pPr lvl="1"/>
            <a:r>
              <a:rPr lang="en-CA" dirty="0" smtClean="0"/>
              <a:t>caution of Protestant princes</a:t>
            </a:r>
          </a:p>
          <a:p>
            <a:pPr lvl="1"/>
            <a:r>
              <a:rPr lang="en-CA" dirty="0" smtClean="0"/>
              <a:t>initial support only from Christian Wilhelm:   administrator of Magdeburg (1598-1631)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427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CA" dirty="0" smtClean="0"/>
              <a:t>Swedish success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CA" dirty="0" smtClean="0"/>
              <a:t>the battle for Magdeburg</a:t>
            </a:r>
          </a:p>
          <a:p>
            <a:pPr lvl="1"/>
            <a:r>
              <a:rPr lang="en-CA" dirty="0" smtClean="0"/>
              <a:t>strategic importance for alliance with Protestants</a:t>
            </a:r>
          </a:p>
          <a:p>
            <a:pPr lvl="1"/>
            <a:r>
              <a:rPr lang="en-CA" dirty="0" smtClean="0"/>
              <a:t>Colonel </a:t>
            </a:r>
            <a:r>
              <a:rPr lang="en-CA" dirty="0" err="1" smtClean="0"/>
              <a:t>Falkenberg</a:t>
            </a:r>
            <a:endParaRPr lang="en-CA" dirty="0" smtClean="0"/>
          </a:p>
          <a:p>
            <a:pPr lvl="1"/>
            <a:r>
              <a:rPr lang="en-CA" dirty="0" err="1" smtClean="0"/>
              <a:t>Gustavus</a:t>
            </a:r>
            <a:r>
              <a:rPr lang="en-CA" dirty="0" smtClean="0"/>
              <a:t>’ invasion of Mecklenburg</a:t>
            </a:r>
          </a:p>
          <a:p>
            <a:pPr lvl="1"/>
            <a:r>
              <a:rPr lang="en-CA" dirty="0" smtClean="0"/>
              <a:t>fall of Frankfurt on the Oder (13 April 1631)</a:t>
            </a:r>
          </a:p>
          <a:p>
            <a:pPr lvl="1"/>
            <a:r>
              <a:rPr lang="en-CA" dirty="0" smtClean="0"/>
              <a:t>destruction of Magdeburg (20 May 1631)</a:t>
            </a:r>
          </a:p>
          <a:p>
            <a:pPr lvl="2"/>
            <a:r>
              <a:rPr lang="en-CA" sz="2400" dirty="0" smtClean="0"/>
              <a:t>“The disaster became a defining event in the war and did much to shape its subsequent interpretation as a benchmark for brutality” (p. 470).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53427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1683</TotalTime>
  <Words>1310</Words>
  <Application>Microsoft Office PowerPoint</Application>
  <PresentationFormat>On-screen Show (4:3)</PresentationFormat>
  <Paragraphs>197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Book Antiqua</vt:lpstr>
      <vt:lpstr>Lucida Sans</vt:lpstr>
      <vt:lpstr>Wingdings</vt:lpstr>
      <vt:lpstr>Wingdings 2</vt:lpstr>
      <vt:lpstr>Wingdings 3</vt:lpstr>
      <vt:lpstr>Apex</vt:lpstr>
      <vt:lpstr>2_Apex</vt:lpstr>
      <vt:lpstr>History 321:  State and Society in Early Modern Europe: The Thirty Years War</vt:lpstr>
      <vt:lpstr>Questions</vt:lpstr>
      <vt:lpstr>Swedish Invasion</vt:lpstr>
      <vt:lpstr>Swedish Invasion: Manifesto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Swedish success</vt:lpstr>
      <vt:lpstr>Challenges for Sweden</vt:lpstr>
      <vt:lpstr>Challenges for Sweden</vt:lpstr>
      <vt:lpstr>Challenges for Sweden</vt:lpstr>
      <vt:lpstr>Challenges for Sweden</vt:lpstr>
      <vt:lpstr>Challenges for Sweden</vt:lpstr>
      <vt:lpstr>Challenges for Sweden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 Pabel</cp:lastModifiedBy>
  <cp:revision>72</cp:revision>
  <dcterms:created xsi:type="dcterms:W3CDTF">2006-08-16T00:00:00Z</dcterms:created>
  <dcterms:modified xsi:type="dcterms:W3CDTF">2015-02-13T23:01:53Z</dcterms:modified>
</cp:coreProperties>
</file>