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92" r:id="rId3"/>
    <p:sldId id="259" r:id="rId4"/>
    <p:sldId id="260" r:id="rId5"/>
    <p:sldId id="263" r:id="rId6"/>
    <p:sldId id="265" r:id="rId7"/>
    <p:sldId id="264" r:id="rId8"/>
    <p:sldId id="268" r:id="rId9"/>
    <p:sldId id="271" r:id="rId10"/>
    <p:sldId id="273" r:id="rId11"/>
    <p:sldId id="295" r:id="rId12"/>
    <p:sldId id="274" r:id="rId13"/>
    <p:sldId id="275" r:id="rId14"/>
    <p:sldId id="276" r:id="rId15"/>
    <p:sldId id="296" r:id="rId16"/>
    <p:sldId id="277" r:id="rId17"/>
    <p:sldId id="278" r:id="rId18"/>
    <p:sldId id="279" r:id="rId19"/>
    <p:sldId id="291" r:id="rId20"/>
    <p:sldId id="280" r:id="rId21"/>
    <p:sldId id="281" r:id="rId22"/>
    <p:sldId id="284" r:id="rId23"/>
    <p:sldId id="287" r:id="rId24"/>
    <p:sldId id="288" r:id="rId25"/>
    <p:sldId id="289" r:id="rId26"/>
    <p:sldId id="293" r:id="rId27"/>
    <p:sldId id="29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2/18/2015</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2/18/2015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2/18/2015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2/18/2015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2/18/2015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2/18/2015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2/18/2015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2/18/2015</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upload.wikimedia.org/wikipedia/commons/4/4c/Herzogtum_Braunschweig_1789.png" TargetMode="External"/><Relationship Id="rId2" Type="http://schemas.openxmlformats.org/officeDocument/2006/relationships/hyperlink" Target="http://www.hup.harvard.edu/features/wilson/wilsoncemap.jp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228600" y="0"/>
            <a:ext cx="8915400" cy="1752600"/>
          </a:xfrm>
        </p:spPr>
        <p:txBody>
          <a:bodyPr>
            <a:normAutofit fontScale="90000"/>
          </a:bodyPr>
          <a:lstStyle/>
          <a:p>
            <a:r>
              <a:rPr lang="en-US" sz="3600" dirty="0" smtClean="0"/>
              <a:t>History 321: </a:t>
            </a:r>
            <a:br>
              <a:rPr lang="en-US" sz="3600" dirty="0" smtClean="0"/>
            </a:br>
            <a:r>
              <a:rPr lang="en-US" sz="3600" dirty="0" smtClean="0"/>
              <a:t>State and Society in Early Modern Europe:</a:t>
            </a:r>
            <a:br>
              <a:rPr lang="en-US" sz="3600" dirty="0" smtClean="0"/>
            </a:br>
            <a:r>
              <a:rPr lang="en-US" sz="3600" dirty="0" smtClean="0"/>
              <a:t>The Thirty Years War</a:t>
            </a:r>
            <a:endParaRPr lang="en-US" sz="3600" dirty="0"/>
          </a:p>
        </p:txBody>
      </p:sp>
    </p:spTree>
    <p:extLst>
      <p:ext uri="{BB962C8B-B14F-4D97-AF65-F5344CB8AC3E}">
        <p14:creationId xmlns:p14="http://schemas.microsoft.com/office/powerpoint/2010/main" val="1076357236"/>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normAutofit/>
          </a:bodyPr>
          <a:lstStyle/>
          <a:p>
            <a:r>
              <a:rPr lang="en-CA" b="0" dirty="0" smtClean="0">
                <a:solidFill>
                  <a:srgbClr val="C00000"/>
                </a:solidFill>
              </a:rPr>
              <a:t>Maps</a:t>
            </a:r>
            <a:endParaRPr lang="en-CA" b="0" dirty="0">
              <a:solidFill>
                <a:srgbClr val="C00000"/>
              </a:solidFill>
            </a:endParaRPr>
          </a:p>
        </p:txBody>
      </p:sp>
      <p:sp>
        <p:nvSpPr>
          <p:cNvPr id="3" name="Content Placeholder 2"/>
          <p:cNvSpPr>
            <a:spLocks noGrp="1"/>
          </p:cNvSpPr>
          <p:nvPr>
            <p:ph idx="1"/>
          </p:nvPr>
        </p:nvSpPr>
        <p:spPr>
          <a:xfrm>
            <a:off x="457200" y="1219200"/>
            <a:ext cx="8229600" cy="5090160"/>
          </a:xfrm>
        </p:spPr>
        <p:txBody>
          <a:bodyPr/>
          <a:lstStyle/>
          <a:p>
            <a:pPr>
              <a:spcAft>
                <a:spcPts val="1200"/>
              </a:spcAft>
            </a:pPr>
            <a:r>
              <a:rPr lang="en-CA" dirty="0" smtClean="0">
                <a:hlinkClick r:id="rId2"/>
              </a:rPr>
              <a:t>Central Europe, 1618</a:t>
            </a:r>
            <a:endParaRPr lang="en-CA" dirty="0" smtClean="0"/>
          </a:p>
          <a:p>
            <a:r>
              <a:rPr lang="en-CA" dirty="0" smtClean="0">
                <a:hlinkClick r:id="rId3"/>
              </a:rPr>
              <a:t>Bishopric of Hildesheim, Duchy of Brunswick-</a:t>
            </a:r>
            <a:r>
              <a:rPr lang="en-CA" dirty="0" err="1" smtClean="0">
                <a:hlinkClick r:id="rId3"/>
              </a:rPr>
              <a:t>Wolfenbüttel</a:t>
            </a:r>
            <a:endParaRPr lang="en-CA" dirty="0"/>
          </a:p>
        </p:txBody>
      </p:sp>
    </p:spTree>
    <p:extLst>
      <p:ext uri="{BB962C8B-B14F-4D97-AF65-F5344CB8AC3E}">
        <p14:creationId xmlns:p14="http://schemas.microsoft.com/office/powerpoint/2010/main" val="1205318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0762"/>
          </a:xfrm>
        </p:spPr>
        <p:txBody>
          <a:bodyPr/>
          <a:lstStyle/>
          <a:p>
            <a:r>
              <a:rPr lang="en-CA" dirty="0" smtClean="0"/>
              <a:t>Question</a:t>
            </a:r>
            <a:endParaRPr lang="en-CA" dirty="0"/>
          </a:p>
        </p:txBody>
      </p:sp>
      <p:sp>
        <p:nvSpPr>
          <p:cNvPr id="3" name="Content Placeholder 2"/>
          <p:cNvSpPr>
            <a:spLocks noGrp="1"/>
          </p:cNvSpPr>
          <p:nvPr>
            <p:ph idx="1"/>
          </p:nvPr>
        </p:nvSpPr>
        <p:spPr/>
        <p:txBody>
          <a:bodyPr>
            <a:normAutofit/>
          </a:bodyPr>
          <a:lstStyle/>
          <a:p>
            <a:r>
              <a:rPr lang="en-CA" sz="3200" dirty="0" smtClean="0"/>
              <a:t>Why did peace remain </a:t>
            </a:r>
            <a:r>
              <a:rPr lang="en-CA" sz="3200" dirty="0" err="1" smtClean="0"/>
              <a:t>elusvie</a:t>
            </a:r>
            <a:r>
              <a:rPr lang="en-CA" sz="3200" dirty="0" smtClean="0"/>
              <a:t> in 1635 and afterwards?</a:t>
            </a:r>
            <a:endParaRPr lang="en-CA" sz="3200" dirty="0"/>
          </a:p>
        </p:txBody>
      </p:sp>
    </p:spTree>
    <p:extLst>
      <p:ext uri="{BB962C8B-B14F-4D97-AF65-F5344CB8AC3E}">
        <p14:creationId xmlns:p14="http://schemas.microsoft.com/office/powerpoint/2010/main" val="35865334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68362"/>
          </a:xfrm>
        </p:spPr>
        <p:txBody>
          <a:bodyPr>
            <a:normAutofit/>
          </a:bodyPr>
          <a:lstStyle/>
          <a:p>
            <a:r>
              <a:rPr lang="en-CA" sz="3600" dirty="0" smtClean="0"/>
              <a:t>Background: finance</a:t>
            </a:r>
            <a:endParaRPr lang="en-CA" sz="3600" dirty="0"/>
          </a:p>
        </p:txBody>
      </p:sp>
      <p:sp>
        <p:nvSpPr>
          <p:cNvPr id="3" name="Content Placeholder 2"/>
          <p:cNvSpPr>
            <a:spLocks noGrp="1"/>
          </p:cNvSpPr>
          <p:nvPr>
            <p:ph idx="1"/>
          </p:nvPr>
        </p:nvSpPr>
        <p:spPr>
          <a:xfrm>
            <a:off x="304800" y="990600"/>
            <a:ext cx="8382000" cy="5318760"/>
          </a:xfrm>
        </p:spPr>
        <p:txBody>
          <a:bodyPr/>
          <a:lstStyle/>
          <a:p>
            <a:r>
              <a:rPr lang="en-CA" dirty="0" smtClean="0"/>
              <a:t>France</a:t>
            </a:r>
          </a:p>
          <a:p>
            <a:pPr lvl="1"/>
            <a:r>
              <a:rPr lang="en-CA" dirty="0" smtClean="0"/>
              <a:t>increase in revenue:</a:t>
            </a:r>
          </a:p>
          <a:p>
            <a:pPr lvl="2"/>
            <a:r>
              <a:rPr lang="en-CA" sz="2400" dirty="0" smtClean="0"/>
              <a:t>32.5 M </a:t>
            </a:r>
            <a:r>
              <a:rPr lang="en-CA" sz="2400" dirty="0" err="1" smtClean="0"/>
              <a:t>livres</a:t>
            </a:r>
            <a:r>
              <a:rPr lang="en-CA" sz="2400" dirty="0" smtClean="0"/>
              <a:t> (1610) – 57.5 M </a:t>
            </a:r>
            <a:r>
              <a:rPr lang="en-CA" sz="2400" dirty="0" err="1" smtClean="0"/>
              <a:t>livres</a:t>
            </a:r>
            <a:r>
              <a:rPr lang="en-CA" sz="2400" dirty="0" smtClean="0"/>
              <a:t> (1635) – 79 m </a:t>
            </a:r>
            <a:r>
              <a:rPr lang="en-CA" sz="2400" dirty="0" err="1" smtClean="0"/>
              <a:t>livres</a:t>
            </a:r>
            <a:r>
              <a:rPr lang="en-CA" sz="2400" dirty="0" smtClean="0"/>
              <a:t> (1643)</a:t>
            </a:r>
          </a:p>
          <a:p>
            <a:pPr lvl="1"/>
            <a:r>
              <a:rPr lang="en-CA" dirty="0" smtClean="0"/>
              <a:t>increases in military spending:</a:t>
            </a:r>
          </a:p>
          <a:p>
            <a:pPr lvl="2"/>
            <a:r>
              <a:rPr lang="en-CA" sz="2400" dirty="0" smtClean="0"/>
              <a:t>16 M </a:t>
            </a:r>
            <a:r>
              <a:rPr lang="en-CA" sz="2400" dirty="0" err="1" smtClean="0"/>
              <a:t>livres</a:t>
            </a:r>
            <a:r>
              <a:rPr lang="en-CA" sz="2400" dirty="0" smtClean="0"/>
              <a:t> (1620s) – 33 M </a:t>
            </a:r>
            <a:r>
              <a:rPr lang="en-CA" sz="2400" dirty="0" err="1" smtClean="0"/>
              <a:t>livres</a:t>
            </a:r>
            <a:r>
              <a:rPr lang="en-CA" sz="2400" dirty="0" smtClean="0"/>
              <a:t> (1635) – 38 M </a:t>
            </a:r>
            <a:r>
              <a:rPr lang="en-CA" sz="2400" dirty="0" err="1" smtClean="0"/>
              <a:t>livres</a:t>
            </a:r>
            <a:r>
              <a:rPr lang="en-CA" sz="2400" dirty="0" smtClean="0"/>
              <a:t> (after 1640)</a:t>
            </a:r>
          </a:p>
          <a:p>
            <a:pPr lvl="1"/>
            <a:r>
              <a:rPr lang="en-CA" dirty="0" smtClean="0"/>
              <a:t>overspending, borrowing</a:t>
            </a:r>
          </a:p>
          <a:p>
            <a:pPr lvl="1"/>
            <a:r>
              <a:rPr lang="en-CA" dirty="0" smtClean="0"/>
              <a:t>“Revenue was not only spent before it was collected, but large parts of the fiscal system were transferred into private hands, largely beyond government control” (p. 558) </a:t>
            </a:r>
          </a:p>
        </p:txBody>
      </p:sp>
    </p:spTree>
    <p:extLst>
      <p:ext uri="{BB962C8B-B14F-4D97-AF65-F5344CB8AC3E}">
        <p14:creationId xmlns:p14="http://schemas.microsoft.com/office/powerpoint/2010/main" val="6478376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2000"/>
          </a:xfrm>
        </p:spPr>
        <p:txBody>
          <a:bodyPr>
            <a:normAutofit/>
          </a:bodyPr>
          <a:lstStyle/>
          <a:p>
            <a:r>
              <a:rPr lang="en-CA" sz="3600" dirty="0" smtClean="0"/>
              <a:t>Background: finance</a:t>
            </a:r>
            <a:endParaRPr lang="en-CA" sz="3600" dirty="0"/>
          </a:p>
        </p:txBody>
      </p:sp>
      <p:sp>
        <p:nvSpPr>
          <p:cNvPr id="3" name="Content Placeholder 2"/>
          <p:cNvSpPr>
            <a:spLocks noGrp="1"/>
          </p:cNvSpPr>
          <p:nvPr>
            <p:ph idx="1"/>
          </p:nvPr>
        </p:nvSpPr>
        <p:spPr>
          <a:xfrm>
            <a:off x="304800" y="838200"/>
            <a:ext cx="8382000" cy="5471160"/>
          </a:xfrm>
        </p:spPr>
        <p:txBody>
          <a:bodyPr>
            <a:normAutofit lnSpcReduction="10000"/>
          </a:bodyPr>
          <a:lstStyle/>
          <a:p>
            <a:r>
              <a:rPr lang="en-CA" dirty="0" smtClean="0"/>
              <a:t>Saxony</a:t>
            </a:r>
          </a:p>
          <a:p>
            <a:pPr lvl="1"/>
            <a:r>
              <a:rPr lang="en-CA" dirty="0" smtClean="0"/>
              <a:t>debt</a:t>
            </a:r>
          </a:p>
          <a:p>
            <a:pPr lvl="2"/>
            <a:r>
              <a:rPr lang="en-CA" dirty="0" smtClean="0"/>
              <a:t>7 M fl. (1628) – 25.2 M fl. (1657)</a:t>
            </a:r>
          </a:p>
          <a:p>
            <a:r>
              <a:rPr lang="en-CA" dirty="0" smtClean="0"/>
              <a:t>Empire</a:t>
            </a:r>
          </a:p>
          <a:p>
            <a:pPr lvl="1"/>
            <a:r>
              <a:rPr lang="en-CA" dirty="0" smtClean="0"/>
              <a:t>1635:  at most 8 M fl. to fund Imperial army</a:t>
            </a:r>
          </a:p>
          <a:p>
            <a:pPr lvl="1"/>
            <a:r>
              <a:rPr lang="en-CA" dirty="0" smtClean="0"/>
              <a:t>problems</a:t>
            </a:r>
          </a:p>
          <a:p>
            <a:pPr lvl="2"/>
            <a:r>
              <a:rPr lang="en-CA" sz="2400" dirty="0" smtClean="0"/>
              <a:t>no funds from northern territories held by Sweden</a:t>
            </a:r>
          </a:p>
          <a:p>
            <a:pPr lvl="2"/>
            <a:r>
              <a:rPr lang="en-CA" sz="2400" dirty="0" smtClean="0"/>
              <a:t>competition between taxes for Imperial army and money raised to fund regional armies (Bavaria, Saxony)</a:t>
            </a:r>
          </a:p>
          <a:p>
            <a:pPr lvl="2"/>
            <a:r>
              <a:rPr lang="en-CA" sz="2400" dirty="0" smtClean="0"/>
              <a:t>decline in size of armies</a:t>
            </a:r>
          </a:p>
          <a:p>
            <a:pPr lvl="2"/>
            <a:r>
              <a:rPr lang="en-CA" sz="2400" dirty="0" smtClean="0"/>
              <a:t>“it was now difficult to launch major operations in more than one region at a time” (p. 619)</a:t>
            </a:r>
          </a:p>
        </p:txBody>
      </p:sp>
    </p:spTree>
    <p:extLst>
      <p:ext uri="{BB962C8B-B14F-4D97-AF65-F5344CB8AC3E}">
        <p14:creationId xmlns:p14="http://schemas.microsoft.com/office/powerpoint/2010/main" val="40546430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09600"/>
          </a:xfrm>
        </p:spPr>
        <p:txBody>
          <a:bodyPr>
            <a:normAutofit fontScale="90000"/>
          </a:bodyPr>
          <a:lstStyle/>
          <a:p>
            <a:r>
              <a:rPr lang="en-CA" sz="3600" dirty="0" smtClean="0"/>
              <a:t>Positions: Spain</a:t>
            </a:r>
            <a:endParaRPr lang="en-CA" sz="3600" dirty="0"/>
          </a:p>
        </p:txBody>
      </p:sp>
      <p:sp>
        <p:nvSpPr>
          <p:cNvPr id="3" name="Content Placeholder 2"/>
          <p:cNvSpPr>
            <a:spLocks noGrp="1"/>
          </p:cNvSpPr>
          <p:nvPr>
            <p:ph idx="1"/>
          </p:nvPr>
        </p:nvSpPr>
        <p:spPr>
          <a:xfrm>
            <a:off x="457200" y="838200"/>
            <a:ext cx="8229600" cy="5791200"/>
          </a:xfrm>
        </p:spPr>
        <p:txBody>
          <a:bodyPr>
            <a:normAutofit/>
          </a:bodyPr>
          <a:lstStyle/>
          <a:p>
            <a:r>
              <a:rPr lang="en-CA" dirty="0" smtClean="0"/>
              <a:t>war with the Dutch</a:t>
            </a:r>
          </a:p>
          <a:p>
            <a:pPr lvl="1"/>
            <a:r>
              <a:rPr lang="en-CA" dirty="0" smtClean="0"/>
              <a:t>Olivares’ objectives:</a:t>
            </a:r>
          </a:p>
          <a:p>
            <a:pPr lvl="2"/>
            <a:r>
              <a:rPr lang="en-CA" sz="2400" dirty="0" smtClean="0"/>
              <a:t>achieve military superiority in Flanders</a:t>
            </a:r>
          </a:p>
          <a:p>
            <a:pPr lvl="2"/>
            <a:r>
              <a:rPr lang="en-CA" sz="2400" dirty="0" smtClean="0"/>
              <a:t>force Dutch “to accept an honourable peace” (p. 555)</a:t>
            </a:r>
          </a:p>
          <a:p>
            <a:pPr lvl="1"/>
            <a:r>
              <a:rPr lang="en-CA" dirty="0" smtClean="0"/>
              <a:t>2 February 1635: Spanish Council of State made the war with the Dutch a priority </a:t>
            </a:r>
          </a:p>
          <a:p>
            <a:pPr lvl="1"/>
            <a:r>
              <a:rPr lang="en-CA" dirty="0" smtClean="0"/>
              <a:t>31 October 1634: Treaty of </a:t>
            </a:r>
            <a:r>
              <a:rPr lang="en-CA" dirty="0" err="1" smtClean="0"/>
              <a:t>Ebersdorf</a:t>
            </a:r>
            <a:r>
              <a:rPr lang="en-CA" dirty="0" smtClean="0"/>
              <a:t>: Imperial assistance for war against the Dutch</a:t>
            </a:r>
          </a:p>
          <a:p>
            <a:pPr lvl="1"/>
            <a:endParaRPr lang="en-CA" dirty="0"/>
          </a:p>
        </p:txBody>
      </p:sp>
    </p:spTree>
    <p:extLst>
      <p:ext uri="{BB962C8B-B14F-4D97-AF65-F5344CB8AC3E}">
        <p14:creationId xmlns:p14="http://schemas.microsoft.com/office/powerpoint/2010/main" val="326577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762000"/>
          </a:xfrm>
        </p:spPr>
        <p:txBody>
          <a:bodyPr>
            <a:normAutofit/>
          </a:bodyPr>
          <a:lstStyle/>
          <a:p>
            <a:pPr algn="l"/>
            <a:r>
              <a:rPr lang="en-CA" sz="3600" dirty="0" smtClean="0"/>
              <a:t>Positions: Spain</a:t>
            </a:r>
            <a:endParaRPr lang="en-CA" sz="3600" dirty="0"/>
          </a:p>
        </p:txBody>
      </p:sp>
      <p:sp>
        <p:nvSpPr>
          <p:cNvPr id="3" name="Content Placeholder 2"/>
          <p:cNvSpPr>
            <a:spLocks noGrp="1"/>
          </p:cNvSpPr>
          <p:nvPr>
            <p:ph idx="1"/>
          </p:nvPr>
        </p:nvSpPr>
        <p:spPr>
          <a:xfrm>
            <a:off x="0" y="838200"/>
            <a:ext cx="4953000" cy="5791200"/>
          </a:xfrm>
        </p:spPr>
        <p:txBody>
          <a:bodyPr>
            <a:normAutofit/>
          </a:bodyPr>
          <a:lstStyle/>
          <a:p>
            <a:r>
              <a:rPr lang="en-CA" dirty="0"/>
              <a:t>conflict with France?</a:t>
            </a:r>
          </a:p>
          <a:p>
            <a:pPr lvl="1"/>
            <a:r>
              <a:rPr lang="en-CA" dirty="0"/>
              <a:t>13 April 1634: Spanish Council of State against war</a:t>
            </a:r>
          </a:p>
          <a:p>
            <a:pPr lvl="1"/>
            <a:r>
              <a:rPr lang="en-CA" dirty="0"/>
              <a:t>12 May 1634: secret agreement with Gaston </a:t>
            </a:r>
            <a:r>
              <a:rPr lang="en-CA" dirty="0" err="1"/>
              <a:t>d’Orléans</a:t>
            </a:r>
            <a:r>
              <a:rPr lang="en-CA" dirty="0"/>
              <a:t>: troops and money for an invasion of </a:t>
            </a:r>
            <a:r>
              <a:rPr lang="en-CA" dirty="0" smtClean="0"/>
              <a:t>France</a:t>
            </a:r>
          </a:p>
          <a:p>
            <a:pPr lvl="1"/>
            <a:r>
              <a:rPr lang="en-CA" dirty="0" smtClean="0"/>
              <a:t>26 March 1635: arrest of Philipp </a:t>
            </a:r>
            <a:r>
              <a:rPr lang="en-CA" dirty="0" err="1" smtClean="0"/>
              <a:t>Christoph</a:t>
            </a:r>
            <a:r>
              <a:rPr lang="en-CA" dirty="0" smtClean="0"/>
              <a:t> von </a:t>
            </a:r>
            <a:r>
              <a:rPr lang="en-CA" dirty="0" err="1" smtClean="0"/>
              <a:t>Sötern</a:t>
            </a:r>
            <a:r>
              <a:rPr lang="en-CA" dirty="0" smtClean="0"/>
              <a:t>, Archbishop Elector or Trier</a:t>
            </a:r>
          </a:p>
          <a:p>
            <a:pPr lvl="1"/>
            <a:r>
              <a:rPr lang="en-CA" dirty="0" smtClean="0"/>
              <a:t>April 1635: capture of Koblenz</a:t>
            </a:r>
            <a:endParaRPr lang="en-CA" dirty="0"/>
          </a:p>
          <a:p>
            <a:endParaRPr lang="en-CA" dirty="0"/>
          </a:p>
        </p:txBody>
      </p:sp>
    </p:spTree>
    <p:extLst>
      <p:ext uri="{BB962C8B-B14F-4D97-AF65-F5344CB8AC3E}">
        <p14:creationId xmlns:p14="http://schemas.microsoft.com/office/powerpoint/2010/main" val="213621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838200"/>
          </a:xfrm>
        </p:spPr>
        <p:txBody>
          <a:bodyPr/>
          <a:lstStyle/>
          <a:p>
            <a:r>
              <a:rPr lang="en-CA" dirty="0" smtClean="0"/>
              <a:t>Positions: France</a:t>
            </a:r>
            <a:endParaRPr lang="en-CA" dirty="0"/>
          </a:p>
        </p:txBody>
      </p:sp>
      <p:sp>
        <p:nvSpPr>
          <p:cNvPr id="3" name="Content Placeholder 2"/>
          <p:cNvSpPr>
            <a:spLocks noGrp="1"/>
          </p:cNvSpPr>
          <p:nvPr>
            <p:ph idx="1"/>
          </p:nvPr>
        </p:nvSpPr>
        <p:spPr>
          <a:xfrm>
            <a:off x="228600" y="914400"/>
            <a:ext cx="4953000" cy="5791200"/>
          </a:xfrm>
        </p:spPr>
        <p:txBody>
          <a:bodyPr>
            <a:normAutofit lnSpcReduction="10000"/>
          </a:bodyPr>
          <a:lstStyle/>
          <a:p>
            <a:r>
              <a:rPr lang="en-CA" dirty="0" smtClean="0"/>
              <a:t>attitudes to conflict between Spain-Dutch Republic, HRE-Sweden</a:t>
            </a:r>
          </a:p>
          <a:p>
            <a:r>
              <a:rPr lang="en-CA" dirty="0" smtClean="0"/>
              <a:t>“Both Protestant powers remained counterweights to perceived Spanish dominance” (p. 555).</a:t>
            </a:r>
          </a:p>
          <a:p>
            <a:r>
              <a:rPr lang="en-CA" dirty="0" smtClean="0"/>
              <a:t>8 February 1635: offensive alliance with the Dutch Republic to invade Spanish Netherlands</a:t>
            </a:r>
          </a:p>
          <a:p>
            <a:r>
              <a:rPr lang="en-CA" dirty="0" smtClean="0"/>
              <a:t>declaration of war on Spain: 26 May 1635</a:t>
            </a:r>
            <a:endParaRPr lang="en-CA" dirty="0"/>
          </a:p>
        </p:txBody>
      </p:sp>
    </p:spTree>
    <p:extLst>
      <p:ext uri="{BB962C8B-B14F-4D97-AF65-F5344CB8AC3E}">
        <p14:creationId xmlns:p14="http://schemas.microsoft.com/office/powerpoint/2010/main" val="342814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lstStyle/>
          <a:p>
            <a:pPr algn="l"/>
            <a:r>
              <a:rPr lang="en-CA" sz="3600" dirty="0" smtClean="0"/>
              <a:t>Conflict, 1635-1636</a:t>
            </a:r>
            <a:endParaRPr lang="en-CA" sz="3600" dirty="0"/>
          </a:p>
        </p:txBody>
      </p:sp>
      <p:sp>
        <p:nvSpPr>
          <p:cNvPr id="3" name="Content Placeholder 2"/>
          <p:cNvSpPr>
            <a:spLocks noGrp="1"/>
          </p:cNvSpPr>
          <p:nvPr>
            <p:ph idx="1"/>
          </p:nvPr>
        </p:nvSpPr>
        <p:spPr>
          <a:xfrm>
            <a:off x="76200" y="990599"/>
            <a:ext cx="5562600" cy="5700713"/>
          </a:xfrm>
        </p:spPr>
        <p:txBody>
          <a:bodyPr>
            <a:normAutofit lnSpcReduction="10000"/>
          </a:bodyPr>
          <a:lstStyle/>
          <a:p>
            <a:r>
              <a:rPr lang="en-CA" dirty="0" smtClean="0"/>
              <a:t>Franco-Dutch invasion of Spanish Netherlands…repulsed</a:t>
            </a:r>
          </a:p>
          <a:p>
            <a:r>
              <a:rPr lang="en-CA" dirty="0" smtClean="0"/>
              <a:t>France co-opted Bernhard of Weimar</a:t>
            </a:r>
          </a:p>
          <a:p>
            <a:r>
              <a:rPr lang="en-CA" dirty="0" smtClean="0"/>
              <a:t>southern front: Lorraine, Alsace, Franche-Comté</a:t>
            </a:r>
          </a:p>
          <a:p>
            <a:r>
              <a:rPr lang="en-CA" dirty="0" smtClean="0"/>
              <a:t>fall of Mainz to Imperial forces: January 1636</a:t>
            </a:r>
          </a:p>
          <a:p>
            <a:r>
              <a:rPr lang="en-CA" dirty="0" smtClean="0"/>
              <a:t>Spanish invasion of France</a:t>
            </a:r>
          </a:p>
          <a:p>
            <a:pPr lvl="1"/>
            <a:r>
              <a:rPr lang="en-CA" dirty="0" smtClean="0"/>
              <a:t>Corbie: </a:t>
            </a:r>
          </a:p>
          <a:p>
            <a:pPr lvl="2"/>
            <a:r>
              <a:rPr lang="en-CA" sz="2400" dirty="0" smtClean="0"/>
              <a:t>Spain: 15 August 1636</a:t>
            </a:r>
          </a:p>
          <a:p>
            <a:pPr lvl="2"/>
            <a:r>
              <a:rPr lang="en-CA" sz="2400" dirty="0" smtClean="0"/>
              <a:t>France: 14 November 1636</a:t>
            </a:r>
            <a:endParaRPr lang="en-CA" sz="2400" dirty="0"/>
          </a:p>
        </p:txBody>
      </p:sp>
    </p:spTree>
    <p:extLst>
      <p:ext uri="{BB962C8B-B14F-4D97-AF65-F5344CB8AC3E}">
        <p14:creationId xmlns:p14="http://schemas.microsoft.com/office/powerpoint/2010/main" val="210904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CA" dirty="0" smtClean="0"/>
              <a:t>Conflict, 1635-1636</a:t>
            </a:r>
            <a:endParaRPr lang="en-CA" dirty="0"/>
          </a:p>
        </p:txBody>
      </p:sp>
      <p:sp>
        <p:nvSpPr>
          <p:cNvPr id="3" name="Content Placeholder 2"/>
          <p:cNvSpPr>
            <a:spLocks noGrp="1"/>
          </p:cNvSpPr>
          <p:nvPr>
            <p:ph idx="1"/>
          </p:nvPr>
        </p:nvSpPr>
        <p:spPr>
          <a:xfrm>
            <a:off x="457200" y="1295400"/>
            <a:ext cx="8229600" cy="5013960"/>
          </a:xfrm>
        </p:spPr>
        <p:txBody>
          <a:bodyPr/>
          <a:lstStyle/>
          <a:p>
            <a:r>
              <a:rPr lang="en-CA" dirty="0" smtClean="0"/>
              <a:t>The invasion of France:  “its real impact was to oblige the French court to accept that it was now engaged in a protracted struggle.  Habsburg cooperation remained ineffective, with the Austrian and Spanish branches pursuing different objectives” (p. 565).</a:t>
            </a:r>
          </a:p>
          <a:p>
            <a:r>
              <a:rPr lang="en-CA" dirty="0" smtClean="0"/>
              <a:t>France and Holy Roman Empire</a:t>
            </a:r>
          </a:p>
          <a:p>
            <a:endParaRPr lang="en-CA" dirty="0"/>
          </a:p>
        </p:txBody>
      </p:sp>
    </p:spTree>
    <p:extLst>
      <p:ext uri="{BB962C8B-B14F-4D97-AF65-F5344CB8AC3E}">
        <p14:creationId xmlns:p14="http://schemas.microsoft.com/office/powerpoint/2010/main" val="27152801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838200"/>
          </a:xfrm>
        </p:spPr>
        <p:txBody>
          <a:bodyPr>
            <a:normAutofit/>
          </a:bodyPr>
          <a:lstStyle/>
          <a:p>
            <a:r>
              <a:rPr lang="en-CA" dirty="0" smtClean="0"/>
              <a:t>The Peace of Prague, 1635</a:t>
            </a:r>
            <a:endParaRPr lang="en-CA" dirty="0"/>
          </a:p>
        </p:txBody>
      </p:sp>
      <p:sp>
        <p:nvSpPr>
          <p:cNvPr id="3" name="Content Placeholder 2"/>
          <p:cNvSpPr>
            <a:spLocks noGrp="1"/>
          </p:cNvSpPr>
          <p:nvPr>
            <p:ph idx="1"/>
          </p:nvPr>
        </p:nvSpPr>
        <p:spPr>
          <a:xfrm>
            <a:off x="457200" y="914400"/>
            <a:ext cx="8229600" cy="5394960"/>
          </a:xfrm>
        </p:spPr>
        <p:txBody>
          <a:bodyPr>
            <a:normAutofit fontScale="92500" lnSpcReduction="10000"/>
          </a:bodyPr>
          <a:lstStyle/>
          <a:p>
            <a:pPr>
              <a:spcAft>
                <a:spcPts val="1200"/>
              </a:spcAft>
            </a:pPr>
            <a:r>
              <a:rPr lang="en-CA" dirty="0" smtClean="0"/>
              <a:t>Read </a:t>
            </a:r>
            <a:r>
              <a:rPr lang="en-CA" i="1" dirty="0" smtClean="0"/>
              <a:t>Sourcebook</a:t>
            </a:r>
            <a:r>
              <a:rPr lang="en-CA" dirty="0" smtClean="0"/>
              <a:t>,</a:t>
            </a:r>
            <a:r>
              <a:rPr lang="en-CA" i="1" dirty="0" smtClean="0"/>
              <a:t> </a:t>
            </a:r>
            <a:r>
              <a:rPr lang="en-CA" dirty="0" smtClean="0"/>
              <a:t>document 103. </a:t>
            </a:r>
            <a:r>
              <a:rPr lang="en-CA" dirty="0"/>
              <a:t>Be prepared to answer the questions below in class. </a:t>
            </a:r>
            <a:endParaRPr lang="en-CA" dirty="0" smtClean="0"/>
          </a:p>
          <a:p>
            <a:pPr marL="651510" indent="-514350">
              <a:spcAft>
                <a:spcPts val="1200"/>
              </a:spcAft>
              <a:buFont typeface="+mj-lt"/>
              <a:buAutoNum type="arabicPeriod"/>
            </a:pPr>
            <a:r>
              <a:rPr lang="en-CA" sz="3200" dirty="0" smtClean="0"/>
              <a:t>What </a:t>
            </a:r>
            <a:r>
              <a:rPr lang="en-CA" sz="3200" dirty="0" smtClean="0"/>
              <a:t>are the most important articles of the Peace of Prague?  Identify them by number. Why do you think they are important</a:t>
            </a:r>
            <a:r>
              <a:rPr lang="en-CA" sz="3200" dirty="0" smtClean="0"/>
              <a:t>?</a:t>
            </a:r>
          </a:p>
          <a:p>
            <a:pPr marL="651510" indent="-514350">
              <a:spcAft>
                <a:spcPts val="1200"/>
              </a:spcAft>
              <a:buFont typeface="+mj-lt"/>
              <a:buAutoNum type="arabicPeriod"/>
            </a:pPr>
            <a:r>
              <a:rPr lang="en-CA" sz="3200" dirty="0"/>
              <a:t>Do the provisions of the Peace of Prague </a:t>
            </a:r>
            <a:r>
              <a:rPr lang="en-CA" sz="3200" dirty="0" smtClean="0"/>
              <a:t>suggest </a:t>
            </a:r>
            <a:r>
              <a:rPr lang="en-CA" sz="3200" dirty="0"/>
              <a:t>that the conflict it aimed to end was religious?</a:t>
            </a:r>
          </a:p>
          <a:p>
            <a:pPr marL="651510" indent="-514350">
              <a:buFont typeface="+mj-lt"/>
              <a:buAutoNum type="arabicPeriod"/>
            </a:pPr>
            <a:r>
              <a:rPr lang="en-CA" sz="3200" dirty="0" smtClean="0"/>
              <a:t>Does </a:t>
            </a:r>
            <a:r>
              <a:rPr lang="en-CA" sz="3200" dirty="0" smtClean="0"/>
              <a:t>it make sense to describe the Peace of Prague as a “Peace without peace”?  Why or why not?</a:t>
            </a:r>
            <a:endParaRPr lang="en-CA" sz="3200" dirty="0"/>
          </a:p>
        </p:txBody>
      </p:sp>
    </p:spTree>
    <p:extLst>
      <p:ext uri="{BB962C8B-B14F-4D97-AF65-F5344CB8AC3E}">
        <p14:creationId xmlns:p14="http://schemas.microsoft.com/office/powerpoint/2010/main" val="6945113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normAutofit/>
          </a:bodyPr>
          <a:lstStyle/>
          <a:p>
            <a:r>
              <a:rPr lang="en-CA" sz="3600" dirty="0" smtClean="0"/>
              <a:t>Holy Roman Empire</a:t>
            </a:r>
            <a:endParaRPr lang="en-CA" sz="3600" dirty="0"/>
          </a:p>
        </p:txBody>
      </p:sp>
      <p:sp>
        <p:nvSpPr>
          <p:cNvPr id="3" name="Content Placeholder 2"/>
          <p:cNvSpPr>
            <a:spLocks noGrp="1"/>
          </p:cNvSpPr>
          <p:nvPr>
            <p:ph idx="1"/>
          </p:nvPr>
        </p:nvSpPr>
        <p:spPr>
          <a:xfrm>
            <a:off x="457200" y="914400"/>
            <a:ext cx="8229600" cy="5791200"/>
          </a:xfrm>
        </p:spPr>
        <p:txBody>
          <a:bodyPr>
            <a:normAutofit/>
          </a:bodyPr>
          <a:lstStyle/>
          <a:p>
            <a:r>
              <a:rPr lang="en-CA" dirty="0" smtClean="0"/>
              <a:t>objectives </a:t>
            </a:r>
          </a:p>
          <a:p>
            <a:pPr marL="651510" indent="-514350">
              <a:buFont typeface="+mj-lt"/>
              <a:buAutoNum type="arabicPeriod"/>
            </a:pPr>
            <a:r>
              <a:rPr lang="en-CA" dirty="0" smtClean="0"/>
              <a:t>unity of imperial estates</a:t>
            </a:r>
          </a:p>
          <a:p>
            <a:pPr marL="651510" indent="-514350">
              <a:buFont typeface="+mj-lt"/>
              <a:buAutoNum type="arabicPeriod"/>
            </a:pPr>
            <a:r>
              <a:rPr lang="en-CA" dirty="0" smtClean="0"/>
              <a:t>military superiority</a:t>
            </a:r>
          </a:p>
          <a:p>
            <a:pPr marL="651510" indent="-514350">
              <a:buFont typeface="+mj-lt"/>
              <a:buAutoNum type="arabicPeriod"/>
            </a:pPr>
            <a:r>
              <a:rPr lang="en-CA" dirty="0" smtClean="0"/>
              <a:t>expulsion of foreigners</a:t>
            </a:r>
          </a:p>
          <a:p>
            <a:r>
              <a:rPr lang="en-CA" dirty="0" smtClean="0"/>
              <a:t>Peace of Prague (30 May 1635)</a:t>
            </a:r>
          </a:p>
          <a:p>
            <a:pPr lvl="1"/>
            <a:r>
              <a:rPr lang="en-CA" dirty="0" smtClean="0"/>
              <a:t>“The Peace did not make Ferdinand an absolute monarch, and his intention was to restore what he regarded as the proper constitutional order” (p. 566).</a:t>
            </a:r>
          </a:p>
          <a:p>
            <a:pPr lvl="1"/>
            <a:r>
              <a:rPr lang="en-CA" dirty="0" smtClean="0"/>
              <a:t>“a monarchical solution” (p. 566)</a:t>
            </a:r>
          </a:p>
          <a:p>
            <a:pPr lvl="1"/>
            <a:r>
              <a:rPr lang="en-CA" dirty="0" smtClean="0"/>
              <a:t>“a degree of imperial authority unacceptable to Sweden and France” (p. 566)</a:t>
            </a:r>
          </a:p>
          <a:p>
            <a:pPr lvl="1"/>
            <a:r>
              <a:rPr lang="en-CA" dirty="0" smtClean="0"/>
              <a:t>defeat of militant Catholics</a:t>
            </a:r>
          </a:p>
          <a:p>
            <a:pPr lvl="1"/>
            <a:endParaRPr lang="en-CA" dirty="0"/>
          </a:p>
        </p:txBody>
      </p:sp>
    </p:spTree>
    <p:extLst>
      <p:ext uri="{BB962C8B-B14F-4D97-AF65-F5344CB8AC3E}">
        <p14:creationId xmlns:p14="http://schemas.microsoft.com/office/powerpoint/2010/main" val="273515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a:bodyPr>
          <a:lstStyle/>
          <a:p>
            <a:r>
              <a:rPr lang="en-CA" sz="3200" dirty="0" smtClean="0"/>
              <a:t>Peace of Prague: essential features</a:t>
            </a:r>
            <a:endParaRPr lang="en-CA" sz="3200" dirty="0"/>
          </a:p>
        </p:txBody>
      </p:sp>
      <p:sp>
        <p:nvSpPr>
          <p:cNvPr id="3" name="Content Placeholder 2"/>
          <p:cNvSpPr>
            <a:spLocks noGrp="1"/>
          </p:cNvSpPr>
          <p:nvPr>
            <p:ph idx="1"/>
          </p:nvPr>
        </p:nvSpPr>
        <p:spPr>
          <a:xfrm>
            <a:off x="457200" y="838200"/>
            <a:ext cx="8229600" cy="5791200"/>
          </a:xfrm>
        </p:spPr>
        <p:txBody>
          <a:bodyPr/>
          <a:lstStyle/>
          <a:p>
            <a:r>
              <a:rPr lang="en-CA" dirty="0" smtClean="0"/>
              <a:t>dissolution of all alliances, including Catholic League</a:t>
            </a:r>
          </a:p>
          <a:p>
            <a:r>
              <a:rPr lang="en-CA" dirty="0" smtClean="0"/>
              <a:t>a new Imperial army</a:t>
            </a:r>
          </a:p>
          <a:p>
            <a:pPr lvl="1"/>
            <a:r>
              <a:rPr lang="en-CA" dirty="0" smtClean="0"/>
              <a:t>separate corps for Bavaria, Saxony</a:t>
            </a:r>
          </a:p>
          <a:p>
            <a:r>
              <a:rPr lang="en-CA" dirty="0" smtClean="0"/>
              <a:t>transfer of Lusatia to Saxony</a:t>
            </a:r>
          </a:p>
          <a:p>
            <a:r>
              <a:rPr lang="en-CA" dirty="0" smtClean="0"/>
              <a:t>no recognition of Calvinism</a:t>
            </a:r>
          </a:p>
          <a:p>
            <a:r>
              <a:rPr lang="en-CA" dirty="0" smtClean="0"/>
              <a:t>1627: a “new normative year” after which Protestant control of Catholic church property was invalid</a:t>
            </a:r>
          </a:p>
          <a:p>
            <a:pPr lvl="1"/>
            <a:r>
              <a:rPr lang="en-CA" dirty="0" smtClean="0"/>
              <a:t>details left to </a:t>
            </a:r>
            <a:r>
              <a:rPr lang="en-CA" dirty="0" err="1" smtClean="0"/>
              <a:t>biconfessional</a:t>
            </a:r>
            <a:r>
              <a:rPr lang="en-CA" dirty="0" smtClean="0"/>
              <a:t> committee</a:t>
            </a:r>
          </a:p>
          <a:p>
            <a:r>
              <a:rPr lang="en-CA" dirty="0" smtClean="0"/>
              <a:t>agreement between Emperor and Saxony</a:t>
            </a:r>
          </a:p>
          <a:p>
            <a:pPr lvl="1"/>
            <a:r>
              <a:rPr lang="en-CA" dirty="0" smtClean="0"/>
              <a:t>invitation of other states</a:t>
            </a:r>
          </a:p>
          <a:p>
            <a:endParaRPr lang="en-CA" dirty="0" smtClean="0"/>
          </a:p>
          <a:p>
            <a:pPr lvl="1"/>
            <a:endParaRPr lang="en-CA" dirty="0"/>
          </a:p>
        </p:txBody>
      </p:sp>
    </p:spTree>
    <p:extLst>
      <p:ext uri="{BB962C8B-B14F-4D97-AF65-F5344CB8AC3E}">
        <p14:creationId xmlns:p14="http://schemas.microsoft.com/office/powerpoint/2010/main" val="80001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normAutofit fontScale="90000"/>
          </a:bodyPr>
          <a:lstStyle/>
          <a:p>
            <a:r>
              <a:rPr lang="en-CA" dirty="0" smtClean="0"/>
              <a:t>Peace of Prague: stumbling block</a:t>
            </a:r>
            <a:endParaRPr lang="en-CA" dirty="0"/>
          </a:p>
        </p:txBody>
      </p:sp>
      <p:sp>
        <p:nvSpPr>
          <p:cNvPr id="3" name="Content Placeholder 2"/>
          <p:cNvSpPr>
            <a:spLocks noGrp="1"/>
          </p:cNvSpPr>
          <p:nvPr>
            <p:ph idx="1"/>
          </p:nvPr>
        </p:nvSpPr>
        <p:spPr>
          <a:xfrm>
            <a:off x="457200" y="990600"/>
            <a:ext cx="8229600" cy="5318760"/>
          </a:xfrm>
        </p:spPr>
        <p:txBody>
          <a:bodyPr>
            <a:normAutofit fontScale="92500" lnSpcReduction="10000"/>
          </a:bodyPr>
          <a:lstStyle/>
          <a:p>
            <a:r>
              <a:rPr lang="en-CA" dirty="0" smtClean="0"/>
              <a:t>exclusion of many members of the Heilbronn League</a:t>
            </a:r>
          </a:p>
          <a:p>
            <a:pPr lvl="1"/>
            <a:r>
              <a:rPr lang="en-CA" dirty="0" smtClean="0"/>
              <a:t>Palatine, Hessen-Kassel, Württemberg, Hohenlohe counts</a:t>
            </a:r>
          </a:p>
          <a:p>
            <a:r>
              <a:rPr lang="en-CA" dirty="0" smtClean="0"/>
              <a:t>“amnesty question”</a:t>
            </a:r>
          </a:p>
          <a:p>
            <a:pPr lvl="1"/>
            <a:r>
              <a:rPr lang="en-CA" dirty="0" smtClean="0"/>
              <a:t>“ultimately wrecked the Peace” (p. 571)</a:t>
            </a:r>
          </a:p>
          <a:p>
            <a:r>
              <a:rPr lang="en-CA" dirty="0" smtClean="0"/>
              <a:t>“Ferdinand made it much harder to resolve the amnesty question by enlarging the numbers of those with a vested interest in opposing a pardon.  Yet, by excluding so many, he undermined the desired character of Prague as a general peace” (p. 572)</a:t>
            </a:r>
          </a:p>
          <a:p>
            <a:r>
              <a:rPr lang="en-CA" dirty="0" smtClean="0"/>
              <a:t>Imperial ban for Landgrave Wilhelm V of Hessen-Kassel (October 1635)</a:t>
            </a:r>
          </a:p>
        </p:txBody>
      </p:sp>
    </p:spTree>
    <p:extLst>
      <p:ext uri="{BB962C8B-B14F-4D97-AF65-F5344CB8AC3E}">
        <p14:creationId xmlns:p14="http://schemas.microsoft.com/office/powerpoint/2010/main" val="467285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CA" dirty="0" smtClean="0"/>
              <a:t>Positions: Sweden</a:t>
            </a:r>
            <a:endParaRPr lang="en-CA" dirty="0"/>
          </a:p>
        </p:txBody>
      </p:sp>
      <p:sp>
        <p:nvSpPr>
          <p:cNvPr id="3" name="Content Placeholder 2"/>
          <p:cNvSpPr>
            <a:spLocks noGrp="1"/>
          </p:cNvSpPr>
          <p:nvPr>
            <p:ph idx="1"/>
          </p:nvPr>
        </p:nvSpPr>
        <p:spPr>
          <a:xfrm>
            <a:off x="457200" y="1219200"/>
            <a:ext cx="8229600" cy="5090160"/>
          </a:xfrm>
        </p:spPr>
        <p:txBody>
          <a:bodyPr/>
          <a:lstStyle/>
          <a:p>
            <a:pPr>
              <a:spcAft>
                <a:spcPts val="1200"/>
              </a:spcAft>
            </a:pPr>
            <a:r>
              <a:rPr lang="en-CA" dirty="0" smtClean="0"/>
              <a:t>Read </a:t>
            </a:r>
            <a:r>
              <a:rPr lang="en-CA" i="1" dirty="0" smtClean="0"/>
              <a:t>Sourcebook</a:t>
            </a:r>
            <a:r>
              <a:rPr lang="en-CA" dirty="0" smtClean="0"/>
              <a:t>,</a:t>
            </a:r>
            <a:r>
              <a:rPr lang="en-CA" i="1" dirty="0" smtClean="0"/>
              <a:t> </a:t>
            </a:r>
            <a:r>
              <a:rPr lang="en-CA" dirty="0" smtClean="0"/>
              <a:t>documents 104, 106, 107, 108.  Be prepared to answer the questions below in class. </a:t>
            </a:r>
            <a:endParaRPr lang="en-CA" dirty="0" smtClean="0"/>
          </a:p>
          <a:p>
            <a:pPr marL="651510" indent="-514350">
              <a:spcAft>
                <a:spcPts val="1200"/>
              </a:spcAft>
              <a:buFont typeface="+mj-lt"/>
              <a:buAutoNum type="arabicPeriod"/>
            </a:pPr>
            <a:r>
              <a:rPr lang="en-CA" sz="3200" dirty="0" smtClean="0"/>
              <a:t>What </a:t>
            </a:r>
            <a:r>
              <a:rPr lang="en-CA" sz="3200" dirty="0" smtClean="0"/>
              <a:t>were Sweden’s objectives in 1635?</a:t>
            </a:r>
          </a:p>
          <a:p>
            <a:pPr marL="651510" indent="-514350">
              <a:buFont typeface="+mj-lt"/>
              <a:buAutoNum type="arabicPeriod"/>
            </a:pPr>
            <a:r>
              <a:rPr lang="en-CA" sz="3200" dirty="0" smtClean="0"/>
              <a:t>Why did it pursue these objectives?</a:t>
            </a:r>
          </a:p>
          <a:p>
            <a:pPr marL="651510" indent="-514350">
              <a:buFont typeface="+mj-lt"/>
              <a:buAutoNum type="arabicPeriod"/>
            </a:pPr>
            <a:r>
              <a:rPr lang="en-CA" sz="3200" dirty="0" smtClean="0"/>
              <a:t>How would you characterize the outlook of Sweden’s decision makers?</a:t>
            </a:r>
            <a:endParaRPr lang="en-CA" sz="3200" dirty="0"/>
          </a:p>
        </p:txBody>
      </p:sp>
    </p:spTree>
    <p:extLst>
      <p:ext uri="{BB962C8B-B14F-4D97-AF65-F5344CB8AC3E}">
        <p14:creationId xmlns:p14="http://schemas.microsoft.com/office/powerpoint/2010/main" val="12644527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normAutofit/>
          </a:bodyPr>
          <a:lstStyle/>
          <a:p>
            <a:r>
              <a:rPr lang="en-CA" dirty="0" smtClean="0"/>
              <a:t>Sweden</a:t>
            </a:r>
            <a:endParaRPr lang="en-CA" dirty="0"/>
          </a:p>
        </p:txBody>
      </p:sp>
      <p:sp>
        <p:nvSpPr>
          <p:cNvPr id="3" name="Content Placeholder 2"/>
          <p:cNvSpPr>
            <a:spLocks noGrp="1"/>
          </p:cNvSpPr>
          <p:nvPr>
            <p:ph idx="1"/>
          </p:nvPr>
        </p:nvSpPr>
        <p:spPr>
          <a:xfrm>
            <a:off x="457200" y="1143000"/>
            <a:ext cx="8229600" cy="5166360"/>
          </a:xfrm>
        </p:spPr>
        <p:txBody>
          <a:bodyPr/>
          <a:lstStyle/>
          <a:p>
            <a:r>
              <a:rPr lang="en-CA" dirty="0" smtClean="0"/>
              <a:t>Powder Barrel Convention, 21 August 1635</a:t>
            </a:r>
          </a:p>
          <a:p>
            <a:pPr lvl="1"/>
            <a:r>
              <a:rPr lang="en-CA" dirty="0" smtClean="0"/>
              <a:t>disgruntled German officers and Oxenstierna</a:t>
            </a:r>
          </a:p>
          <a:p>
            <a:r>
              <a:rPr lang="en-CA" dirty="0" err="1" smtClean="0"/>
              <a:t>Stuhmsdorf</a:t>
            </a:r>
            <a:r>
              <a:rPr lang="en-CA" dirty="0" smtClean="0"/>
              <a:t> Truce, 12 September 1635</a:t>
            </a:r>
          </a:p>
          <a:p>
            <a:pPr lvl="1"/>
            <a:r>
              <a:rPr lang="en-CA" dirty="0" smtClean="0"/>
              <a:t>extension of Truce of </a:t>
            </a:r>
            <a:r>
              <a:rPr lang="en-CA" dirty="0" err="1" smtClean="0"/>
              <a:t>Altmark</a:t>
            </a:r>
            <a:r>
              <a:rPr lang="en-CA" dirty="0" smtClean="0"/>
              <a:t> (Poland and Sweden)</a:t>
            </a:r>
          </a:p>
          <a:p>
            <a:r>
              <a:rPr lang="en-CA" dirty="0" smtClean="0"/>
              <a:t>Saxony’s relative failure to appeal to German patriotism</a:t>
            </a:r>
          </a:p>
          <a:p>
            <a:r>
              <a:rPr lang="en-CA" dirty="0" smtClean="0"/>
              <a:t>Treaty of Wismar, 1636</a:t>
            </a:r>
          </a:p>
          <a:p>
            <a:pPr lvl="1"/>
            <a:r>
              <a:rPr lang="en-CA" dirty="0" smtClean="0"/>
              <a:t>French subsidies used for raising fresh troops</a:t>
            </a:r>
          </a:p>
          <a:p>
            <a:pPr lvl="1"/>
            <a:r>
              <a:rPr lang="en-CA" dirty="0" smtClean="0"/>
              <a:t>Sweden obliged not to make peace without France</a:t>
            </a:r>
          </a:p>
          <a:p>
            <a:pPr lvl="1"/>
            <a:r>
              <a:rPr lang="en-CA" dirty="0" err="1" smtClean="0"/>
              <a:t>unratified</a:t>
            </a:r>
            <a:endParaRPr lang="en-CA" dirty="0"/>
          </a:p>
        </p:txBody>
      </p:sp>
    </p:spTree>
    <p:extLst>
      <p:ext uri="{BB962C8B-B14F-4D97-AF65-F5344CB8AC3E}">
        <p14:creationId xmlns:p14="http://schemas.microsoft.com/office/powerpoint/2010/main" val="40456588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762000"/>
          </a:xfrm>
        </p:spPr>
        <p:txBody>
          <a:bodyPr>
            <a:normAutofit/>
          </a:bodyPr>
          <a:lstStyle/>
          <a:p>
            <a:r>
              <a:rPr lang="en-CA" sz="3600" dirty="0" smtClean="0"/>
              <a:t>Battle of </a:t>
            </a:r>
            <a:r>
              <a:rPr lang="en-CA" sz="3600" dirty="0" err="1" smtClean="0"/>
              <a:t>Wittstock</a:t>
            </a:r>
            <a:r>
              <a:rPr lang="en-CA" sz="3600" dirty="0" smtClean="0"/>
              <a:t>, 1636</a:t>
            </a:r>
            <a:endParaRPr lang="en-CA" sz="3600" dirty="0"/>
          </a:p>
        </p:txBody>
      </p:sp>
      <p:sp>
        <p:nvSpPr>
          <p:cNvPr id="3" name="Content Placeholder 2"/>
          <p:cNvSpPr>
            <a:spLocks noGrp="1"/>
          </p:cNvSpPr>
          <p:nvPr>
            <p:ph idx="1"/>
          </p:nvPr>
        </p:nvSpPr>
        <p:spPr>
          <a:xfrm>
            <a:off x="228600" y="1219200"/>
            <a:ext cx="4648200" cy="5090160"/>
          </a:xfrm>
        </p:spPr>
        <p:txBody>
          <a:bodyPr/>
          <a:lstStyle/>
          <a:p>
            <a:r>
              <a:rPr lang="en-CA" dirty="0" smtClean="0"/>
              <a:t>Sweden: Johan </a:t>
            </a:r>
            <a:r>
              <a:rPr lang="en-CA" dirty="0" err="1" smtClean="0"/>
              <a:t>Banér</a:t>
            </a:r>
            <a:endParaRPr lang="en-CA" dirty="0" smtClean="0"/>
          </a:p>
          <a:p>
            <a:r>
              <a:rPr lang="en-CA" dirty="0" smtClean="0"/>
              <a:t>Imperial Army: Melchior </a:t>
            </a:r>
            <a:r>
              <a:rPr lang="en-CA" dirty="0" err="1" smtClean="0"/>
              <a:t>Hatzfeldt</a:t>
            </a:r>
            <a:endParaRPr lang="en-CA" dirty="0" smtClean="0"/>
          </a:p>
          <a:p>
            <a:r>
              <a:rPr lang="en-CA" dirty="0" smtClean="0"/>
              <a:t>“one of the most important battles of the war” (p. 583)</a:t>
            </a:r>
            <a:endParaRPr lang="en-CA" dirty="0"/>
          </a:p>
        </p:txBody>
      </p:sp>
    </p:spTree>
    <p:extLst>
      <p:ext uri="{BB962C8B-B14F-4D97-AF65-F5344CB8AC3E}">
        <p14:creationId xmlns:p14="http://schemas.microsoft.com/office/powerpoint/2010/main" val="3080660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a:bodyPr>
          <a:lstStyle/>
          <a:p>
            <a:pPr algn="r"/>
            <a:r>
              <a:rPr lang="en-CA" sz="3600" dirty="0" smtClean="0"/>
              <a:t>Positions, 1636-1640</a:t>
            </a:r>
            <a:endParaRPr lang="en-CA" sz="3600" dirty="0"/>
          </a:p>
        </p:txBody>
      </p:sp>
      <p:sp>
        <p:nvSpPr>
          <p:cNvPr id="3" name="Content Placeholder 2"/>
          <p:cNvSpPr>
            <a:spLocks noGrp="1"/>
          </p:cNvSpPr>
          <p:nvPr>
            <p:ph idx="1"/>
          </p:nvPr>
        </p:nvSpPr>
        <p:spPr>
          <a:xfrm>
            <a:off x="0" y="685800"/>
            <a:ext cx="5257800" cy="6096000"/>
          </a:xfrm>
        </p:spPr>
        <p:txBody>
          <a:bodyPr>
            <a:normAutofit lnSpcReduction="10000"/>
          </a:bodyPr>
          <a:lstStyle/>
          <a:p>
            <a:r>
              <a:rPr lang="en-CA" dirty="0" smtClean="0"/>
              <a:t>Ferdinand III  (1637-1657)</a:t>
            </a:r>
          </a:p>
          <a:p>
            <a:pPr lvl="1"/>
            <a:r>
              <a:rPr lang="en-CA" dirty="0" smtClean="0"/>
              <a:t>electoral congress in Regensburg, 1636-1637</a:t>
            </a:r>
          </a:p>
          <a:p>
            <a:pPr lvl="2"/>
            <a:r>
              <a:rPr lang="en-CA" sz="2400" dirty="0" smtClean="0"/>
              <a:t>money from Spain</a:t>
            </a:r>
          </a:p>
          <a:p>
            <a:pPr lvl="2"/>
            <a:r>
              <a:rPr lang="en-CA" sz="2400" dirty="0" smtClean="0"/>
              <a:t>election of Ferdinand</a:t>
            </a:r>
          </a:p>
          <a:p>
            <a:pPr lvl="2"/>
            <a:r>
              <a:rPr lang="en-CA" sz="2400" dirty="0" smtClean="0"/>
              <a:t>co-operation from Brandenburg</a:t>
            </a:r>
          </a:p>
          <a:p>
            <a:pPr lvl="2"/>
            <a:r>
              <a:rPr lang="en-CA" sz="2400" dirty="0" smtClean="0"/>
              <a:t>inadequate confessional co-operation to deal with Sweden</a:t>
            </a:r>
          </a:p>
          <a:p>
            <a:pPr lvl="1"/>
            <a:r>
              <a:rPr lang="en-CA" dirty="0" smtClean="0"/>
              <a:t>continued reluctance to support Spain against the Dutch</a:t>
            </a:r>
          </a:p>
          <a:p>
            <a:pPr lvl="1"/>
            <a:r>
              <a:rPr lang="en-CA" dirty="0" smtClean="0"/>
              <a:t>desire to solve amnesty question thwarted (p. 612)</a:t>
            </a:r>
          </a:p>
          <a:p>
            <a:pPr lvl="1"/>
            <a:endParaRPr lang="en-CA" dirty="0" smtClean="0"/>
          </a:p>
          <a:p>
            <a:pPr marL="585216" lvl="1" indent="0">
              <a:buNone/>
            </a:pPr>
            <a:endParaRPr lang="en-CA" dirty="0" smtClean="0"/>
          </a:p>
          <a:p>
            <a:pPr marL="265176" indent="0">
              <a:buNone/>
            </a:pPr>
            <a:endParaRPr lang="en-CA" dirty="0"/>
          </a:p>
        </p:txBody>
      </p:sp>
    </p:spTree>
    <p:extLst>
      <p:ext uri="{BB962C8B-B14F-4D97-AF65-F5344CB8AC3E}">
        <p14:creationId xmlns:p14="http://schemas.microsoft.com/office/powerpoint/2010/main" val="381857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normAutofit/>
          </a:bodyPr>
          <a:lstStyle/>
          <a:p>
            <a:r>
              <a:rPr lang="en-CA" sz="3600" dirty="0" smtClean="0"/>
              <a:t>Positions, 1636-1640</a:t>
            </a:r>
            <a:endParaRPr lang="en-CA" sz="3600" dirty="0"/>
          </a:p>
        </p:txBody>
      </p:sp>
      <p:sp>
        <p:nvSpPr>
          <p:cNvPr id="3" name="Content Placeholder 2"/>
          <p:cNvSpPr>
            <a:spLocks noGrp="1"/>
          </p:cNvSpPr>
          <p:nvPr>
            <p:ph idx="1"/>
          </p:nvPr>
        </p:nvSpPr>
        <p:spPr>
          <a:xfrm>
            <a:off x="152400" y="1143000"/>
            <a:ext cx="4724400" cy="5166360"/>
          </a:xfrm>
        </p:spPr>
        <p:txBody>
          <a:bodyPr/>
          <a:lstStyle/>
          <a:p>
            <a:r>
              <a:rPr lang="en-CA" dirty="0"/>
              <a:t>Wilhelm V of Hessen-Kassel (d. 1 October 1637)</a:t>
            </a:r>
          </a:p>
          <a:p>
            <a:pPr lvl="1"/>
            <a:r>
              <a:rPr lang="en-CA" dirty="0"/>
              <a:t>alliance with France (1636)</a:t>
            </a:r>
          </a:p>
          <a:p>
            <a:pPr lvl="1"/>
            <a:r>
              <a:rPr lang="en-CA" dirty="0"/>
              <a:t>Imperial invasion (April 1637)</a:t>
            </a:r>
          </a:p>
          <a:p>
            <a:pPr lvl="1"/>
            <a:r>
              <a:rPr lang="en-CA" dirty="0"/>
              <a:t>truce with Emperor under Amalie Elizabeth (1638)</a:t>
            </a:r>
          </a:p>
          <a:p>
            <a:endParaRPr lang="en-CA" dirty="0"/>
          </a:p>
        </p:txBody>
      </p:sp>
    </p:spTree>
    <p:extLst>
      <p:ext uri="{BB962C8B-B14F-4D97-AF65-F5344CB8AC3E}">
        <p14:creationId xmlns:p14="http://schemas.microsoft.com/office/powerpoint/2010/main" val="2530126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
            <a:ext cx="8229600" cy="685800"/>
          </a:xfrm>
        </p:spPr>
        <p:txBody>
          <a:bodyPr>
            <a:normAutofit/>
          </a:bodyPr>
          <a:lstStyle/>
          <a:p>
            <a:r>
              <a:rPr lang="en-CA" sz="3600" dirty="0" smtClean="0"/>
              <a:t>Positions, 1636-1640</a:t>
            </a:r>
            <a:endParaRPr lang="en-CA" sz="3600" dirty="0"/>
          </a:p>
        </p:txBody>
      </p:sp>
      <p:sp>
        <p:nvSpPr>
          <p:cNvPr id="3" name="Content Placeholder 2"/>
          <p:cNvSpPr>
            <a:spLocks noGrp="1"/>
          </p:cNvSpPr>
          <p:nvPr>
            <p:ph idx="1"/>
          </p:nvPr>
        </p:nvSpPr>
        <p:spPr>
          <a:xfrm>
            <a:off x="228600" y="762000"/>
            <a:ext cx="5105400" cy="5943600"/>
          </a:xfrm>
        </p:spPr>
        <p:txBody>
          <a:bodyPr>
            <a:normAutofit lnSpcReduction="10000"/>
          </a:bodyPr>
          <a:lstStyle/>
          <a:p>
            <a:r>
              <a:rPr lang="en-CA" dirty="0" smtClean="0"/>
              <a:t>Treaty of Hamburg (15 March 1638)</a:t>
            </a:r>
          </a:p>
          <a:p>
            <a:pPr lvl="1"/>
            <a:r>
              <a:rPr lang="en-CA" dirty="0" smtClean="0"/>
              <a:t>renewal of Franco-Swedish alliance</a:t>
            </a:r>
          </a:p>
          <a:p>
            <a:pPr lvl="2"/>
            <a:r>
              <a:rPr lang="en-CA" sz="2400" dirty="0" smtClean="0"/>
              <a:t>extension of French subsidies</a:t>
            </a:r>
          </a:p>
          <a:p>
            <a:pPr lvl="2"/>
            <a:r>
              <a:rPr lang="en-CA" sz="2400" dirty="0" smtClean="0"/>
              <a:t>Sweden remained outside of war between France and Spain.</a:t>
            </a:r>
          </a:p>
          <a:p>
            <a:r>
              <a:rPr lang="en-CA" dirty="0" smtClean="0"/>
              <a:t>Karl Ludwig of the Palatinate</a:t>
            </a:r>
          </a:p>
          <a:p>
            <a:pPr lvl="1"/>
            <a:r>
              <a:rPr lang="en-CA" dirty="0" smtClean="0"/>
              <a:t>failed attempt to take the </a:t>
            </a:r>
            <a:r>
              <a:rPr lang="en-CA" dirty="0" err="1" smtClean="0"/>
              <a:t>Rhenish</a:t>
            </a:r>
            <a:r>
              <a:rPr lang="en-CA" dirty="0" smtClean="0"/>
              <a:t> Palatinate (1638)</a:t>
            </a:r>
          </a:p>
          <a:p>
            <a:pPr lvl="1"/>
            <a:r>
              <a:rPr lang="en-CA" dirty="0" smtClean="0"/>
              <a:t>defeated by Imperial army (p. 594)</a:t>
            </a:r>
          </a:p>
        </p:txBody>
      </p:sp>
    </p:spTree>
    <p:extLst>
      <p:ext uri="{BB962C8B-B14F-4D97-AF65-F5344CB8AC3E}">
        <p14:creationId xmlns:p14="http://schemas.microsoft.com/office/powerpoint/2010/main" val="118098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92162"/>
          </a:xfrm>
        </p:spPr>
        <p:txBody>
          <a:bodyPr>
            <a:normAutofit/>
          </a:bodyPr>
          <a:lstStyle/>
          <a:p>
            <a:r>
              <a:rPr lang="en-CA" sz="3600" dirty="0" smtClean="0"/>
              <a:t>Fighting</a:t>
            </a:r>
            <a:endParaRPr lang="en-CA" sz="3600" dirty="0"/>
          </a:p>
        </p:txBody>
      </p:sp>
      <p:sp>
        <p:nvSpPr>
          <p:cNvPr id="3" name="Content Placeholder 2"/>
          <p:cNvSpPr>
            <a:spLocks noGrp="1"/>
          </p:cNvSpPr>
          <p:nvPr>
            <p:ph idx="1"/>
          </p:nvPr>
        </p:nvSpPr>
        <p:spPr>
          <a:xfrm>
            <a:off x="228600" y="914400"/>
            <a:ext cx="4876800" cy="5471160"/>
          </a:xfrm>
        </p:spPr>
        <p:txBody>
          <a:bodyPr/>
          <a:lstStyle/>
          <a:p>
            <a:r>
              <a:rPr lang="en-CA" dirty="0" smtClean="0"/>
              <a:t>Partisans (p. 601)</a:t>
            </a:r>
          </a:p>
          <a:p>
            <a:pPr lvl="1"/>
            <a:r>
              <a:rPr lang="en-CA" dirty="0" err="1" smtClean="0"/>
              <a:t>Konrad</a:t>
            </a:r>
            <a:r>
              <a:rPr lang="en-CA" dirty="0" smtClean="0"/>
              <a:t> </a:t>
            </a:r>
            <a:r>
              <a:rPr lang="en-CA" dirty="0" err="1" smtClean="0"/>
              <a:t>Widerhold</a:t>
            </a:r>
            <a:r>
              <a:rPr lang="en-CA" dirty="0" smtClean="0"/>
              <a:t> (1598?-1667)</a:t>
            </a:r>
          </a:p>
          <a:p>
            <a:pPr lvl="1"/>
            <a:r>
              <a:rPr lang="en-CA" dirty="0" smtClean="0"/>
              <a:t>humble origins</a:t>
            </a:r>
          </a:p>
          <a:p>
            <a:pPr lvl="1"/>
            <a:r>
              <a:rPr lang="en-CA" dirty="0" smtClean="0"/>
              <a:t>significance</a:t>
            </a:r>
            <a:endParaRPr lang="en-CA" dirty="0"/>
          </a:p>
        </p:txBody>
      </p:sp>
    </p:spTree>
    <p:extLst>
      <p:ext uri="{BB962C8B-B14F-4D97-AF65-F5344CB8AC3E}">
        <p14:creationId xmlns:p14="http://schemas.microsoft.com/office/powerpoint/2010/main" val="399240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762000"/>
          </a:xfrm>
        </p:spPr>
        <p:txBody>
          <a:bodyPr>
            <a:normAutofit/>
          </a:bodyPr>
          <a:lstStyle/>
          <a:p>
            <a:r>
              <a:rPr lang="en-CA" sz="3600" dirty="0" smtClean="0"/>
              <a:t>Fighting: Theatres of Conflict</a:t>
            </a:r>
            <a:endParaRPr lang="en-CA" sz="3600" dirty="0"/>
          </a:p>
        </p:txBody>
      </p:sp>
      <p:sp>
        <p:nvSpPr>
          <p:cNvPr id="3" name="Content Placeholder 2"/>
          <p:cNvSpPr>
            <a:spLocks noGrp="1"/>
          </p:cNvSpPr>
          <p:nvPr>
            <p:ph idx="1"/>
          </p:nvPr>
        </p:nvSpPr>
        <p:spPr>
          <a:xfrm>
            <a:off x="457200" y="838200"/>
            <a:ext cx="8229600" cy="5471160"/>
          </a:xfrm>
        </p:spPr>
        <p:txBody>
          <a:bodyPr/>
          <a:lstStyle/>
          <a:p>
            <a:r>
              <a:rPr lang="en-CA" dirty="0" smtClean="0"/>
              <a:t>Rhineland</a:t>
            </a:r>
          </a:p>
          <a:p>
            <a:pPr lvl="1"/>
            <a:r>
              <a:rPr lang="en-CA" dirty="0" smtClean="0"/>
              <a:t>French surrender of </a:t>
            </a:r>
            <a:r>
              <a:rPr lang="en-CA" dirty="0" err="1" smtClean="0"/>
              <a:t>Ehrenbreitstein</a:t>
            </a:r>
            <a:r>
              <a:rPr lang="en-CA" dirty="0" smtClean="0"/>
              <a:t> (June 1637)</a:t>
            </a:r>
            <a:endParaRPr lang="en-CA" dirty="0"/>
          </a:p>
        </p:txBody>
      </p:sp>
    </p:spTree>
    <p:extLst>
      <p:ext uri="{BB962C8B-B14F-4D97-AF65-F5344CB8AC3E}">
        <p14:creationId xmlns:p14="http://schemas.microsoft.com/office/powerpoint/2010/main" val="327218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normAutofit/>
          </a:bodyPr>
          <a:lstStyle/>
          <a:p>
            <a:r>
              <a:rPr lang="en-CA" sz="3600" dirty="0" smtClean="0"/>
              <a:t>Fighting: Theatres of Conflict</a:t>
            </a:r>
            <a:endParaRPr lang="en-CA" sz="3600" dirty="0"/>
          </a:p>
        </p:txBody>
      </p:sp>
      <p:sp>
        <p:nvSpPr>
          <p:cNvPr id="3" name="Content Placeholder 2"/>
          <p:cNvSpPr>
            <a:spLocks noGrp="1"/>
          </p:cNvSpPr>
          <p:nvPr>
            <p:ph idx="1"/>
          </p:nvPr>
        </p:nvSpPr>
        <p:spPr>
          <a:xfrm>
            <a:off x="228600" y="1143000"/>
            <a:ext cx="8458200" cy="5486400"/>
          </a:xfrm>
        </p:spPr>
        <p:txBody>
          <a:bodyPr>
            <a:normAutofit/>
          </a:bodyPr>
          <a:lstStyle/>
          <a:p>
            <a:r>
              <a:rPr lang="en-CA" dirty="0" smtClean="0"/>
              <a:t>Rhineland</a:t>
            </a:r>
          </a:p>
          <a:p>
            <a:pPr lvl="1"/>
            <a:r>
              <a:rPr lang="en-CA" dirty="0" smtClean="0"/>
              <a:t>Battles of </a:t>
            </a:r>
            <a:r>
              <a:rPr lang="en-CA" dirty="0" err="1" smtClean="0"/>
              <a:t>Rheinfelden</a:t>
            </a:r>
            <a:endParaRPr lang="en-CA" dirty="0" smtClean="0"/>
          </a:p>
          <a:p>
            <a:pPr lvl="2"/>
            <a:r>
              <a:rPr lang="en-CA" sz="2400" dirty="0" smtClean="0"/>
              <a:t>28 February 1638: Imperialist victory</a:t>
            </a:r>
          </a:p>
          <a:p>
            <a:pPr lvl="2"/>
            <a:r>
              <a:rPr lang="en-CA" sz="2400" dirty="0" smtClean="0"/>
              <a:t>3 March 1638: French victory under Bernhard von Weimar</a:t>
            </a:r>
          </a:p>
          <a:p>
            <a:pPr lvl="1"/>
            <a:r>
              <a:rPr lang="en-CA" dirty="0" smtClean="0"/>
              <a:t>Battle of </a:t>
            </a:r>
            <a:r>
              <a:rPr lang="en-CA" dirty="0" err="1" smtClean="0"/>
              <a:t>Wittenweier</a:t>
            </a:r>
            <a:r>
              <a:rPr lang="en-CA" dirty="0" smtClean="0"/>
              <a:t> (8 August 1638)</a:t>
            </a:r>
          </a:p>
          <a:p>
            <a:pPr lvl="2"/>
            <a:r>
              <a:rPr lang="en-CA" sz="2400" dirty="0"/>
              <a:t>French victory under Bernhard von Weimar</a:t>
            </a:r>
          </a:p>
          <a:p>
            <a:pPr lvl="1"/>
            <a:r>
              <a:rPr lang="en-CA" dirty="0" smtClean="0"/>
              <a:t>Fall of </a:t>
            </a:r>
            <a:r>
              <a:rPr lang="en-CA" dirty="0" err="1" smtClean="0"/>
              <a:t>Breisach</a:t>
            </a:r>
            <a:r>
              <a:rPr lang="en-CA" dirty="0" smtClean="0"/>
              <a:t> (19 December 1638)</a:t>
            </a:r>
          </a:p>
          <a:p>
            <a:pPr lvl="2"/>
            <a:r>
              <a:rPr lang="en-CA" sz="2400" dirty="0"/>
              <a:t>French victory under Bernhard von Weimar</a:t>
            </a:r>
          </a:p>
          <a:p>
            <a:pPr lvl="2"/>
            <a:r>
              <a:rPr lang="en-CA" sz="2400" dirty="0" smtClean="0"/>
              <a:t>control of Alsace</a:t>
            </a:r>
          </a:p>
          <a:p>
            <a:pPr lvl="2"/>
            <a:r>
              <a:rPr lang="en-CA" sz="2400" dirty="0" smtClean="0"/>
              <a:t>“The war had shifted deeper into the Empire” (p. 611)</a:t>
            </a:r>
            <a:endParaRPr lang="en-CA" sz="2400" dirty="0"/>
          </a:p>
        </p:txBody>
      </p:sp>
    </p:spTree>
    <p:extLst>
      <p:ext uri="{BB962C8B-B14F-4D97-AF65-F5344CB8AC3E}">
        <p14:creationId xmlns:p14="http://schemas.microsoft.com/office/powerpoint/2010/main" val="64470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normAutofit/>
          </a:bodyPr>
          <a:lstStyle/>
          <a:p>
            <a:r>
              <a:rPr lang="en-CA" sz="3600" dirty="0" smtClean="0"/>
              <a:t>Fighting: Theatres of Conflict</a:t>
            </a:r>
            <a:endParaRPr lang="en-CA" sz="3600" dirty="0"/>
          </a:p>
        </p:txBody>
      </p:sp>
      <p:sp>
        <p:nvSpPr>
          <p:cNvPr id="3" name="Content Placeholder 2"/>
          <p:cNvSpPr>
            <a:spLocks noGrp="1"/>
          </p:cNvSpPr>
          <p:nvPr>
            <p:ph idx="1"/>
          </p:nvPr>
        </p:nvSpPr>
        <p:spPr>
          <a:xfrm>
            <a:off x="228600" y="1143000"/>
            <a:ext cx="5105400" cy="5486400"/>
          </a:xfrm>
        </p:spPr>
        <p:txBody>
          <a:bodyPr>
            <a:normAutofit/>
          </a:bodyPr>
          <a:lstStyle/>
          <a:p>
            <a:r>
              <a:rPr lang="en-CA" dirty="0" smtClean="0"/>
              <a:t>The North</a:t>
            </a:r>
          </a:p>
          <a:p>
            <a:pPr lvl="1"/>
            <a:r>
              <a:rPr lang="en-CA" dirty="0" smtClean="0"/>
              <a:t>Swedish retreat, summer 1637 under Johan </a:t>
            </a:r>
            <a:r>
              <a:rPr lang="en-CA" dirty="0" err="1" smtClean="0"/>
              <a:t>Banér</a:t>
            </a:r>
            <a:endParaRPr lang="en-CA" dirty="0" smtClean="0"/>
          </a:p>
          <a:p>
            <a:pPr lvl="2"/>
            <a:r>
              <a:rPr lang="en-CA" sz="2400" dirty="0" smtClean="0"/>
              <a:t>loss of poorly defended fortresses</a:t>
            </a:r>
          </a:p>
          <a:p>
            <a:pPr lvl="2"/>
            <a:r>
              <a:rPr lang="en-CA" sz="2400" dirty="0" smtClean="0"/>
              <a:t>secure in Baltic bridgehead:  Stettin, 1638</a:t>
            </a:r>
          </a:p>
          <a:p>
            <a:pPr lvl="2"/>
            <a:r>
              <a:rPr lang="en-CA" sz="2400" dirty="0" smtClean="0"/>
              <a:t>Treaty of Hamburg, 15 March 1638</a:t>
            </a:r>
          </a:p>
          <a:p>
            <a:pPr lvl="2"/>
            <a:r>
              <a:rPr lang="en-CA" sz="2400" dirty="0" smtClean="0"/>
              <a:t>Mecklenburg recaptured</a:t>
            </a:r>
          </a:p>
          <a:p>
            <a:pPr lvl="2"/>
            <a:endParaRPr lang="en-CA" sz="2400" dirty="0" smtClean="0"/>
          </a:p>
          <a:p>
            <a:pPr lvl="2"/>
            <a:endParaRPr lang="en-CA" sz="2400" dirty="0" smtClean="0"/>
          </a:p>
        </p:txBody>
      </p:sp>
    </p:spTree>
    <p:extLst>
      <p:ext uri="{BB962C8B-B14F-4D97-AF65-F5344CB8AC3E}">
        <p14:creationId xmlns:p14="http://schemas.microsoft.com/office/powerpoint/2010/main" val="1020279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229600" cy="685800"/>
          </a:xfrm>
        </p:spPr>
        <p:txBody>
          <a:bodyPr>
            <a:normAutofit/>
          </a:bodyPr>
          <a:lstStyle/>
          <a:p>
            <a:r>
              <a:rPr lang="en-CA" sz="3600" dirty="0" smtClean="0"/>
              <a:t>Fighting: Theatres of Conflict</a:t>
            </a:r>
            <a:endParaRPr lang="en-CA" sz="3600" dirty="0"/>
          </a:p>
        </p:txBody>
      </p:sp>
      <p:sp>
        <p:nvSpPr>
          <p:cNvPr id="3" name="Content Placeholder 2"/>
          <p:cNvSpPr>
            <a:spLocks noGrp="1"/>
          </p:cNvSpPr>
          <p:nvPr>
            <p:ph idx="1"/>
          </p:nvPr>
        </p:nvSpPr>
        <p:spPr>
          <a:xfrm>
            <a:off x="0" y="838200"/>
            <a:ext cx="3886200" cy="5791200"/>
          </a:xfrm>
        </p:spPr>
        <p:txBody>
          <a:bodyPr>
            <a:normAutofit/>
          </a:bodyPr>
          <a:lstStyle/>
          <a:p>
            <a:r>
              <a:rPr lang="en-CA" dirty="0" smtClean="0"/>
              <a:t>The North</a:t>
            </a:r>
          </a:p>
          <a:p>
            <a:pPr lvl="1"/>
            <a:r>
              <a:rPr lang="en-CA" dirty="0" err="1" smtClean="0"/>
              <a:t>Banér’s</a:t>
            </a:r>
            <a:r>
              <a:rPr lang="en-CA" dirty="0" smtClean="0"/>
              <a:t> foray into Saxony, Bohemia (1639)</a:t>
            </a:r>
          </a:p>
          <a:p>
            <a:pPr lvl="1"/>
            <a:r>
              <a:rPr lang="en-CA" dirty="0" err="1" smtClean="0"/>
              <a:t>Guelphs</a:t>
            </a:r>
            <a:r>
              <a:rPr lang="en-CA" dirty="0" smtClean="0"/>
              <a:t>, Hessen-Kassel send troops to </a:t>
            </a:r>
            <a:r>
              <a:rPr lang="en-CA" dirty="0" err="1" smtClean="0"/>
              <a:t>Banér</a:t>
            </a:r>
            <a:endParaRPr lang="en-CA" dirty="0" smtClean="0"/>
          </a:p>
          <a:p>
            <a:pPr lvl="1"/>
            <a:r>
              <a:rPr lang="en-CA" dirty="0" err="1" smtClean="0"/>
              <a:t>Banér</a:t>
            </a:r>
            <a:r>
              <a:rPr lang="en-CA" dirty="0" smtClean="0"/>
              <a:t> blockaded </a:t>
            </a:r>
            <a:r>
              <a:rPr lang="en-CA" dirty="0" err="1" smtClean="0"/>
              <a:t>Wolfenbüttel</a:t>
            </a:r>
            <a:r>
              <a:rPr lang="en-CA" dirty="0" smtClean="0"/>
              <a:t> (1639)</a:t>
            </a:r>
          </a:p>
          <a:p>
            <a:pPr lvl="1"/>
            <a:r>
              <a:rPr lang="en-CA" dirty="0" smtClean="0"/>
              <a:t>imperial garrison here as leverage for bishopric of Hildesheim</a:t>
            </a:r>
            <a:endParaRPr lang="en-CA" dirty="0"/>
          </a:p>
          <a:p>
            <a:pPr marL="585216" lvl="1" indent="0">
              <a:buNone/>
            </a:pPr>
            <a:endParaRPr lang="en-CA" dirty="0" smtClean="0"/>
          </a:p>
        </p:txBody>
      </p:sp>
    </p:spTree>
    <p:extLst>
      <p:ext uri="{BB962C8B-B14F-4D97-AF65-F5344CB8AC3E}">
        <p14:creationId xmlns:p14="http://schemas.microsoft.com/office/powerpoint/2010/main" val="388729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normAutofit/>
          </a:bodyPr>
          <a:lstStyle/>
          <a:p>
            <a:r>
              <a:rPr lang="en-CA" sz="3600" dirty="0" smtClean="0"/>
              <a:t>Review of significant battles</a:t>
            </a:r>
            <a:endParaRPr lang="en-CA" sz="3600" dirty="0"/>
          </a:p>
        </p:txBody>
      </p:sp>
      <p:graphicFrame>
        <p:nvGraphicFramePr>
          <p:cNvPr id="4" name="Content Placeholder 3"/>
          <p:cNvGraphicFramePr>
            <a:graphicFrameLocks noGrp="1"/>
          </p:cNvGraphicFramePr>
          <p:nvPr>
            <p:ph idx="1"/>
            <p:extLst/>
          </p:nvPr>
        </p:nvGraphicFramePr>
        <p:xfrm>
          <a:off x="457200" y="1143000"/>
          <a:ext cx="8229600" cy="4114800"/>
        </p:xfrm>
        <a:graphic>
          <a:graphicData uri="http://schemas.openxmlformats.org/drawingml/2006/table">
            <a:tbl>
              <a:tblPr firstRow="1" bandRow="1">
                <a:tableStyleId>{5C22544A-7EE6-4342-B048-85BDC9FD1C3A}</a:tableStyleId>
              </a:tblPr>
              <a:tblGrid>
                <a:gridCol w="1143000"/>
                <a:gridCol w="7086600"/>
              </a:tblGrid>
              <a:tr h="370840">
                <a:tc>
                  <a:txBody>
                    <a:bodyPr/>
                    <a:lstStyle/>
                    <a:p>
                      <a:r>
                        <a:rPr lang="en-CA" sz="2400" dirty="0" smtClean="0">
                          <a:solidFill>
                            <a:schemeClr val="bg1"/>
                          </a:solidFill>
                        </a:rPr>
                        <a:t>Year</a:t>
                      </a:r>
                      <a:endParaRPr lang="en-CA" sz="2400" dirty="0">
                        <a:solidFill>
                          <a:schemeClr val="bg1"/>
                        </a:solidFill>
                      </a:endParaRPr>
                    </a:p>
                  </a:txBody>
                  <a:tcPr/>
                </a:tc>
                <a:tc>
                  <a:txBody>
                    <a:bodyPr/>
                    <a:lstStyle/>
                    <a:p>
                      <a:r>
                        <a:rPr lang="en-CA" sz="2400" dirty="0" smtClean="0">
                          <a:solidFill>
                            <a:schemeClr val="bg1"/>
                          </a:solidFill>
                        </a:rPr>
                        <a:t>Battle</a:t>
                      </a:r>
                      <a:endParaRPr lang="en-CA" sz="2400" dirty="0">
                        <a:solidFill>
                          <a:schemeClr val="bg1"/>
                        </a:solidFill>
                      </a:endParaRPr>
                    </a:p>
                  </a:txBody>
                  <a:tcPr/>
                </a:tc>
              </a:tr>
              <a:tr h="370840">
                <a:tc>
                  <a:txBody>
                    <a:bodyPr/>
                    <a:lstStyle/>
                    <a:p>
                      <a:r>
                        <a:rPr lang="en-CA" sz="2400" dirty="0" smtClean="0"/>
                        <a:t>1620</a:t>
                      </a:r>
                      <a:endParaRPr lang="en-CA" sz="2400" dirty="0"/>
                    </a:p>
                  </a:txBody>
                  <a:tcPr/>
                </a:tc>
                <a:tc>
                  <a:txBody>
                    <a:bodyPr/>
                    <a:lstStyle/>
                    <a:p>
                      <a:r>
                        <a:rPr lang="en-CA" sz="2400" dirty="0" smtClean="0"/>
                        <a:t>White Mountain</a:t>
                      </a:r>
                      <a:endParaRPr lang="en-CA" sz="2400" dirty="0"/>
                    </a:p>
                  </a:txBody>
                  <a:tcPr/>
                </a:tc>
              </a:tr>
              <a:tr h="370840">
                <a:tc>
                  <a:txBody>
                    <a:bodyPr/>
                    <a:lstStyle/>
                    <a:p>
                      <a:r>
                        <a:rPr lang="en-CA" sz="2400" dirty="0" smtClean="0"/>
                        <a:t>1631</a:t>
                      </a:r>
                      <a:endParaRPr lang="en-CA" sz="2400" dirty="0"/>
                    </a:p>
                  </a:txBody>
                  <a:tcPr/>
                </a:tc>
                <a:tc>
                  <a:txBody>
                    <a:bodyPr/>
                    <a:lstStyle/>
                    <a:p>
                      <a:r>
                        <a:rPr lang="en-CA" sz="2400" dirty="0" smtClean="0"/>
                        <a:t>Magdeburg</a:t>
                      </a:r>
                      <a:endParaRPr lang="en-CA" sz="2400" dirty="0"/>
                    </a:p>
                  </a:txBody>
                  <a:tcPr/>
                </a:tc>
              </a:tr>
              <a:tr h="370840">
                <a:tc>
                  <a:txBody>
                    <a:bodyPr/>
                    <a:lstStyle/>
                    <a:p>
                      <a:r>
                        <a:rPr lang="en-CA" sz="2400" dirty="0" smtClean="0"/>
                        <a:t>1631</a:t>
                      </a:r>
                      <a:endParaRPr lang="en-CA" sz="2400" dirty="0"/>
                    </a:p>
                  </a:txBody>
                  <a:tcPr/>
                </a:tc>
                <a:tc>
                  <a:txBody>
                    <a:bodyPr/>
                    <a:lstStyle/>
                    <a:p>
                      <a:r>
                        <a:rPr lang="en-CA" sz="2400" dirty="0" err="1" smtClean="0"/>
                        <a:t>Breitenfeld</a:t>
                      </a:r>
                      <a:endParaRPr lang="en-CA" sz="2400" dirty="0"/>
                    </a:p>
                  </a:txBody>
                  <a:tcPr/>
                </a:tc>
              </a:tr>
              <a:tr h="370840">
                <a:tc>
                  <a:txBody>
                    <a:bodyPr/>
                    <a:lstStyle/>
                    <a:p>
                      <a:r>
                        <a:rPr lang="en-CA" sz="2400" dirty="0" smtClean="0"/>
                        <a:t>1632</a:t>
                      </a:r>
                      <a:endParaRPr lang="en-CA" sz="2400" dirty="0"/>
                    </a:p>
                  </a:txBody>
                  <a:tcPr/>
                </a:tc>
                <a:tc>
                  <a:txBody>
                    <a:bodyPr/>
                    <a:lstStyle/>
                    <a:p>
                      <a:r>
                        <a:rPr lang="en-CA" sz="2400" dirty="0" err="1" smtClean="0"/>
                        <a:t>Lützen</a:t>
                      </a:r>
                      <a:endParaRPr lang="en-CA" sz="2400" dirty="0"/>
                    </a:p>
                  </a:txBody>
                  <a:tcPr/>
                </a:tc>
              </a:tr>
              <a:tr h="370840">
                <a:tc>
                  <a:txBody>
                    <a:bodyPr/>
                    <a:lstStyle/>
                    <a:p>
                      <a:r>
                        <a:rPr lang="en-CA" sz="2400" dirty="0" smtClean="0"/>
                        <a:t>1634</a:t>
                      </a:r>
                      <a:endParaRPr lang="en-CA" sz="2400" dirty="0"/>
                    </a:p>
                  </a:txBody>
                  <a:tcPr/>
                </a:tc>
                <a:tc>
                  <a:txBody>
                    <a:bodyPr/>
                    <a:lstStyle/>
                    <a:p>
                      <a:r>
                        <a:rPr lang="en-CA" sz="2400" dirty="0" err="1" smtClean="0"/>
                        <a:t>Nördlingen</a:t>
                      </a:r>
                      <a:endParaRPr lang="en-CA" sz="2400" dirty="0"/>
                    </a:p>
                  </a:txBody>
                  <a:tcPr/>
                </a:tc>
              </a:tr>
              <a:tr h="370840">
                <a:tc>
                  <a:txBody>
                    <a:bodyPr/>
                    <a:lstStyle/>
                    <a:p>
                      <a:r>
                        <a:rPr lang="en-CA" sz="2400" dirty="0" smtClean="0"/>
                        <a:t>1636</a:t>
                      </a:r>
                      <a:endParaRPr lang="en-CA" sz="2400" dirty="0"/>
                    </a:p>
                  </a:txBody>
                  <a:tcPr/>
                </a:tc>
                <a:tc>
                  <a:txBody>
                    <a:bodyPr/>
                    <a:lstStyle/>
                    <a:p>
                      <a:r>
                        <a:rPr lang="en-CA" sz="2400" dirty="0" err="1" smtClean="0"/>
                        <a:t>Wittstock</a:t>
                      </a:r>
                      <a:endParaRPr lang="en-CA" sz="2400" dirty="0"/>
                    </a:p>
                  </a:txBody>
                  <a:tcPr/>
                </a:tc>
              </a:tr>
              <a:tr h="370840">
                <a:tc>
                  <a:txBody>
                    <a:bodyPr/>
                    <a:lstStyle/>
                    <a:p>
                      <a:endParaRPr lang="en-CA" sz="2400"/>
                    </a:p>
                  </a:txBody>
                  <a:tcPr/>
                </a:tc>
                <a:tc>
                  <a:txBody>
                    <a:bodyPr/>
                    <a:lstStyle/>
                    <a:p>
                      <a:endParaRPr lang="en-CA" sz="2400" dirty="0"/>
                    </a:p>
                  </a:txBody>
                  <a:tcPr/>
                </a:tc>
              </a:tr>
              <a:tr h="370840">
                <a:tc>
                  <a:txBody>
                    <a:bodyPr/>
                    <a:lstStyle/>
                    <a:p>
                      <a:endParaRPr lang="en-CA" sz="2400"/>
                    </a:p>
                  </a:txBody>
                  <a:tcPr/>
                </a:tc>
                <a:tc>
                  <a:txBody>
                    <a:bodyPr/>
                    <a:lstStyle/>
                    <a:p>
                      <a:endParaRPr lang="en-CA" sz="2400" dirty="0"/>
                    </a:p>
                  </a:txBody>
                  <a:tcPr/>
                </a:tc>
              </a:tr>
            </a:tbl>
          </a:graphicData>
        </a:graphic>
      </p:graphicFrame>
    </p:spTree>
    <p:extLst>
      <p:ext uri="{BB962C8B-B14F-4D97-AF65-F5344CB8AC3E}">
        <p14:creationId xmlns:p14="http://schemas.microsoft.com/office/powerpoint/2010/main" val="9955410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925" y="152400"/>
            <a:ext cx="8229600" cy="715962"/>
          </a:xfrm>
        </p:spPr>
        <p:txBody>
          <a:bodyPr>
            <a:normAutofit fontScale="90000"/>
          </a:bodyPr>
          <a:lstStyle/>
          <a:p>
            <a:r>
              <a:rPr lang="en-CA" dirty="0" smtClean="0"/>
              <a:t>Interpreting the War</a:t>
            </a:r>
            <a:endParaRPr lang="en-CA" dirty="0"/>
          </a:p>
        </p:txBody>
      </p:sp>
      <p:sp>
        <p:nvSpPr>
          <p:cNvPr id="3" name="Content Placeholder 2"/>
          <p:cNvSpPr>
            <a:spLocks noGrp="1"/>
          </p:cNvSpPr>
          <p:nvPr>
            <p:ph idx="1"/>
          </p:nvPr>
        </p:nvSpPr>
        <p:spPr>
          <a:xfrm>
            <a:off x="457200" y="990600"/>
            <a:ext cx="8229600" cy="5486400"/>
          </a:xfrm>
        </p:spPr>
        <p:txBody>
          <a:bodyPr>
            <a:normAutofit/>
          </a:bodyPr>
          <a:lstStyle/>
          <a:p>
            <a:r>
              <a:rPr lang="en-CA" dirty="0"/>
              <a:t>Read </a:t>
            </a:r>
            <a:r>
              <a:rPr lang="en-CA" i="1" dirty="0"/>
              <a:t>Sourcebook</a:t>
            </a:r>
            <a:r>
              <a:rPr lang="en-CA" dirty="0"/>
              <a:t>,</a:t>
            </a:r>
            <a:r>
              <a:rPr lang="en-CA" i="1" dirty="0"/>
              <a:t> </a:t>
            </a:r>
            <a:r>
              <a:rPr lang="en-CA" dirty="0"/>
              <a:t>documents </a:t>
            </a:r>
            <a:r>
              <a:rPr lang="en-CA" dirty="0" smtClean="0"/>
              <a:t>109, 112.  </a:t>
            </a:r>
            <a:r>
              <a:rPr lang="en-CA" dirty="0"/>
              <a:t>Be prepared to answer the questions below in class. </a:t>
            </a:r>
          </a:p>
          <a:p>
            <a:pPr marL="651510" indent="-514350">
              <a:buFont typeface="+mj-lt"/>
              <a:buAutoNum type="arabicPeriod"/>
            </a:pPr>
            <a:r>
              <a:rPr lang="en-CA" sz="3200" dirty="0" smtClean="0"/>
              <a:t>What do the retrospectives of Cardinal Richelieu and Maximilian of Bavaria tell us of their interpretations of the Thirty Years War? Pay attention to what they say, how they say it, and what they do not say.</a:t>
            </a:r>
            <a:endParaRPr lang="en-CA" sz="3200" dirty="0"/>
          </a:p>
        </p:txBody>
      </p:sp>
    </p:spTree>
    <p:extLst>
      <p:ext uri="{BB962C8B-B14F-4D97-AF65-F5344CB8AC3E}">
        <p14:creationId xmlns:p14="http://schemas.microsoft.com/office/powerpoint/2010/main" val="426094795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5030</TotalTime>
  <Words>1341</Words>
  <Application>Microsoft Office PowerPoint</Application>
  <PresentationFormat>On-screen Show (4:3)</PresentationFormat>
  <Paragraphs>179</Paragraphs>
  <Slides>27</Slides>
  <Notes>0</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Book Antiqua</vt:lpstr>
      <vt:lpstr>Lucida Sans</vt:lpstr>
      <vt:lpstr>Wingdings</vt:lpstr>
      <vt:lpstr>Wingdings 2</vt:lpstr>
      <vt:lpstr>Wingdings 3</vt:lpstr>
      <vt:lpstr>Apex</vt:lpstr>
      <vt:lpstr>History 321:  State and Society in Early Modern Europe: The Thirty Years War</vt:lpstr>
      <vt:lpstr>Maps</vt:lpstr>
      <vt:lpstr>Question</vt:lpstr>
      <vt:lpstr>Background: finance</vt:lpstr>
      <vt:lpstr>Background: finance</vt:lpstr>
      <vt:lpstr>Positions: Spain</vt:lpstr>
      <vt:lpstr>Positions: Spain</vt:lpstr>
      <vt:lpstr>Positions: France</vt:lpstr>
      <vt:lpstr>Conflict, 1635-1636</vt:lpstr>
      <vt:lpstr>Conflict, 1635-1636</vt:lpstr>
      <vt:lpstr>The Peace of Prague, 1635</vt:lpstr>
      <vt:lpstr>Holy Roman Empire</vt:lpstr>
      <vt:lpstr>Peace of Prague: essential features</vt:lpstr>
      <vt:lpstr>Peace of Prague: stumbling block</vt:lpstr>
      <vt:lpstr>Positions: Sweden</vt:lpstr>
      <vt:lpstr>Sweden</vt:lpstr>
      <vt:lpstr>Battle of Wittstock, 1636</vt:lpstr>
      <vt:lpstr>Positions, 1636-1640</vt:lpstr>
      <vt:lpstr>Positions, 1636-1640</vt:lpstr>
      <vt:lpstr>Positions, 1636-1640</vt:lpstr>
      <vt:lpstr>Fighting</vt:lpstr>
      <vt:lpstr>Fighting: Theatres of Conflict</vt:lpstr>
      <vt:lpstr>Fighting: Theatres of Conflict</vt:lpstr>
      <vt:lpstr>Fighting: Theatres of Conflict</vt:lpstr>
      <vt:lpstr>Fighting: Theatres of Conflict</vt:lpstr>
      <vt:lpstr>Review of significant battles</vt:lpstr>
      <vt:lpstr>Interpreting the War</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321:  State and Society in Early Modern Europe: The Thirty Years War</dc:title>
  <dc:creator>Hilmar</dc:creator>
  <cp:lastModifiedBy>Hilmar Pabel</cp:lastModifiedBy>
  <cp:revision>71</cp:revision>
  <dcterms:created xsi:type="dcterms:W3CDTF">2006-08-16T00:00:00Z</dcterms:created>
  <dcterms:modified xsi:type="dcterms:W3CDTF">2015-02-19T00:04:23Z</dcterms:modified>
</cp:coreProperties>
</file>