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61" r:id="rId2"/>
    <p:sldId id="462" r:id="rId3"/>
    <p:sldId id="463" r:id="rId4"/>
    <p:sldId id="464" r:id="rId5"/>
    <p:sldId id="475" r:id="rId6"/>
    <p:sldId id="476" r:id="rId7"/>
    <p:sldId id="477" r:id="rId8"/>
    <p:sldId id="478" r:id="rId9"/>
    <p:sldId id="466" r:id="rId10"/>
    <p:sldId id="467" r:id="rId11"/>
    <p:sldId id="479" r:id="rId12"/>
    <p:sldId id="480" r:id="rId13"/>
    <p:sldId id="481" r:id="rId14"/>
    <p:sldId id="482" r:id="rId15"/>
    <p:sldId id="483" r:id="rId16"/>
    <p:sldId id="484" r:id="rId17"/>
    <p:sldId id="468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69" r:id="rId26"/>
    <p:sldId id="492" r:id="rId27"/>
    <p:sldId id="470" r:id="rId28"/>
    <p:sldId id="471" r:id="rId29"/>
    <p:sldId id="472" r:id="rId30"/>
    <p:sldId id="473" r:id="rId31"/>
    <p:sldId id="493" r:id="rId32"/>
    <p:sldId id="474" r:id="rId33"/>
  </p:sldIdLst>
  <p:sldSz cx="9144000" cy="6858000" type="screen4x3"/>
  <p:notesSz cx="68580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CC3300"/>
    <a:srgbClr val="66FF33"/>
    <a:srgbClr val="FF0000"/>
    <a:srgbClr val="FFFF00"/>
    <a:srgbClr val="FF66CC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07" autoAdjust="0"/>
    <p:restoredTop sz="94638" autoAdjust="0"/>
  </p:normalViewPr>
  <p:slideViewPr>
    <p:cSldViewPr>
      <p:cViewPr>
        <p:scale>
          <a:sx n="90" d="100"/>
          <a:sy n="90" d="100"/>
        </p:scale>
        <p:origin x="-10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942" y="858"/>
      </p:cViewPr>
      <p:guideLst>
        <p:guide orient="horz" pos="292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685519-89F2-4E18-9EEE-775CDC9A19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537865-8A77-47E3-ABFD-B4A9D0C1DD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EFAF2-55B0-4FB8-9C00-CE9273AD05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CE8EC-0AB6-45BB-9278-ADA9B9C840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A4D79-6555-4CE1-9673-D7D0CD5CDE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F8ABD2-1169-4A74-AD17-38A2BDC3D5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DE5F45-AED1-4A7B-98A0-8DFF3A010E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E0722-D9F7-4F24-8779-68EE011EAB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D6417-939A-4A14-87C7-622797B850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ACA1B-5908-4FD3-A998-A1631E3BCB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68C9F-989D-46DB-A780-A2F3792F8F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3A2D6-A529-4958-AEEC-A09E3BF073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34418-53D6-48FC-9F52-8E7017FC66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F9762-2AA9-48F0-8D0A-F78605B6E5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812A7-68F1-4621-BDD1-FD8C5C64C3F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4A1B50-DCE3-4A4E-9EBF-421FB779D610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ronbachsAlpha.pdf" TargetMode="External"/><Relationship Id="rId2" Type="http://schemas.openxmlformats.org/officeDocument/2006/relationships/hyperlink" Target="Spearman-Brow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Crim860-Assignment3-2023-AttitudeScale.doc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5400" b="1" dirty="0" err="1" smtClean="0"/>
              <a:t>Crim</a:t>
            </a:r>
            <a:r>
              <a:rPr lang="en-CA" sz="5400" b="1" dirty="0" smtClean="0"/>
              <a:t> 860</a:t>
            </a:r>
            <a:br>
              <a:rPr lang="en-CA" sz="5400" b="1" dirty="0" smtClean="0"/>
            </a:br>
            <a:r>
              <a:rPr lang="en-CA" sz="5400" b="1" dirty="0" smtClean="0"/>
              <a:t/>
            </a:r>
            <a:br>
              <a:rPr lang="en-CA" sz="5400" b="1" dirty="0" smtClean="0"/>
            </a:br>
            <a:r>
              <a:rPr lang="en-CA" sz="5400" b="1" dirty="0" smtClean="0"/>
              <a:t>Building a </a:t>
            </a:r>
            <a:r>
              <a:rPr lang="en-CA" sz="5400" b="1" dirty="0" err="1" smtClean="0"/>
              <a:t>Likert</a:t>
            </a:r>
            <a:r>
              <a:rPr lang="en-CA" sz="5400" b="1" dirty="0" smtClean="0"/>
              <a:t> Scale:</a:t>
            </a:r>
            <a:br>
              <a:rPr lang="en-CA" sz="5400" b="1" dirty="0" smtClean="0"/>
            </a:br>
            <a:r>
              <a:rPr lang="en-CA" sz="5400" b="1" dirty="0" smtClean="0"/>
              <a:t>Next Steps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309271"/>
            <a:ext cx="7284864" cy="6107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201688"/>
            <a:ext cx="7920880" cy="646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1397" y="188640"/>
            <a:ext cx="7761206" cy="646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136904" cy="6389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15732"/>
            <a:ext cx="8136904" cy="6335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88640"/>
            <a:ext cx="7632848" cy="64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413116"/>
            <a:ext cx="7632848" cy="603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items that are MOST likely to be useful are those where you have people spreading themselves across the distribution of positive and negative responses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260648"/>
            <a:ext cx="7560840" cy="6379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188640"/>
            <a:ext cx="7200800" cy="628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FU Title-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772400" cy="884360"/>
          </a:xfrm>
        </p:spPr>
      </p:pic>
      <p:pic>
        <p:nvPicPr>
          <p:cNvPr id="7" name="Picture 6" descr="ResponseVolume-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340768"/>
            <a:ext cx="6492974" cy="480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188640"/>
            <a:ext cx="7272808" cy="641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88640"/>
            <a:ext cx="8208912" cy="6442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88640"/>
            <a:ext cx="8064896" cy="6395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50633"/>
            <a:ext cx="8064896" cy="6271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260648"/>
            <a:ext cx="8031366" cy="6271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is a good time to re-consider whether you have sampled adequately, or whether you should look for a more diverse sample of respondents</a:t>
            </a:r>
          </a:p>
          <a:p>
            <a:r>
              <a:rPr lang="en-CA" dirty="0" smtClean="0"/>
              <a:t>Our sample is quite white, educated, but decent age and sex variability</a:t>
            </a:r>
          </a:p>
          <a:p>
            <a:r>
              <a:rPr lang="en-CA" dirty="0" smtClean="0"/>
              <a:t>Biggest limitation is too pro-harm reduction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lys\Courses\860\Assignments\Assignments-2021\AttitudeScale\Q02-PoliceImportantForSocialOrd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260648"/>
            <a:ext cx="7704856" cy="6353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After this comes the item analysis via SPSS</a:t>
            </a:r>
          </a:p>
          <a:p>
            <a:pPr marL="514350" indent="-514350"/>
            <a:r>
              <a:rPr lang="en-CA" dirty="0" smtClean="0"/>
              <a:t>Getting ready</a:t>
            </a:r>
          </a:p>
          <a:p>
            <a:pPr marL="914400" lvl="2" indent="-514350"/>
            <a:r>
              <a:rPr lang="en-CA" dirty="0" smtClean="0"/>
              <a:t>Clean your data</a:t>
            </a:r>
          </a:p>
          <a:p>
            <a:pPr marL="914400" lvl="2" indent="-514350"/>
            <a:r>
              <a:rPr lang="en-CA" dirty="0" smtClean="0"/>
              <a:t>Decide what you will do with missing data</a:t>
            </a:r>
          </a:p>
          <a:p>
            <a:pPr marL="914400" lvl="2" indent="-514350"/>
            <a:r>
              <a:rPr lang="en-CA" dirty="0" smtClean="0"/>
              <a:t>Decide what direction you want to code in</a:t>
            </a:r>
          </a:p>
          <a:p>
            <a:pPr marL="914400" lvl="2" indent="-514350"/>
            <a:r>
              <a:rPr lang="en-CA" dirty="0" smtClean="0"/>
              <a:t>Recode relevant items so that higher numbers reflect that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After that: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Compute total score #1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Compute item-whole correlations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Eliminate items not significantly correlated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Repeat 1-3 until you have a set of items that all hang together reasonably well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CA" dirty="0" smtClean="0"/>
              <a:t>Now look through and see you are adequately “sampling the domain of interest” and have a “balanced set of items”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And then:</a:t>
            </a:r>
          </a:p>
          <a:p>
            <a:pPr marL="914400" lvl="1" indent="-514350">
              <a:buFont typeface="+mj-lt"/>
              <a:buAutoNum type="arabicPeriod" startAt="6"/>
            </a:pPr>
            <a:r>
              <a:rPr lang="en-CA" dirty="0" smtClean="0"/>
              <a:t>Compute split half reliability, correcting for length with the </a:t>
            </a:r>
            <a:r>
              <a:rPr lang="en-CA" dirty="0" smtClean="0">
                <a:hlinkClick r:id="rId2" action="ppaction://hlinkfile"/>
              </a:rPr>
              <a:t>Spearman-Brown formula</a:t>
            </a:r>
            <a:endParaRPr lang="en-CA" dirty="0" smtClean="0"/>
          </a:p>
          <a:p>
            <a:pPr marL="914400" lvl="1" indent="-514350">
              <a:buFont typeface="+mj-lt"/>
              <a:buAutoNum type="arabicPeriod" startAt="6"/>
            </a:pPr>
            <a:r>
              <a:rPr lang="en-CA" dirty="0" smtClean="0"/>
              <a:t>Compute </a:t>
            </a:r>
            <a:r>
              <a:rPr lang="en-CA" dirty="0" err="1" smtClean="0">
                <a:hlinkClick r:id="rId3" action="ppaction://hlinkfile"/>
              </a:rPr>
              <a:t>Cronbach’s</a:t>
            </a:r>
            <a:r>
              <a:rPr lang="en-CA" dirty="0" smtClean="0">
                <a:hlinkClick r:id="rId3" action="ppaction://hlinkfile"/>
              </a:rPr>
              <a:t> Alpha </a:t>
            </a:r>
            <a:r>
              <a:rPr lang="en-CA" dirty="0" smtClean="0"/>
              <a:t>for internal consistency (above .80 considered “good”)</a:t>
            </a:r>
          </a:p>
          <a:p>
            <a:pPr marL="914400" lvl="1" indent="-514350">
              <a:buFont typeface="+mj-lt"/>
              <a:buAutoNum type="arabicPeriod" startAt="6"/>
            </a:pPr>
            <a:r>
              <a:rPr lang="en-CA" dirty="0" smtClean="0"/>
              <a:t>Consider test-re-test reliability where possible</a:t>
            </a:r>
          </a:p>
          <a:p>
            <a:pPr marL="914400" lvl="1" indent="-514350">
              <a:buFont typeface="+mj-lt"/>
              <a:buAutoNum type="arabicPeriod" startAt="6"/>
            </a:pPr>
            <a:r>
              <a:rPr lang="en-CA" dirty="0" smtClean="0"/>
              <a:t>Once you have a set of items you feel comfy with, do validity assessments</a:t>
            </a:r>
          </a:p>
          <a:p>
            <a:pPr marL="1314450" lvl="2" indent="-514350"/>
            <a:r>
              <a:rPr lang="en-CA" dirty="0" smtClean="0"/>
              <a:t>Some proxy possibilities for now</a:t>
            </a:r>
          </a:p>
          <a:p>
            <a:pPr marL="914400" lvl="1" indent="-514350">
              <a:buFont typeface="+mj-lt"/>
              <a:buAutoNum type="arabicPeriod" startAt="6"/>
            </a:pPr>
            <a:endParaRPr lang="en-CA" dirty="0" smtClean="0"/>
          </a:p>
          <a:p>
            <a:pPr marL="914400" lvl="1" indent="-514350">
              <a:buFont typeface="+mj-lt"/>
              <a:buAutoNum type="arabicPeriod" startAt="6"/>
            </a:pPr>
            <a:endParaRPr lang="en-CA" dirty="0" smtClean="0"/>
          </a:p>
          <a:p>
            <a:pPr marL="914400" lvl="1" indent="-514350">
              <a:buFont typeface="+mj-lt"/>
              <a:buAutoNum type="arabicPeriod" startAt="6"/>
            </a:pPr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You’ve done the first steps by creating a balanced set of statements and asking numerous people to respond</a:t>
            </a:r>
          </a:p>
          <a:p>
            <a:r>
              <a:rPr lang="en-CA" dirty="0" smtClean="0"/>
              <a:t>One thing we always should consider is who exactly it is we have, which is why a few demographic items were included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608" y="324716"/>
            <a:ext cx="7560840" cy="623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04664"/>
            <a:ext cx="847289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>
                <a:hlinkClick r:id="rId2" action="ppaction://hlinkfile"/>
              </a:rPr>
              <a:t>Assignment 3</a:t>
            </a:r>
            <a:br>
              <a:rPr lang="en-CA" b="1" dirty="0" smtClean="0">
                <a:hlinkClick r:id="rId2" action="ppaction://hlinkfile"/>
              </a:rPr>
            </a:br>
            <a:r>
              <a:rPr lang="en-CA" b="1" dirty="0" smtClean="0">
                <a:hlinkClick r:id="rId2" action="ppaction://hlinkfile"/>
              </a:rPr>
              <a:t>Constructing a </a:t>
            </a:r>
            <a:r>
              <a:rPr lang="en-CA" b="1" dirty="0" err="1" smtClean="0">
                <a:hlinkClick r:id="rId2" action="ppaction://hlinkfile"/>
              </a:rPr>
              <a:t>Likert</a:t>
            </a:r>
            <a:r>
              <a:rPr lang="en-CA" b="1" dirty="0" smtClean="0">
                <a:hlinkClick r:id="rId2" action="ppaction://hlinkfile"/>
              </a:rPr>
              <a:t> Scale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99928"/>
            <a:ext cx="7632848" cy="675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31011"/>
            <a:ext cx="8568952" cy="649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1668" y="131011"/>
            <a:ext cx="8492671" cy="649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828" y="131011"/>
            <a:ext cx="8298350" cy="649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260648"/>
            <a:ext cx="880301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Next on the list is to look at our distributions to see if there’s any we should probably rule out</a:t>
            </a:r>
            <a:endParaRPr lang="en-US" dirty="0" smtClean="0"/>
          </a:p>
          <a:p>
            <a:r>
              <a:rPr lang="en-CA" dirty="0" smtClean="0"/>
              <a:t>The items that are LEAST likely to be useful are those on which it seems everyone pretty much agrees, or agrees to disagree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EAEAEA"/>
      </a:lt1>
      <a:dk2>
        <a:srgbClr val="000000"/>
      </a:dk2>
      <a:lt2>
        <a:srgbClr val="0099CC"/>
      </a:lt2>
      <a:accent1>
        <a:srgbClr val="00CC99"/>
      </a:accent1>
      <a:accent2>
        <a:srgbClr val="3333CC"/>
      </a:accent2>
      <a:accent3>
        <a:srgbClr val="AAAAAA"/>
      </a:accent3>
      <a:accent4>
        <a:srgbClr val="C8C8C8"/>
      </a:accent4>
      <a:accent5>
        <a:srgbClr val="AAE2CA"/>
      </a:accent5>
      <a:accent6>
        <a:srgbClr val="2D2DB9"/>
      </a:accent6>
      <a:hlink>
        <a:srgbClr val="969696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6670</TotalTime>
  <Words>321</Words>
  <Application>Microsoft Office PowerPoint</Application>
  <PresentationFormat>On-screen Show (4:3)</PresentationFormat>
  <Paragraphs>37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Crim 860  Building a Likert Scale: Next Steps</vt:lpstr>
      <vt:lpstr>Slide 2</vt:lpstr>
      <vt:lpstr>Next Steps</vt:lpstr>
      <vt:lpstr>Slide 4</vt:lpstr>
      <vt:lpstr>Slide 5</vt:lpstr>
      <vt:lpstr>Slide 6</vt:lpstr>
      <vt:lpstr>Slide 7</vt:lpstr>
      <vt:lpstr>Slide 8</vt:lpstr>
      <vt:lpstr>Next Steps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Next Steps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Next Steps</vt:lpstr>
      <vt:lpstr>Slide 26</vt:lpstr>
      <vt:lpstr>Next Steps</vt:lpstr>
      <vt:lpstr>Next Steps</vt:lpstr>
      <vt:lpstr>Next Steps</vt:lpstr>
      <vt:lpstr>Slide 30</vt:lpstr>
      <vt:lpstr>Slide 31</vt:lpstr>
      <vt:lpstr>Assignment 3 Constructing a Likert Scale</vt:lpstr>
    </vt:vector>
  </TitlesOfParts>
  <Company>Palys &amp;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Criminology 320 / Week 2</dc:title>
  <dc:creator>Dr. Ted Palys</dc:creator>
  <cp:lastModifiedBy>Ted Palys</cp:lastModifiedBy>
  <cp:revision>373</cp:revision>
  <dcterms:created xsi:type="dcterms:W3CDTF">1998-09-15T15:54:34Z</dcterms:created>
  <dcterms:modified xsi:type="dcterms:W3CDTF">2023-10-20T16:17:37Z</dcterms:modified>
</cp:coreProperties>
</file>