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notesSlides/notesSlide246.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7" r:id="rId3"/>
    <p:sldMasterId id="2147483688" r:id="rId4"/>
  </p:sldMasterIdLst>
  <p:notesMasterIdLst>
    <p:notesMasterId r:id="rId25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 id="458" r:id="rId207"/>
    <p:sldId id="459" r:id="rId208"/>
    <p:sldId id="460" r:id="rId209"/>
    <p:sldId id="461" r:id="rId210"/>
    <p:sldId id="462" r:id="rId211"/>
    <p:sldId id="463" r:id="rId212"/>
    <p:sldId id="464" r:id="rId213"/>
    <p:sldId id="465"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 id="482" r:id="rId231"/>
    <p:sldId id="483" r:id="rId232"/>
    <p:sldId id="484" r:id="rId233"/>
    <p:sldId id="485"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499" r:id="rId248"/>
    <p:sldId id="500" r:id="rId249"/>
    <p:sldId id="501" r:id="rId250"/>
    <p:sldId id="502" r:id="rId251"/>
    <p:sldId id="503" r:id="rId252"/>
    <p:sldId id="504" r:id="rId253"/>
    <p:sldId id="505" r:id="rId254"/>
    <p:sldId id="506" r:id="rId255"/>
    <p:sldId id="507" r:id="rId256"/>
    <p:sldId id="508" r:id="rId257"/>
    <p:sldId id="509" r:id="rId258"/>
  </p:sldIdLst>
  <p:sldSz cx="9144000" cy="5143500" type="screen16x9"/>
  <p:notesSz cx="6858000" cy="9144000"/>
  <p:embeddedFontLst>
    <p:embeddedFont>
      <p:font typeface="PT Sans" charset="0"/>
      <p:regular r:id="rId260"/>
      <p:bold r:id="rId261"/>
      <p:italic r:id="rId262"/>
      <p:boldItalic r:id="rId263"/>
    </p:embeddedFont>
    <p:embeddedFont>
      <p:font typeface="Montserrat" charset="0"/>
      <p:regular r:id="rId264"/>
      <p:bold r:id="rId265"/>
      <p:italic r:id="rId266"/>
      <p:boldItalic r:id="rId267"/>
    </p:embeddedFont>
    <p:embeddedFont>
      <p:font typeface="Lato" charset="0"/>
      <p:regular r:id="rId268"/>
      <p:bold r:id="rId269"/>
      <p:italic r:id="rId270"/>
      <p:boldItalic r:id="rId271"/>
    </p:embeddedFont>
    <p:embeddedFont>
      <p:font typeface="Calibri" pitchFamily="34" charset="0"/>
      <p:regular r:id="rId272"/>
      <p:bold r:id="rId273"/>
      <p:italic r:id="rId274"/>
      <p:boldItalic r:id="rId275"/>
    </p:embeddedFont>
    <p:embeddedFont>
      <p:font typeface="Source Sans Pro" charset="0"/>
      <p:regular r:id="rId276"/>
      <p:bold r:id="rId277"/>
      <p:italic r:id="rId278"/>
      <p:boldItalic r:id="rId279"/>
    </p:embeddedFont>
    <p:embeddedFont>
      <p:font typeface="Lato Hairline" charset="0"/>
      <p:regular r:id="rId280"/>
      <p:bold r:id="rId281"/>
      <p:italic r:id="rId282"/>
      <p:boldItalic r:id="rId283"/>
    </p:embeddedFont>
    <p:embeddedFont>
      <p:font typeface="Lato Light" charset="0"/>
      <p:regular r:id="rId284"/>
      <p:bold r:id="rId285"/>
      <p:italic r:id="rId286"/>
      <p:boldItalic r:id="rId287"/>
    </p:embeddedFont>
    <p:embeddedFont>
      <p:font typeface="Source Sans Pro ExtraLight" charset="0"/>
      <p:regular r:id="rId288"/>
      <p:bold r:id="rId289"/>
      <p:italic r:id="rId290"/>
      <p:boldItalic r:id="rId291"/>
    </p:embeddedFont>
    <p:embeddedFont>
      <p:font typeface="Roboto" charset="0"/>
      <p:regular r:id="rId292"/>
      <p:bold r:id="rId293"/>
      <p:italic r:id="rId294"/>
      <p:boldItalic r:id="rId295"/>
    </p:embeddedFont>
    <p:embeddedFont>
      <p:font typeface="Source Sans Pro Light" charset="0"/>
      <p:regular r:id="rId296"/>
      <p:bold r:id="rId297"/>
      <p:italic r:id="rId298"/>
      <p:boldItalic r:id="rId299"/>
    </p:embeddedFont>
    <p:embeddedFont>
      <p:font typeface="Play" charset="0"/>
      <p:regular r:id="rId300"/>
      <p:bold r:id="rId3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087E5894-B519-4EB6-AEF4-E389050956EB}">
  <a:tblStyle styleId="{087E5894-B519-4EB6-AEF4-E389050956E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78A38F8-EFDA-4DC1-AA68-2BD98468A22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CF733E6-28A8-40C6-A276-3B9CE2AD33BB}"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AD3BD06-E27C-44FF-9905-3734C1AC3C25}"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6" y="-162"/>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font" Target="fonts/font40.fntdata"/><Relationship Id="rId303"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font" Target="fonts/font9.fntdata"/><Relationship Id="rId289" Type="http://schemas.openxmlformats.org/officeDocument/2006/relationships/font" Target="fonts/font30.fntdata"/><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font" Target="fonts/font20.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font" Target="fonts/font31.fntdata"/><Relationship Id="rId304" Type="http://schemas.openxmlformats.org/officeDocument/2006/relationships/theme" Target="theme/theme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font" Target="fonts/font10.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font" Target="fonts/font21.fntdata"/><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notesMaster" Target="notesMasters/notesMaster1.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font" Target="fonts/font11.fntdata"/><Relationship Id="rId291" Type="http://schemas.openxmlformats.org/officeDocument/2006/relationships/font" Target="fonts/font32.fntdata"/><Relationship Id="rId305" Type="http://schemas.openxmlformats.org/officeDocument/2006/relationships/tableStyles" Target="tableStyle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font" Target="fonts/font1.fntdata"/><Relationship Id="rId281" Type="http://schemas.openxmlformats.org/officeDocument/2006/relationships/font" Target="fonts/font22.fntdata"/><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font" Target="fonts/font12.fntdata"/><Relationship Id="rId276" Type="http://schemas.openxmlformats.org/officeDocument/2006/relationships/font" Target="fonts/font17.fntdata"/><Relationship Id="rId292" Type="http://schemas.openxmlformats.org/officeDocument/2006/relationships/font" Target="fonts/font33.fntdata"/><Relationship Id="rId297" Type="http://schemas.openxmlformats.org/officeDocument/2006/relationships/font" Target="fonts/font38.fntdata"/><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font" Target="fonts/font4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font" Target="fonts/font2.fntdata"/><Relationship Id="rId266" Type="http://schemas.openxmlformats.org/officeDocument/2006/relationships/font" Target="fonts/font7.fntdata"/><Relationship Id="rId287" Type="http://schemas.openxmlformats.org/officeDocument/2006/relationships/font" Target="fonts/font28.fntdata"/><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font" Target="fonts/font18.fntdata"/><Relationship Id="rId298" Type="http://schemas.openxmlformats.org/officeDocument/2006/relationships/font" Target="fonts/font39.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font" Target="fonts/font13.fntdata"/><Relationship Id="rId293" Type="http://schemas.openxmlformats.org/officeDocument/2006/relationships/font" Target="fonts/font34.fntdata"/><Relationship Id="rId302"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font" Target="fonts/font8.fntdata"/><Relationship Id="rId288" Type="http://schemas.openxmlformats.org/officeDocument/2006/relationships/font" Target="fonts/font2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font" Target="fonts/font3.fntdata"/><Relationship Id="rId283"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font" Target="fonts/font19.fntdata"/><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font" Target="fonts/font14.fntdata"/><Relationship Id="rId294" Type="http://schemas.openxmlformats.org/officeDocument/2006/relationships/font" Target="fonts/font35.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font" Target="fonts/font4.fntdata"/><Relationship Id="rId284" Type="http://schemas.openxmlformats.org/officeDocument/2006/relationships/font" Target="fonts/font25.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font" Target="fonts/font15.fntdata"/><Relationship Id="rId295" Type="http://schemas.openxmlformats.org/officeDocument/2006/relationships/font" Target="fonts/font36.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font" Target="fonts/font5.fntdata"/><Relationship Id="rId285" Type="http://schemas.openxmlformats.org/officeDocument/2006/relationships/font" Target="fonts/font26.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font" Target="fonts/font16.fntdata"/><Relationship Id="rId296" Type="http://schemas.openxmlformats.org/officeDocument/2006/relationships/font" Target="fonts/font37.fntdata"/><Relationship Id="rId300" Type="http://schemas.openxmlformats.org/officeDocument/2006/relationships/font" Target="fonts/font41.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font" Target="fonts/font6.fntdata"/><Relationship Id="rId286" Type="http://schemas.openxmlformats.org/officeDocument/2006/relationships/font" Target="fonts/font27.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macrotrends.net/stocks/charts/AAPL/apple/shares-outstanding"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3" Type="http://schemas.openxmlformats.org/officeDocument/2006/relationships/hyperlink" Target="https://www.investing.com/equities/apple-computer-inc-financial-summary" TargetMode="External"/><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4fedcde5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4fedcde5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6f748a6e9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6f748a6e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6f748a6e9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6f748a6e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64de856a19_2_3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g64de856a19_2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64de856a19_2_3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g64de856a19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6f748a6e9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6f748a6e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64de856a19_2_3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64de856a19_2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64de856a19_2_3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0" name="Google Shape;1020;g64de856a19_2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f748a6e9d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f748a6e9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6f748a6e9d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6f748a6e9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64de856a19_2_3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g64de856a19_2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4fedcde5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64fedcde5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64de856a19_2_40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2" name="Google Shape;1052;g64de856a19_2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64de856a19_2_4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g64de856a19_2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6f748a6e9d_0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0" name="Google Shape;1070;g6f748a6e9d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64de856a19_2_4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9" name="Google Shape;1079;g64de856a19_2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6f748a6e9d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6" name="Google Shape;1086;g6f748a6e9d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64de856a19_2_4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5" name="Google Shape;1095;g64de856a19_2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6f748a6e9d_0_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3" name="Google Shape;1103;g6f748a6e9d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64de856a19_2_4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g64de856a19_2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533ec2c73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533ec2c7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64de856a19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g64de856a19_2_4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g64de856a19_2_4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4fedcde5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4fedcde5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64de856a19_2_4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g64de856a19_2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4de856a19_2_4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9" name="Google Shape;1139;g64de856a19_2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64de856a19_2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64de856a19_2_4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g64de856a19_2_4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64edf60844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g64edf60844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64edf60844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4" name="Google Shape;1164;g64edf60844_2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64edf60844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3" name="Google Shape;1173;g64edf60844_2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4edf60844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g64edf60844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64edf60844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5" name="Google Shape;1205;g64edf60844_2_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64edf60844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7" name="Google Shape;1217;g64edf60844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050" u="sng">
                <a:solidFill>
                  <a:schemeClr val="hlink"/>
                </a:solidFill>
                <a:highlight>
                  <a:srgbClr val="FFFFFF"/>
                </a:highlight>
                <a:latin typeface="Roboto"/>
                <a:ea typeface="Roboto"/>
                <a:cs typeface="Roboto"/>
                <a:sym typeface="Roboto"/>
                <a:hlinkClick r:id="rId3"/>
              </a:rPr>
              <a:t>https://www.macrotrends.net/stocks/charts/AAPL/apple/shares-outstanding</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 sz="1050">
                <a:solidFill>
                  <a:srgbClr val="444444"/>
                </a:solidFill>
                <a:highlight>
                  <a:srgbClr val="FFFFFF"/>
                </a:highlight>
                <a:latin typeface="Roboto"/>
                <a:ea typeface="Roboto"/>
                <a:cs typeface="Roboto"/>
                <a:sym typeface="Roboto"/>
              </a:rPr>
              <a:t>Shares outstanding can be defined as the number of shares held by shareholders (including insiders) assuming conversion of all convertible debt, securities, warrants and options. This metric excludes the company's treasury shares.</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rgbClr val="444444"/>
                </a:solidFill>
                <a:highlight>
                  <a:srgbClr val="FFFFFF"/>
                </a:highlight>
                <a:latin typeface="Roboto"/>
                <a:ea typeface="Roboto"/>
                <a:cs typeface="Roboto"/>
                <a:sym typeface="Roboto"/>
              </a:rPr>
              <a:t>$9.22</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rgbClr val="444444"/>
                </a:solidFill>
                <a:highlight>
                  <a:srgbClr val="FFFFFF"/>
                </a:highlight>
                <a:latin typeface="Roboto"/>
                <a:ea typeface="Roboto"/>
                <a:cs typeface="Roboto"/>
                <a:sym typeface="Roboto"/>
              </a:rPr>
              <a:t>$8.31</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rgbClr val="444444"/>
                </a:solidFill>
                <a:highlight>
                  <a:srgbClr val="FFFFFF"/>
                </a:highlight>
                <a:latin typeface="Roboto"/>
                <a:ea typeface="Roboto"/>
                <a:cs typeface="Roboto"/>
                <a:sym typeface="Roboto"/>
              </a:rPr>
              <a:t>$9.21</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rgbClr val="444444"/>
                </a:solidFill>
                <a:highlight>
                  <a:srgbClr val="FFFFFF"/>
                </a:highlight>
                <a:latin typeface="Roboto"/>
                <a:ea typeface="Roboto"/>
                <a:cs typeface="Roboto"/>
                <a:sym typeface="Roboto"/>
              </a:rPr>
              <a:t>$11.91</a:t>
            </a: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050">
              <a:solidFill>
                <a:srgbClr val="44444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05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64edf60844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2" name="Google Shape;1232;g64edf60844_2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5275" algn="l" rtl="0">
              <a:lnSpc>
                <a:spcPct val="115000"/>
              </a:lnSpc>
              <a:spcBef>
                <a:spcPts val="800"/>
              </a:spcBef>
              <a:spcAft>
                <a:spcPts val="0"/>
              </a:spcAft>
              <a:buClr>
                <a:srgbClr val="444444"/>
              </a:buClr>
              <a:buSzPts val="1050"/>
              <a:buFont typeface="Roboto"/>
              <a:buChar char="●"/>
            </a:pPr>
            <a:r>
              <a:rPr lang="en" sz="1050">
                <a:solidFill>
                  <a:srgbClr val="444444"/>
                </a:solidFill>
                <a:latin typeface="Roboto"/>
                <a:ea typeface="Roboto"/>
                <a:cs typeface="Roboto"/>
                <a:sym typeface="Roboto"/>
              </a:rPr>
              <a:t>Apple 2018 annual EPS was </a:t>
            </a:r>
            <a:r>
              <a:rPr lang="en" sz="1050" b="1">
                <a:solidFill>
                  <a:srgbClr val="444444"/>
                </a:solidFill>
                <a:latin typeface="Roboto"/>
                <a:ea typeface="Roboto"/>
                <a:cs typeface="Roboto"/>
                <a:sym typeface="Roboto"/>
              </a:rPr>
              <a:t>$11.91</a:t>
            </a:r>
            <a:r>
              <a:rPr lang="en" sz="1050">
                <a:solidFill>
                  <a:srgbClr val="444444"/>
                </a:solidFill>
                <a:latin typeface="Roboto"/>
                <a:ea typeface="Roboto"/>
                <a:cs typeface="Roboto"/>
                <a:sym typeface="Roboto"/>
              </a:rPr>
              <a:t>, a </a:t>
            </a:r>
            <a:r>
              <a:rPr lang="en" sz="1050" b="1">
                <a:solidFill>
                  <a:srgbClr val="444444"/>
                </a:solidFill>
                <a:latin typeface="Roboto"/>
                <a:ea typeface="Roboto"/>
                <a:cs typeface="Roboto"/>
                <a:sym typeface="Roboto"/>
              </a:rPr>
              <a:t>29.32% increase</a:t>
            </a:r>
            <a:r>
              <a:rPr lang="en" sz="1050">
                <a:solidFill>
                  <a:srgbClr val="444444"/>
                </a:solidFill>
                <a:latin typeface="Roboto"/>
                <a:ea typeface="Roboto"/>
                <a:cs typeface="Roboto"/>
                <a:sym typeface="Roboto"/>
              </a:rPr>
              <a:t> from 2017.</a:t>
            </a:r>
            <a:endParaRPr sz="1050">
              <a:solidFill>
                <a:srgbClr val="444444"/>
              </a:solidFill>
              <a:latin typeface="Roboto"/>
              <a:ea typeface="Roboto"/>
              <a:cs typeface="Roboto"/>
              <a:sym typeface="Roboto"/>
            </a:endParaRPr>
          </a:p>
          <a:p>
            <a:pPr marL="0" lvl="0" indent="0" algn="l" rtl="0">
              <a:lnSpc>
                <a:spcPct val="100000"/>
              </a:lnSpc>
              <a:spcBef>
                <a:spcPts val="800"/>
              </a:spcBef>
              <a:spcAft>
                <a:spcPts val="0"/>
              </a:spcAft>
              <a:buSzPts val="1400"/>
              <a:buNone/>
            </a:pPr>
            <a:endParaRPr sz="105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4fedcde5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4fedcde5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64edf60844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g64edf60844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64edf6084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0" name="Google Shape;1270;g64edf60844_2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64edf60844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6" name="Google Shape;1286;g64edf60844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4edf60844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g64edf60844_2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64edf60844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5" name="Google Shape;1315;g64edf60844_2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64edf60844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g64edf60844_2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651522399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g6515223997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64edf60844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5" name="Google Shape;1355;g64edf60844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64edf60844_2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g64edf60844_2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64edf60844_2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g64edf60844_2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64fedcde59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64fedcde5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64edf60844_2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2" name="Google Shape;1402;g64edf60844_2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64edf60844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g64edf60844_2_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64edf60844_2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g64edf60844_2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64edf60844_2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1" name="Google Shape;1451;g64edf60844_2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64edf60844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6" name="Google Shape;1466;g64edf60844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64edf60844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1" name="Google Shape;1481;g64edf60844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64edf60844_2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5" name="Google Shape;1495;g64edf60844_2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64edf60844_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1" name="Google Shape;1511;g64edf60844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64edf60844_2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64edf60844_2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654b33a5cb_16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1" name="Google Shape;1541;g654b33a5cb_168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4fedcde59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4fedcde5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654b33a5cb_168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6" name="Google Shape;1556;g654b33a5cb_168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654b33a5cb_168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g654b33a5cb_168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64edf60844_2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8" name="Google Shape;1588;g64edf60844_2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64edf60844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5" name="Google Shape;1605;g64edf60844_2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651522399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8" name="Google Shape;1618;g651522399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64edf60844_2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64edf60844_2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64edf60844_2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4" name="Google Shape;1634;g64edf60844_2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64edf60844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9" name="Google Shape;1669;g64edf60844_2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64edf60844_2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7" name="Google Shape;1697;g64edf60844_2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64edf60844_2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4" name="Google Shape;1724;g64edf60844_2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4fedcde59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64fedcde5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64edf60844_2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7" name="Google Shape;1737;g64edf60844_2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64edf60844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1" name="Google Shape;1751;g64edf60844_2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64edf60844_2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g64edf60844_2_3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651522399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1" name="Google Shape;1781;g651522399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64edf60844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0" name="Google Shape;1790;g64edf60844_2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64edf60844_2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5" name="Google Shape;1805;g64edf60844_2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
              <a:t>https://www.ped30.com/2019/03/05/information-apple-org-chart/</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651522399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1" name="Google Shape;1831;g651522399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https://www.cnbc.com/2019/09/13/bob-iger-resigns-from-apple-board.html</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654b33a5cb_352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4" name="Google Shape;1844;g654b33a5cb_352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654b33a5cb_352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8" name="Google Shape;1858;g654b33a5cb_352_5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654b33a5cb_352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2" name="Google Shape;1872;g654b33a5cb_352_5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4fedcde5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4fedcde5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654b33a5cb_352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6" name="Google Shape;1886;g654b33a5cb_352_5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654b33a5cb_352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0" name="Google Shape;1900;g654b33a5cb_352_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654b33a5cb_352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4" name="Google Shape;1914;g654b33a5cb_352_5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654b33a5cb_35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Google Shape;1928;g654b33a5cb_352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654b33a5cb_352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2" name="Google Shape;1942;g654b33a5cb_352_4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654b33a5cb_352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5" name="Google Shape;1955;g654b33a5cb_352_4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64edf60844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9" name="Google Shape;1969;g64edf60844_2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654b33a5cb_352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3" name="Google Shape;1983;g654b33a5cb_352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651522399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7" name="Google Shape;1997;g6515223997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64edf60844_2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6" name="Google Shape;2006;g64edf60844_2_6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4fedcde5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64fedcde5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64edf60844_2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0" name="Google Shape;2020;g64edf60844_2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64edf60844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64edf60844_2_5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654b33a5cb_168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6" name="Google Shape;2056;g654b33a5cb_168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654b33a5cb_168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654b33a5cb_168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64edf60844_2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2" name="Google Shape;2092;g64edf60844_2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64edf60844_2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6" name="Google Shape;2106;g64edf60844_2_5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654b33a5cb_168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2" name="Google Shape;2122;g654b33a5cb_168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64edf60844_2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9" name="Google Shape;2139;g64edf60844_2_5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64edf60844_2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64edf60844_2_5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64edf60844_2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0" name="Google Shape;2170;g64edf60844_2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100" b="0" i="0" u="sng" strike="noStrike" cap="none">
                <a:solidFill>
                  <a:schemeClr val="hlink"/>
                </a:solidFill>
                <a:latin typeface="Play"/>
                <a:ea typeface="Play"/>
                <a:cs typeface="Play"/>
                <a:sym typeface="Play"/>
                <a:hlinkClick r:id="rId3"/>
              </a:rPr>
              <a:t>https://www.investing.com/equities/apple-computer-inc-financial-summary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64fedcde59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64fedcde5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64edf60844_2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5" name="Google Shape;2185;g64edf60844_2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64edf60844_2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1" name="Google Shape;2201;g64edf60844_2_6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654b33a5cb_168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9" name="Google Shape;2219;g654b33a5cb_168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654b33a5cb_168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5" name="Google Shape;2235;g654b33a5cb_168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64edf60844_2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2" name="Google Shape;2252;g64edf60844_2_6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Macroeconomic effects (high inflation, decline in economic conditions )</a:t>
            </a:r>
            <a:endParaRPr/>
          </a:p>
          <a:p>
            <a:pPr marL="0" lvl="0" indent="0" algn="l" rtl="0">
              <a:lnSpc>
                <a:spcPct val="100000"/>
              </a:lnSpc>
              <a:spcBef>
                <a:spcPts val="0"/>
              </a:spcBef>
              <a:spcAft>
                <a:spcPts val="0"/>
              </a:spcAft>
              <a:buSzPts val="1400"/>
              <a:buNone/>
            </a:pPr>
            <a:r>
              <a:rPr lang="en"/>
              <a:t>Aggressive price competition and rapid tech changes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g64edf60844_2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g64edf60844_2_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64edf60844_2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8" name="Google Shape;2278;g64edf60844_2_6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64edf60844_2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g64edf60844_2_6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g64edf60844_2_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9" name="Google Shape;2309;g64edf60844_2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64edf60844_2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3" name="Google Shape;2323;g64edf60844_2_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2d08372da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62d08372d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4fedcde5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4fedcde5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651522399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6" name="Google Shape;2336;g6515223997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g6533ec2c7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3" name="Google Shape;2343;g6533ec2c7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6533ec2c7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1" name="Google Shape;2351;g6533ec2c73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6533ec2c7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9" name="Google Shape;2359;g6533ec2c7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6533ec2c7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3" name="Google Shape;2373;g6533ec2c73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6533ec2c7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0" name="Google Shape;2390;g6533ec2c73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6533ec2c7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7" name="Google Shape;2407;g6533ec2c73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6533ec2c7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g6533ec2c73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654b33a5cb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1" name="Google Shape;2441;g654b33a5cb_1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654b33a5cb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8" name="Google Shape;2458;g654b33a5cb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4fedcde59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64fedcde5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g654b33a5cb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6" name="Google Shape;2476;g654b33a5cb_1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2"/>
        <p:cNvGrpSpPr/>
        <p:nvPr/>
      </p:nvGrpSpPr>
      <p:grpSpPr>
        <a:xfrm>
          <a:off x="0" y="0"/>
          <a:ext cx="0" cy="0"/>
          <a:chOff x="0" y="0"/>
          <a:chExt cx="0" cy="0"/>
        </a:xfrm>
      </p:grpSpPr>
      <p:sp>
        <p:nvSpPr>
          <p:cNvPr id="2493" name="Google Shape;2493;g654b33a5cb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4" name="Google Shape;2494;g654b33a5cb_1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654b33a5cb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2" name="Google Shape;2512;g654b33a5cb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654b33a5cb_55_118: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6" name="Google Shape;2526;g654b33a5cb_55_11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527" name="Google Shape;2527;g654b33a5cb_55_11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213</a:t>
            </a:fld>
            <a:endParaRPr sz="1200">
              <a:solidFill>
                <a:schemeClr val="dk1"/>
              </a:solidFill>
              <a:latin typeface="Calibri"/>
              <a:ea typeface="Calibri"/>
              <a:cs typeface="Calibri"/>
              <a:sym typeface="Calibri"/>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654b33a5cb_303_10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2" name="Google Shape;2542;g654b33a5cb_303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543" name="Google Shape;2543;g654b33a5cb_303_10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214</a:t>
            </a:fld>
            <a:endParaRPr sz="1200">
              <a:solidFill>
                <a:schemeClr val="dk1"/>
              </a:solidFill>
              <a:latin typeface="Calibri"/>
              <a:ea typeface="Calibri"/>
              <a:cs typeface="Calibri"/>
              <a:sym typeface="Calibri"/>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654b33a5cb_55_134: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7" name="Google Shape;2557;g654b33a5cb_55_13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Executive Overview of Results Here are our key financial results for the fiscal year ended December 31, 2016 (consolidated unless otherwise noted): •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Revenues of $90.3 billion and revenue growth of 20% year over year, constant currency revenue growth of 24% year over year.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 Google segment revenues of $89.5 billion with revenue growth of 20% year over year and Other Bets revenues of $0.8 billion with revenue growth of 82% year over year. • Revenues from the United States, the United Kingdom, and Rest of the world were $42.8 billion, $7.8 billion, and $39.7 billion, respectively.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 Cost of revenues was $35.1 billion, consisting of traffic acquisition costs of $16.8 billion and other cost of revenues of $18.3 billion.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Our traffic acquisition costs as a percentage of advertising revenues was 21%. •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Operating expenses (excluding cost of revenues) were $31.4 billion. • Income from operations was $23.7 billion.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 Effective tax rate was 19%.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 Net income was $19.5 billion with diluted net income per share of $27.85. •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Operating cash flow was $36.0 billion. •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Capital expenditures were $10.2 billion. •</a:t>
            </a:r>
            <a:endParaRPr/>
          </a:p>
          <a:p>
            <a:pPr marL="0" marR="0" lvl="0" indent="0" algn="l" rtl="0">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 Headcount increased to 72,053 as of December 31, 2016.</a:t>
            </a:r>
            <a:endParaRPr/>
          </a:p>
        </p:txBody>
      </p:sp>
      <p:sp>
        <p:nvSpPr>
          <p:cNvPr id="2558" name="Google Shape;2558;g654b33a5cb_55_13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215</a:t>
            </a:fld>
            <a:endParaRPr sz="1200">
              <a:solidFill>
                <a:schemeClr val="dk1"/>
              </a:solidFill>
              <a:latin typeface="Calibri"/>
              <a:ea typeface="Calibri"/>
              <a:cs typeface="Calibri"/>
              <a:sym typeface="Calibri"/>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6533ec2c7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2" name="Google Shape;2572;g6533ec2c73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654b33a5cb_303_1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0" name="Google Shape;2580;g654b33a5cb_303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g654b33a5cb_352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6" name="Google Shape;2606;g654b33a5cb_35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654b33a5cb_352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1" name="Google Shape;2631;g654b33a5cb_35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64fedcde59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64fedcde5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5"/>
        <p:cNvGrpSpPr/>
        <p:nvPr/>
      </p:nvGrpSpPr>
      <p:grpSpPr>
        <a:xfrm>
          <a:off x="0" y="0"/>
          <a:ext cx="0" cy="0"/>
          <a:chOff x="0" y="0"/>
          <a:chExt cx="0" cy="0"/>
        </a:xfrm>
      </p:grpSpPr>
      <p:sp>
        <p:nvSpPr>
          <p:cNvPr id="2656" name="Google Shape;2656;g654b33a5cb_55_201: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7" name="Google Shape;2657;g654b33a5cb_55_20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58" name="Google Shape;2658;g654b33a5cb_55_20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654b33a5cb_55_214: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7" name="Google Shape;2677;g654b33a5cb_55_21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78" name="Google Shape;2678;g654b33a5cb_55_21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5"/>
        <p:cNvGrpSpPr/>
        <p:nvPr/>
      </p:nvGrpSpPr>
      <p:grpSpPr>
        <a:xfrm>
          <a:off x="0" y="0"/>
          <a:ext cx="0" cy="0"/>
          <a:chOff x="0" y="0"/>
          <a:chExt cx="0" cy="0"/>
        </a:xfrm>
      </p:grpSpPr>
      <p:sp>
        <p:nvSpPr>
          <p:cNvPr id="2696" name="Google Shape;2696;g654b33a5cb_55_227: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7" name="Google Shape;2697;g654b33a5cb_55_227: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98" name="Google Shape;2698;g654b33a5cb_55_22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654b33a5cb_55_24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3" name="Google Shape;2713;g654b33a5cb_55_24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714" name="Google Shape;2714;g654b33a5cb_55_24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654b33a5cb_55_271: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3" name="Google Shape;2733;g654b33a5cb_55_27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734" name="Google Shape;2734;g654b33a5cb_55_27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Google Shape;2748;g654b33a5cb_55_26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9" name="Google Shape;2749;g654b33a5cb_55_26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750" name="Google Shape;2750;g654b33a5cb_55_26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Google Shape;2766;g654b33a5cb_55_28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7" name="Google Shape;2767;g654b33a5cb_55_28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768" name="Google Shape;2768;g654b33a5cb_55_28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654b33a5cb_55_298: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6" name="Google Shape;2786;g654b33a5cb_55_29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787" name="Google Shape;2787;g654b33a5cb_55_29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654b33a5cb_55_307: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3" name="Google Shape;2803;g654b33a5cb_55_307: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04" name="Google Shape;2804;g654b33a5cb_55_30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8"/>
        <p:cNvGrpSpPr/>
        <p:nvPr/>
      </p:nvGrpSpPr>
      <p:grpSpPr>
        <a:xfrm>
          <a:off x="0" y="0"/>
          <a:ext cx="0" cy="0"/>
          <a:chOff x="0" y="0"/>
          <a:chExt cx="0" cy="0"/>
        </a:xfrm>
      </p:grpSpPr>
      <p:sp>
        <p:nvSpPr>
          <p:cNvPr id="2819" name="Google Shape;2819;g654b33a5cb_55_317: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0" name="Google Shape;2820;g654b33a5cb_55_317: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21" name="Google Shape;2821;g654b33a5cb_55_31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229</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4fedcde5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64fedcde5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g654b33a5cb_55_328: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8" name="Google Shape;2838;g654b33a5cb_55_32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39" name="Google Shape;2839;g654b33a5cb_55_32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230</a:t>
            </a:fld>
            <a:endParaRPr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g654b33a5cb_55_33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8" name="Google Shape;2858;g654b33a5cb_55_33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59" name="Google Shape;2859;g654b33a5cb_55_33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231</a:t>
            </a:fld>
            <a:endParaRPr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654b33a5cb_55_35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6" name="Google Shape;2876;g654b33a5cb_55_35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77" name="Google Shape;2877;g654b33a5cb_55_35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654b33a5cb_55_36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4" name="Google Shape;2894;g654b33a5cb_55_36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95" name="Google Shape;2895;g654b33a5cb_55_36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233</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654b33a5cb_55_37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1" name="Google Shape;2911;g654b33a5cb_55_37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912" name="Google Shape;2912;g654b33a5cb_55_37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234</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654b33a5cb_55_38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8" name="Google Shape;2928;g654b33a5cb_55_38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929" name="Google Shape;2929;g654b33a5cb_55_38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235</a:t>
            </a:fld>
            <a:endParaRPr sz="1200">
              <a:solidFill>
                <a:schemeClr val="dk1"/>
              </a:solidFill>
              <a:latin typeface="Calibri"/>
              <a:ea typeface="Calibri"/>
              <a:cs typeface="Calibri"/>
              <a:sym typeface="Calibri"/>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654b33a5cb_55_39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5" name="Google Shape;2945;g654b33a5cb_55_39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946" name="Google Shape;2946;g654b33a5cb_55_39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236</a:t>
            </a:fld>
            <a:endParaRPr sz="1200">
              <a:solidFill>
                <a:schemeClr val="dk1"/>
              </a:solidFill>
              <a:latin typeface="Calibri"/>
              <a:ea typeface="Calibri"/>
              <a:cs typeface="Calibri"/>
              <a:sym typeface="Calibri"/>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g654b33a5cb_55_40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2" name="Google Shape;2962;g654b33a5cb_55_40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963" name="Google Shape;2963;g654b33a5cb_55_40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237</a:t>
            </a:fld>
            <a:endParaRPr sz="1200">
              <a:solidFill>
                <a:schemeClr val="dk1"/>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654b33a5cb_55_41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9" name="Google Shape;2979;g654b33a5cb_55_41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980" name="Google Shape;2980;g654b33a5cb_55_41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238</a:t>
            </a:fld>
            <a:endParaRPr sz="1200">
              <a:solidFill>
                <a:schemeClr val="dk1"/>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Google Shape;2995;g6533ec2c73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6" name="Google Shape;2996;g6533ec2c73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64fedcde59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64fedcde5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654b33a5cb_55_42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4" name="Google Shape;3004;g654b33a5cb_55_42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05" name="Google Shape;3005;g654b33a5cb_55_42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240</a:t>
            </a:fld>
            <a:endParaRPr sz="1200">
              <a:solidFill>
                <a:schemeClr val="dk1"/>
              </a:solidFill>
              <a:latin typeface="Calibri"/>
              <a:ea typeface="Calibri"/>
              <a:cs typeface="Calibri"/>
              <a:sym typeface="Calibri"/>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654b33a5cb_55_441: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3" name="Google Shape;3023;g654b33a5cb_55_44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24" name="Google Shape;3024;g654b33a5cb_55_44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241</a:t>
            </a:fld>
            <a:endParaRPr sz="1200">
              <a:solidFill>
                <a:schemeClr val="dk1"/>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654b33a5cb_55_455: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3" name="Google Shape;3043;g654b33a5cb_55_4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44" name="Google Shape;3044;g654b33a5cb_55_45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242</a:t>
            </a:fld>
            <a:endParaRPr sz="1200">
              <a:solidFill>
                <a:schemeClr val="dk1"/>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654b33a5cb_55_466: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1" name="Google Shape;3061;g654b33a5cb_55_4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62" name="Google Shape;3062;g654b33a5cb_55_46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8"/>
        <p:cNvGrpSpPr/>
        <p:nvPr/>
      </p:nvGrpSpPr>
      <p:grpSpPr>
        <a:xfrm>
          <a:off x="0" y="0"/>
          <a:ext cx="0" cy="0"/>
          <a:chOff x="0" y="0"/>
          <a:chExt cx="0" cy="0"/>
        </a:xfrm>
      </p:grpSpPr>
      <p:sp>
        <p:nvSpPr>
          <p:cNvPr id="3079" name="Google Shape;3079;g654b33a5cb_55_478: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0" name="Google Shape;3080;g654b33a5cb_55_47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81" name="Google Shape;3081;g654b33a5cb_55_47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244</a:t>
            </a:fld>
            <a:endParaRPr sz="1200">
              <a:solidFill>
                <a:schemeClr val="dk1"/>
              </a:solidFill>
              <a:latin typeface="Calibri"/>
              <a:ea typeface="Calibri"/>
              <a:cs typeface="Calibri"/>
              <a:sym typeface="Calibri"/>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654b33a5cb_55_48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8" name="Google Shape;3098;g654b33a5cb_55_4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99" name="Google Shape;3099;g654b33a5cb_55_48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245</a:t>
            </a:fld>
            <a:endParaRPr sz="1200">
              <a:solidFill>
                <a:schemeClr val="dk1"/>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3"/>
        <p:cNvGrpSpPr/>
        <p:nvPr/>
      </p:nvGrpSpPr>
      <p:grpSpPr>
        <a:xfrm>
          <a:off x="0" y="0"/>
          <a:ext cx="0" cy="0"/>
          <a:chOff x="0" y="0"/>
          <a:chExt cx="0" cy="0"/>
        </a:xfrm>
      </p:grpSpPr>
      <p:sp>
        <p:nvSpPr>
          <p:cNvPr id="3114" name="Google Shape;3114;g654b33a5cb_55_49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5" name="Google Shape;3115;g654b33a5cb_55_49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116" name="Google Shape;3116;g654b33a5cb_55_49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246</a:t>
            </a:fld>
            <a:endParaRPr sz="1200">
              <a:solidFill>
                <a:schemeClr val="dk1"/>
              </a:solidFill>
              <a:latin typeface="Calibri"/>
              <a:ea typeface="Calibri"/>
              <a:cs typeface="Calibri"/>
              <a:sym typeface="Calibri"/>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654b33a5cb_55_50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2" name="Google Shape;3132;g654b33a5cb_55_50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133" name="Google Shape;3133;g654b33a5cb_55_50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247</a:t>
            </a:fld>
            <a:endParaRPr sz="1200">
              <a:solidFill>
                <a:schemeClr val="dk1"/>
              </a:solidFill>
              <a:latin typeface="Calibri"/>
              <a:ea typeface="Calibri"/>
              <a:cs typeface="Calibri"/>
              <a:sym typeface="Calibri"/>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0"/>
        <p:cNvGrpSpPr/>
        <p:nvPr/>
      </p:nvGrpSpPr>
      <p:grpSpPr>
        <a:xfrm>
          <a:off x="0" y="0"/>
          <a:ext cx="0" cy="0"/>
          <a:chOff x="0" y="0"/>
          <a:chExt cx="0" cy="0"/>
        </a:xfrm>
      </p:grpSpPr>
      <p:sp>
        <p:nvSpPr>
          <p:cNvPr id="3151" name="Google Shape;3151;g654b33a5cb_55_521: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2" name="Google Shape;3152;g654b33a5cb_55_5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153" name="Google Shape;3153;g654b33a5cb_55_52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248</a:t>
            </a:fld>
            <a:endParaRPr sz="1200">
              <a:solidFill>
                <a:schemeClr val="dk1"/>
              </a:solidFill>
              <a:latin typeface="Calibri"/>
              <a:ea typeface="Calibri"/>
              <a:cs typeface="Calibri"/>
              <a:sym typeface="Calibri"/>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654b33a5cb_55_531: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9" name="Google Shape;3169;g654b33a5cb_55_5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170" name="Google Shape;3170;g654b33a5cb_55_53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249</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4fedcde59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4fedcde5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6533ec2c73_0_92: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8" name="Google Shape;3188;g6533ec2c73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189" name="Google Shape;3189;g6533ec2c73_0_9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250</a:t>
            </a:fld>
            <a:endParaRPr sz="1200">
              <a:solidFill>
                <a:schemeClr val="dk1"/>
              </a:solidFill>
              <a:latin typeface="Calibri"/>
              <a:ea typeface="Calibri"/>
              <a:cs typeface="Calibri"/>
              <a:sym typeface="Calibri"/>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6533ec2c73_0_83: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6" name="Google Shape;3206;g6533ec2c7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07" name="Google Shape;3207;g6533ec2c73_0_8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251</a:t>
            </a:fld>
            <a:endParaRPr sz="1200">
              <a:solidFill>
                <a:schemeClr val="dk1"/>
              </a:solidFill>
              <a:latin typeface="Calibri"/>
              <a:ea typeface="Calibri"/>
              <a:cs typeface="Calibri"/>
              <a:sym typeface="Calibri"/>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3"/>
        <p:cNvGrpSpPr/>
        <p:nvPr/>
      </p:nvGrpSpPr>
      <p:grpSpPr>
        <a:xfrm>
          <a:off x="0" y="0"/>
          <a:ext cx="0" cy="0"/>
          <a:chOff x="0" y="0"/>
          <a:chExt cx="0" cy="0"/>
        </a:xfrm>
      </p:grpSpPr>
      <p:sp>
        <p:nvSpPr>
          <p:cNvPr id="3224" name="Google Shape;3224;g654b33a5cb_55_553: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5" name="Google Shape;3225;g654b33a5cb_55_55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26" name="Google Shape;3226;g654b33a5cb_55_55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252</a:t>
            </a:fld>
            <a:endParaRPr sz="1200">
              <a:solidFill>
                <a:schemeClr val="dk1"/>
              </a:solidFill>
              <a:latin typeface="Calibri"/>
              <a:ea typeface="Calibri"/>
              <a:cs typeface="Calibri"/>
              <a:sym typeface="Calibri"/>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6533ec2c73_0_109: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2" name="Google Shape;3242;g6533ec2c73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43" name="Google Shape;3243;g6533ec2c73_0_10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253</a:t>
            </a:fld>
            <a:endParaRPr sz="1200">
              <a:solidFill>
                <a:schemeClr val="dk1"/>
              </a:solidFill>
              <a:latin typeface="Calibri"/>
              <a:ea typeface="Calibri"/>
              <a:cs typeface="Calibri"/>
              <a:sym typeface="Calibri"/>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9"/>
        <p:cNvGrpSpPr/>
        <p:nvPr/>
      </p:nvGrpSpPr>
      <p:grpSpPr>
        <a:xfrm>
          <a:off x="0" y="0"/>
          <a:ext cx="0" cy="0"/>
          <a:chOff x="0" y="0"/>
          <a:chExt cx="0" cy="0"/>
        </a:xfrm>
      </p:grpSpPr>
      <p:sp>
        <p:nvSpPr>
          <p:cNvPr id="3260" name="Google Shape;3260;g654b33a5cb_55_563: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1" name="Google Shape;3261;g654b33a5cb_55_56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62" name="Google Shape;3262;g654b33a5cb_55_56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254</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4fedcde59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64fedcde5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64393f55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64393f55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4fedcde59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64fedcde5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64fedcde59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64fedcde5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2d08372da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62d08372d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64fedcde59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64fedcde5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64fedcde59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64fedcde59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64fedcde59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64fedcde5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64fedcde59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64fedcde5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64393f557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64393f557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4fedcde59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4fedcde5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64fedcde59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64fedcde5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64fedcde59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64fedcde5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64fedcde5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64fedcde5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64fedcde59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64fedcde5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2d08372da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2d08372d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4fedcde59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4fedcde5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64fedcde59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64fedcde59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64fedcde59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64fedcde59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4fedcde59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4fedcde5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64fedcde59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64fedcde5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64fedcde59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64fedcde59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64fedcde59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64fedcde59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4fedcde59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4fedcde59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64fedcde59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64fedcde59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64fedcde59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64fedcde5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2d08372da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2d08372d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4fedcde59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4fedcde59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64fedcde59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64fedcde59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64fedcde59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64fedcde59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64fedcde59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64fedcde59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650d8e5bd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650d8e5bd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650d8e5bd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650d8e5bd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650d8e5bd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650d8e5bd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650d8e5bd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650d8e5bd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650d8e5bd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650d8e5b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64de856a19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g64de856a19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2d08372da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2d08372da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64de856a19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g64de856a19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64de856a19_2_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64de856a19_2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4de856a19_2_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64de856a19_2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64de856a19_2_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g64de856a19_2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64de856a19_2_1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64de856a19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64de856a19_2_1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64de856a19_2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64de856a19_2_1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g64de856a19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64de856a19_2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g64de856a19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64de856a19_2_1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g64de856a19_2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64de856a19_2_1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g64de856a19_2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2d08372da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2d08372d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64de856a19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g64de856a19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4de856a19_2_1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g64de856a19_2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64de856a19_2_1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g64de856a19_2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64de856a19_2_1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g64de856a19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64de856a19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64de856a19_2_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64de856a19_2_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64de856a19_2_17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1" name="Google Shape;751;g64de856a19_2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64de856a19_2_1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7" name="Google Shape;757;g64de856a19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64de856a19_2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64de856a19_2_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64de856a19_2_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64de856a19_2_2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2" name="Google Shape;782;g64de856a19_2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64de856a19_2_2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g64de856a19_2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48c0928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648c0928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64de856a19_2_2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64de856a19_2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4de856a19_2_2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8" name="Google Shape;828;g64de856a19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64de856a19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64de856a19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64de856a19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64de856a19_2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64de856a19_2_2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g64de856a19_2_2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64de856a19_2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64de856a19_2_2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g64de856a19_2_2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64de856a19_2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64de856a19_2_2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64de856a19_2_2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64de856a19_2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64de856a19_2_2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64de856a19_2_2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4de856a19_2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64de856a19_2_2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g64de856a19_2_2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64de856a19_2_2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g64de856a19_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64de856a19_2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64de856a19_2_2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g64de856a19_2_2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4fedcde5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4fedcde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64de856a19_2_3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1" name="Google Shape;901;g64de856a19_2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64de856a19_2_3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7" name="Google Shape;907;g64de856a19_2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64de856a19_2_3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g64de856a19_2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64de856a19_2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64de856a19_2_3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g64de856a19_2_3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64de856a19_2_3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g64de856a19_2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64de856a1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64de856a1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64de856a19_2_3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g64de856a19_2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64de856a19_2_3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g64de856a19_2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64de856a19_2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64de856a19_2_3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g64de856a19_2_3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64de856a19_2_3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g64de856a19_2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9" name="Google Shape;13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5" name="Google Shape;14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0" name="Google Shape;150;p1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1" name="Google Shape;15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 name="Google Shape;15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3" name="Google Shape;15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
        <p:cNvGrpSpPr/>
        <p:nvPr/>
      </p:nvGrpSpPr>
      <p:grpSpPr>
        <a:xfrm>
          <a:off x="0" y="0"/>
          <a:ext cx="0" cy="0"/>
          <a:chOff x="0" y="0"/>
          <a:chExt cx="0" cy="0"/>
        </a:xfrm>
      </p:grpSpPr>
      <p:sp>
        <p:nvSpPr>
          <p:cNvPr id="155" name="Google Shape;15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6" name="Google Shape;156;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7" name="Google Shape;157;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8" name="Google Shape;15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18"/>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4" name="Google Shape;164;p18"/>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5" name="Google Shape;165;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6" name="Google Shape;166;p1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7" name="Google Shape;16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1" name="Google Shape;181;p21"/>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82" name="Google Shape;182;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3" name="Google Shape;18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5" name="Google Shape;18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8" name="Google Shape;188;p22"/>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9" name="Google Shape;189;p22"/>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0" name="Google Shape;19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5" name="Google Shape;19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6" name="Google Shape;19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7" name="Google Shape;19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 name="Google Shape;19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1" name="Google Shape;20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2" name="Google Shape;20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3" name="Google Shape;20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4" name="Google Shape;20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26"/>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7"/>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28"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15" name="Google Shape;215;p28"/>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16" name="Google Shape;216;p28"/>
          <p:cNvSpPr txBox="1">
            <a:spLocks noGrp="1"/>
          </p:cNvSpPr>
          <p:nvPr>
            <p:ph type="body" idx="1"/>
          </p:nvPr>
        </p:nvSpPr>
        <p:spPr>
          <a:xfrm>
            <a:off x="489775"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7" name="Google Shape;217;p28"/>
          <p:cNvSpPr txBox="1">
            <a:spLocks noGrp="1"/>
          </p:cNvSpPr>
          <p:nvPr>
            <p:ph type="body" idx="2"/>
          </p:nvPr>
        </p:nvSpPr>
        <p:spPr>
          <a:xfrm>
            <a:off x="2415136"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8" name="Google Shape;218;p28"/>
          <p:cNvSpPr txBox="1">
            <a:spLocks noGrp="1"/>
          </p:cNvSpPr>
          <p:nvPr>
            <p:ph type="body" idx="3"/>
          </p:nvPr>
        </p:nvSpPr>
        <p:spPr>
          <a:xfrm>
            <a:off x="4340497"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9" name="Google Shape;219;p2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9"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2" name="Google Shape;222;p29"/>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23" name="Google Shape;223;p29"/>
          <p:cNvSpPr txBox="1">
            <a:spLocks noGrp="1"/>
          </p:cNvSpPr>
          <p:nvPr>
            <p:ph type="sldNum" idx="12"/>
          </p:nvPr>
        </p:nvSpPr>
        <p:spPr>
          <a:xfrm>
            <a:off x="7960291" y="4673650"/>
            <a:ext cx="10689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32" name="Google Shape;232;p31"/>
          <p:cNvSpPr txBox="1">
            <a:spLocks noGrp="1"/>
          </p:cNvSpPr>
          <p:nvPr>
            <p:ph type="body" idx="1"/>
          </p:nvPr>
        </p:nvSpPr>
        <p:spPr>
          <a:xfrm>
            <a:off x="457200" y="1200150"/>
            <a:ext cx="8229600" cy="33945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33" name="Google Shape;233;p31"/>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34" name="Google Shape;234;p31"/>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35" name="Google Shape;235;p3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
        <p:cNvGrpSpPr/>
        <p:nvPr/>
      </p:nvGrpSpPr>
      <p:grpSpPr>
        <a:xfrm>
          <a:off x="0" y="0"/>
          <a:ext cx="0" cy="0"/>
          <a:chOff x="0" y="0"/>
          <a:chExt cx="0" cy="0"/>
        </a:xfrm>
      </p:grpSpPr>
      <p:sp>
        <p:nvSpPr>
          <p:cNvPr id="237" name="Google Shape;237;p32"/>
          <p:cNvSpPr txBox="1">
            <a:spLocks noGrp="1"/>
          </p:cNvSpPr>
          <p:nvPr>
            <p:ph type="ctrTitle"/>
          </p:nvPr>
        </p:nvSpPr>
        <p:spPr>
          <a:xfrm>
            <a:off x="685800" y="1597819"/>
            <a:ext cx="7772400" cy="11025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38" name="Google Shape;238;p32"/>
          <p:cNvSpPr txBox="1">
            <a:spLocks noGrp="1"/>
          </p:cNvSpPr>
          <p:nvPr>
            <p:ph type="subTitle" idx="1"/>
          </p:nvPr>
        </p:nvSpPr>
        <p:spPr>
          <a:xfrm>
            <a:off x="1371600" y="2914650"/>
            <a:ext cx="6400800" cy="131460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239" name="Google Shape;239;p32"/>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0" name="Google Shape;240;p32"/>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1" name="Google Shape;241;p3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722312" y="3305175"/>
            <a:ext cx="7772400" cy="1021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4" name="Google Shape;244;p33"/>
          <p:cNvSpPr txBox="1">
            <a:spLocks noGrp="1"/>
          </p:cNvSpPr>
          <p:nvPr>
            <p:ph type="body" idx="1"/>
          </p:nvPr>
        </p:nvSpPr>
        <p:spPr>
          <a:xfrm>
            <a:off x="722312" y="2180035"/>
            <a:ext cx="7772400" cy="11253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9pPr>
          </a:lstStyle>
          <a:p>
            <a:endParaRPr/>
          </a:p>
        </p:txBody>
      </p:sp>
      <p:sp>
        <p:nvSpPr>
          <p:cNvPr id="245" name="Google Shape;245;p33"/>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6" name="Google Shape;246;p33"/>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7" name="Google Shape;247;p3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0" name="Google Shape;250;p34"/>
          <p:cNvSpPr txBox="1">
            <a:spLocks noGrp="1"/>
          </p:cNvSpPr>
          <p:nvPr>
            <p:ph type="body" idx="1"/>
          </p:nvPr>
        </p:nvSpPr>
        <p:spPr>
          <a:xfrm>
            <a:off x="457200" y="1200150"/>
            <a:ext cx="40386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1" name="Google Shape;251;p34"/>
          <p:cNvSpPr txBox="1">
            <a:spLocks noGrp="1"/>
          </p:cNvSpPr>
          <p:nvPr>
            <p:ph type="body" idx="2"/>
          </p:nvPr>
        </p:nvSpPr>
        <p:spPr>
          <a:xfrm>
            <a:off x="4648200" y="1200150"/>
            <a:ext cx="40386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2" name="Google Shape;252;p34"/>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53" name="Google Shape;253;p34"/>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54" name="Google Shape;254;p3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7" name="Google Shape;257;p35"/>
          <p:cNvSpPr txBox="1">
            <a:spLocks noGrp="1"/>
          </p:cNvSpPr>
          <p:nvPr>
            <p:ph type="body" idx="1"/>
          </p:nvPr>
        </p:nvSpPr>
        <p:spPr>
          <a:xfrm>
            <a:off x="457200" y="1151334"/>
            <a:ext cx="4040100" cy="480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100000"/>
              </a:lnSpc>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58" name="Google Shape;258;p35"/>
          <p:cNvSpPr txBox="1">
            <a:spLocks noGrp="1"/>
          </p:cNvSpPr>
          <p:nvPr>
            <p:ph type="body" idx="2"/>
          </p:nvPr>
        </p:nvSpPr>
        <p:spPr>
          <a:xfrm>
            <a:off x="457200" y="1631156"/>
            <a:ext cx="4040100" cy="29634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59" name="Google Shape;259;p35"/>
          <p:cNvSpPr txBox="1">
            <a:spLocks noGrp="1"/>
          </p:cNvSpPr>
          <p:nvPr>
            <p:ph type="body" idx="3"/>
          </p:nvPr>
        </p:nvSpPr>
        <p:spPr>
          <a:xfrm>
            <a:off x="4645025" y="1151334"/>
            <a:ext cx="4041600" cy="480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100000"/>
              </a:lnSpc>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60" name="Google Shape;260;p35"/>
          <p:cNvSpPr txBox="1">
            <a:spLocks noGrp="1"/>
          </p:cNvSpPr>
          <p:nvPr>
            <p:ph type="body" idx="4"/>
          </p:nvPr>
        </p:nvSpPr>
        <p:spPr>
          <a:xfrm>
            <a:off x="4645025" y="1631156"/>
            <a:ext cx="4041600" cy="29634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61" name="Google Shape;261;p35"/>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62" name="Google Shape;262;p35"/>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63" name="Google Shape;263;p3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6" name="Google Shape;266;p36"/>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67" name="Google Shape;267;p36"/>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68" name="Google Shape;268;p3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
        <p:cNvGrpSpPr/>
        <p:nvPr/>
      </p:nvGrpSpPr>
      <p:grpSpPr>
        <a:xfrm>
          <a:off x="0" y="0"/>
          <a:ext cx="0" cy="0"/>
          <a:chOff x="0" y="0"/>
          <a:chExt cx="0" cy="0"/>
        </a:xfrm>
      </p:grpSpPr>
      <p:sp>
        <p:nvSpPr>
          <p:cNvPr id="270" name="Google Shape;270;p37"/>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1" name="Google Shape;271;p37"/>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2" name="Google Shape;272;p3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457200" y="204788"/>
            <a:ext cx="3008400" cy="8715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5" name="Google Shape;275;p38"/>
          <p:cNvSpPr txBox="1">
            <a:spLocks noGrp="1"/>
          </p:cNvSpPr>
          <p:nvPr>
            <p:ph type="body" idx="1"/>
          </p:nvPr>
        </p:nvSpPr>
        <p:spPr>
          <a:xfrm>
            <a:off x="3575050" y="204788"/>
            <a:ext cx="5111700" cy="43896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6" name="Google Shape;276;p38"/>
          <p:cNvSpPr txBox="1">
            <a:spLocks noGrp="1"/>
          </p:cNvSpPr>
          <p:nvPr>
            <p:ph type="body" idx="2"/>
          </p:nvPr>
        </p:nvSpPr>
        <p:spPr>
          <a:xfrm>
            <a:off x="457200" y="1076325"/>
            <a:ext cx="3008400" cy="3518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277" name="Google Shape;277;p38"/>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1792288" y="3600450"/>
            <a:ext cx="5486400" cy="4251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2" name="Google Shape;282;p39"/>
          <p:cNvSpPr>
            <a:spLocks noGrp="1"/>
          </p:cNvSpPr>
          <p:nvPr>
            <p:ph type="pic" idx="2"/>
          </p:nvPr>
        </p:nvSpPr>
        <p:spPr>
          <a:xfrm>
            <a:off x="1792288" y="459581"/>
            <a:ext cx="5486400" cy="30861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83" name="Google Shape;283;p39"/>
          <p:cNvSpPr txBox="1">
            <a:spLocks noGrp="1"/>
          </p:cNvSpPr>
          <p:nvPr>
            <p:ph type="body" idx="1"/>
          </p:nvPr>
        </p:nvSpPr>
        <p:spPr>
          <a:xfrm>
            <a:off x="1792288" y="4025503"/>
            <a:ext cx="5486400" cy="603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284" name="Google Shape;284;p39"/>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85" name="Google Shape;285;p39"/>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86" name="Google Shape;286;p3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9" name="Google Shape;289;p40"/>
          <p:cNvSpPr txBox="1">
            <a:spLocks noGrp="1"/>
          </p:cNvSpPr>
          <p:nvPr>
            <p:ph type="body" idx="1"/>
          </p:nvPr>
        </p:nvSpPr>
        <p:spPr>
          <a:xfrm rot="5400000">
            <a:off x="2874750" y="-1217400"/>
            <a:ext cx="3394500" cy="82296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0" name="Google Shape;290;p40"/>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1" name="Google Shape;291;p40"/>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2" name="Google Shape;292;p4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rot="5400000">
            <a:off x="5463750" y="1371628"/>
            <a:ext cx="4388700" cy="20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95" name="Google Shape;295;p41"/>
          <p:cNvSpPr txBox="1">
            <a:spLocks noGrp="1"/>
          </p:cNvSpPr>
          <p:nvPr>
            <p:ph type="body" idx="1"/>
          </p:nvPr>
        </p:nvSpPr>
        <p:spPr>
          <a:xfrm rot="5400000">
            <a:off x="1272750" y="-609572"/>
            <a:ext cx="4388700" cy="60198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6" name="Google Shape;296;p41"/>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7" name="Google Shape;297;p41"/>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8" name="Google Shape;298;p4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Lato"/>
                <a:ea typeface="Lato"/>
                <a:cs typeface="Lato"/>
                <a:sym typeface="Lato"/>
              </a:defRPr>
            </a:lvl1pPr>
            <a:lvl2pPr lvl="1" algn="r" rtl="0">
              <a:buNone/>
              <a:defRPr sz="1000">
                <a:solidFill>
                  <a:schemeClr val="lt1"/>
                </a:solidFill>
                <a:latin typeface="Lato"/>
                <a:ea typeface="Lato"/>
                <a:cs typeface="Lato"/>
                <a:sym typeface="Lato"/>
              </a:defRPr>
            </a:lvl2pPr>
            <a:lvl3pPr lvl="2" algn="r" rtl="0">
              <a:buNone/>
              <a:defRPr sz="1000">
                <a:solidFill>
                  <a:schemeClr val="lt1"/>
                </a:solidFill>
                <a:latin typeface="Lato"/>
                <a:ea typeface="Lato"/>
                <a:cs typeface="Lato"/>
                <a:sym typeface="Lato"/>
              </a:defRPr>
            </a:lvl3pPr>
            <a:lvl4pPr lvl="3" algn="r" rtl="0">
              <a:buNone/>
              <a:defRPr sz="1000">
                <a:solidFill>
                  <a:schemeClr val="lt1"/>
                </a:solidFill>
                <a:latin typeface="Lato"/>
                <a:ea typeface="Lato"/>
                <a:cs typeface="Lato"/>
                <a:sym typeface="Lato"/>
              </a:defRPr>
            </a:lvl4pPr>
            <a:lvl5pPr lvl="4" algn="r" rtl="0">
              <a:buNone/>
              <a:defRPr sz="1000">
                <a:solidFill>
                  <a:schemeClr val="lt1"/>
                </a:solidFill>
                <a:latin typeface="Lato"/>
                <a:ea typeface="Lato"/>
                <a:cs typeface="Lato"/>
                <a:sym typeface="Lato"/>
              </a:defRPr>
            </a:lvl5pPr>
            <a:lvl6pPr lvl="5" algn="r" rtl="0">
              <a:buNone/>
              <a:defRPr sz="1000">
                <a:solidFill>
                  <a:schemeClr val="lt1"/>
                </a:solidFill>
                <a:latin typeface="Lato"/>
                <a:ea typeface="Lato"/>
                <a:cs typeface="Lato"/>
                <a:sym typeface="Lato"/>
              </a:defRPr>
            </a:lvl6pPr>
            <a:lvl7pPr lvl="6" algn="r" rtl="0">
              <a:buNone/>
              <a:defRPr sz="1000">
                <a:solidFill>
                  <a:schemeClr val="lt1"/>
                </a:solidFill>
                <a:latin typeface="Lato"/>
                <a:ea typeface="Lato"/>
                <a:cs typeface="Lato"/>
                <a:sym typeface="Lato"/>
              </a:defRPr>
            </a:lvl7pPr>
            <a:lvl8pPr lvl="7" algn="r" rtl="0">
              <a:buNone/>
              <a:defRPr sz="1000">
                <a:solidFill>
                  <a:schemeClr val="lt1"/>
                </a:solidFill>
                <a:latin typeface="Lato"/>
                <a:ea typeface="Lato"/>
                <a:cs typeface="Lato"/>
                <a:sym typeface="Lato"/>
              </a:defRPr>
            </a:lvl8pPr>
            <a:lvl9pPr lvl="8" algn="r" rtl="0">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2" name="Google Shape;13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Google Shape;13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207" name="Google Shape;207;p25"/>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208" name="Google Shape;208;p25"/>
          <p:cNvSpPr txBox="1">
            <a:spLocks noGrp="1"/>
          </p:cNvSpPr>
          <p:nvPr>
            <p:ph type="sldNum" idx="12"/>
          </p:nvPr>
        </p:nvSpPr>
        <p:spPr>
          <a:xfrm>
            <a:off x="8285972" y="4673650"/>
            <a:ext cx="7434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400"/>
            </a:lvl2pPr>
            <a:lvl3pPr lvl="2" rtl="0">
              <a:spcBef>
                <a:spcPts val="0"/>
              </a:spcBef>
              <a:spcAft>
                <a:spcPts val="0"/>
              </a:spcAft>
              <a:buSzPts val="1400"/>
              <a:buFont typeface="Arial"/>
              <a:buNone/>
              <a:defRPr sz="1400"/>
            </a:lvl3pPr>
            <a:lvl4pPr lvl="3" rtl="0">
              <a:spcBef>
                <a:spcPts val="0"/>
              </a:spcBef>
              <a:spcAft>
                <a:spcPts val="0"/>
              </a:spcAft>
              <a:buSzPts val="1400"/>
              <a:buFont typeface="Arial"/>
              <a:buNone/>
              <a:defRPr sz="1400"/>
            </a:lvl4pPr>
            <a:lvl5pPr lvl="4" rtl="0">
              <a:spcBef>
                <a:spcPts val="0"/>
              </a:spcBef>
              <a:spcAft>
                <a:spcPts val="0"/>
              </a:spcAft>
              <a:buSzPts val="1400"/>
              <a:buFont typeface="Arial"/>
              <a:buNone/>
              <a:defRPr sz="1400"/>
            </a:lvl5pPr>
            <a:lvl6pPr lvl="5" rtl="0">
              <a:spcBef>
                <a:spcPts val="0"/>
              </a:spcBef>
              <a:spcAft>
                <a:spcPts val="0"/>
              </a:spcAft>
              <a:buSzPts val="1400"/>
              <a:buFont typeface="Arial"/>
              <a:buNone/>
              <a:defRPr sz="1400"/>
            </a:lvl6pPr>
            <a:lvl7pPr lvl="6" rtl="0">
              <a:spcBef>
                <a:spcPts val="0"/>
              </a:spcBef>
              <a:spcAft>
                <a:spcPts val="0"/>
              </a:spcAft>
              <a:buSzPts val="1400"/>
              <a:buFont typeface="Arial"/>
              <a:buNone/>
              <a:defRPr sz="1400"/>
            </a:lvl7pPr>
            <a:lvl8pPr lvl="7" rtl="0">
              <a:spcBef>
                <a:spcPts val="0"/>
              </a:spcBef>
              <a:spcAft>
                <a:spcPts val="0"/>
              </a:spcAft>
              <a:buSzPts val="1400"/>
              <a:buFont typeface="Arial"/>
              <a:buNone/>
              <a:defRPr sz="1400"/>
            </a:lvl8pPr>
            <a:lvl9pPr lvl="8" rtl="0">
              <a:spcBef>
                <a:spcPts val="0"/>
              </a:spcBef>
              <a:spcAft>
                <a:spcPts val="0"/>
              </a:spcAft>
              <a:buSzPts val="1400"/>
              <a:buFont typeface="Arial"/>
              <a:buNone/>
              <a:defRPr sz="1400"/>
            </a:lvl9pPr>
          </a:lstStyle>
          <a:p>
            <a:endParaRPr/>
          </a:p>
        </p:txBody>
      </p:sp>
      <p:sp>
        <p:nvSpPr>
          <p:cNvPr id="226" name="Google Shape;226;p30"/>
          <p:cNvSpPr txBox="1">
            <a:spLocks noGrp="1"/>
          </p:cNvSpPr>
          <p:nvPr>
            <p:ph type="body" idx="1"/>
          </p:nvPr>
        </p:nvSpPr>
        <p:spPr>
          <a:xfrm>
            <a:off x="457200" y="1200150"/>
            <a:ext cx="8229600" cy="33945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7" name="Google Shape;227;p30"/>
          <p:cNvSpPr txBox="1">
            <a:spLocks noGrp="1"/>
          </p:cNvSpPr>
          <p:nvPr>
            <p:ph type="dt" idx="10"/>
          </p:nvPr>
        </p:nvSpPr>
        <p:spPr>
          <a:xfrm>
            <a:off x="457200" y="4767263"/>
            <a:ext cx="21336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28" name="Google Shape;228;p30"/>
          <p:cNvSpPr txBox="1">
            <a:spLocks noGrp="1"/>
          </p:cNvSpPr>
          <p:nvPr>
            <p:ph type="ftr" idx="11"/>
          </p:nvPr>
        </p:nvSpPr>
        <p:spPr>
          <a:xfrm>
            <a:off x="3124200" y="4767263"/>
            <a:ext cx="28956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29" name="Google Shape;229;p3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1.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4.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2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7.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8.xml"/><Relationship Id="rId1" Type="http://schemas.openxmlformats.org/officeDocument/2006/relationships/slideLayout" Target="../slideLayouts/slideLayout25.xml"/><Relationship Id="rId5" Type="http://schemas.openxmlformats.org/officeDocument/2006/relationships/image" Target="../media/image115.png"/><Relationship Id="rId4" Type="http://schemas.openxmlformats.org/officeDocument/2006/relationships/image" Target="../media/image109.png"/></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9.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17.png"/><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0.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19.png"/><Relationship Id="rId4" Type="http://schemas.openxmlformats.org/officeDocument/2006/relationships/image" Target="../media/image118.png"/></Relationships>
</file>

<file path=ppt/slides/_rels/slide1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1.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21.png"/><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2.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23.png"/><Relationship Id="rId4" Type="http://schemas.openxmlformats.org/officeDocument/2006/relationships/image" Target="../media/image122.png"/></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3.xml"/><Relationship Id="rId1" Type="http://schemas.openxmlformats.org/officeDocument/2006/relationships/slideLayout" Target="../slideLayouts/slideLayout25.xml"/><Relationship Id="rId6" Type="http://schemas.openxmlformats.org/officeDocument/2006/relationships/image" Target="../media/image125.png"/><Relationship Id="rId5" Type="http://schemas.openxmlformats.org/officeDocument/2006/relationships/image" Target="../media/image109.png"/><Relationship Id="rId4" Type="http://schemas.openxmlformats.org/officeDocument/2006/relationships/image" Target="../media/image113.png"/></Relationships>
</file>

<file path=ppt/slides/_rels/slide1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4.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26.png"/></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5.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27.png"/><Relationship Id="rId4" Type="http://schemas.openxmlformats.org/officeDocument/2006/relationships/image" Target="../media/image59.png"/></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6.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7.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8.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09.png"/><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notesSlide" Target="../notesSlides/notesSlide140.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32.gif"/><Relationship Id="rId4" Type="http://schemas.openxmlformats.org/officeDocument/2006/relationships/image" Target="../media/image131.png"/></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1.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35.png"/><Relationship Id="rId4" Type="http://schemas.openxmlformats.org/officeDocument/2006/relationships/image" Target="../media/image109.png"/></Relationships>
</file>

<file path=ppt/slides/_rels/slide14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142.xml"/><Relationship Id="rId1" Type="http://schemas.openxmlformats.org/officeDocument/2006/relationships/slideLayout" Target="../slideLayouts/slideLayout2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3.png"/></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3.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41.png"/><Relationship Id="rId4" Type="http://schemas.openxmlformats.org/officeDocument/2006/relationships/image" Target="../media/image109.png"/></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4.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43.jpeg"/><Relationship Id="rId4" Type="http://schemas.openxmlformats.org/officeDocument/2006/relationships/image" Target="../media/image142.png"/></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5.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44.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46.xml"/><Relationship Id="rId1" Type="http://schemas.openxmlformats.org/officeDocument/2006/relationships/slideLayout" Target="../slideLayouts/slideLayout2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7.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48.xml"/><Relationship Id="rId1" Type="http://schemas.openxmlformats.org/officeDocument/2006/relationships/slideLayout" Target="../slideLayouts/slideLayout2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9.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0.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53.png"/></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1.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54.png"/></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2.xml"/><Relationship Id="rId1" Type="http://schemas.openxmlformats.org/officeDocument/2006/relationships/slideLayout" Target="../slideLayouts/slideLayout2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3.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4.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5.xml"/><Relationship Id="rId1" Type="http://schemas.openxmlformats.org/officeDocument/2006/relationships/slideLayout" Target="../slideLayouts/slideLayout25.xml"/><Relationship Id="rId4" Type="http://schemas.openxmlformats.org/officeDocument/2006/relationships/image" Target="../media/image158.png"/></Relationships>
</file>

<file path=ppt/slides/_rels/slide156.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09.png"/><Relationship Id="rId2" Type="http://schemas.openxmlformats.org/officeDocument/2006/relationships/notesSlide" Target="../notesSlides/notesSlide156.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62.jpeg"/><Relationship Id="rId4" Type="http://schemas.openxmlformats.org/officeDocument/2006/relationships/image" Target="../media/image161.jpeg"/></Relationships>
</file>

<file path=ppt/slides/_rels/slide1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7.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8.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1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9.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0.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6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13.png"/><Relationship Id="rId2" Type="http://schemas.openxmlformats.org/officeDocument/2006/relationships/notesSlide" Target="../notesSlides/notesSlide161.xml"/><Relationship Id="rId1" Type="http://schemas.openxmlformats.org/officeDocument/2006/relationships/slideLayout" Target="../slideLayouts/slideLayout25.xml"/><Relationship Id="rId6" Type="http://schemas.openxmlformats.org/officeDocument/2006/relationships/image" Target="../media/image166.png"/><Relationship Id="rId5" Type="http://schemas.openxmlformats.org/officeDocument/2006/relationships/image" Target="../media/image109.png"/><Relationship Id="rId4" Type="http://schemas.openxmlformats.org/officeDocument/2006/relationships/image" Target="../media/image165.png"/></Relationships>
</file>

<file path=ppt/slides/_rels/slide1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2.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3.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4.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5.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image" Target="../media/image169.png"/></Relationships>
</file>

<file path=ppt/slides/_rels/slide1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6.xml"/><Relationship Id="rId1" Type="http://schemas.openxmlformats.org/officeDocument/2006/relationships/slideLayout" Target="../slideLayouts/slideLayout25.xml"/><Relationship Id="rId4" Type="http://schemas.openxmlformats.org/officeDocument/2006/relationships/image" Target="../media/image113.png"/></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7.xml"/><Relationship Id="rId1" Type="http://schemas.openxmlformats.org/officeDocument/2006/relationships/slideLayout" Target="../slideLayouts/slideLayout25.xml"/><Relationship Id="rId5" Type="http://schemas.openxmlformats.org/officeDocument/2006/relationships/image" Target="../media/image170.png"/><Relationship Id="rId4" Type="http://schemas.openxmlformats.org/officeDocument/2006/relationships/image" Target="../media/image113.png"/></Relationships>
</file>

<file path=ppt/slides/_rels/slide1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8.xml"/><Relationship Id="rId1" Type="http://schemas.openxmlformats.org/officeDocument/2006/relationships/slideLayout" Target="../slideLayouts/slideLayout25.xml"/><Relationship Id="rId5" Type="http://schemas.openxmlformats.org/officeDocument/2006/relationships/image" Target="../media/image171.png"/><Relationship Id="rId4" Type="http://schemas.openxmlformats.org/officeDocument/2006/relationships/image" Target="../media/image113.png"/></Relationships>
</file>

<file path=ppt/slides/_rels/slide1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9.xml"/><Relationship Id="rId1" Type="http://schemas.openxmlformats.org/officeDocument/2006/relationships/slideLayout" Target="../slideLayouts/slideLayout25.xml"/><Relationship Id="rId5" Type="http://schemas.openxmlformats.org/officeDocument/2006/relationships/image" Target="../media/image172.pn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0.xml"/><Relationship Id="rId1" Type="http://schemas.openxmlformats.org/officeDocument/2006/relationships/slideLayout" Target="../slideLayouts/slideLayout25.xml"/><Relationship Id="rId5" Type="http://schemas.openxmlformats.org/officeDocument/2006/relationships/image" Target="../media/image173.png"/><Relationship Id="rId4" Type="http://schemas.openxmlformats.org/officeDocument/2006/relationships/image" Target="../media/image113.png"/></Relationships>
</file>

<file path=ppt/slides/_rels/slide1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1.xml"/><Relationship Id="rId1" Type="http://schemas.openxmlformats.org/officeDocument/2006/relationships/slideLayout" Target="../slideLayouts/slideLayout25.xml"/><Relationship Id="rId5" Type="http://schemas.openxmlformats.org/officeDocument/2006/relationships/image" Target="../media/image174.png"/><Relationship Id="rId4" Type="http://schemas.openxmlformats.org/officeDocument/2006/relationships/image" Target="../media/image113.png"/></Relationships>
</file>

<file path=ppt/slides/_rels/slide1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2.xml"/><Relationship Id="rId1" Type="http://schemas.openxmlformats.org/officeDocument/2006/relationships/slideLayout" Target="../slideLayouts/slideLayout25.xml"/><Relationship Id="rId5" Type="http://schemas.openxmlformats.org/officeDocument/2006/relationships/image" Target="../media/image175.png"/><Relationship Id="rId4" Type="http://schemas.openxmlformats.org/officeDocument/2006/relationships/image" Target="../media/image113.png"/></Relationships>
</file>

<file path=ppt/slides/_rels/slide1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3.xml"/><Relationship Id="rId1" Type="http://schemas.openxmlformats.org/officeDocument/2006/relationships/slideLayout" Target="../slideLayouts/slideLayout25.xml"/><Relationship Id="rId5" Type="http://schemas.openxmlformats.org/officeDocument/2006/relationships/image" Target="../media/image176.png"/><Relationship Id="rId4" Type="http://schemas.openxmlformats.org/officeDocument/2006/relationships/image" Target="../media/image113.png"/></Relationships>
</file>

<file path=ppt/slides/_rels/slide1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4.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13.png"/></Relationships>
</file>

<file path=ppt/slides/_rels/slide1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5.xml"/><Relationship Id="rId1" Type="http://schemas.openxmlformats.org/officeDocument/2006/relationships/slideLayout" Target="../slideLayouts/slideLayout25.xml"/><Relationship Id="rId5" Type="http://schemas.openxmlformats.org/officeDocument/2006/relationships/image" Target="../media/image178.png"/><Relationship Id="rId4" Type="http://schemas.openxmlformats.org/officeDocument/2006/relationships/image" Target="../media/image113.png"/></Relationships>
</file>

<file path=ppt/slides/_rels/slide1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6.xml"/><Relationship Id="rId1" Type="http://schemas.openxmlformats.org/officeDocument/2006/relationships/slideLayout" Target="../slideLayouts/slideLayout25.xml"/><Relationship Id="rId5" Type="http://schemas.openxmlformats.org/officeDocument/2006/relationships/image" Target="../media/image179.png"/><Relationship Id="rId4" Type="http://schemas.openxmlformats.org/officeDocument/2006/relationships/image" Target="../media/image113.png"/></Relationships>
</file>

<file path=ppt/slides/_rels/slide1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7.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80.png"/></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8.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17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9.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0.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1.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2.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84.png"/></Relationships>
</file>

<file path=ppt/slides/_rels/slide1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3.xml"/><Relationship Id="rId1" Type="http://schemas.openxmlformats.org/officeDocument/2006/relationships/slideLayout" Target="../slideLayouts/slideLayout25.xml"/><Relationship Id="rId5" Type="http://schemas.openxmlformats.org/officeDocument/2006/relationships/image" Target="../media/image185.png"/><Relationship Id="rId4" Type="http://schemas.openxmlformats.org/officeDocument/2006/relationships/image" Target="../media/image113.png"/></Relationships>
</file>

<file path=ppt/slides/_rels/slide18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4.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13.png"/></Relationships>
</file>

<file path=ppt/slides/_rels/slide18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5.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6.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88.png"/></Relationships>
</file>

<file path=ppt/slides/_rels/slide1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7.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52.png"/></Relationships>
</file>

<file path=ppt/slides/_rels/slide1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8.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09.png"/><Relationship Id="rId4" Type="http://schemas.openxmlformats.org/officeDocument/2006/relationships/image" Target="../media/image190.png"/></Relationships>
</file>

<file path=ppt/slides/_rels/slide1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9.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09.png"/><Relationship Id="rId4" Type="http://schemas.openxmlformats.org/officeDocument/2006/relationships/image" Target="../media/image19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0.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9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1.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09.png"/></Relationships>
</file>

<file path=ppt/slides/_rels/slide1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2.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95.png"/></Relationships>
</file>

<file path=ppt/slides/_rels/slide1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3.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96.png"/></Relationships>
</file>

<file path=ppt/slides/_rels/slide1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4.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1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5.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image" Target="../media/image198.png"/></Relationships>
</file>

<file path=ppt/slides/_rels/slide196.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09.png"/><Relationship Id="rId2" Type="http://schemas.openxmlformats.org/officeDocument/2006/relationships/notesSlide" Target="../notesSlides/notesSlide196.xml"/><Relationship Id="rId1" Type="http://schemas.openxmlformats.org/officeDocument/2006/relationships/slideLayout" Target="../slideLayouts/slideLayout2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0.png"/><Relationship Id="rId7" Type="http://schemas.openxmlformats.org/officeDocument/2006/relationships/image" Target="../media/image105.png"/><Relationship Id="rId2" Type="http://schemas.openxmlformats.org/officeDocument/2006/relationships/notesSlide" Target="../notesSlides/notesSlide197.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image" Target="../media/image201.png"/></Relationships>
</file>

<file path=ppt/slides/_rels/slide19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8.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13.png"/></Relationships>
</file>

<file path=ppt/slides/_rels/slide19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9.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0.xml"/><Relationship Id="rId1" Type="http://schemas.openxmlformats.org/officeDocument/2006/relationships/slideLayout" Target="../slideLayouts/slideLayout24.xml"/><Relationship Id="rId4" Type="http://schemas.openxmlformats.org/officeDocument/2006/relationships/image" Target="../media/image204.png"/></Relationships>
</file>

<file path=ppt/slides/_rels/slide2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1.xml"/><Relationship Id="rId1" Type="http://schemas.openxmlformats.org/officeDocument/2006/relationships/slideLayout" Target="../slideLayouts/slideLayout25.xml"/><Relationship Id="rId4" Type="http://schemas.openxmlformats.org/officeDocument/2006/relationships/image" Target="../media/image205.png"/></Relationships>
</file>

<file path=ppt/slides/_rels/slide2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2.xml"/><Relationship Id="rId1" Type="http://schemas.openxmlformats.org/officeDocument/2006/relationships/slideLayout" Target="../slideLayouts/slideLayout25.xml"/><Relationship Id="rId4" Type="http://schemas.openxmlformats.org/officeDocument/2006/relationships/image" Target="../media/image206.png"/></Relationships>
</file>

<file path=ppt/slides/_rels/slide2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3.xml"/><Relationship Id="rId1" Type="http://schemas.openxmlformats.org/officeDocument/2006/relationships/slideLayout" Target="../slideLayouts/slideLayout2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2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4.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0.png"/></Relationships>
</file>

<file path=ppt/slides/_rels/slide2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5.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1.png"/></Relationships>
</file>

<file path=ppt/slides/_rels/slide2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6.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2.png"/></Relationships>
</file>

<file path=ppt/slides/_rels/slide2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7.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3.png"/></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8.xml"/><Relationship Id="rId1" Type="http://schemas.openxmlformats.org/officeDocument/2006/relationships/slideLayout" Target="../slideLayouts/slideLayout25.xml"/><Relationship Id="rId5" Type="http://schemas.openxmlformats.org/officeDocument/2006/relationships/image" Target="../media/image208.png"/><Relationship Id="rId4" Type="http://schemas.openxmlformats.org/officeDocument/2006/relationships/image" Target="../media/image209.png"/></Relationships>
</file>

<file path=ppt/slides/_rels/slide2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9.xml"/><Relationship Id="rId1" Type="http://schemas.openxmlformats.org/officeDocument/2006/relationships/slideLayout" Target="../slideLayouts/slideLayout25.xml"/><Relationship Id="rId5" Type="http://schemas.openxmlformats.org/officeDocument/2006/relationships/image" Target="../media/image208.png"/><Relationship Id="rId4" Type="http://schemas.openxmlformats.org/officeDocument/2006/relationships/image" Target="../media/image20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0.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4.png"/></Relationships>
</file>

<file path=ppt/slides/_rels/slide2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1.xml"/><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215.png"/></Relationships>
</file>

<file path=ppt/slides/_rels/slide2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2.xml"/><Relationship Id="rId1" Type="http://schemas.openxmlformats.org/officeDocument/2006/relationships/slideLayout" Target="../slideLayouts/slideLayout2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16.png"/></Relationships>
</file>

<file path=ppt/slides/_rels/slide21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3.xml"/><Relationship Id="rId1" Type="http://schemas.openxmlformats.org/officeDocument/2006/relationships/slideLayout" Target="../slideLayouts/slideLayout27.xml"/><Relationship Id="rId6" Type="http://schemas.openxmlformats.org/officeDocument/2006/relationships/image" Target="../media/image208.png"/><Relationship Id="rId5" Type="http://schemas.openxmlformats.org/officeDocument/2006/relationships/image" Target="../media/image218.png"/><Relationship Id="rId4" Type="http://schemas.openxmlformats.org/officeDocument/2006/relationships/image" Target="../media/image217.png"/></Relationships>
</file>

<file path=ppt/slides/_rels/slide21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4.xml"/><Relationship Id="rId1" Type="http://schemas.openxmlformats.org/officeDocument/2006/relationships/slideLayout" Target="../slideLayouts/slideLayout27.xml"/><Relationship Id="rId5" Type="http://schemas.openxmlformats.org/officeDocument/2006/relationships/image" Target="../media/image219.png"/><Relationship Id="rId4" Type="http://schemas.openxmlformats.org/officeDocument/2006/relationships/image" Target="../media/image208.png"/></Relationships>
</file>

<file path=ppt/slides/_rels/slide21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5.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20.png"/></Relationships>
</file>

<file path=ppt/slides/_rels/slide2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6.xml"/><Relationship Id="rId1" Type="http://schemas.openxmlformats.org/officeDocument/2006/relationships/slideLayout" Target="../slideLayouts/slideLayout25.xml"/><Relationship Id="rId4" Type="http://schemas.openxmlformats.org/officeDocument/2006/relationships/image" Target="../media/image206.png"/></Relationships>
</file>

<file path=ppt/slides/_rels/slide2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7.xml"/><Relationship Id="rId1" Type="http://schemas.openxmlformats.org/officeDocument/2006/relationships/slideLayout" Target="../slideLayouts/slideLayout13.xml"/><Relationship Id="rId5" Type="http://schemas.openxmlformats.org/officeDocument/2006/relationships/image" Target="../media/image221.png"/><Relationship Id="rId4" Type="http://schemas.openxmlformats.org/officeDocument/2006/relationships/image" Target="../media/image209.png"/></Relationships>
</file>

<file path=ppt/slides/_rels/slide21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8.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21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9.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9.png"/><Relationship Id="rId7" Type="http://schemas.openxmlformats.org/officeDocument/2006/relationships/image" Target="../media/image225.png"/><Relationship Id="rId2" Type="http://schemas.openxmlformats.org/officeDocument/2006/relationships/notesSlide" Target="../notesSlides/notesSlide220.xml"/><Relationship Id="rId1" Type="http://schemas.openxmlformats.org/officeDocument/2006/relationships/slideLayout" Target="../slideLayouts/slideLayout2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2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9.png"/><Relationship Id="rId7" Type="http://schemas.openxmlformats.org/officeDocument/2006/relationships/image" Target="../media/image229.png"/><Relationship Id="rId2" Type="http://schemas.openxmlformats.org/officeDocument/2006/relationships/notesSlide" Target="../notesSlides/notesSlide221.xml"/><Relationship Id="rId1" Type="http://schemas.openxmlformats.org/officeDocument/2006/relationships/slideLayout" Target="../slideLayouts/slideLayout2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22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2.xml"/><Relationship Id="rId1" Type="http://schemas.openxmlformats.org/officeDocument/2006/relationships/slideLayout" Target="../slideLayouts/slideLayout27.xml"/><Relationship Id="rId4" Type="http://schemas.openxmlformats.org/officeDocument/2006/relationships/image" Target="../media/image208.png"/></Relationships>
</file>

<file path=ppt/slides/_rels/slide22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3.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30.png"/></Relationships>
</file>

<file path=ppt/slides/_rels/slide22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24.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2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5.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6.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33.png"/></Relationships>
</file>

<file path=ppt/slides/_rels/slide22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7.xml"/><Relationship Id="rId1" Type="http://schemas.openxmlformats.org/officeDocument/2006/relationships/slideLayout" Target="../slideLayouts/slideLayout27.xml"/><Relationship Id="rId5" Type="http://schemas.openxmlformats.org/officeDocument/2006/relationships/image" Target="../media/image234.png"/><Relationship Id="rId4" Type="http://schemas.openxmlformats.org/officeDocument/2006/relationships/image" Target="../media/image208.png"/></Relationships>
</file>

<file path=ppt/slides/_rels/slide22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8.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35.png"/></Relationships>
</file>

<file path=ppt/slides/_rels/slide22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9.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30.xml"/><Relationship Id="rId1" Type="http://schemas.openxmlformats.org/officeDocument/2006/relationships/slideLayout" Target="../slideLayouts/slideLayout27.xml"/><Relationship Id="rId6" Type="http://schemas.openxmlformats.org/officeDocument/2006/relationships/image" Target="../media/image238.png"/><Relationship Id="rId5" Type="http://schemas.openxmlformats.org/officeDocument/2006/relationships/image" Target="../media/image208.png"/><Relationship Id="rId4" Type="http://schemas.openxmlformats.org/officeDocument/2006/relationships/image" Target="../media/image209.png"/></Relationships>
</file>

<file path=ppt/slides/_rels/slide23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1.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39.png"/></Relationships>
</file>

<file path=ppt/slides/_rels/slide23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2.xml"/><Relationship Id="rId1" Type="http://schemas.openxmlformats.org/officeDocument/2006/relationships/slideLayout" Target="../slideLayouts/slideLayout27.xml"/><Relationship Id="rId5" Type="http://schemas.openxmlformats.org/officeDocument/2006/relationships/image" Target="../media/image240.png"/><Relationship Id="rId4" Type="http://schemas.openxmlformats.org/officeDocument/2006/relationships/image" Target="../media/image208.png"/></Relationships>
</file>

<file path=ppt/slides/_rels/slide23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3.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1.png"/></Relationships>
</file>

<file path=ppt/slides/_rels/slide23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4.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2.png"/></Relationships>
</file>

<file path=ppt/slides/_rels/slide23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5.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3.png"/></Relationships>
</file>

<file path=ppt/slides/_rels/slide2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6.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4.png"/></Relationships>
</file>

<file path=ppt/slides/_rels/slide23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7.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5.png"/></Relationships>
</file>

<file path=ppt/slides/_rels/slide23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8.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46.png"/></Relationships>
</file>

<file path=ppt/slides/_rels/slide2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9.xml"/><Relationship Id="rId1" Type="http://schemas.openxmlformats.org/officeDocument/2006/relationships/slideLayout" Target="../slideLayouts/slideLayout25.xml"/><Relationship Id="rId4" Type="http://schemas.openxmlformats.org/officeDocument/2006/relationships/image" Target="../media/image20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40.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41.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42.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43.xml"/><Relationship Id="rId1" Type="http://schemas.openxmlformats.org/officeDocument/2006/relationships/slideLayout" Target="../slideLayouts/slideLayout27.xml"/><Relationship Id="rId5" Type="http://schemas.openxmlformats.org/officeDocument/2006/relationships/image" Target="../media/image250.png"/><Relationship Id="rId4" Type="http://schemas.openxmlformats.org/officeDocument/2006/relationships/image" Target="../media/image208.png"/></Relationships>
</file>

<file path=ppt/slides/_rels/slide24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44.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45.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46.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47.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48.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4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49.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0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0.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57.png"/></Relationships>
</file>

<file path=ppt/slides/_rels/slide25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1.xml"/><Relationship Id="rId1" Type="http://schemas.openxmlformats.org/officeDocument/2006/relationships/slideLayout" Target="../slideLayouts/slideLayout27.xml"/><Relationship Id="rId6" Type="http://schemas.openxmlformats.org/officeDocument/2006/relationships/image" Target="../media/image208.png"/><Relationship Id="rId5" Type="http://schemas.openxmlformats.org/officeDocument/2006/relationships/image" Target="../media/image259.png"/><Relationship Id="rId4" Type="http://schemas.openxmlformats.org/officeDocument/2006/relationships/image" Target="../media/image258.png"/></Relationships>
</file>

<file path=ppt/slides/_rels/slide2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2.xml"/><Relationship Id="rId1" Type="http://schemas.openxmlformats.org/officeDocument/2006/relationships/slideLayout" Target="../slideLayouts/slideLayout27.xml"/><Relationship Id="rId5" Type="http://schemas.openxmlformats.org/officeDocument/2006/relationships/image" Target="../media/image208.png"/><Relationship Id="rId4" Type="http://schemas.openxmlformats.org/officeDocument/2006/relationships/image" Target="../media/image260.png"/></Relationships>
</file>

<file path=ppt/slides/_rels/slide253.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105.png"/><Relationship Id="rId2" Type="http://schemas.openxmlformats.org/officeDocument/2006/relationships/notesSlide" Target="../notesSlides/notesSlide253.xml"/><Relationship Id="rId1" Type="http://schemas.openxmlformats.org/officeDocument/2006/relationships/slideLayout" Target="../slideLayouts/slideLayout27.xml"/><Relationship Id="rId6" Type="http://schemas.openxmlformats.org/officeDocument/2006/relationships/image" Target="../media/image262.png"/><Relationship Id="rId5" Type="http://schemas.openxmlformats.org/officeDocument/2006/relationships/image" Target="../media/image208.png"/><Relationship Id="rId4" Type="http://schemas.openxmlformats.org/officeDocument/2006/relationships/image" Target="../media/image261.png"/></Relationships>
</file>

<file path=ppt/slides/_rels/slide25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4.xml"/><Relationship Id="rId1" Type="http://schemas.openxmlformats.org/officeDocument/2006/relationships/slideLayout" Target="../slideLayouts/slideLayout27.xml"/><Relationship Id="rId4" Type="http://schemas.openxmlformats.org/officeDocument/2006/relationships/image" Target="../media/image20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2"/>
          <p:cNvPicPr preferRelativeResize="0"/>
          <p:nvPr/>
        </p:nvPicPr>
        <p:blipFill>
          <a:blip r:embed="rId3">
            <a:alphaModFix/>
          </a:blip>
          <a:stretch>
            <a:fillRect/>
          </a:stretch>
        </p:blipFill>
        <p:spPr>
          <a:xfrm>
            <a:off x="-221700" y="-76200"/>
            <a:ext cx="9672398" cy="5222051"/>
          </a:xfrm>
          <a:prstGeom prst="rect">
            <a:avLst/>
          </a:prstGeom>
          <a:noFill/>
          <a:ln>
            <a:noFill/>
          </a:ln>
        </p:spPr>
      </p:pic>
      <p:sp>
        <p:nvSpPr>
          <p:cNvPr id="304" name="Google Shape;304;p42"/>
          <p:cNvSpPr txBox="1">
            <a:spLocks noGrp="1"/>
          </p:cNvSpPr>
          <p:nvPr>
            <p:ph type="ctrTitle"/>
          </p:nvPr>
        </p:nvSpPr>
        <p:spPr>
          <a:xfrm>
            <a:off x="1121150" y="992850"/>
            <a:ext cx="6863700" cy="2019000"/>
          </a:xfrm>
          <a:prstGeom prst="rect">
            <a:avLst/>
          </a:prstGeom>
          <a:solidFill>
            <a:srgbClr val="F3F3F3">
              <a:alpha val="9274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0000"/>
                </a:solidFill>
                <a:latin typeface="PT Sans"/>
                <a:ea typeface="PT Sans"/>
                <a:cs typeface="PT Sans"/>
                <a:sym typeface="PT Sans"/>
              </a:rPr>
              <a:t>BUS 417 - Global Gadgets </a:t>
            </a:r>
            <a:endParaRPr sz="3000" b="1">
              <a:solidFill>
                <a:srgbClr val="000000"/>
              </a:solidFill>
              <a:latin typeface="PT Sans"/>
              <a:ea typeface="PT Sans"/>
              <a:cs typeface="PT Sans"/>
              <a:sym typeface="PT Sans"/>
            </a:endParaRPr>
          </a:p>
          <a:p>
            <a:pPr marL="0" lvl="0" indent="457200" algn="l" rtl="0">
              <a:spcBef>
                <a:spcPts val="0"/>
              </a:spcBef>
              <a:spcAft>
                <a:spcPts val="0"/>
              </a:spcAft>
              <a:buNone/>
            </a:pPr>
            <a:r>
              <a:rPr lang="en" sz="3000" b="1">
                <a:solidFill>
                  <a:srgbClr val="000000"/>
                </a:solidFill>
                <a:latin typeface="PT Sans"/>
                <a:ea typeface="PT Sans"/>
                <a:cs typeface="PT Sans"/>
                <a:sym typeface="PT Sans"/>
              </a:rPr>
              <a:t>Apple (AAPL)</a:t>
            </a:r>
            <a:endParaRPr sz="3000" b="1">
              <a:solidFill>
                <a:srgbClr val="000000"/>
              </a:solidFill>
              <a:latin typeface="PT Sans"/>
              <a:ea typeface="PT Sans"/>
              <a:cs typeface="PT Sans"/>
              <a:sym typeface="PT Sans"/>
            </a:endParaRPr>
          </a:p>
          <a:p>
            <a:pPr marL="0" lvl="0" indent="457200" algn="l" rtl="0">
              <a:spcBef>
                <a:spcPts val="0"/>
              </a:spcBef>
              <a:spcAft>
                <a:spcPts val="0"/>
              </a:spcAft>
              <a:buNone/>
            </a:pPr>
            <a:r>
              <a:rPr lang="en" sz="3000" b="1">
                <a:solidFill>
                  <a:srgbClr val="000000"/>
                </a:solidFill>
                <a:latin typeface="PT Sans"/>
                <a:ea typeface="PT Sans"/>
                <a:cs typeface="PT Sans"/>
                <a:sym typeface="PT Sans"/>
              </a:rPr>
              <a:t>Microsoft (MSFT)</a:t>
            </a:r>
            <a:endParaRPr sz="3000" b="1">
              <a:solidFill>
                <a:srgbClr val="000000"/>
              </a:solidFill>
              <a:latin typeface="PT Sans"/>
              <a:ea typeface="PT Sans"/>
              <a:cs typeface="PT Sans"/>
              <a:sym typeface="PT Sans"/>
            </a:endParaRPr>
          </a:p>
          <a:p>
            <a:pPr marL="0" lvl="0" indent="457200" algn="l" rtl="0">
              <a:spcBef>
                <a:spcPts val="0"/>
              </a:spcBef>
              <a:spcAft>
                <a:spcPts val="0"/>
              </a:spcAft>
              <a:buNone/>
            </a:pPr>
            <a:r>
              <a:rPr lang="en" sz="3000" b="1">
                <a:solidFill>
                  <a:srgbClr val="000000"/>
                </a:solidFill>
                <a:latin typeface="PT Sans"/>
                <a:ea typeface="PT Sans"/>
                <a:cs typeface="PT Sans"/>
                <a:sym typeface="PT Sans"/>
              </a:rPr>
              <a:t>Google (GOOG)</a:t>
            </a:r>
            <a:endParaRPr sz="3000" b="1">
              <a:solidFill>
                <a:srgbClr val="000000"/>
              </a:solidFill>
              <a:latin typeface="PT Sans"/>
              <a:ea typeface="PT Sans"/>
              <a:cs typeface="PT Sans"/>
              <a:sym typeface="PT Sans"/>
            </a:endParaRPr>
          </a:p>
        </p:txBody>
      </p:sp>
      <p:sp>
        <p:nvSpPr>
          <p:cNvPr id="305" name="Google Shape;305;p42"/>
          <p:cNvSpPr txBox="1">
            <a:spLocks noGrp="1"/>
          </p:cNvSpPr>
          <p:nvPr>
            <p:ph type="subTitle" idx="1"/>
          </p:nvPr>
        </p:nvSpPr>
        <p:spPr>
          <a:xfrm>
            <a:off x="7727125" y="3645050"/>
            <a:ext cx="34707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Yang</a:t>
            </a:r>
            <a:endParaRPr/>
          </a:p>
          <a:p>
            <a:pPr marL="0" lvl="0" indent="0" algn="l" rtl="0">
              <a:spcBef>
                <a:spcPts val="0"/>
              </a:spcBef>
              <a:spcAft>
                <a:spcPts val="0"/>
              </a:spcAft>
              <a:buNone/>
            </a:pPr>
            <a:r>
              <a:rPr lang="en"/>
              <a:t>Allen Man</a:t>
            </a:r>
            <a:endParaRPr/>
          </a:p>
          <a:p>
            <a:pPr marL="0" lvl="0" indent="0" algn="l" rtl="0">
              <a:spcBef>
                <a:spcPts val="0"/>
              </a:spcBef>
              <a:spcAft>
                <a:spcPts val="0"/>
              </a:spcAft>
              <a:buNone/>
            </a:pPr>
            <a:r>
              <a:rPr lang="en"/>
              <a:t>Casey Huang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Modern Day Gadget Industry</a:t>
            </a:r>
            <a:endParaRPr/>
          </a:p>
        </p:txBody>
      </p:sp>
      <p:sp>
        <p:nvSpPr>
          <p:cNvPr id="364" name="Google Shape;364;p5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Rapidly changing and growing</a:t>
            </a:r>
            <a:endParaRPr sz="1800"/>
          </a:p>
          <a:p>
            <a:pPr marL="457200" lvl="0" indent="-342900" algn="l" rtl="0">
              <a:spcBef>
                <a:spcPts val="0"/>
              </a:spcBef>
              <a:spcAft>
                <a:spcPts val="0"/>
              </a:spcAft>
              <a:buSzPts val="1800"/>
              <a:buChar char="-"/>
            </a:pPr>
            <a:r>
              <a:rPr lang="en" sz="1800"/>
              <a:t>Under consumer electronics industry</a:t>
            </a:r>
            <a:endParaRPr sz="1800"/>
          </a:p>
          <a:p>
            <a:pPr marL="457200" lvl="0" indent="-342900" algn="l" rtl="0">
              <a:spcBef>
                <a:spcPts val="0"/>
              </a:spcBef>
              <a:spcAft>
                <a:spcPts val="0"/>
              </a:spcAft>
              <a:buSzPts val="1800"/>
              <a:buChar char="-"/>
            </a:pPr>
            <a:r>
              <a:rPr lang="en" sz="1800"/>
              <a:t>Consumer electronics sector approaches US$400 billion in annual revenues (according to the Consumer Technology Association report in 2019)</a:t>
            </a:r>
            <a:endParaRPr sz="1800"/>
          </a:p>
          <a:p>
            <a:pPr marL="457200" lvl="0" indent="-342900" algn="l" rtl="0">
              <a:spcBef>
                <a:spcPts val="0"/>
              </a:spcBef>
              <a:spcAft>
                <a:spcPts val="0"/>
              </a:spcAft>
              <a:buSzPts val="1800"/>
              <a:buChar char="-"/>
            </a:pPr>
            <a:r>
              <a:rPr lang="en" sz="1800"/>
              <a:t>Exciting new developments in recent years</a:t>
            </a:r>
            <a:endParaRPr sz="1800"/>
          </a:p>
          <a:p>
            <a:pPr marL="457200" lvl="0" indent="0" algn="l" rtl="0">
              <a:spcBef>
                <a:spcPts val="1600"/>
              </a:spcBef>
              <a:spcAft>
                <a:spcPts val="1600"/>
              </a:spcAft>
              <a:buNone/>
            </a:pPr>
            <a:endParaRPr sz="18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41"/>
          <p:cNvSpPr txBox="1">
            <a:spLocks noGrp="1"/>
          </p:cNvSpPr>
          <p:nvPr>
            <p:ph type="title"/>
          </p:nvPr>
        </p:nvSpPr>
        <p:spPr>
          <a:xfrm>
            <a:off x="168275" y="67475"/>
            <a:ext cx="3588900" cy="57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Balance Sheet 10-Q</a:t>
            </a:r>
            <a:endParaRPr/>
          </a:p>
        </p:txBody>
      </p:sp>
      <p:sp>
        <p:nvSpPr>
          <p:cNvPr id="969" name="Google Shape;969;p14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970" name="Google Shape;970;p141"/>
          <p:cNvPicPr preferRelativeResize="0"/>
          <p:nvPr/>
        </p:nvPicPr>
        <p:blipFill>
          <a:blip r:embed="rId3">
            <a:alphaModFix/>
          </a:blip>
          <a:stretch>
            <a:fillRect/>
          </a:stretch>
        </p:blipFill>
        <p:spPr>
          <a:xfrm>
            <a:off x="516829" y="789050"/>
            <a:ext cx="8110345" cy="4135374"/>
          </a:xfrm>
          <a:prstGeom prst="rect">
            <a:avLst/>
          </a:prstGeom>
          <a:noFill/>
          <a:ln>
            <a:noFill/>
          </a:ln>
        </p:spPr>
      </p:pic>
      <p:sp>
        <p:nvSpPr>
          <p:cNvPr id="971" name="Google Shape;971;p141"/>
          <p:cNvSpPr/>
          <p:nvPr/>
        </p:nvSpPr>
        <p:spPr>
          <a:xfrm>
            <a:off x="628650" y="1879925"/>
            <a:ext cx="7998600" cy="384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72" name="Google Shape;972;p141"/>
          <p:cNvSpPr/>
          <p:nvPr/>
        </p:nvSpPr>
        <p:spPr>
          <a:xfrm>
            <a:off x="628500" y="2534750"/>
            <a:ext cx="7998600" cy="1785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4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978" name="Google Shape;978;p14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979" name="Google Shape;979;p142"/>
          <p:cNvPicPr preferRelativeResize="0"/>
          <p:nvPr/>
        </p:nvPicPr>
        <p:blipFill>
          <a:blip r:embed="rId3">
            <a:alphaModFix/>
          </a:blip>
          <a:stretch>
            <a:fillRect/>
          </a:stretch>
        </p:blipFill>
        <p:spPr>
          <a:xfrm>
            <a:off x="550879" y="0"/>
            <a:ext cx="8042243" cy="5143501"/>
          </a:xfrm>
          <a:prstGeom prst="rect">
            <a:avLst/>
          </a:prstGeom>
          <a:noFill/>
          <a:ln>
            <a:noFill/>
          </a:ln>
        </p:spPr>
      </p:pic>
      <p:sp>
        <p:nvSpPr>
          <p:cNvPr id="980" name="Google Shape;980;p142"/>
          <p:cNvSpPr/>
          <p:nvPr/>
        </p:nvSpPr>
        <p:spPr>
          <a:xfrm>
            <a:off x="628650" y="436525"/>
            <a:ext cx="7932000" cy="2010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43"/>
          <p:cNvSpPr txBox="1">
            <a:spLocks noGrp="1"/>
          </p:cNvSpPr>
          <p:nvPr>
            <p:ph type="title"/>
          </p:nvPr>
        </p:nvSpPr>
        <p:spPr>
          <a:xfrm>
            <a:off x="124386" y="99032"/>
            <a:ext cx="7533715" cy="53298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Balance Sheet 10-K</a:t>
            </a:r>
            <a:endParaRPr sz="3000">
              <a:latin typeface="Arial"/>
              <a:ea typeface="Arial"/>
              <a:cs typeface="Arial"/>
              <a:sym typeface="Arial"/>
            </a:endParaRPr>
          </a:p>
        </p:txBody>
      </p:sp>
      <p:pic>
        <p:nvPicPr>
          <p:cNvPr id="986" name="Google Shape;986;p143"/>
          <p:cNvPicPr preferRelativeResize="0"/>
          <p:nvPr/>
        </p:nvPicPr>
        <p:blipFill rotWithShape="1">
          <a:blip r:embed="rId3">
            <a:alphaModFix/>
          </a:blip>
          <a:srcRect/>
          <a:stretch/>
        </p:blipFill>
        <p:spPr>
          <a:xfrm>
            <a:off x="415199" y="679115"/>
            <a:ext cx="8100151" cy="3887306"/>
          </a:xfrm>
          <a:prstGeom prst="rect">
            <a:avLst/>
          </a:prstGeom>
          <a:noFill/>
          <a:ln>
            <a:noFill/>
          </a:ln>
        </p:spPr>
      </p:pic>
      <p:sp>
        <p:nvSpPr>
          <p:cNvPr id="987" name="Google Shape;987;p143"/>
          <p:cNvSpPr/>
          <p:nvPr/>
        </p:nvSpPr>
        <p:spPr>
          <a:xfrm>
            <a:off x="628651" y="1546549"/>
            <a:ext cx="7886700" cy="384888"/>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88" name="Google Shape;988;p143"/>
          <p:cNvSpPr/>
          <p:nvPr/>
        </p:nvSpPr>
        <p:spPr>
          <a:xfrm>
            <a:off x="486450" y="3581950"/>
            <a:ext cx="8028900" cy="1851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4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sp>
        <p:nvSpPr>
          <p:cNvPr id="994" name="Google Shape;994;p14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995" name="Google Shape;995;p144"/>
          <p:cNvPicPr preferRelativeResize="0"/>
          <p:nvPr/>
        </p:nvPicPr>
        <p:blipFill rotWithShape="1">
          <a:blip r:embed="rId3">
            <a:alphaModFix/>
          </a:blip>
          <a:srcRect/>
          <a:stretch/>
        </p:blipFill>
        <p:spPr>
          <a:xfrm>
            <a:off x="538199" y="0"/>
            <a:ext cx="7977151" cy="5072900"/>
          </a:xfrm>
          <a:prstGeom prst="rect">
            <a:avLst/>
          </a:prstGeom>
          <a:noFill/>
          <a:ln>
            <a:noFill/>
          </a:ln>
        </p:spPr>
      </p:pic>
      <p:sp>
        <p:nvSpPr>
          <p:cNvPr id="996" name="Google Shape;996;p144"/>
          <p:cNvSpPr/>
          <p:nvPr/>
        </p:nvSpPr>
        <p:spPr>
          <a:xfrm>
            <a:off x="583430" y="1736615"/>
            <a:ext cx="7931921" cy="201821"/>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97" name="Google Shape;997;p144"/>
          <p:cNvSpPr/>
          <p:nvPr/>
        </p:nvSpPr>
        <p:spPr>
          <a:xfrm>
            <a:off x="560775" y="1102725"/>
            <a:ext cx="7932000" cy="16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45"/>
          <p:cNvSpPr txBox="1">
            <a:spLocks noGrp="1"/>
          </p:cNvSpPr>
          <p:nvPr>
            <p:ph type="title"/>
          </p:nvPr>
        </p:nvSpPr>
        <p:spPr>
          <a:xfrm>
            <a:off x="199600" y="146725"/>
            <a:ext cx="4547100" cy="426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Income Statement 10-Q</a:t>
            </a:r>
            <a:endParaRPr/>
          </a:p>
        </p:txBody>
      </p:sp>
      <p:sp>
        <p:nvSpPr>
          <p:cNvPr id="1003" name="Google Shape;1003;p14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004" name="Google Shape;1004;p145"/>
          <p:cNvPicPr preferRelativeResize="0"/>
          <p:nvPr/>
        </p:nvPicPr>
        <p:blipFill>
          <a:blip r:embed="rId3">
            <a:alphaModFix/>
          </a:blip>
          <a:stretch>
            <a:fillRect/>
          </a:stretch>
        </p:blipFill>
        <p:spPr>
          <a:xfrm>
            <a:off x="1591475" y="572725"/>
            <a:ext cx="5961054" cy="4570774"/>
          </a:xfrm>
          <a:prstGeom prst="rect">
            <a:avLst/>
          </a:prstGeom>
          <a:noFill/>
          <a:ln>
            <a:noFill/>
          </a:ln>
        </p:spPr>
      </p:pic>
      <p:sp>
        <p:nvSpPr>
          <p:cNvPr id="1005" name="Google Shape;1005;p145"/>
          <p:cNvSpPr/>
          <p:nvPr/>
        </p:nvSpPr>
        <p:spPr>
          <a:xfrm>
            <a:off x="1725775" y="1684300"/>
            <a:ext cx="5733600" cy="201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06" name="Google Shape;1006;p145"/>
          <p:cNvSpPr/>
          <p:nvPr/>
        </p:nvSpPr>
        <p:spPr>
          <a:xfrm>
            <a:off x="1704025" y="3214700"/>
            <a:ext cx="5777100" cy="1407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07" name="Google Shape;1007;p145"/>
          <p:cNvSpPr/>
          <p:nvPr/>
        </p:nvSpPr>
        <p:spPr>
          <a:xfrm>
            <a:off x="1682850" y="3885675"/>
            <a:ext cx="5798400" cy="201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46"/>
          <p:cNvSpPr txBox="1">
            <a:spLocks noGrp="1"/>
          </p:cNvSpPr>
          <p:nvPr>
            <p:ph type="title"/>
          </p:nvPr>
        </p:nvSpPr>
        <p:spPr>
          <a:xfrm>
            <a:off x="157225" y="51375"/>
            <a:ext cx="4875300" cy="489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Income Statement 10-K</a:t>
            </a:r>
            <a:endParaRPr/>
          </a:p>
        </p:txBody>
      </p:sp>
      <p:sp>
        <p:nvSpPr>
          <p:cNvPr id="1013" name="Google Shape;1013;p14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14" name="Google Shape;1014;p146"/>
          <p:cNvPicPr preferRelativeResize="0"/>
          <p:nvPr/>
        </p:nvPicPr>
        <p:blipFill rotWithShape="1">
          <a:blip r:embed="rId3">
            <a:alphaModFix/>
          </a:blip>
          <a:srcRect/>
          <a:stretch/>
        </p:blipFill>
        <p:spPr>
          <a:xfrm>
            <a:off x="1705262" y="579475"/>
            <a:ext cx="5733476" cy="4564025"/>
          </a:xfrm>
          <a:prstGeom prst="rect">
            <a:avLst/>
          </a:prstGeom>
          <a:noFill/>
          <a:ln>
            <a:noFill/>
          </a:ln>
        </p:spPr>
      </p:pic>
      <p:sp>
        <p:nvSpPr>
          <p:cNvPr id="1015" name="Google Shape;1015;p146"/>
          <p:cNvSpPr/>
          <p:nvPr/>
        </p:nvSpPr>
        <p:spPr>
          <a:xfrm>
            <a:off x="1705250" y="1607075"/>
            <a:ext cx="5733600" cy="201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16" name="Google Shape;1016;p146"/>
          <p:cNvSpPr/>
          <p:nvPr/>
        </p:nvSpPr>
        <p:spPr>
          <a:xfrm>
            <a:off x="1673425" y="3253700"/>
            <a:ext cx="5733600" cy="1368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17" name="Google Shape;1017;p146"/>
          <p:cNvSpPr/>
          <p:nvPr/>
        </p:nvSpPr>
        <p:spPr>
          <a:xfrm>
            <a:off x="1705250" y="3904700"/>
            <a:ext cx="5733600" cy="201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47"/>
          <p:cNvSpPr txBox="1">
            <a:spLocks noGrp="1"/>
          </p:cNvSpPr>
          <p:nvPr>
            <p:ph type="title"/>
          </p:nvPr>
        </p:nvSpPr>
        <p:spPr>
          <a:xfrm>
            <a:off x="157700" y="67500"/>
            <a:ext cx="5218800" cy="631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Comprehensive Income 10-K</a:t>
            </a:r>
            <a:endParaRPr/>
          </a:p>
        </p:txBody>
      </p:sp>
      <p:sp>
        <p:nvSpPr>
          <p:cNvPr id="1023" name="Google Shape;1023;p1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24" name="Google Shape;1024;p147"/>
          <p:cNvPicPr preferRelativeResize="0"/>
          <p:nvPr/>
        </p:nvPicPr>
        <p:blipFill rotWithShape="1">
          <a:blip r:embed="rId3">
            <a:alphaModFix/>
          </a:blip>
          <a:srcRect/>
          <a:stretch/>
        </p:blipFill>
        <p:spPr>
          <a:xfrm>
            <a:off x="542925" y="1067611"/>
            <a:ext cx="8058150" cy="3357563"/>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48"/>
          <p:cNvSpPr txBox="1">
            <a:spLocks noGrp="1"/>
          </p:cNvSpPr>
          <p:nvPr>
            <p:ph type="title"/>
          </p:nvPr>
        </p:nvSpPr>
        <p:spPr>
          <a:xfrm>
            <a:off x="131250" y="-2"/>
            <a:ext cx="4731900" cy="673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Cash Flow Statement 10-Q</a:t>
            </a:r>
            <a:endParaRPr/>
          </a:p>
        </p:txBody>
      </p:sp>
      <p:sp>
        <p:nvSpPr>
          <p:cNvPr id="1030" name="Google Shape;1030;p14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031" name="Google Shape;1031;p148"/>
          <p:cNvPicPr preferRelativeResize="0"/>
          <p:nvPr/>
        </p:nvPicPr>
        <p:blipFill>
          <a:blip r:embed="rId3">
            <a:alphaModFix/>
          </a:blip>
          <a:stretch>
            <a:fillRect/>
          </a:stretch>
        </p:blipFill>
        <p:spPr>
          <a:xfrm>
            <a:off x="463063" y="782349"/>
            <a:ext cx="8217876" cy="4054775"/>
          </a:xfrm>
          <a:prstGeom prst="rect">
            <a:avLst/>
          </a:prstGeom>
          <a:noFill/>
          <a:ln>
            <a:noFill/>
          </a:ln>
        </p:spPr>
      </p:pic>
      <p:sp>
        <p:nvSpPr>
          <p:cNvPr id="1032" name="Google Shape;1032;p148"/>
          <p:cNvSpPr/>
          <p:nvPr/>
        </p:nvSpPr>
        <p:spPr>
          <a:xfrm>
            <a:off x="891149" y="4492112"/>
            <a:ext cx="7789800" cy="22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49"/>
          <p:cNvSpPr txBox="1">
            <a:spLocks noGrp="1"/>
          </p:cNvSpPr>
          <p:nvPr>
            <p:ph type="title"/>
          </p:nvPr>
        </p:nvSpPr>
        <p:spPr>
          <a:xfrm>
            <a:off x="125925" y="78075"/>
            <a:ext cx="4901100" cy="541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Cash Flow Statement 10-Q</a:t>
            </a:r>
            <a:endParaRPr/>
          </a:p>
        </p:txBody>
      </p:sp>
      <p:sp>
        <p:nvSpPr>
          <p:cNvPr id="1038" name="Google Shape;1038;p149"/>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039" name="Google Shape;1039;p149"/>
          <p:cNvPicPr preferRelativeResize="0"/>
          <p:nvPr/>
        </p:nvPicPr>
        <p:blipFill>
          <a:blip r:embed="rId3">
            <a:alphaModFix/>
          </a:blip>
          <a:stretch>
            <a:fillRect/>
          </a:stretch>
        </p:blipFill>
        <p:spPr>
          <a:xfrm>
            <a:off x="743525" y="765250"/>
            <a:ext cx="7656949" cy="4155925"/>
          </a:xfrm>
          <a:prstGeom prst="rect">
            <a:avLst/>
          </a:prstGeom>
          <a:noFill/>
          <a:ln>
            <a:noFill/>
          </a:ln>
        </p:spPr>
      </p:pic>
      <p:sp>
        <p:nvSpPr>
          <p:cNvPr id="1040" name="Google Shape;1040;p149"/>
          <p:cNvSpPr/>
          <p:nvPr/>
        </p:nvSpPr>
        <p:spPr>
          <a:xfrm>
            <a:off x="628649" y="1916687"/>
            <a:ext cx="7789800" cy="22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41" name="Google Shape;1041;p149"/>
          <p:cNvSpPr/>
          <p:nvPr/>
        </p:nvSpPr>
        <p:spPr>
          <a:xfrm>
            <a:off x="628649" y="4540912"/>
            <a:ext cx="7789800" cy="22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50"/>
          <p:cNvSpPr txBox="1">
            <a:spLocks noGrp="1"/>
          </p:cNvSpPr>
          <p:nvPr>
            <p:ph type="title"/>
          </p:nvPr>
        </p:nvSpPr>
        <p:spPr>
          <a:xfrm>
            <a:off x="136525" y="115097"/>
            <a:ext cx="5340300" cy="456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Cash Flow Statement 10-K</a:t>
            </a:r>
            <a:endParaRPr/>
          </a:p>
        </p:txBody>
      </p:sp>
      <p:sp>
        <p:nvSpPr>
          <p:cNvPr id="1047" name="Google Shape;1047;p15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48" name="Google Shape;1048;p150"/>
          <p:cNvPicPr preferRelativeResize="0"/>
          <p:nvPr/>
        </p:nvPicPr>
        <p:blipFill rotWithShape="1">
          <a:blip r:embed="rId3">
            <a:alphaModFix/>
          </a:blip>
          <a:srcRect/>
          <a:stretch/>
        </p:blipFill>
        <p:spPr>
          <a:xfrm>
            <a:off x="813837" y="826426"/>
            <a:ext cx="7516326" cy="4186800"/>
          </a:xfrm>
          <a:prstGeom prst="rect">
            <a:avLst/>
          </a:prstGeom>
          <a:noFill/>
          <a:ln>
            <a:noFill/>
          </a:ln>
        </p:spPr>
      </p:pic>
      <p:sp>
        <p:nvSpPr>
          <p:cNvPr id="1049" name="Google Shape;1049;p150"/>
          <p:cNvSpPr/>
          <p:nvPr/>
        </p:nvSpPr>
        <p:spPr>
          <a:xfrm>
            <a:off x="783749" y="4632737"/>
            <a:ext cx="7789800" cy="22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2"/>
          <p:cNvPicPr preferRelativeResize="0"/>
          <p:nvPr/>
        </p:nvPicPr>
        <p:blipFill>
          <a:blip r:embed="rId3">
            <a:alphaModFix/>
          </a:blip>
          <a:stretch>
            <a:fillRect/>
          </a:stretch>
        </p:blipFill>
        <p:spPr>
          <a:xfrm>
            <a:off x="1351238" y="1007125"/>
            <a:ext cx="6441525" cy="354990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51"/>
          <p:cNvSpPr txBox="1">
            <a:spLocks noGrp="1"/>
          </p:cNvSpPr>
          <p:nvPr>
            <p:ph type="title"/>
          </p:nvPr>
        </p:nvSpPr>
        <p:spPr>
          <a:xfrm>
            <a:off x="120625" y="-2"/>
            <a:ext cx="4901400" cy="68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Cash Flow Statement 10-K</a:t>
            </a:r>
            <a:endParaRPr/>
          </a:p>
        </p:txBody>
      </p:sp>
      <p:sp>
        <p:nvSpPr>
          <p:cNvPr id="1055" name="Google Shape;1055;p15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56" name="Google Shape;1056;p151"/>
          <p:cNvPicPr preferRelativeResize="0"/>
          <p:nvPr/>
        </p:nvPicPr>
        <p:blipFill rotWithShape="1">
          <a:blip r:embed="rId3">
            <a:alphaModFix/>
          </a:blip>
          <a:srcRect/>
          <a:stretch/>
        </p:blipFill>
        <p:spPr>
          <a:xfrm>
            <a:off x="1244612" y="878688"/>
            <a:ext cx="6516826" cy="4244575"/>
          </a:xfrm>
          <a:prstGeom prst="rect">
            <a:avLst/>
          </a:prstGeom>
          <a:noFill/>
          <a:ln>
            <a:noFill/>
          </a:ln>
        </p:spPr>
      </p:pic>
      <p:sp>
        <p:nvSpPr>
          <p:cNvPr id="1057" name="Google Shape;1057;p151"/>
          <p:cNvSpPr/>
          <p:nvPr/>
        </p:nvSpPr>
        <p:spPr>
          <a:xfrm>
            <a:off x="1307150" y="2159525"/>
            <a:ext cx="6454200" cy="2652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58" name="Google Shape;1058;p151"/>
          <p:cNvSpPr/>
          <p:nvPr/>
        </p:nvSpPr>
        <p:spPr>
          <a:xfrm>
            <a:off x="1307150" y="3752300"/>
            <a:ext cx="6454200" cy="3054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59" name="Google Shape;1059;p151"/>
          <p:cNvSpPr/>
          <p:nvPr/>
        </p:nvSpPr>
        <p:spPr>
          <a:xfrm>
            <a:off x="1285975" y="4824250"/>
            <a:ext cx="6454200" cy="2019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52"/>
          <p:cNvPicPr preferRelativeResize="0"/>
          <p:nvPr/>
        </p:nvPicPr>
        <p:blipFill>
          <a:blip r:embed="rId3">
            <a:alphaModFix/>
          </a:blip>
          <a:stretch>
            <a:fillRect/>
          </a:stretch>
        </p:blipFill>
        <p:spPr>
          <a:xfrm>
            <a:off x="1283562" y="608950"/>
            <a:ext cx="6576875" cy="4534549"/>
          </a:xfrm>
          <a:prstGeom prst="rect">
            <a:avLst/>
          </a:prstGeom>
          <a:noFill/>
          <a:ln>
            <a:noFill/>
          </a:ln>
        </p:spPr>
      </p:pic>
      <p:sp>
        <p:nvSpPr>
          <p:cNvPr id="1065" name="Google Shape;1065;p152"/>
          <p:cNvSpPr txBox="1">
            <a:spLocks noGrp="1"/>
          </p:cNvSpPr>
          <p:nvPr>
            <p:ph type="title"/>
          </p:nvPr>
        </p:nvSpPr>
        <p:spPr>
          <a:xfrm>
            <a:off x="105925" y="47625"/>
            <a:ext cx="6799800" cy="435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Shareholders’ Equity Statement 10-Q</a:t>
            </a:r>
            <a:endParaRPr/>
          </a:p>
        </p:txBody>
      </p:sp>
      <p:sp>
        <p:nvSpPr>
          <p:cNvPr id="1066" name="Google Shape;1066;p152"/>
          <p:cNvSpPr/>
          <p:nvPr/>
        </p:nvSpPr>
        <p:spPr>
          <a:xfrm>
            <a:off x="1321437" y="1319764"/>
            <a:ext cx="6501000" cy="3192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67" name="Google Shape;1067;p152"/>
          <p:cNvSpPr/>
          <p:nvPr/>
        </p:nvSpPr>
        <p:spPr>
          <a:xfrm>
            <a:off x="1317350" y="2218725"/>
            <a:ext cx="6509400" cy="12162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53"/>
          <p:cNvSpPr txBox="1">
            <a:spLocks noGrp="1"/>
          </p:cNvSpPr>
          <p:nvPr>
            <p:ph type="title"/>
          </p:nvPr>
        </p:nvSpPr>
        <p:spPr>
          <a:xfrm>
            <a:off x="131225" y="115100"/>
            <a:ext cx="6674100" cy="319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Shareholders’ Equity Statement 10-K</a:t>
            </a:r>
            <a:endParaRPr/>
          </a:p>
        </p:txBody>
      </p:sp>
      <p:sp>
        <p:nvSpPr>
          <p:cNvPr id="1073" name="Google Shape;1073;p15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74" name="Google Shape;1074;p153"/>
          <p:cNvPicPr preferRelativeResize="0"/>
          <p:nvPr/>
        </p:nvPicPr>
        <p:blipFill rotWithShape="1">
          <a:blip r:embed="rId3">
            <a:alphaModFix/>
          </a:blip>
          <a:srcRect/>
          <a:stretch/>
        </p:blipFill>
        <p:spPr>
          <a:xfrm>
            <a:off x="1619975" y="555800"/>
            <a:ext cx="5904050" cy="4587700"/>
          </a:xfrm>
          <a:prstGeom prst="rect">
            <a:avLst/>
          </a:prstGeom>
          <a:noFill/>
          <a:ln>
            <a:noFill/>
          </a:ln>
        </p:spPr>
      </p:pic>
      <p:sp>
        <p:nvSpPr>
          <p:cNvPr id="1075" name="Google Shape;1075;p153"/>
          <p:cNvSpPr/>
          <p:nvPr/>
        </p:nvSpPr>
        <p:spPr>
          <a:xfrm>
            <a:off x="1656400" y="1494400"/>
            <a:ext cx="5867700" cy="3192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76" name="Google Shape;1076;p153"/>
          <p:cNvSpPr/>
          <p:nvPr/>
        </p:nvSpPr>
        <p:spPr>
          <a:xfrm>
            <a:off x="1619975" y="2396675"/>
            <a:ext cx="5904000" cy="1170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Google Shape;1081;p154"/>
          <p:cNvPicPr preferRelativeResize="0"/>
          <p:nvPr/>
        </p:nvPicPr>
        <p:blipFill>
          <a:blip r:embed="rId3">
            <a:alphaModFix/>
          </a:blip>
          <a:stretch>
            <a:fillRect/>
          </a:stretch>
        </p:blipFill>
        <p:spPr>
          <a:xfrm>
            <a:off x="422838" y="1204700"/>
            <a:ext cx="8298300" cy="3001125"/>
          </a:xfrm>
          <a:prstGeom prst="rect">
            <a:avLst/>
          </a:prstGeom>
          <a:noFill/>
          <a:ln>
            <a:noFill/>
          </a:ln>
        </p:spPr>
      </p:pic>
      <p:sp>
        <p:nvSpPr>
          <p:cNvPr id="1082" name="Google Shape;1082;p154"/>
          <p:cNvSpPr txBox="1">
            <a:spLocks noGrp="1"/>
          </p:cNvSpPr>
          <p:nvPr>
            <p:ph type="title"/>
          </p:nvPr>
        </p:nvSpPr>
        <p:spPr>
          <a:xfrm>
            <a:off x="216049" y="200575"/>
            <a:ext cx="4636500" cy="620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Earnings Per Share 10-Q</a:t>
            </a:r>
            <a:endParaRPr sz="3000">
              <a:latin typeface="Arial"/>
              <a:ea typeface="Arial"/>
              <a:cs typeface="Arial"/>
              <a:sym typeface="Arial"/>
            </a:endParaRPr>
          </a:p>
        </p:txBody>
      </p:sp>
      <p:sp>
        <p:nvSpPr>
          <p:cNvPr id="1083" name="Google Shape;1083;p154"/>
          <p:cNvSpPr/>
          <p:nvPr/>
        </p:nvSpPr>
        <p:spPr>
          <a:xfrm>
            <a:off x="422850" y="1726651"/>
            <a:ext cx="8192700" cy="8085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55"/>
          <p:cNvSpPr txBox="1">
            <a:spLocks noGrp="1"/>
          </p:cNvSpPr>
          <p:nvPr>
            <p:ph type="title"/>
          </p:nvPr>
        </p:nvSpPr>
        <p:spPr>
          <a:xfrm>
            <a:off x="216049" y="200575"/>
            <a:ext cx="4572900" cy="620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Earnings Per Share 10-K</a:t>
            </a:r>
            <a:endParaRPr sz="3000">
              <a:latin typeface="Arial"/>
              <a:ea typeface="Arial"/>
              <a:cs typeface="Arial"/>
              <a:sym typeface="Arial"/>
            </a:endParaRPr>
          </a:p>
        </p:txBody>
      </p:sp>
      <p:sp>
        <p:nvSpPr>
          <p:cNvPr id="1089" name="Google Shape;1089;p15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90" name="Google Shape;1090;p155"/>
          <p:cNvPicPr preferRelativeResize="0"/>
          <p:nvPr/>
        </p:nvPicPr>
        <p:blipFill rotWithShape="1">
          <a:blip r:embed="rId3">
            <a:alphaModFix/>
          </a:blip>
          <a:srcRect/>
          <a:stretch/>
        </p:blipFill>
        <p:spPr>
          <a:xfrm>
            <a:off x="435907" y="1100278"/>
            <a:ext cx="8272186" cy="2760009"/>
          </a:xfrm>
          <a:prstGeom prst="rect">
            <a:avLst/>
          </a:prstGeom>
          <a:noFill/>
          <a:ln>
            <a:noFill/>
          </a:ln>
        </p:spPr>
      </p:pic>
      <p:sp>
        <p:nvSpPr>
          <p:cNvPr id="1091" name="Google Shape;1091;p155"/>
          <p:cNvSpPr/>
          <p:nvPr/>
        </p:nvSpPr>
        <p:spPr>
          <a:xfrm>
            <a:off x="435907" y="1546744"/>
            <a:ext cx="8192700" cy="7065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92" name="Google Shape;1092;p155"/>
          <p:cNvSpPr/>
          <p:nvPr/>
        </p:nvSpPr>
        <p:spPr>
          <a:xfrm>
            <a:off x="435900" y="2827075"/>
            <a:ext cx="8192700" cy="4398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6"/>
          <p:cNvSpPr txBox="1">
            <a:spLocks noGrp="1"/>
          </p:cNvSpPr>
          <p:nvPr>
            <p:ph type="title"/>
          </p:nvPr>
        </p:nvSpPr>
        <p:spPr>
          <a:xfrm>
            <a:off x="337600" y="157423"/>
            <a:ext cx="5165700" cy="742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Q4 2019 Share Repurchases</a:t>
            </a:r>
            <a:endParaRPr/>
          </a:p>
        </p:txBody>
      </p:sp>
      <p:sp>
        <p:nvSpPr>
          <p:cNvPr id="1098" name="Google Shape;1098;p15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099" name="Google Shape;1099;p156"/>
          <p:cNvPicPr preferRelativeResize="0"/>
          <p:nvPr/>
        </p:nvPicPr>
        <p:blipFill rotWithShape="1">
          <a:blip r:embed="rId3">
            <a:alphaModFix/>
          </a:blip>
          <a:srcRect/>
          <a:stretch/>
        </p:blipFill>
        <p:spPr>
          <a:xfrm>
            <a:off x="486275" y="1021775"/>
            <a:ext cx="8171449" cy="3387550"/>
          </a:xfrm>
          <a:prstGeom prst="rect">
            <a:avLst/>
          </a:prstGeom>
          <a:noFill/>
          <a:ln>
            <a:noFill/>
          </a:ln>
        </p:spPr>
      </p:pic>
      <p:sp>
        <p:nvSpPr>
          <p:cNvPr id="1100" name="Google Shape;1100;p156"/>
          <p:cNvSpPr/>
          <p:nvPr/>
        </p:nvSpPr>
        <p:spPr>
          <a:xfrm>
            <a:off x="1018491" y="3358216"/>
            <a:ext cx="7445700" cy="2481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pic>
        <p:nvPicPr>
          <p:cNvPr id="1105" name="Google Shape;1105;p157"/>
          <p:cNvPicPr preferRelativeResize="0"/>
          <p:nvPr/>
        </p:nvPicPr>
        <p:blipFill>
          <a:blip r:embed="rId3">
            <a:alphaModFix/>
          </a:blip>
          <a:stretch>
            <a:fillRect/>
          </a:stretch>
        </p:blipFill>
        <p:spPr>
          <a:xfrm>
            <a:off x="473537" y="1377625"/>
            <a:ext cx="8196924" cy="3050425"/>
          </a:xfrm>
          <a:prstGeom prst="rect">
            <a:avLst/>
          </a:prstGeom>
          <a:noFill/>
          <a:ln>
            <a:noFill/>
          </a:ln>
        </p:spPr>
      </p:pic>
      <p:sp>
        <p:nvSpPr>
          <p:cNvPr id="1106" name="Google Shape;1106;p157"/>
          <p:cNvSpPr txBox="1">
            <a:spLocks noGrp="1"/>
          </p:cNvSpPr>
          <p:nvPr>
            <p:ph type="title"/>
          </p:nvPr>
        </p:nvSpPr>
        <p:spPr>
          <a:xfrm>
            <a:off x="337600" y="157423"/>
            <a:ext cx="5165700" cy="742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Q1 2020 Share Repurchases</a:t>
            </a:r>
            <a:endParaRPr/>
          </a:p>
        </p:txBody>
      </p:sp>
      <p:sp>
        <p:nvSpPr>
          <p:cNvPr id="1107" name="Google Shape;1107;p157"/>
          <p:cNvSpPr/>
          <p:nvPr/>
        </p:nvSpPr>
        <p:spPr>
          <a:xfrm>
            <a:off x="896716" y="3400541"/>
            <a:ext cx="7445700" cy="2481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58"/>
          <p:cNvSpPr txBox="1">
            <a:spLocks noGrp="1"/>
          </p:cNvSpPr>
          <p:nvPr>
            <p:ph type="title"/>
          </p:nvPr>
        </p:nvSpPr>
        <p:spPr>
          <a:xfrm>
            <a:off x="271754" y="13388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Market Risks</a:t>
            </a:r>
            <a:endParaRPr sz="3000"/>
          </a:p>
        </p:txBody>
      </p:sp>
      <p:sp>
        <p:nvSpPr>
          <p:cNvPr id="1113" name="Google Shape;1113;p15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1114" name="Google Shape;1114;p158"/>
          <p:cNvPicPr preferRelativeResize="0"/>
          <p:nvPr/>
        </p:nvPicPr>
        <p:blipFill rotWithShape="1">
          <a:blip r:embed="rId3">
            <a:alphaModFix/>
          </a:blip>
          <a:srcRect/>
          <a:stretch/>
        </p:blipFill>
        <p:spPr>
          <a:xfrm>
            <a:off x="438558" y="1128056"/>
            <a:ext cx="8266884" cy="280603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59"/>
          <p:cNvSpPr txBox="1">
            <a:spLocks noGrp="1"/>
          </p:cNvSpPr>
          <p:nvPr>
            <p:ph type="title"/>
          </p:nvPr>
        </p:nvSpPr>
        <p:spPr>
          <a:xfrm>
            <a:off x="226500" y="121700"/>
            <a:ext cx="2842800" cy="689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Sales Forecast</a:t>
            </a:r>
            <a:endParaRPr/>
          </a:p>
        </p:txBody>
      </p:sp>
      <p:pic>
        <p:nvPicPr>
          <p:cNvPr id="1120" name="Google Shape;1120;p159"/>
          <p:cNvPicPr preferRelativeResize="0"/>
          <p:nvPr/>
        </p:nvPicPr>
        <p:blipFill>
          <a:blip r:embed="rId3">
            <a:alphaModFix/>
          </a:blip>
          <a:stretch>
            <a:fillRect/>
          </a:stretch>
        </p:blipFill>
        <p:spPr>
          <a:xfrm>
            <a:off x="1190950" y="1194150"/>
            <a:ext cx="6762075" cy="3070575"/>
          </a:xfrm>
          <a:prstGeom prst="rect">
            <a:avLst/>
          </a:prstGeom>
          <a:noFill/>
          <a:ln>
            <a:noFill/>
          </a:ln>
        </p:spPr>
      </p:pic>
      <p:sp>
        <p:nvSpPr>
          <p:cNvPr id="1121" name="Google Shape;1121;p159"/>
          <p:cNvSpPr txBox="1"/>
          <p:nvPr/>
        </p:nvSpPr>
        <p:spPr>
          <a:xfrm>
            <a:off x="6277220" y="433860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60"/>
          <p:cNvSpPr txBox="1">
            <a:spLocks noGrp="1"/>
          </p:cNvSpPr>
          <p:nvPr>
            <p:ph type="title"/>
          </p:nvPr>
        </p:nvSpPr>
        <p:spPr>
          <a:xfrm>
            <a:off x="159786" y="0"/>
            <a:ext cx="5053693"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Earning Forecasts</a:t>
            </a:r>
            <a:endParaRPr sz="3000">
              <a:latin typeface="Arial"/>
              <a:ea typeface="Arial"/>
              <a:cs typeface="Arial"/>
              <a:sym typeface="Arial"/>
            </a:endParaRPr>
          </a:p>
        </p:txBody>
      </p:sp>
      <p:pic>
        <p:nvPicPr>
          <p:cNvPr id="1128" name="Google Shape;1128;p160"/>
          <p:cNvPicPr preferRelativeResize="0"/>
          <p:nvPr/>
        </p:nvPicPr>
        <p:blipFill>
          <a:blip r:embed="rId3">
            <a:alphaModFix/>
          </a:blip>
          <a:stretch>
            <a:fillRect/>
          </a:stretch>
        </p:blipFill>
        <p:spPr>
          <a:xfrm>
            <a:off x="1532076" y="1099575"/>
            <a:ext cx="6079849" cy="3505225"/>
          </a:xfrm>
          <a:prstGeom prst="rect">
            <a:avLst/>
          </a:prstGeom>
          <a:noFill/>
          <a:ln>
            <a:noFill/>
          </a:ln>
        </p:spPr>
      </p:pic>
      <p:sp>
        <p:nvSpPr>
          <p:cNvPr id="1129" name="Google Shape;1129;p160"/>
          <p:cNvSpPr txBox="1"/>
          <p:nvPr/>
        </p:nvSpPr>
        <p:spPr>
          <a:xfrm>
            <a:off x="5936120" y="4645525"/>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 of the Industry</a:t>
            </a:r>
            <a:endParaRPr/>
          </a:p>
        </p:txBody>
      </p:sp>
      <p:sp>
        <p:nvSpPr>
          <p:cNvPr id="375" name="Google Shape;375;p5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High capital expenditure </a:t>
            </a:r>
            <a:endParaRPr sz="1800"/>
          </a:p>
          <a:p>
            <a:pPr marL="457200" lvl="0" indent="-342900" algn="l" rtl="0">
              <a:spcBef>
                <a:spcPts val="0"/>
              </a:spcBef>
              <a:spcAft>
                <a:spcPts val="0"/>
              </a:spcAft>
              <a:buSzPts val="1800"/>
              <a:buChar char="-"/>
            </a:pPr>
            <a:r>
              <a:rPr lang="en" sz="1800"/>
              <a:t>Constant changes in trends</a:t>
            </a:r>
            <a:endParaRPr sz="1800"/>
          </a:p>
          <a:p>
            <a:pPr marL="457200" lvl="0" indent="-342900" algn="l" rtl="0">
              <a:spcBef>
                <a:spcPts val="0"/>
              </a:spcBef>
              <a:spcAft>
                <a:spcPts val="0"/>
              </a:spcAft>
              <a:buSzPts val="1800"/>
              <a:buChar char="-"/>
            </a:pPr>
            <a:r>
              <a:rPr lang="en" sz="1800"/>
              <a:t>Global supply chains</a:t>
            </a:r>
            <a:endParaRPr sz="1800"/>
          </a:p>
          <a:p>
            <a:pPr marL="457200" lvl="0" indent="-342900" algn="l" rtl="0">
              <a:spcBef>
                <a:spcPts val="0"/>
              </a:spcBef>
              <a:spcAft>
                <a:spcPts val="0"/>
              </a:spcAft>
              <a:buSzPts val="1800"/>
              <a:buChar char="-"/>
            </a:pPr>
            <a:r>
              <a:rPr lang="en" sz="1800"/>
              <a:t>Shortening product life-cycle</a:t>
            </a:r>
            <a:endParaRPr sz="1800"/>
          </a:p>
          <a:p>
            <a:pPr marL="457200" lvl="0" indent="-342900" algn="l" rtl="0">
              <a:spcBef>
                <a:spcPts val="0"/>
              </a:spcBef>
              <a:spcAft>
                <a:spcPts val="0"/>
              </a:spcAft>
              <a:buSzPts val="1800"/>
              <a:buChar char="-"/>
            </a:pPr>
            <a:r>
              <a:rPr lang="en" sz="1800"/>
              <a:t>Slim operating margins</a:t>
            </a:r>
            <a:endParaRPr sz="18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6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Price Forecast</a:t>
            </a:r>
            <a:endParaRPr sz="3000">
              <a:latin typeface="Arial"/>
              <a:ea typeface="Arial"/>
              <a:cs typeface="Arial"/>
              <a:sym typeface="Arial"/>
            </a:endParaRPr>
          </a:p>
        </p:txBody>
      </p:sp>
      <p:pic>
        <p:nvPicPr>
          <p:cNvPr id="1135" name="Google Shape;1135;p161"/>
          <p:cNvPicPr preferRelativeResize="0"/>
          <p:nvPr/>
        </p:nvPicPr>
        <p:blipFill>
          <a:blip r:embed="rId3">
            <a:alphaModFix/>
          </a:blip>
          <a:stretch>
            <a:fillRect/>
          </a:stretch>
        </p:blipFill>
        <p:spPr>
          <a:xfrm>
            <a:off x="1163588" y="1658573"/>
            <a:ext cx="6816825" cy="2245950"/>
          </a:xfrm>
          <a:prstGeom prst="rect">
            <a:avLst/>
          </a:prstGeom>
          <a:noFill/>
          <a:ln>
            <a:noFill/>
          </a:ln>
        </p:spPr>
      </p:pic>
      <p:sp>
        <p:nvSpPr>
          <p:cNvPr id="1136" name="Google Shape;1136;p161"/>
          <p:cNvSpPr txBox="1"/>
          <p:nvPr/>
        </p:nvSpPr>
        <p:spPr>
          <a:xfrm>
            <a:off x="1163595" y="320620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62"/>
          <p:cNvSpPr txBox="1">
            <a:spLocks noGrp="1"/>
          </p:cNvSpPr>
          <p:nvPr>
            <p:ph type="title"/>
          </p:nvPr>
        </p:nvSpPr>
        <p:spPr>
          <a:xfrm>
            <a:off x="237075" y="46324"/>
            <a:ext cx="5070600" cy="827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Analyst Recommendations</a:t>
            </a:r>
            <a:endParaRPr sz="3000">
              <a:latin typeface="Arial"/>
              <a:ea typeface="Arial"/>
              <a:cs typeface="Arial"/>
              <a:sym typeface="Arial"/>
            </a:endParaRPr>
          </a:p>
        </p:txBody>
      </p:sp>
      <p:sp>
        <p:nvSpPr>
          <p:cNvPr id="1142" name="Google Shape;1142;p162"/>
          <p:cNvSpPr/>
          <p:nvPr/>
        </p:nvSpPr>
        <p:spPr>
          <a:xfrm>
            <a:off x="787011" y="2694214"/>
            <a:ext cx="1774242" cy="49685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143" name="Google Shape;1143;p162"/>
          <p:cNvPicPr preferRelativeResize="0"/>
          <p:nvPr/>
        </p:nvPicPr>
        <p:blipFill>
          <a:blip r:embed="rId3">
            <a:alphaModFix/>
          </a:blip>
          <a:stretch>
            <a:fillRect/>
          </a:stretch>
        </p:blipFill>
        <p:spPr>
          <a:xfrm>
            <a:off x="1279712" y="953000"/>
            <a:ext cx="6584575" cy="2000700"/>
          </a:xfrm>
          <a:prstGeom prst="rect">
            <a:avLst/>
          </a:prstGeom>
          <a:noFill/>
          <a:ln>
            <a:noFill/>
          </a:ln>
        </p:spPr>
      </p:pic>
      <p:pic>
        <p:nvPicPr>
          <p:cNvPr id="1144" name="Google Shape;1144;p162"/>
          <p:cNvPicPr preferRelativeResize="0"/>
          <p:nvPr/>
        </p:nvPicPr>
        <p:blipFill>
          <a:blip r:embed="rId4">
            <a:alphaModFix/>
          </a:blip>
          <a:stretch>
            <a:fillRect/>
          </a:stretch>
        </p:blipFill>
        <p:spPr>
          <a:xfrm>
            <a:off x="5349975" y="3405950"/>
            <a:ext cx="2514325" cy="1459075"/>
          </a:xfrm>
          <a:prstGeom prst="rect">
            <a:avLst/>
          </a:prstGeom>
          <a:noFill/>
          <a:ln>
            <a:noFill/>
          </a:ln>
        </p:spPr>
      </p:pic>
      <p:pic>
        <p:nvPicPr>
          <p:cNvPr id="1145" name="Google Shape;1145;p162"/>
          <p:cNvPicPr preferRelativeResize="0"/>
          <p:nvPr/>
        </p:nvPicPr>
        <p:blipFill>
          <a:blip r:embed="rId5">
            <a:alphaModFix/>
          </a:blip>
          <a:stretch>
            <a:fillRect/>
          </a:stretch>
        </p:blipFill>
        <p:spPr>
          <a:xfrm>
            <a:off x="1279700" y="3215200"/>
            <a:ext cx="2895999" cy="1662525"/>
          </a:xfrm>
          <a:prstGeom prst="rect">
            <a:avLst/>
          </a:prstGeom>
          <a:noFill/>
          <a:ln>
            <a:noFill/>
          </a:ln>
        </p:spPr>
      </p:pic>
      <p:sp>
        <p:nvSpPr>
          <p:cNvPr id="1146" name="Google Shape;1146;p162"/>
          <p:cNvSpPr txBox="1"/>
          <p:nvPr/>
        </p:nvSpPr>
        <p:spPr>
          <a:xfrm>
            <a:off x="1279695" y="237495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163"/>
          <p:cNvPicPr preferRelativeResize="0"/>
          <p:nvPr/>
        </p:nvPicPr>
        <p:blipFill rotWithShape="1">
          <a:blip r:embed="rId3">
            <a:alphaModFix/>
          </a:blip>
          <a:srcRect/>
          <a:stretch/>
        </p:blipFill>
        <p:spPr>
          <a:xfrm>
            <a:off x="571500" y="1101566"/>
            <a:ext cx="8001000" cy="2940368"/>
          </a:xfrm>
          <a:prstGeom prst="rect">
            <a:avLst/>
          </a:prstGeom>
          <a:noFill/>
          <a:ln>
            <a:noFill/>
          </a:ln>
        </p:spPr>
      </p:pic>
      <p:sp>
        <p:nvSpPr>
          <p:cNvPr id="1153" name="Google Shape;1153;p163"/>
          <p:cNvSpPr txBox="1">
            <a:spLocks noGrp="1"/>
          </p:cNvSpPr>
          <p:nvPr>
            <p:ph type="title"/>
          </p:nvPr>
        </p:nvSpPr>
        <p:spPr>
          <a:xfrm>
            <a:off x="3040515" y="1202391"/>
            <a:ext cx="2030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7F7F7F"/>
              </a:buClr>
              <a:buSzPts val="7200"/>
              <a:buFont typeface="Arial"/>
              <a:buNone/>
            </a:pPr>
            <a:r>
              <a:rPr lang="en" sz="7200">
                <a:solidFill>
                  <a:srgbClr val="7F7F7F"/>
                </a:solidFill>
                <a:latin typeface="Arial"/>
                <a:ea typeface="Arial"/>
                <a:cs typeface="Arial"/>
                <a:sym typeface="Arial"/>
              </a:rPr>
              <a:t>BUY</a:t>
            </a:r>
            <a:endParaRPr sz="11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164"/>
          <p:cNvPicPr preferRelativeResize="0"/>
          <p:nvPr/>
        </p:nvPicPr>
        <p:blipFill>
          <a:blip r:embed="rId3">
            <a:alphaModFix/>
          </a:blip>
          <a:stretch>
            <a:fillRect/>
          </a:stretch>
        </p:blipFill>
        <p:spPr>
          <a:xfrm>
            <a:off x="0" y="0"/>
            <a:ext cx="9144000" cy="5714982"/>
          </a:xfrm>
          <a:prstGeom prst="rect">
            <a:avLst/>
          </a:prstGeom>
          <a:noFill/>
          <a:ln>
            <a:noFill/>
          </a:ln>
        </p:spPr>
      </p:pic>
      <p:sp>
        <p:nvSpPr>
          <p:cNvPr id="1159" name="Google Shape;1159;p164"/>
          <p:cNvSpPr txBox="1">
            <a:spLocks noGrp="1"/>
          </p:cNvSpPr>
          <p:nvPr>
            <p:ph type="ctrTitle" idx="4294967295"/>
          </p:nvPr>
        </p:nvSpPr>
        <p:spPr>
          <a:xfrm>
            <a:off x="2601000" y="2782650"/>
            <a:ext cx="4094400" cy="1159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434343"/>
              </a:buClr>
              <a:buSzPts val="4800"/>
              <a:buFont typeface="Lato Hairline"/>
              <a:buNone/>
            </a:pPr>
            <a:r>
              <a:rPr lang="en" sz="6000" i="0" u="none" strike="noStrike" cap="none">
                <a:solidFill>
                  <a:srgbClr val="FFFFFF"/>
                </a:solidFill>
                <a:latin typeface="Source Sans Pro"/>
                <a:ea typeface="Source Sans Pro"/>
                <a:cs typeface="Source Sans Pro"/>
                <a:sym typeface="Source Sans Pro"/>
              </a:rPr>
              <a:t>Apple</a:t>
            </a:r>
            <a:endParaRPr sz="6000" i="0" u="none" strike="noStrike" cap="none">
              <a:solidFill>
                <a:srgbClr val="FFFFFF"/>
              </a:solidFill>
              <a:latin typeface="Source Sans Pro"/>
              <a:ea typeface="Source Sans Pro"/>
              <a:cs typeface="Source Sans Pro"/>
              <a:sym typeface="Source Sans Pro"/>
            </a:endParaRPr>
          </a:p>
        </p:txBody>
      </p:sp>
      <p:sp>
        <p:nvSpPr>
          <p:cNvPr id="1160" name="Google Shape;1160;p164"/>
          <p:cNvSpPr/>
          <p:nvPr/>
        </p:nvSpPr>
        <p:spPr>
          <a:xfrm rot="2487341">
            <a:off x="3328077" y="2798484"/>
            <a:ext cx="244676" cy="23776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D9EEB"/>
              </a:solidFill>
              <a:latin typeface="Arial"/>
              <a:ea typeface="Arial"/>
              <a:cs typeface="Arial"/>
              <a:sym typeface="Arial"/>
            </a:endParaRPr>
          </a:p>
        </p:txBody>
      </p:sp>
      <p:sp>
        <p:nvSpPr>
          <p:cNvPr id="1161" name="Google Shape;1161;p164"/>
          <p:cNvSpPr txBox="1">
            <a:spLocks noGrp="1"/>
          </p:cNvSpPr>
          <p:nvPr>
            <p:ph type="sldNum" idx="12"/>
          </p:nvPr>
        </p:nvSpPr>
        <p:spPr>
          <a:xfrm>
            <a:off x="4147325" y="4673650"/>
            <a:ext cx="6990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pPr marL="0" lvl="0" indent="0" algn="ctr" rtl="0">
                <a:lnSpc>
                  <a:spcPct val="100000"/>
                </a:lnSpc>
                <a:spcBef>
                  <a:spcPts val="0"/>
                </a:spcBef>
                <a:spcAft>
                  <a:spcPts val="0"/>
                </a:spcAft>
                <a:buSzPts val="1800"/>
                <a:buNone/>
              </a:pPr>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5"/>
        <p:cNvGrpSpPr/>
        <p:nvPr/>
      </p:nvGrpSpPr>
      <p:grpSpPr>
        <a:xfrm>
          <a:off x="0" y="0"/>
          <a:ext cx="0" cy="0"/>
          <a:chOff x="0" y="0"/>
          <a:chExt cx="0" cy="0"/>
        </a:xfrm>
      </p:grpSpPr>
      <p:pic>
        <p:nvPicPr>
          <p:cNvPr id="1166" name="Google Shape;1166;p165"/>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167" name="Google Shape;1167;p165"/>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124</a:t>
            </a:fld>
            <a:endParaRPr>
              <a:solidFill>
                <a:srgbClr val="999999"/>
              </a:solidFill>
            </a:endParaRPr>
          </a:p>
        </p:txBody>
      </p:sp>
      <p:graphicFrame>
        <p:nvGraphicFramePr>
          <p:cNvPr id="1168" name="Google Shape;1168;p165"/>
          <p:cNvGraphicFramePr/>
          <p:nvPr/>
        </p:nvGraphicFramePr>
        <p:xfrm>
          <a:off x="423729" y="3957522"/>
          <a:ext cx="3000000" cy="3000000"/>
        </p:xfrm>
        <a:graphic>
          <a:graphicData uri="http://schemas.openxmlformats.org/drawingml/2006/table">
            <a:tbl>
              <a:tblPr firstRow="1" bandRow="1">
                <a:noFill/>
                <a:tableStyleId>{087E5894-B519-4EB6-AEF4-E389050956EB}</a:tableStyleId>
              </a:tblPr>
              <a:tblGrid>
                <a:gridCol w="5944925"/>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tr>
            </a:tbl>
          </a:graphicData>
        </a:graphic>
      </p:graphicFrame>
      <p:sp>
        <p:nvSpPr>
          <p:cNvPr id="1169" name="Google Shape;1169;p165"/>
          <p:cNvSpPr txBox="1">
            <a:spLocks noGrp="1"/>
          </p:cNvSpPr>
          <p:nvPr>
            <p:ph type="title" idx="4294967295"/>
          </p:nvPr>
        </p:nvSpPr>
        <p:spPr>
          <a:xfrm>
            <a:off x="1438226" y="4033725"/>
            <a:ext cx="48834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Stock Overview</a:t>
            </a:r>
            <a:endParaRPr b="1">
              <a:solidFill>
                <a:srgbClr val="FFFFFF"/>
              </a:solidFill>
              <a:latin typeface="Source Sans Pro"/>
              <a:ea typeface="Source Sans Pro"/>
              <a:cs typeface="Source Sans Pro"/>
              <a:sym typeface="Source Sans Pro"/>
            </a:endParaRPr>
          </a:p>
        </p:txBody>
      </p:sp>
      <p:pic>
        <p:nvPicPr>
          <p:cNvPr id="1170" name="Google Shape;1170;p165"/>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4"/>
        <p:cNvGrpSpPr/>
        <p:nvPr/>
      </p:nvGrpSpPr>
      <p:grpSpPr>
        <a:xfrm>
          <a:off x="0" y="0"/>
          <a:ext cx="0" cy="0"/>
          <a:chOff x="0" y="0"/>
          <a:chExt cx="0" cy="0"/>
        </a:xfrm>
      </p:grpSpPr>
      <p:sp>
        <p:nvSpPr>
          <p:cNvPr id="1175" name="Google Shape;1175;p16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125</a:t>
            </a:fld>
            <a:endParaRPr/>
          </a:p>
        </p:txBody>
      </p:sp>
      <p:pic>
        <p:nvPicPr>
          <p:cNvPr id="1176" name="Google Shape;1176;p166"/>
          <p:cNvPicPr preferRelativeResize="0"/>
          <p:nvPr/>
        </p:nvPicPr>
        <p:blipFill rotWithShape="1">
          <a:blip r:embed="rId3">
            <a:alphaModFix/>
          </a:blip>
          <a:srcRect/>
          <a:stretch/>
        </p:blipFill>
        <p:spPr>
          <a:xfrm>
            <a:off x="181719" y="5233330"/>
            <a:ext cx="8847574" cy="3130999"/>
          </a:xfrm>
          <a:prstGeom prst="rect">
            <a:avLst/>
          </a:prstGeom>
          <a:noFill/>
          <a:ln>
            <a:noFill/>
          </a:ln>
        </p:spPr>
      </p:pic>
      <p:pic>
        <p:nvPicPr>
          <p:cNvPr id="1177" name="Google Shape;1177;p166"/>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178" name="Google Shape;1178;p166" descr="A screenshot of a cell phone&#10;&#10;Description automatically generated"/>
          <p:cNvPicPr preferRelativeResize="0"/>
          <p:nvPr/>
        </p:nvPicPr>
        <p:blipFill rotWithShape="1">
          <a:blip r:embed="rId5">
            <a:alphaModFix/>
          </a:blip>
          <a:srcRect/>
          <a:stretch/>
        </p:blipFill>
        <p:spPr>
          <a:xfrm>
            <a:off x="306275" y="5354161"/>
            <a:ext cx="6149437" cy="3769010"/>
          </a:xfrm>
          <a:prstGeom prst="rect">
            <a:avLst/>
          </a:prstGeom>
          <a:noFill/>
          <a:ln>
            <a:noFill/>
          </a:ln>
        </p:spPr>
      </p:pic>
      <p:sp>
        <p:nvSpPr>
          <p:cNvPr id="1179" name="Google Shape;1179;p166"/>
          <p:cNvSpPr txBox="1"/>
          <p:nvPr/>
        </p:nvSpPr>
        <p:spPr>
          <a:xfrm>
            <a:off x="181719" y="3768497"/>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Bloomberg</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1180" name="Google Shape;1180;p166" descr="A screenshot of a cell phone&#10;&#10;Description automatically generated"/>
          <p:cNvPicPr preferRelativeResize="0"/>
          <p:nvPr/>
        </p:nvPicPr>
        <p:blipFill rotWithShape="1">
          <a:blip r:embed="rId6">
            <a:alphaModFix/>
          </a:blip>
          <a:srcRect/>
          <a:stretch/>
        </p:blipFill>
        <p:spPr>
          <a:xfrm>
            <a:off x="1277000" y="1289530"/>
            <a:ext cx="5605818" cy="2358136"/>
          </a:xfrm>
          <a:prstGeom prst="rect">
            <a:avLst/>
          </a:prstGeom>
          <a:noFill/>
          <a:ln>
            <a:noFill/>
          </a:ln>
        </p:spPr>
      </p:pic>
      <p:grpSp>
        <p:nvGrpSpPr>
          <p:cNvPr id="1181" name="Google Shape;1181;p166"/>
          <p:cNvGrpSpPr/>
          <p:nvPr/>
        </p:nvGrpSpPr>
        <p:grpSpPr>
          <a:xfrm>
            <a:off x="0" y="0"/>
            <a:ext cx="9144000" cy="773925"/>
            <a:chOff x="0" y="0"/>
            <a:chExt cx="9144000" cy="773925"/>
          </a:xfrm>
        </p:grpSpPr>
        <p:pic>
          <p:nvPicPr>
            <p:cNvPr id="1182" name="Google Shape;1182;p166"/>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183" name="Google Shape;1183;p166"/>
            <p:cNvGrpSpPr/>
            <p:nvPr/>
          </p:nvGrpSpPr>
          <p:grpSpPr>
            <a:xfrm>
              <a:off x="76200" y="0"/>
              <a:ext cx="9067800" cy="773925"/>
              <a:chOff x="76200" y="0"/>
              <a:chExt cx="9067800" cy="773925"/>
            </a:xfrm>
          </p:grpSpPr>
          <p:pic>
            <p:nvPicPr>
              <p:cNvPr id="1184" name="Google Shape;1184;p166"/>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185" name="Google Shape;1185;p16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Information</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186" name="Google Shape;1186;p166"/>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p167"/>
          <p:cNvSpPr txBox="1">
            <a:spLocks noGrp="1"/>
          </p:cNvSpPr>
          <p:nvPr>
            <p:ph type="title"/>
          </p:nvPr>
        </p:nvSpPr>
        <p:spPr>
          <a:xfrm>
            <a:off x="306275" y="181075"/>
            <a:ext cx="8276400" cy="148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latin typeface="Source Sans Pro"/>
                <a:ea typeface="Source Sans Pro"/>
                <a:cs typeface="Source Sans Pro"/>
                <a:sym typeface="Source Sans Pro"/>
              </a:rPr>
              <a:t/>
            </a:r>
            <a:br>
              <a:rPr lang="en" b="1">
                <a:latin typeface="Source Sans Pro"/>
                <a:ea typeface="Source Sans Pro"/>
                <a:cs typeface="Source Sans Pro"/>
                <a:sym typeface="Source Sans Pro"/>
              </a:rPr>
            </a:br>
            <a:r>
              <a:rPr lang="en" sz="3600" b="1">
                <a:latin typeface="Source Sans Pro"/>
                <a:ea typeface="Source Sans Pro"/>
                <a:cs typeface="Source Sans Pro"/>
                <a:sym typeface="Source Sans Pro"/>
              </a:rPr>
              <a:t>Key Statistics</a:t>
            </a:r>
            <a:endParaRPr sz="3600" b="1">
              <a:latin typeface="Source Sans Pro"/>
              <a:ea typeface="Source Sans Pro"/>
              <a:cs typeface="Source Sans Pro"/>
              <a:sym typeface="Source Sans Pro"/>
            </a:endParaRPr>
          </a:p>
        </p:txBody>
      </p:sp>
      <p:sp>
        <p:nvSpPr>
          <p:cNvPr id="1192" name="Google Shape;1192;p16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126</a:t>
            </a:fld>
            <a:endParaRPr/>
          </a:p>
        </p:txBody>
      </p:sp>
      <p:pic>
        <p:nvPicPr>
          <p:cNvPr id="1193" name="Google Shape;1193;p167"/>
          <p:cNvPicPr preferRelativeResize="0"/>
          <p:nvPr/>
        </p:nvPicPr>
        <p:blipFill rotWithShape="1">
          <a:blip r:embed="rId3">
            <a:alphaModFix/>
          </a:blip>
          <a:srcRect/>
          <a:stretch/>
        </p:blipFill>
        <p:spPr>
          <a:xfrm>
            <a:off x="247243" y="5410867"/>
            <a:ext cx="8649513" cy="3267037"/>
          </a:xfrm>
          <a:prstGeom prst="rect">
            <a:avLst/>
          </a:prstGeom>
          <a:noFill/>
          <a:ln>
            <a:noFill/>
          </a:ln>
        </p:spPr>
      </p:pic>
      <p:pic>
        <p:nvPicPr>
          <p:cNvPr id="1194" name="Google Shape;1194;p167"/>
          <p:cNvPicPr preferRelativeResize="0"/>
          <p:nvPr/>
        </p:nvPicPr>
        <p:blipFill rotWithShape="1">
          <a:blip r:embed="rId4">
            <a:alphaModFix/>
          </a:blip>
          <a:srcRect/>
          <a:stretch/>
        </p:blipFill>
        <p:spPr>
          <a:xfrm>
            <a:off x="7931866" y="4330033"/>
            <a:ext cx="548700" cy="675567"/>
          </a:xfrm>
          <a:prstGeom prst="rect">
            <a:avLst/>
          </a:prstGeom>
          <a:noFill/>
          <a:ln>
            <a:noFill/>
          </a:ln>
        </p:spPr>
      </p:pic>
      <p:graphicFrame>
        <p:nvGraphicFramePr>
          <p:cNvPr id="1195" name="Google Shape;1195;p167"/>
          <p:cNvGraphicFramePr/>
          <p:nvPr/>
        </p:nvGraphicFramePr>
        <p:xfrm>
          <a:off x="306274" y="1686825"/>
          <a:ext cx="3000000" cy="3000000"/>
        </p:xfrm>
        <a:graphic>
          <a:graphicData uri="http://schemas.openxmlformats.org/drawingml/2006/table">
            <a:tbl>
              <a:tblPr firstRow="1" bandRow="1">
                <a:noFill/>
                <a:tableStyleId>{087E5894-B519-4EB6-AEF4-E389050956EB}</a:tableStyleId>
              </a:tblPr>
              <a:tblGrid>
                <a:gridCol w="2080525"/>
                <a:gridCol w="2080525"/>
                <a:gridCol w="2080525"/>
                <a:gridCol w="2080525"/>
              </a:tblGrid>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P/E Ratio</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19.35</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1 Year Return</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0.46%</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Shares Outstanding</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4.519B</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30 Day Avg Volume</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27,622,276</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Price to Book Ratio</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10.5421</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EPS</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11.74</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Price to Sales Ratio</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4.0735</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Dividend</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1.37%</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Earnings Announcement for Period Ending Q4/2019</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October 30, 2019</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Last Dividend Reported</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a:latin typeface="Source Sans Pro"/>
                          <a:ea typeface="Source Sans Pro"/>
                          <a:cs typeface="Source Sans Pro"/>
                          <a:sym typeface="Source Sans Pro"/>
                        </a:rPr>
                        <a:t>0.770</a:t>
                      </a:r>
                      <a:endParaRPr>
                        <a:latin typeface="Source Sans Pro"/>
                        <a:ea typeface="Source Sans Pro"/>
                        <a:cs typeface="Source Sans Pro"/>
                        <a:sym typeface="Source Sans Pro"/>
                      </a:endParaRPr>
                    </a:p>
                    <a:p>
                      <a:pPr marL="0" marR="0" lvl="0" indent="0" algn="r" rtl="0">
                        <a:lnSpc>
                          <a:spcPct val="100000"/>
                        </a:lnSpc>
                        <a:spcBef>
                          <a:spcPts val="0"/>
                        </a:spcBef>
                        <a:spcAft>
                          <a:spcPts val="0"/>
                        </a:spcAft>
                        <a:buNone/>
                      </a:pPr>
                      <a:r>
                        <a:rPr lang="en">
                          <a:latin typeface="Source Sans Pro"/>
                          <a:ea typeface="Source Sans Pro"/>
                          <a:cs typeface="Source Sans Pro"/>
                          <a:sym typeface="Source Sans Pro"/>
                        </a:rPr>
                        <a:t>(</a:t>
                      </a:r>
                      <a:r>
                        <a:rPr lang="en" sz="1400" i="0" u="none" strike="noStrike" cap="none">
                          <a:latin typeface="Source Sans Pro"/>
                          <a:ea typeface="Source Sans Pro"/>
                          <a:cs typeface="Source Sans Pro"/>
                          <a:sym typeface="Source Sans Pro"/>
                        </a:rPr>
                        <a:t>August 9, 2019)</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r>
            </a:tbl>
          </a:graphicData>
        </a:graphic>
      </p:graphicFrame>
      <p:sp>
        <p:nvSpPr>
          <p:cNvPr id="1196" name="Google Shape;1196;p167"/>
          <p:cNvSpPr txBox="1"/>
          <p:nvPr/>
        </p:nvSpPr>
        <p:spPr>
          <a:xfrm>
            <a:off x="306274" y="4212555"/>
            <a:ext cx="160492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i="0" u="none" strike="noStrike" cap="none">
                <a:solidFill>
                  <a:srgbClr val="000000"/>
                </a:solidFill>
                <a:latin typeface="Source Sans Pro"/>
                <a:ea typeface="Source Sans Pro"/>
                <a:cs typeface="Source Sans Pro"/>
                <a:sym typeface="Source Sans Pro"/>
              </a:rPr>
              <a:t>Source: Bloomberg</a:t>
            </a:r>
            <a:endParaRPr>
              <a:latin typeface="Source Sans Pro"/>
              <a:ea typeface="Source Sans Pro"/>
              <a:cs typeface="Source Sans Pro"/>
              <a:sym typeface="Source Sans Pro"/>
            </a:endParaRPr>
          </a:p>
        </p:txBody>
      </p:sp>
      <p:grpSp>
        <p:nvGrpSpPr>
          <p:cNvPr id="1197" name="Google Shape;1197;p167"/>
          <p:cNvGrpSpPr/>
          <p:nvPr/>
        </p:nvGrpSpPr>
        <p:grpSpPr>
          <a:xfrm>
            <a:off x="0" y="0"/>
            <a:ext cx="9144000" cy="773925"/>
            <a:chOff x="0" y="0"/>
            <a:chExt cx="9144000" cy="773925"/>
          </a:xfrm>
        </p:grpSpPr>
        <p:pic>
          <p:nvPicPr>
            <p:cNvPr id="1198" name="Google Shape;1198;p167"/>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199" name="Google Shape;1199;p167"/>
            <p:cNvGrpSpPr/>
            <p:nvPr/>
          </p:nvGrpSpPr>
          <p:grpSpPr>
            <a:xfrm>
              <a:off x="76200" y="0"/>
              <a:ext cx="9067800" cy="773925"/>
              <a:chOff x="76200" y="0"/>
              <a:chExt cx="9067800" cy="773925"/>
            </a:xfrm>
          </p:grpSpPr>
          <p:pic>
            <p:nvPicPr>
              <p:cNvPr id="1200" name="Google Shape;1200;p167"/>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201" name="Google Shape;1201;p16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Information</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02" name="Google Shape;1202;p167"/>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168"/>
          <p:cNvSpPr txBox="1">
            <a:spLocks noGrp="1"/>
          </p:cNvSpPr>
          <p:nvPr>
            <p:ph type="title"/>
          </p:nvPr>
        </p:nvSpPr>
        <p:spPr>
          <a:xfrm>
            <a:off x="457200" y="1806175"/>
            <a:ext cx="55113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latin typeface="Source Sans Pro"/>
                <a:ea typeface="Source Sans Pro"/>
                <a:cs typeface="Source Sans Pro"/>
                <a:sym typeface="Source Sans Pro"/>
              </a:rPr>
              <a:t>FY 19 Fourth Quarter Results</a:t>
            </a:r>
            <a:endParaRPr>
              <a:latin typeface="Source Sans Pro ExtraLight"/>
              <a:ea typeface="Source Sans Pro ExtraLight"/>
              <a:cs typeface="Source Sans Pro ExtraLight"/>
              <a:sym typeface="Source Sans Pro ExtraLight"/>
            </a:endParaRPr>
          </a:p>
        </p:txBody>
      </p:sp>
      <p:sp>
        <p:nvSpPr>
          <p:cNvPr id="1208" name="Google Shape;1208;p168"/>
          <p:cNvSpPr txBox="1">
            <a:spLocks noGrp="1"/>
          </p:cNvSpPr>
          <p:nvPr>
            <p:ph type="body" idx="1"/>
          </p:nvPr>
        </p:nvSpPr>
        <p:spPr>
          <a:xfrm>
            <a:off x="489775" y="2541075"/>
            <a:ext cx="7205100" cy="2613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Font typeface="Source Sans Pro"/>
              <a:buChar char="•"/>
            </a:pPr>
            <a:r>
              <a:rPr lang="en" sz="2400">
                <a:latin typeface="Source Sans Pro"/>
                <a:ea typeface="Source Sans Pro"/>
                <a:cs typeface="Source Sans Pro"/>
                <a:sym typeface="Source Sans Pro"/>
              </a:rPr>
              <a:t>Apple’s conference call to discuss fourth fiscal quarter results is scheduled for Wednesday, October 30, 2019 at 2:00 p.m. PT / 5:00 p.m. ET. </a:t>
            </a:r>
            <a:endParaRPr sz="2400">
              <a:latin typeface="Source Sans Pro"/>
              <a:ea typeface="Source Sans Pro"/>
              <a:cs typeface="Source Sans Pro"/>
              <a:sym typeface="Source Sans Pro"/>
            </a:endParaRPr>
          </a:p>
        </p:txBody>
      </p:sp>
      <p:sp>
        <p:nvSpPr>
          <p:cNvPr id="1209" name="Google Shape;1209;p16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127</a:t>
            </a:fld>
            <a:endParaRPr/>
          </a:p>
        </p:txBody>
      </p:sp>
      <p:pic>
        <p:nvPicPr>
          <p:cNvPr id="1210" name="Google Shape;1210;p16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211" name="Google Shape;1211;p168"/>
          <p:cNvGrpSpPr/>
          <p:nvPr/>
        </p:nvGrpSpPr>
        <p:grpSpPr>
          <a:xfrm>
            <a:off x="0" y="0"/>
            <a:ext cx="9144000" cy="773925"/>
            <a:chOff x="0" y="0"/>
            <a:chExt cx="9144000" cy="773925"/>
          </a:xfrm>
        </p:grpSpPr>
        <p:pic>
          <p:nvPicPr>
            <p:cNvPr id="1212" name="Google Shape;1212;p168"/>
            <p:cNvPicPr preferRelativeResize="0"/>
            <p:nvPr/>
          </p:nvPicPr>
          <p:blipFill>
            <a:blip r:embed="rId4">
              <a:alphaModFix/>
            </a:blip>
            <a:stretch>
              <a:fillRect/>
            </a:stretch>
          </p:blipFill>
          <p:spPr>
            <a:xfrm>
              <a:off x="0" y="0"/>
              <a:ext cx="4572000" cy="773925"/>
            </a:xfrm>
            <a:prstGeom prst="rect">
              <a:avLst/>
            </a:prstGeom>
            <a:noFill/>
            <a:ln>
              <a:noFill/>
            </a:ln>
          </p:spPr>
        </p:pic>
        <p:pic>
          <p:nvPicPr>
            <p:cNvPr id="1213" name="Google Shape;1213;p168"/>
            <p:cNvPicPr preferRelativeResize="0"/>
            <p:nvPr/>
          </p:nvPicPr>
          <p:blipFill>
            <a:blip r:embed="rId4">
              <a:alphaModFix/>
            </a:blip>
            <a:stretch>
              <a:fillRect/>
            </a:stretch>
          </p:blipFill>
          <p:spPr>
            <a:xfrm>
              <a:off x="4572000" y="0"/>
              <a:ext cx="4572000" cy="773925"/>
            </a:xfrm>
            <a:prstGeom prst="rect">
              <a:avLst/>
            </a:prstGeom>
            <a:noFill/>
            <a:ln>
              <a:noFill/>
            </a:ln>
          </p:spPr>
        </p:pic>
      </p:grpSp>
      <p:pic>
        <p:nvPicPr>
          <p:cNvPr id="1214" name="Google Shape;1214;p16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8"/>
        <p:cNvGrpSpPr/>
        <p:nvPr/>
      </p:nvGrpSpPr>
      <p:grpSpPr>
        <a:xfrm>
          <a:off x="0" y="0"/>
          <a:ext cx="0" cy="0"/>
          <a:chOff x="0" y="0"/>
          <a:chExt cx="0" cy="0"/>
        </a:xfrm>
      </p:grpSpPr>
      <p:sp>
        <p:nvSpPr>
          <p:cNvPr id="1219" name="Google Shape;1219;p16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128</a:t>
            </a:fld>
            <a:endParaRPr/>
          </a:p>
        </p:txBody>
      </p:sp>
      <p:graphicFrame>
        <p:nvGraphicFramePr>
          <p:cNvPr id="1220" name="Google Shape;1220;p169"/>
          <p:cNvGraphicFramePr/>
          <p:nvPr/>
        </p:nvGraphicFramePr>
        <p:xfrm>
          <a:off x="286399" y="840350"/>
          <a:ext cx="3000000" cy="3000000"/>
        </p:xfrm>
        <a:graphic>
          <a:graphicData uri="http://schemas.openxmlformats.org/drawingml/2006/table">
            <a:tbl>
              <a:tblPr>
                <a:noFill/>
                <a:tableStyleId>{087E5894-B519-4EB6-AEF4-E389050956EB}</a:tableStyleId>
              </a:tblPr>
              <a:tblGrid>
                <a:gridCol w="1658275"/>
                <a:gridCol w="1658275"/>
                <a:gridCol w="1658275"/>
                <a:gridCol w="1667225"/>
                <a:gridCol w="1667225"/>
              </a:tblGrid>
              <a:tr h="494250">
                <a:tc gridSpan="5">
                  <a:txBody>
                    <a:bodyPr/>
                    <a:lstStyle/>
                    <a:p>
                      <a:pPr marL="0" marR="0" lvl="0" indent="0" algn="l" rtl="0">
                        <a:lnSpc>
                          <a:spcPct val="115000"/>
                        </a:lnSpc>
                        <a:spcBef>
                          <a:spcPts val="0"/>
                        </a:spcBef>
                        <a:spcAft>
                          <a:spcPts val="0"/>
                        </a:spcAft>
                        <a:buClr>
                          <a:srgbClr val="000000"/>
                        </a:buClr>
                        <a:buSzPts val="2000"/>
                        <a:buFont typeface="Arial"/>
                        <a:buNone/>
                      </a:pPr>
                      <a:r>
                        <a:rPr lang="en" sz="2000">
                          <a:solidFill>
                            <a:srgbClr val="CC4125"/>
                          </a:solidFill>
                          <a:latin typeface="Source Sans Pro"/>
                          <a:ea typeface="Source Sans Pro"/>
                          <a:cs typeface="Source Sans Pro"/>
                          <a:sym typeface="Source Sans Pro"/>
                        </a:rPr>
                        <a:t>Shares Outstanding</a:t>
                      </a:r>
                      <a:r>
                        <a:rPr lang="en" sz="2000" i="0" u="none" strike="noStrike" cap="none">
                          <a:solidFill>
                            <a:srgbClr val="DD7E6B"/>
                          </a:solidFill>
                          <a:latin typeface="Source Sans Pro"/>
                          <a:ea typeface="Source Sans Pro"/>
                          <a:cs typeface="Source Sans Pro"/>
                          <a:sym typeface="Source Sans Pro"/>
                        </a:rPr>
                        <a:t> </a:t>
                      </a:r>
                      <a:endParaRPr sz="2000" i="0" u="none" strike="noStrike" cap="none">
                        <a:solidFill>
                          <a:srgbClr val="DD7E6B"/>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37950" cap="flat" cmpd="sng">
                      <a:solidFill>
                        <a:srgbClr val="434343"/>
                      </a:solidFill>
                      <a:prstDash val="solid"/>
                      <a:round/>
                      <a:headEnd type="none" w="sm" len="sm"/>
                      <a:tailEnd type="none" w="sm" len="sm"/>
                    </a:lnB>
                    <a:solidFill>
                      <a:srgbClr val="FFFFFF">
                        <a:alpha val="8470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94250">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2015</a:t>
                      </a:r>
                      <a:endParaRPr sz="14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 sz="2000" i="0" u="none" strike="noStrike" cap="none">
                          <a:solidFill>
                            <a:srgbClr val="CC4125"/>
                          </a:solidFill>
                          <a:latin typeface="Source Sans Pro"/>
                          <a:ea typeface="Source Sans Pro"/>
                          <a:cs typeface="Source Sans Pro"/>
                          <a:sym typeface="Source Sans Pro"/>
                        </a:rPr>
                        <a:t>2016</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2017</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2018</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2019 Q2</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r>
              <a:tr h="494250">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5.793B</a:t>
                      </a:r>
                      <a:endParaRPr sz="14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 sz="2000" i="0" u="none" strike="noStrike" cap="none">
                          <a:solidFill>
                            <a:srgbClr val="CC4125"/>
                          </a:solidFill>
                          <a:latin typeface="Source Sans Pro"/>
                          <a:ea typeface="Source Sans Pro"/>
                          <a:cs typeface="Source Sans Pro"/>
                          <a:sym typeface="Source Sans Pro"/>
                        </a:rPr>
                        <a:t>5.5B</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5.252B</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5B</a:t>
                      </a:r>
                      <a:endParaRPr sz="14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4.601B</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r>
              <a:tr h="740500">
                <a:tc>
                  <a:txBody>
                    <a:bodyPr/>
                    <a:lstStyle/>
                    <a:p>
                      <a:pPr marL="0" marR="0" lvl="0" indent="0" algn="ctr" rtl="0">
                        <a:lnSpc>
                          <a:spcPct val="115000"/>
                        </a:lnSpc>
                        <a:spcBef>
                          <a:spcPts val="0"/>
                        </a:spcBef>
                        <a:spcAft>
                          <a:spcPts val="0"/>
                        </a:spcAft>
                        <a:buClr>
                          <a:srgbClr val="000000"/>
                        </a:buClr>
                        <a:buSzPts val="2000"/>
                        <a:buFont typeface="Arial"/>
                        <a:buNone/>
                      </a:pPr>
                      <a:r>
                        <a:rPr lang="en" sz="2000" i="0" u="none" strike="noStrike" cap="none">
                          <a:solidFill>
                            <a:srgbClr val="CC4125"/>
                          </a:solidFill>
                          <a:latin typeface="Source Sans Pro"/>
                          <a:ea typeface="Source Sans Pro"/>
                          <a:cs typeface="Source Sans Pro"/>
                          <a:sym typeface="Source Sans Pro"/>
                        </a:rPr>
                        <a:t>5.6% </a:t>
                      </a:r>
                      <a:endParaRPr sz="2000" i="0" u="none" strike="noStrike" cap="none">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rgbClr val="000000"/>
                        </a:buClr>
                        <a:buSzPts val="1500"/>
                        <a:buFont typeface="Arial"/>
                        <a:buNone/>
                      </a:pPr>
                      <a:r>
                        <a:rPr lang="en" sz="1500" i="0" u="none" strike="noStrike" cap="none">
                          <a:solidFill>
                            <a:srgbClr val="CC4125"/>
                          </a:solidFill>
                          <a:latin typeface="Source Sans Pro"/>
                          <a:ea typeface="Source Sans Pro"/>
                          <a:cs typeface="Source Sans Pro"/>
                          <a:sym typeface="Source Sans Pro"/>
                        </a:rPr>
                        <a:t>decline from 2014</a:t>
                      </a:r>
                      <a:endParaRPr sz="15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5.05% </a:t>
                      </a:r>
                      <a:endParaRPr sz="2000" i="0" u="none" strike="noStrike" cap="none">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a:solidFill>
                            <a:srgbClr val="CC4125"/>
                          </a:solidFill>
                          <a:latin typeface="Source Sans Pro"/>
                          <a:ea typeface="Source Sans Pro"/>
                          <a:cs typeface="Source Sans Pro"/>
                          <a:sym typeface="Source Sans Pro"/>
                        </a:rPr>
                        <a:t>decline from 2015</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4.52% </a:t>
                      </a:r>
                      <a:endParaRPr sz="2000" i="0" u="none" strike="noStrike" cap="none">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a:solidFill>
                            <a:srgbClr val="CC4125"/>
                          </a:solidFill>
                          <a:latin typeface="Source Sans Pro"/>
                          <a:ea typeface="Source Sans Pro"/>
                          <a:cs typeface="Source Sans Pro"/>
                          <a:sym typeface="Source Sans Pro"/>
                        </a:rPr>
                        <a:t>decline from 2016</a:t>
                      </a:r>
                      <a:endParaRPr sz="20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4.79% </a:t>
                      </a:r>
                      <a:endParaRPr sz="2000" i="0" u="none" strike="noStrike" cap="none">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a:solidFill>
                            <a:srgbClr val="CC4125"/>
                          </a:solidFill>
                          <a:latin typeface="Source Sans Pro"/>
                          <a:ea typeface="Source Sans Pro"/>
                          <a:cs typeface="Source Sans Pro"/>
                          <a:sym typeface="Source Sans Pro"/>
                        </a:rPr>
                        <a:t>decline from 2017</a:t>
                      </a:r>
                      <a:endParaRPr sz="15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a:solidFill>
                            <a:srgbClr val="CC4125"/>
                          </a:solidFill>
                          <a:latin typeface="Source Sans Pro"/>
                          <a:ea typeface="Source Sans Pro"/>
                          <a:cs typeface="Source Sans Pro"/>
                          <a:sym typeface="Source Sans Pro"/>
                        </a:rPr>
                        <a:t>6.6%</a:t>
                      </a:r>
                      <a:endParaRPr>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a:solidFill>
                            <a:srgbClr val="CC4125"/>
                          </a:solidFill>
                          <a:latin typeface="Source Sans Pro"/>
                          <a:ea typeface="Source Sans Pro"/>
                          <a:cs typeface="Source Sans Pro"/>
                          <a:sym typeface="Source Sans Pro"/>
                        </a:rPr>
                        <a:t>Decline from YOY</a:t>
                      </a:r>
                      <a:endParaRPr sz="1500" i="0" u="none" strike="noStrike" cap="none">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r>
            </a:tbl>
          </a:graphicData>
        </a:graphic>
      </p:graphicFrame>
      <p:sp>
        <p:nvSpPr>
          <p:cNvPr id="1221" name="Google Shape;1221;p169"/>
          <p:cNvSpPr txBox="1"/>
          <p:nvPr/>
        </p:nvSpPr>
        <p:spPr>
          <a:xfrm>
            <a:off x="121975" y="4673175"/>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Macrotrends, Y Charts</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1222" name="Google Shape;1222;p169"/>
          <p:cNvGrpSpPr/>
          <p:nvPr/>
        </p:nvGrpSpPr>
        <p:grpSpPr>
          <a:xfrm>
            <a:off x="0" y="0"/>
            <a:ext cx="9144000" cy="773925"/>
            <a:chOff x="0" y="0"/>
            <a:chExt cx="9144000" cy="773925"/>
          </a:xfrm>
        </p:grpSpPr>
        <p:pic>
          <p:nvPicPr>
            <p:cNvPr id="1223" name="Google Shape;1223;p169"/>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224" name="Google Shape;1224;p169"/>
            <p:cNvGrpSpPr/>
            <p:nvPr/>
          </p:nvGrpSpPr>
          <p:grpSpPr>
            <a:xfrm>
              <a:off x="76200" y="0"/>
              <a:ext cx="9067800" cy="773925"/>
              <a:chOff x="76200" y="0"/>
              <a:chExt cx="9067800" cy="773925"/>
            </a:xfrm>
          </p:grpSpPr>
          <p:pic>
            <p:nvPicPr>
              <p:cNvPr id="1225" name="Google Shape;1225;p169"/>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226" name="Google Shape;1226;p16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27" name="Google Shape;1227;p169"/>
          <p:cNvPicPr preferRelativeResize="0"/>
          <p:nvPr/>
        </p:nvPicPr>
        <p:blipFill rotWithShape="1">
          <a:blip r:embed="rId4">
            <a:alphaModFix/>
          </a:blip>
          <a:srcRect/>
          <a:stretch/>
        </p:blipFill>
        <p:spPr>
          <a:xfrm>
            <a:off x="8407311" y="49179"/>
            <a:ext cx="548700" cy="675567"/>
          </a:xfrm>
          <a:prstGeom prst="rect">
            <a:avLst/>
          </a:prstGeom>
          <a:noFill/>
          <a:ln>
            <a:noFill/>
          </a:ln>
        </p:spPr>
      </p:pic>
      <p:pic>
        <p:nvPicPr>
          <p:cNvPr id="1228" name="Google Shape;1228;p169" descr="A screenshot of a social media post&#10;&#10;Description automatically generated"/>
          <p:cNvPicPr preferRelativeResize="0"/>
          <p:nvPr/>
        </p:nvPicPr>
        <p:blipFill rotWithShape="1">
          <a:blip r:embed="rId5">
            <a:alphaModFix/>
          </a:blip>
          <a:srcRect t="46663"/>
          <a:stretch/>
        </p:blipFill>
        <p:spPr>
          <a:xfrm>
            <a:off x="3139025" y="3491002"/>
            <a:ext cx="5816975" cy="1291625"/>
          </a:xfrm>
          <a:prstGeom prst="rect">
            <a:avLst/>
          </a:prstGeom>
          <a:noFill/>
          <a:ln>
            <a:noFill/>
          </a:ln>
        </p:spPr>
      </p:pic>
      <p:sp>
        <p:nvSpPr>
          <p:cNvPr id="1229" name="Google Shape;1229;p169"/>
          <p:cNvSpPr txBox="1"/>
          <p:nvPr/>
        </p:nvSpPr>
        <p:spPr>
          <a:xfrm>
            <a:off x="121975" y="3491000"/>
            <a:ext cx="5855100" cy="6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Apple Stock Buybacks (Quarterly)</a:t>
            </a:r>
            <a:r>
              <a:rPr lang="en">
                <a:latin typeface="Lato Light"/>
                <a:ea typeface="Lato Light"/>
                <a:cs typeface="Lato Light"/>
                <a:sym typeface="Lato Light"/>
              </a:rPr>
              <a:t>:</a:t>
            </a:r>
            <a:endParaRPr>
              <a:latin typeface="Lato Light"/>
              <a:ea typeface="Lato Light"/>
              <a:cs typeface="Lato Light"/>
              <a:sym typeface="Lato Light"/>
            </a:endParaRPr>
          </a:p>
          <a:p>
            <a:pPr marL="0" lvl="0" indent="0" algn="l" rtl="0">
              <a:spcBef>
                <a:spcPts val="0"/>
              </a:spcBef>
              <a:spcAft>
                <a:spcPts val="0"/>
              </a:spcAft>
              <a:buNone/>
            </a:pPr>
            <a:r>
              <a:rPr lang="en">
                <a:latin typeface="Lato Light"/>
                <a:ea typeface="Lato Light"/>
                <a:cs typeface="Lato Light"/>
                <a:sym typeface="Lato Light"/>
              </a:rPr>
              <a:t>16.95B for June 30, 2019</a:t>
            </a:r>
            <a:endParaRPr>
              <a:latin typeface="Lato Light"/>
              <a:ea typeface="Lato Light"/>
              <a:cs typeface="Lato Light"/>
              <a:sym typeface="Lato Ligh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3"/>
        <p:cNvGrpSpPr/>
        <p:nvPr/>
      </p:nvGrpSpPr>
      <p:grpSpPr>
        <a:xfrm>
          <a:off x="0" y="0"/>
          <a:ext cx="0" cy="0"/>
          <a:chOff x="0" y="0"/>
          <a:chExt cx="0" cy="0"/>
        </a:xfrm>
      </p:grpSpPr>
      <p:sp>
        <p:nvSpPr>
          <p:cNvPr id="1234" name="Google Shape;1234;p17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129</a:t>
            </a:fld>
            <a:endParaRPr/>
          </a:p>
        </p:txBody>
      </p:sp>
      <p:pic>
        <p:nvPicPr>
          <p:cNvPr id="1235" name="Google Shape;1235;p170"/>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36" name="Google Shape;1236;p170"/>
          <p:cNvPicPr preferRelativeResize="0"/>
          <p:nvPr/>
        </p:nvPicPr>
        <p:blipFill rotWithShape="1">
          <a:blip r:embed="rId4">
            <a:alphaModFix/>
          </a:blip>
          <a:srcRect/>
          <a:stretch/>
        </p:blipFill>
        <p:spPr>
          <a:xfrm>
            <a:off x="549763" y="5324479"/>
            <a:ext cx="4984575" cy="3626025"/>
          </a:xfrm>
          <a:prstGeom prst="rect">
            <a:avLst/>
          </a:prstGeom>
          <a:noFill/>
          <a:ln>
            <a:noFill/>
          </a:ln>
        </p:spPr>
      </p:pic>
      <p:sp>
        <p:nvSpPr>
          <p:cNvPr id="1237" name="Google Shape;1237;p170"/>
          <p:cNvSpPr txBox="1"/>
          <p:nvPr/>
        </p:nvSpPr>
        <p:spPr>
          <a:xfrm>
            <a:off x="4405425" y="599622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$9.21</a:t>
            </a:r>
            <a:endParaRPr sz="1400" b="0" i="0" u="none" strike="noStrike" cap="none">
              <a:solidFill>
                <a:srgbClr val="000000"/>
              </a:solidFill>
              <a:latin typeface="Arial"/>
              <a:ea typeface="Arial"/>
              <a:cs typeface="Arial"/>
              <a:sym typeface="Arial"/>
            </a:endParaRPr>
          </a:p>
        </p:txBody>
      </p:sp>
      <p:sp>
        <p:nvSpPr>
          <p:cNvPr id="1238" name="Google Shape;1238;p170"/>
          <p:cNvSpPr txBox="1"/>
          <p:nvPr/>
        </p:nvSpPr>
        <p:spPr>
          <a:xfrm>
            <a:off x="3708500" y="66360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$8.31</a:t>
            </a:r>
            <a:endParaRPr sz="1400" b="0" i="0" u="none" strike="noStrike" cap="none">
              <a:solidFill>
                <a:srgbClr val="000000"/>
              </a:solidFill>
              <a:latin typeface="Arial"/>
              <a:ea typeface="Arial"/>
              <a:cs typeface="Arial"/>
              <a:sym typeface="Arial"/>
            </a:endParaRPr>
          </a:p>
        </p:txBody>
      </p:sp>
      <p:sp>
        <p:nvSpPr>
          <p:cNvPr id="1239" name="Google Shape;1239;p170"/>
          <p:cNvSpPr txBox="1"/>
          <p:nvPr/>
        </p:nvSpPr>
        <p:spPr>
          <a:xfrm>
            <a:off x="2947400" y="608507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$9.22</a:t>
            </a:r>
            <a:endParaRPr sz="1400" b="0" i="0" u="none" strike="noStrike" cap="none">
              <a:solidFill>
                <a:srgbClr val="000000"/>
              </a:solidFill>
              <a:latin typeface="Arial"/>
              <a:ea typeface="Arial"/>
              <a:cs typeface="Arial"/>
              <a:sym typeface="Arial"/>
            </a:endParaRPr>
          </a:p>
        </p:txBody>
      </p:sp>
      <p:sp>
        <p:nvSpPr>
          <p:cNvPr id="1240" name="Google Shape;1240;p170"/>
          <p:cNvSpPr txBox="1"/>
          <p:nvPr/>
        </p:nvSpPr>
        <p:spPr>
          <a:xfrm>
            <a:off x="2174300" y="79959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$6.45</a:t>
            </a:r>
            <a:endParaRPr sz="1400" b="0" i="0" u="none" strike="noStrike" cap="none">
              <a:solidFill>
                <a:srgbClr val="000000"/>
              </a:solidFill>
              <a:latin typeface="Arial"/>
              <a:ea typeface="Arial"/>
              <a:cs typeface="Arial"/>
              <a:sym typeface="Arial"/>
            </a:endParaRPr>
          </a:p>
        </p:txBody>
      </p:sp>
      <p:sp>
        <p:nvSpPr>
          <p:cNvPr id="1241" name="Google Shape;1241;p170"/>
          <p:cNvSpPr txBox="1"/>
          <p:nvPr/>
        </p:nvSpPr>
        <p:spPr>
          <a:xfrm>
            <a:off x="1489400" y="819752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$5.68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70"/>
          <p:cNvSpPr txBox="1"/>
          <p:nvPr/>
        </p:nvSpPr>
        <p:spPr>
          <a:xfrm>
            <a:off x="716300" y="79959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$6.31</a:t>
            </a:r>
            <a:endParaRPr sz="1400" b="0" i="0" u="none" strike="noStrike" cap="none">
              <a:solidFill>
                <a:srgbClr val="000000"/>
              </a:solidFill>
              <a:latin typeface="Arial"/>
              <a:ea typeface="Arial"/>
              <a:cs typeface="Arial"/>
              <a:sym typeface="Arial"/>
            </a:endParaRPr>
          </a:p>
        </p:txBody>
      </p:sp>
      <p:sp>
        <p:nvSpPr>
          <p:cNvPr id="1243" name="Google Shape;1243;p170"/>
          <p:cNvSpPr txBox="1"/>
          <p:nvPr/>
        </p:nvSpPr>
        <p:spPr>
          <a:xfrm flipH="1">
            <a:off x="3775075" y="5195579"/>
            <a:ext cx="3421200" cy="669900"/>
          </a:xfrm>
          <a:prstGeom prst="rect">
            <a:avLst/>
          </a:prstGeom>
          <a:noFill/>
          <a:ln>
            <a:noFill/>
          </a:ln>
        </p:spPr>
        <p:txBody>
          <a:bodyPr spcFirstLastPara="1" wrap="square" lIns="91425" tIns="91425" rIns="91425" bIns="91425" anchor="t" anchorCtr="0">
            <a:noAutofit/>
          </a:bodyPr>
          <a:lstStyle/>
          <a:p>
            <a:pPr marL="457200" marR="0" lvl="0" indent="-295275" algn="l" rtl="0">
              <a:lnSpc>
                <a:spcPct val="115000"/>
              </a:lnSpc>
              <a:spcBef>
                <a:spcPts val="800"/>
              </a:spcBef>
              <a:spcAft>
                <a:spcPts val="0"/>
              </a:spcAft>
              <a:buClr>
                <a:srgbClr val="444444"/>
              </a:buClr>
              <a:buSzPts val="1050"/>
              <a:buFont typeface="Roboto"/>
              <a:buChar char="●"/>
            </a:pPr>
            <a:r>
              <a:rPr lang="en" sz="1050" b="0" i="0" u="none" strike="noStrike" cap="none">
                <a:solidFill>
                  <a:srgbClr val="444444"/>
                </a:solidFill>
                <a:latin typeface="Roboto"/>
                <a:ea typeface="Roboto"/>
                <a:cs typeface="Roboto"/>
                <a:sym typeface="Roboto"/>
              </a:rPr>
              <a:t>Apple 2018 annual EPS was </a:t>
            </a:r>
            <a:r>
              <a:rPr lang="en" sz="1050" b="1" i="0" u="none" strike="noStrike" cap="none">
                <a:solidFill>
                  <a:srgbClr val="444444"/>
                </a:solidFill>
                <a:latin typeface="Roboto"/>
                <a:ea typeface="Roboto"/>
                <a:cs typeface="Roboto"/>
                <a:sym typeface="Roboto"/>
              </a:rPr>
              <a:t>$11.91</a:t>
            </a:r>
            <a:r>
              <a:rPr lang="en" sz="1050" b="0" i="0" u="none" strike="noStrike" cap="none">
                <a:solidFill>
                  <a:srgbClr val="444444"/>
                </a:solidFill>
                <a:latin typeface="Roboto"/>
                <a:ea typeface="Roboto"/>
                <a:cs typeface="Roboto"/>
                <a:sym typeface="Roboto"/>
              </a:rPr>
              <a:t>, a </a:t>
            </a:r>
            <a:r>
              <a:rPr lang="en" sz="1050" b="1" i="0" u="none" strike="noStrike" cap="none">
                <a:solidFill>
                  <a:srgbClr val="444444"/>
                </a:solidFill>
                <a:latin typeface="Roboto"/>
                <a:ea typeface="Roboto"/>
                <a:cs typeface="Roboto"/>
                <a:sym typeface="Roboto"/>
              </a:rPr>
              <a:t>29.32% increase</a:t>
            </a:r>
            <a:r>
              <a:rPr lang="en" sz="1050" b="0" i="0" u="none" strike="noStrike" cap="none">
                <a:solidFill>
                  <a:srgbClr val="444444"/>
                </a:solidFill>
                <a:latin typeface="Roboto"/>
                <a:ea typeface="Roboto"/>
                <a:cs typeface="Roboto"/>
                <a:sym typeface="Roboto"/>
              </a:rPr>
              <a:t> from 2017.</a:t>
            </a:r>
            <a:endParaRPr sz="1050" b="0" i="0" u="none" strike="noStrike" cap="none">
              <a:solidFill>
                <a:srgbClr val="444444"/>
              </a:solidFill>
              <a:latin typeface="Roboto"/>
              <a:ea typeface="Roboto"/>
              <a:cs typeface="Roboto"/>
              <a:sym typeface="Roboto"/>
            </a:endParaRPr>
          </a:p>
        </p:txBody>
      </p:sp>
      <p:pic>
        <p:nvPicPr>
          <p:cNvPr id="1244" name="Google Shape;1244;p170"/>
          <p:cNvPicPr preferRelativeResize="0"/>
          <p:nvPr/>
        </p:nvPicPr>
        <p:blipFill rotWithShape="1">
          <a:blip r:embed="rId5">
            <a:alphaModFix/>
          </a:blip>
          <a:srcRect/>
          <a:stretch/>
        </p:blipFill>
        <p:spPr>
          <a:xfrm>
            <a:off x="1353200" y="987486"/>
            <a:ext cx="6096000" cy="3693000"/>
          </a:xfrm>
          <a:prstGeom prst="rect">
            <a:avLst/>
          </a:prstGeom>
          <a:noFill/>
          <a:ln>
            <a:noFill/>
          </a:ln>
        </p:spPr>
      </p:pic>
      <p:sp>
        <p:nvSpPr>
          <p:cNvPr id="1245" name="Google Shape;1245;p170"/>
          <p:cNvSpPr txBox="1"/>
          <p:nvPr/>
        </p:nvSpPr>
        <p:spPr>
          <a:xfrm>
            <a:off x="286400" y="4729443"/>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Macrotrends</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aphicFrame>
        <p:nvGraphicFramePr>
          <p:cNvPr id="1246" name="Google Shape;1246;p170"/>
          <p:cNvGraphicFramePr/>
          <p:nvPr/>
        </p:nvGraphicFramePr>
        <p:xfrm>
          <a:off x="7344204" y="1394335"/>
          <a:ext cx="3000000" cy="3000000"/>
        </p:xfrm>
        <a:graphic>
          <a:graphicData uri="http://schemas.openxmlformats.org/drawingml/2006/table">
            <a:tbl>
              <a:tblPr firstRow="1" bandRow="1">
                <a:noFill/>
                <a:tableStyleId>{087E5894-B519-4EB6-AEF4-E389050956EB}</a:tableStyleId>
              </a:tblPr>
              <a:tblGrid>
                <a:gridCol w="1030150"/>
              </a:tblGrid>
              <a:tr h="962925">
                <a:tc>
                  <a:txBody>
                    <a:bodyPr/>
                    <a:lstStyle/>
                    <a:p>
                      <a:pPr marL="0" marR="0" lvl="0" indent="0" algn="ctr" rtl="0">
                        <a:lnSpc>
                          <a:spcPct val="100000"/>
                        </a:lnSpc>
                        <a:spcBef>
                          <a:spcPts val="0"/>
                        </a:spcBef>
                        <a:spcAft>
                          <a:spcPts val="0"/>
                        </a:spcAft>
                        <a:buNone/>
                      </a:pPr>
                      <a:r>
                        <a:rPr lang="en" sz="1800" u="none" strike="noStrike" cap="none">
                          <a:solidFill>
                            <a:srgbClr val="00B050"/>
                          </a:solidFill>
                          <a:latin typeface="Source Sans Pro"/>
                          <a:ea typeface="Source Sans Pro"/>
                          <a:cs typeface="Source Sans Pro"/>
                          <a:sym typeface="Source Sans Pro"/>
                        </a:rPr>
                        <a:t>↑</a:t>
                      </a:r>
                      <a:endParaRPr sz="1800" u="none" strike="noStrike" cap="none">
                        <a:solidFill>
                          <a:srgbClr val="00B050"/>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 sz="1800" u="none" strike="noStrike" cap="none">
                          <a:solidFill>
                            <a:srgbClr val="00B050"/>
                          </a:solidFill>
                          <a:latin typeface="Source Sans Pro"/>
                          <a:ea typeface="Source Sans Pro"/>
                          <a:cs typeface="Source Sans Pro"/>
                          <a:sym typeface="Source Sans Pro"/>
                        </a:rPr>
                        <a:t>29.32%</a:t>
                      </a:r>
                      <a:endParaRPr>
                        <a:latin typeface="Source Sans Pro"/>
                        <a:ea typeface="Source Sans Pro"/>
                        <a:cs typeface="Source Sans Pro"/>
                        <a:sym typeface="Source Sans Pro"/>
                      </a:endParaRPr>
                    </a:p>
                  </a:txBody>
                  <a:tcPr marL="91450" marR="91450" marT="45725" marB="45725" anchor="ctr">
                    <a:solidFill>
                      <a:srgbClr val="D8D8D8">
                        <a:alpha val="80000"/>
                      </a:srgbClr>
                    </a:solidFill>
                  </a:tcPr>
                </a:tc>
              </a:tr>
            </a:tbl>
          </a:graphicData>
        </a:graphic>
      </p:graphicFrame>
      <p:grpSp>
        <p:nvGrpSpPr>
          <p:cNvPr id="1247" name="Google Shape;1247;p170"/>
          <p:cNvGrpSpPr/>
          <p:nvPr/>
        </p:nvGrpSpPr>
        <p:grpSpPr>
          <a:xfrm>
            <a:off x="0" y="0"/>
            <a:ext cx="9144000" cy="773925"/>
            <a:chOff x="0" y="0"/>
            <a:chExt cx="9144000" cy="773925"/>
          </a:xfrm>
        </p:grpSpPr>
        <p:pic>
          <p:nvPicPr>
            <p:cNvPr id="1248" name="Google Shape;1248;p170"/>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49" name="Google Shape;1249;p170"/>
            <p:cNvGrpSpPr/>
            <p:nvPr/>
          </p:nvGrpSpPr>
          <p:grpSpPr>
            <a:xfrm>
              <a:off x="76200" y="0"/>
              <a:ext cx="9067800" cy="773925"/>
              <a:chOff x="76200" y="0"/>
              <a:chExt cx="9067800" cy="773925"/>
            </a:xfrm>
          </p:grpSpPr>
          <p:pic>
            <p:nvPicPr>
              <p:cNvPr id="1250" name="Google Shape;1250;p170"/>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51" name="Google Shape;1251;p17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52" name="Google Shape;1252;p170"/>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Competition in the Industry</a:t>
            </a:r>
            <a:endParaRPr/>
          </a:p>
        </p:txBody>
      </p:sp>
      <p:sp>
        <p:nvSpPr>
          <p:cNvPr id="381" name="Google Shape;381;p5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Market dominance by small number of large companies</a:t>
            </a:r>
            <a:endParaRPr sz="1800"/>
          </a:p>
          <a:p>
            <a:pPr marL="914400" lvl="1" indent="-342900" algn="l" rtl="0">
              <a:spcBef>
                <a:spcPts val="0"/>
              </a:spcBef>
              <a:spcAft>
                <a:spcPts val="0"/>
              </a:spcAft>
              <a:buSzPts val="1800"/>
              <a:buChar char="-"/>
            </a:pPr>
            <a:r>
              <a:rPr lang="en" sz="1800"/>
              <a:t>Profits are extremely high for those companies</a:t>
            </a:r>
            <a:endParaRPr sz="1800"/>
          </a:p>
          <a:p>
            <a:pPr marL="457200" lvl="0" indent="-342900" algn="l" rtl="0">
              <a:spcBef>
                <a:spcPts val="0"/>
              </a:spcBef>
              <a:spcAft>
                <a:spcPts val="0"/>
              </a:spcAft>
              <a:buSzPts val="1800"/>
              <a:buChar char="-"/>
            </a:pPr>
            <a:r>
              <a:rPr lang="en" sz="1800"/>
              <a:t>Need for new innovations and reduction in production costs</a:t>
            </a:r>
            <a:endParaRPr sz="1800"/>
          </a:p>
          <a:p>
            <a:pPr marL="457200" lvl="0" indent="-342900" algn="l" rtl="0">
              <a:spcBef>
                <a:spcPts val="0"/>
              </a:spcBef>
              <a:spcAft>
                <a:spcPts val="0"/>
              </a:spcAft>
              <a:buSzPts val="1800"/>
              <a:buChar char="-"/>
            </a:pPr>
            <a:r>
              <a:rPr lang="en" sz="1800"/>
              <a:t>Rapid changes in market shares</a:t>
            </a:r>
            <a:endParaRPr sz="18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6"/>
        <p:cNvGrpSpPr/>
        <p:nvPr/>
      </p:nvGrpSpPr>
      <p:grpSpPr>
        <a:xfrm>
          <a:off x="0" y="0"/>
          <a:ext cx="0" cy="0"/>
          <a:chOff x="0" y="0"/>
          <a:chExt cx="0" cy="0"/>
        </a:xfrm>
      </p:grpSpPr>
      <p:sp>
        <p:nvSpPr>
          <p:cNvPr id="1257" name="Google Shape;1257;p17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130</a:t>
            </a:fld>
            <a:endParaRPr/>
          </a:p>
        </p:txBody>
      </p:sp>
      <p:pic>
        <p:nvPicPr>
          <p:cNvPr id="1258" name="Google Shape;1258;p171"/>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59" name="Google Shape;1259;p171"/>
          <p:cNvPicPr preferRelativeResize="0"/>
          <p:nvPr/>
        </p:nvPicPr>
        <p:blipFill rotWithShape="1">
          <a:blip r:embed="rId4">
            <a:alphaModFix/>
          </a:blip>
          <a:srcRect/>
          <a:stretch/>
        </p:blipFill>
        <p:spPr>
          <a:xfrm>
            <a:off x="-15332" y="5250130"/>
            <a:ext cx="7474782" cy="3683400"/>
          </a:xfrm>
          <a:prstGeom prst="rect">
            <a:avLst/>
          </a:prstGeom>
          <a:noFill/>
          <a:ln>
            <a:noFill/>
          </a:ln>
        </p:spPr>
      </p:pic>
      <p:pic>
        <p:nvPicPr>
          <p:cNvPr id="1260" name="Google Shape;1260;p171" descr="A close up of text on a white background&#10;&#10;Description automatically generated"/>
          <p:cNvPicPr preferRelativeResize="0"/>
          <p:nvPr/>
        </p:nvPicPr>
        <p:blipFill rotWithShape="1">
          <a:blip r:embed="rId5">
            <a:alphaModFix/>
          </a:blip>
          <a:srcRect/>
          <a:stretch/>
        </p:blipFill>
        <p:spPr>
          <a:xfrm>
            <a:off x="0" y="1259712"/>
            <a:ext cx="9144000" cy="3008671"/>
          </a:xfrm>
          <a:prstGeom prst="rect">
            <a:avLst/>
          </a:prstGeom>
          <a:noFill/>
          <a:ln>
            <a:noFill/>
          </a:ln>
        </p:spPr>
      </p:pic>
      <p:sp>
        <p:nvSpPr>
          <p:cNvPr id="1261" name="Google Shape;1261;p171"/>
          <p:cNvSpPr txBox="1"/>
          <p:nvPr/>
        </p:nvSpPr>
        <p:spPr>
          <a:xfrm>
            <a:off x="286400" y="4244811"/>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Yahoo! Finance</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1262" name="Google Shape;1262;p171"/>
          <p:cNvGrpSpPr/>
          <p:nvPr/>
        </p:nvGrpSpPr>
        <p:grpSpPr>
          <a:xfrm>
            <a:off x="0" y="0"/>
            <a:ext cx="9144000" cy="773925"/>
            <a:chOff x="0" y="0"/>
            <a:chExt cx="9144000" cy="773925"/>
          </a:xfrm>
        </p:grpSpPr>
        <p:pic>
          <p:nvPicPr>
            <p:cNvPr id="1263" name="Google Shape;1263;p171"/>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64" name="Google Shape;1264;p171"/>
            <p:cNvGrpSpPr/>
            <p:nvPr/>
          </p:nvGrpSpPr>
          <p:grpSpPr>
            <a:xfrm>
              <a:off x="76200" y="0"/>
              <a:ext cx="9067800" cy="773925"/>
              <a:chOff x="76200" y="0"/>
              <a:chExt cx="9067800" cy="773925"/>
            </a:xfrm>
          </p:grpSpPr>
          <p:pic>
            <p:nvPicPr>
              <p:cNvPr id="1265" name="Google Shape;1265;p171"/>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66" name="Google Shape;1266;p17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1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67" name="Google Shape;1267;p171"/>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1"/>
        <p:cNvGrpSpPr/>
        <p:nvPr/>
      </p:nvGrpSpPr>
      <p:grpSpPr>
        <a:xfrm>
          <a:off x="0" y="0"/>
          <a:ext cx="0" cy="0"/>
          <a:chOff x="0" y="0"/>
          <a:chExt cx="0" cy="0"/>
        </a:xfrm>
      </p:grpSpPr>
      <p:sp>
        <p:nvSpPr>
          <p:cNvPr id="1272" name="Google Shape;1272;p17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131</a:t>
            </a:fld>
            <a:endParaRPr/>
          </a:p>
        </p:txBody>
      </p:sp>
      <p:pic>
        <p:nvPicPr>
          <p:cNvPr id="1273" name="Google Shape;1273;p172"/>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74" name="Google Shape;1274;p172"/>
          <p:cNvPicPr preferRelativeResize="0"/>
          <p:nvPr/>
        </p:nvPicPr>
        <p:blipFill rotWithShape="1">
          <a:blip r:embed="rId4">
            <a:alphaModFix/>
          </a:blip>
          <a:srcRect/>
          <a:stretch/>
        </p:blipFill>
        <p:spPr>
          <a:xfrm>
            <a:off x="20879" y="5304100"/>
            <a:ext cx="7634241" cy="3683400"/>
          </a:xfrm>
          <a:prstGeom prst="rect">
            <a:avLst/>
          </a:prstGeom>
          <a:noFill/>
          <a:ln>
            <a:noFill/>
          </a:ln>
        </p:spPr>
      </p:pic>
      <p:graphicFrame>
        <p:nvGraphicFramePr>
          <p:cNvPr id="1275" name="Google Shape;1275;p172"/>
          <p:cNvGraphicFramePr/>
          <p:nvPr/>
        </p:nvGraphicFramePr>
        <p:xfrm>
          <a:off x="2442582" y="4227975"/>
          <a:ext cx="3000000" cy="3000000"/>
        </p:xfrm>
        <a:graphic>
          <a:graphicData uri="http://schemas.openxmlformats.org/drawingml/2006/table">
            <a:tbl>
              <a:tblPr firstRow="1" bandRow="1">
                <a:noFill/>
                <a:tableStyleId>{087E5894-B519-4EB6-AEF4-E389050956EB}</a:tableStyleId>
              </a:tblPr>
              <a:tblGrid>
                <a:gridCol w="1621375"/>
              </a:tblGrid>
              <a:tr h="370850">
                <a:tc>
                  <a:txBody>
                    <a:bodyPr/>
                    <a:lstStyle/>
                    <a:p>
                      <a:pPr marL="0" marR="0" lvl="0" indent="0" algn="ctr" rtl="0">
                        <a:lnSpc>
                          <a:spcPct val="100000"/>
                        </a:lnSpc>
                        <a:spcBef>
                          <a:spcPts val="0"/>
                        </a:spcBef>
                        <a:spcAft>
                          <a:spcPts val="0"/>
                        </a:spcAft>
                        <a:buNone/>
                      </a:pPr>
                      <a:r>
                        <a:rPr lang="en" sz="1400" u="none" strike="noStrike" cap="none">
                          <a:latin typeface="Source Sans Pro"/>
                          <a:ea typeface="Source Sans Pro"/>
                          <a:cs typeface="Source Sans Pro"/>
                          <a:sym typeface="Source Sans Pro"/>
                        </a:rPr>
                        <a:t>Beta (S&amp;P500)</a:t>
                      </a:r>
                      <a:endParaRPr>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 sz="1400" u="none" strike="noStrike" cap="none">
                          <a:latin typeface="Source Sans Pro"/>
                          <a:ea typeface="Source Sans Pro"/>
                          <a:cs typeface="Source Sans Pro"/>
                          <a:sym typeface="Source Sans Pro"/>
                        </a:rPr>
                        <a:t>3 Years, Monthly</a:t>
                      </a:r>
                      <a:endParaRPr>
                        <a:latin typeface="Source Sans Pro"/>
                        <a:ea typeface="Source Sans Pro"/>
                        <a:cs typeface="Source Sans Pro"/>
                        <a:sym typeface="Source Sans Pro"/>
                      </a:endParaRPr>
                    </a:p>
                  </a:txBody>
                  <a:tcPr marL="91450" marR="91450" marT="45725" marB="45725">
                    <a:solidFill>
                      <a:srgbClr val="FFFFFF">
                        <a:alpha val="80000"/>
                      </a:srgbClr>
                    </a:solidFill>
                  </a:tcPr>
                </a:tc>
              </a:tr>
              <a:tr h="370850">
                <a:tc>
                  <a:txBody>
                    <a:bodyPr/>
                    <a:lstStyle/>
                    <a:p>
                      <a:pPr marL="0" marR="0" lvl="0" indent="0" algn="ctr" rtl="0">
                        <a:lnSpc>
                          <a:spcPct val="100000"/>
                        </a:lnSpc>
                        <a:spcBef>
                          <a:spcPts val="0"/>
                        </a:spcBef>
                        <a:spcAft>
                          <a:spcPts val="0"/>
                        </a:spcAft>
                        <a:buNone/>
                      </a:pPr>
                      <a:r>
                        <a:rPr lang="en" sz="1400" u="none" strike="noStrike" cap="none">
                          <a:latin typeface="Source Sans Pro"/>
                          <a:ea typeface="Source Sans Pro"/>
                          <a:cs typeface="Source Sans Pro"/>
                          <a:sym typeface="Source Sans Pro"/>
                        </a:rPr>
                        <a:t>1.24</a:t>
                      </a:r>
                      <a:endParaRPr>
                        <a:latin typeface="Source Sans Pro"/>
                        <a:ea typeface="Source Sans Pro"/>
                        <a:cs typeface="Source Sans Pro"/>
                        <a:sym typeface="Source Sans Pro"/>
                      </a:endParaRPr>
                    </a:p>
                  </a:txBody>
                  <a:tcPr marL="91450" marR="91450" marT="45725" marB="45725">
                    <a:solidFill>
                      <a:srgbClr val="FFFFFF">
                        <a:alpha val="80000"/>
                      </a:srgbClr>
                    </a:solidFill>
                  </a:tcPr>
                </a:tc>
              </a:tr>
            </a:tbl>
          </a:graphicData>
        </a:graphic>
      </p:graphicFrame>
      <p:pic>
        <p:nvPicPr>
          <p:cNvPr id="1276" name="Google Shape;1276;p172" descr="A close up of text on a white background&#10;&#10;Description automatically generated"/>
          <p:cNvPicPr preferRelativeResize="0"/>
          <p:nvPr/>
        </p:nvPicPr>
        <p:blipFill rotWithShape="1">
          <a:blip r:embed="rId5">
            <a:alphaModFix/>
          </a:blip>
          <a:srcRect/>
          <a:stretch/>
        </p:blipFill>
        <p:spPr>
          <a:xfrm>
            <a:off x="0" y="1312417"/>
            <a:ext cx="9144000" cy="2949439"/>
          </a:xfrm>
          <a:prstGeom prst="rect">
            <a:avLst/>
          </a:prstGeom>
          <a:noFill/>
          <a:ln>
            <a:noFill/>
          </a:ln>
        </p:spPr>
      </p:pic>
      <p:sp>
        <p:nvSpPr>
          <p:cNvPr id="1277" name="Google Shape;1277;p172"/>
          <p:cNvSpPr txBox="1"/>
          <p:nvPr/>
        </p:nvSpPr>
        <p:spPr>
          <a:xfrm>
            <a:off x="286400" y="4244811"/>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Yahoo! Finance</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1278" name="Google Shape;1278;p172"/>
          <p:cNvGrpSpPr/>
          <p:nvPr/>
        </p:nvGrpSpPr>
        <p:grpSpPr>
          <a:xfrm>
            <a:off x="0" y="0"/>
            <a:ext cx="9144000" cy="773925"/>
            <a:chOff x="0" y="0"/>
            <a:chExt cx="9144000" cy="773925"/>
          </a:xfrm>
        </p:grpSpPr>
        <p:pic>
          <p:nvPicPr>
            <p:cNvPr id="1279" name="Google Shape;1279;p172"/>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80" name="Google Shape;1280;p172"/>
            <p:cNvGrpSpPr/>
            <p:nvPr/>
          </p:nvGrpSpPr>
          <p:grpSpPr>
            <a:xfrm>
              <a:off x="76200" y="0"/>
              <a:ext cx="9067800" cy="773925"/>
              <a:chOff x="76200" y="0"/>
              <a:chExt cx="9067800" cy="773925"/>
            </a:xfrm>
          </p:grpSpPr>
          <p:pic>
            <p:nvPicPr>
              <p:cNvPr id="1281" name="Google Shape;1281;p172"/>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82" name="Google Shape;1282;p17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5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83" name="Google Shape;1283;p172"/>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7"/>
        <p:cNvGrpSpPr/>
        <p:nvPr/>
      </p:nvGrpSpPr>
      <p:grpSpPr>
        <a:xfrm>
          <a:off x="0" y="0"/>
          <a:ext cx="0" cy="0"/>
          <a:chOff x="0" y="0"/>
          <a:chExt cx="0" cy="0"/>
        </a:xfrm>
      </p:grpSpPr>
      <p:sp>
        <p:nvSpPr>
          <p:cNvPr id="1288" name="Google Shape;1288;p17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132</a:t>
            </a:fld>
            <a:endParaRPr/>
          </a:p>
        </p:txBody>
      </p:sp>
      <p:pic>
        <p:nvPicPr>
          <p:cNvPr id="1289" name="Google Shape;1289;p173"/>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90" name="Google Shape;1290;p173"/>
          <p:cNvPicPr preferRelativeResize="0"/>
          <p:nvPr/>
        </p:nvPicPr>
        <p:blipFill rotWithShape="1">
          <a:blip r:embed="rId4">
            <a:alphaModFix/>
          </a:blip>
          <a:srcRect/>
          <a:stretch/>
        </p:blipFill>
        <p:spPr>
          <a:xfrm>
            <a:off x="-8463" y="5299297"/>
            <a:ext cx="7692925" cy="3669125"/>
          </a:xfrm>
          <a:prstGeom prst="rect">
            <a:avLst/>
          </a:prstGeom>
          <a:noFill/>
          <a:ln>
            <a:noFill/>
          </a:ln>
        </p:spPr>
      </p:pic>
      <p:graphicFrame>
        <p:nvGraphicFramePr>
          <p:cNvPr id="1291" name="Google Shape;1291;p173"/>
          <p:cNvGraphicFramePr/>
          <p:nvPr/>
        </p:nvGraphicFramePr>
        <p:xfrm>
          <a:off x="9242687" y="280800"/>
          <a:ext cx="3000000" cy="3000000"/>
        </p:xfrm>
        <a:graphic>
          <a:graphicData uri="http://schemas.openxmlformats.org/drawingml/2006/table">
            <a:tbl>
              <a:tblPr firstRow="1" bandRow="1">
                <a:noFill/>
                <a:tableStyleId>{087E5894-B519-4EB6-AEF4-E389050956EB}</a:tableStyleId>
              </a:tblPr>
              <a:tblGrid>
                <a:gridCol w="1621375"/>
              </a:tblGrid>
              <a:tr h="370850">
                <a:tc>
                  <a:txBody>
                    <a:bodyPr/>
                    <a:lstStyle/>
                    <a:p>
                      <a:pPr marL="0" marR="0" lvl="0" indent="0" algn="ctr" rtl="0">
                        <a:lnSpc>
                          <a:spcPct val="100000"/>
                        </a:lnSpc>
                        <a:spcBef>
                          <a:spcPts val="0"/>
                        </a:spcBef>
                        <a:spcAft>
                          <a:spcPts val="0"/>
                        </a:spcAft>
                        <a:buNone/>
                      </a:pPr>
                      <a:r>
                        <a:rPr lang="en" sz="1400" u="none" strike="noStrike" cap="none"/>
                        <a:t>Beta (S&amp;P500)</a:t>
                      </a:r>
                      <a:endParaRPr/>
                    </a:p>
                    <a:p>
                      <a:pPr marL="0" marR="0" lvl="0" indent="0" algn="ctr" rtl="0">
                        <a:lnSpc>
                          <a:spcPct val="100000"/>
                        </a:lnSpc>
                        <a:spcBef>
                          <a:spcPts val="0"/>
                        </a:spcBef>
                        <a:spcAft>
                          <a:spcPts val="0"/>
                        </a:spcAft>
                        <a:buNone/>
                      </a:pPr>
                      <a:r>
                        <a:rPr lang="en" sz="1400" u="none" strike="noStrike" cap="none"/>
                        <a:t>10 Years, Monthly</a:t>
                      </a:r>
                      <a:endParaRPr/>
                    </a:p>
                  </a:txBody>
                  <a:tcPr marL="91450" marR="91450" marT="45725" marB="45725">
                    <a:solidFill>
                      <a:srgbClr val="FFFFFF">
                        <a:alpha val="80000"/>
                      </a:srgbClr>
                    </a:solidFill>
                  </a:tcPr>
                </a:tc>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rgbClr val="FFFFFF">
                        <a:alpha val="80000"/>
                      </a:srgbClr>
                    </a:solidFill>
                  </a:tcPr>
                </a:tc>
              </a:tr>
            </a:tbl>
          </a:graphicData>
        </a:graphic>
      </p:graphicFrame>
      <p:pic>
        <p:nvPicPr>
          <p:cNvPr id="1292" name="Google Shape;1292;p173" descr="A close up of a white wall&#10;&#10;Description automatically generated"/>
          <p:cNvPicPr preferRelativeResize="0"/>
          <p:nvPr/>
        </p:nvPicPr>
        <p:blipFill rotWithShape="1">
          <a:blip r:embed="rId5">
            <a:alphaModFix/>
          </a:blip>
          <a:srcRect/>
          <a:stretch/>
        </p:blipFill>
        <p:spPr>
          <a:xfrm>
            <a:off x="0" y="1327574"/>
            <a:ext cx="9143998" cy="3043088"/>
          </a:xfrm>
          <a:prstGeom prst="rect">
            <a:avLst/>
          </a:prstGeom>
          <a:noFill/>
          <a:ln>
            <a:noFill/>
          </a:ln>
        </p:spPr>
      </p:pic>
      <p:sp>
        <p:nvSpPr>
          <p:cNvPr id="1293" name="Google Shape;1293;p173"/>
          <p:cNvSpPr txBox="1"/>
          <p:nvPr/>
        </p:nvSpPr>
        <p:spPr>
          <a:xfrm>
            <a:off x="286400" y="4244811"/>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Yahoo! Finance</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1294" name="Google Shape;1294;p173"/>
          <p:cNvGrpSpPr/>
          <p:nvPr/>
        </p:nvGrpSpPr>
        <p:grpSpPr>
          <a:xfrm>
            <a:off x="0" y="0"/>
            <a:ext cx="9144000" cy="773925"/>
            <a:chOff x="0" y="0"/>
            <a:chExt cx="9144000" cy="773925"/>
          </a:xfrm>
        </p:grpSpPr>
        <p:pic>
          <p:nvPicPr>
            <p:cNvPr id="1295" name="Google Shape;1295;p173"/>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96" name="Google Shape;1296;p173"/>
            <p:cNvGrpSpPr/>
            <p:nvPr/>
          </p:nvGrpSpPr>
          <p:grpSpPr>
            <a:xfrm>
              <a:off x="76200" y="0"/>
              <a:ext cx="9067800" cy="773925"/>
              <a:chOff x="76200" y="0"/>
              <a:chExt cx="9067800" cy="773925"/>
            </a:xfrm>
          </p:grpSpPr>
          <p:pic>
            <p:nvPicPr>
              <p:cNvPr id="1297" name="Google Shape;1297;p173"/>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98" name="Google Shape;1298;p17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10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99" name="Google Shape;1299;p17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3"/>
        <p:cNvGrpSpPr/>
        <p:nvPr/>
      </p:nvGrpSpPr>
      <p:grpSpPr>
        <a:xfrm>
          <a:off x="0" y="0"/>
          <a:ext cx="0" cy="0"/>
          <a:chOff x="0" y="0"/>
          <a:chExt cx="0" cy="0"/>
        </a:xfrm>
      </p:grpSpPr>
      <p:sp>
        <p:nvSpPr>
          <p:cNvPr id="1304" name="Google Shape;1304;p17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133</a:t>
            </a:fld>
            <a:endParaRPr/>
          </a:p>
        </p:txBody>
      </p:sp>
      <p:pic>
        <p:nvPicPr>
          <p:cNvPr id="1305" name="Google Shape;1305;p174"/>
          <p:cNvPicPr preferRelativeResize="0"/>
          <p:nvPr/>
        </p:nvPicPr>
        <p:blipFill rotWithShape="1">
          <a:blip r:embed="rId3">
            <a:alphaModFix/>
          </a:blip>
          <a:srcRect/>
          <a:stretch/>
        </p:blipFill>
        <p:spPr>
          <a:xfrm>
            <a:off x="0" y="5217718"/>
            <a:ext cx="8876874" cy="3825217"/>
          </a:xfrm>
          <a:prstGeom prst="rect">
            <a:avLst/>
          </a:prstGeom>
          <a:noFill/>
          <a:ln>
            <a:noFill/>
          </a:ln>
        </p:spPr>
      </p:pic>
      <p:grpSp>
        <p:nvGrpSpPr>
          <p:cNvPr id="1306" name="Google Shape;1306;p174"/>
          <p:cNvGrpSpPr/>
          <p:nvPr/>
        </p:nvGrpSpPr>
        <p:grpSpPr>
          <a:xfrm>
            <a:off x="0" y="0"/>
            <a:ext cx="9144000" cy="773925"/>
            <a:chOff x="0" y="0"/>
            <a:chExt cx="9144000" cy="773925"/>
          </a:xfrm>
        </p:grpSpPr>
        <p:pic>
          <p:nvPicPr>
            <p:cNvPr id="1307" name="Google Shape;1307;p17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308" name="Google Shape;1308;p174"/>
            <p:cNvGrpSpPr/>
            <p:nvPr/>
          </p:nvGrpSpPr>
          <p:grpSpPr>
            <a:xfrm>
              <a:off x="76200" y="0"/>
              <a:ext cx="9067800" cy="773925"/>
              <a:chOff x="76200" y="0"/>
              <a:chExt cx="9067800" cy="773925"/>
            </a:xfrm>
          </p:grpSpPr>
          <p:pic>
            <p:nvPicPr>
              <p:cNvPr id="1309" name="Google Shape;1309;p17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310" name="Google Shape;1310;p17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Maximum Stock Chart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11" name="Google Shape;1311;p174"/>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1312" name="Google Shape;1312;p174"/>
          <p:cNvPicPr preferRelativeResize="0"/>
          <p:nvPr/>
        </p:nvPicPr>
        <p:blipFill>
          <a:blip r:embed="rId6">
            <a:alphaModFix/>
          </a:blip>
          <a:stretch>
            <a:fillRect/>
          </a:stretch>
        </p:blipFill>
        <p:spPr>
          <a:xfrm>
            <a:off x="262950" y="1140163"/>
            <a:ext cx="8350974" cy="3594924"/>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6"/>
        <p:cNvGrpSpPr/>
        <p:nvPr/>
      </p:nvGrpSpPr>
      <p:grpSpPr>
        <a:xfrm>
          <a:off x="0" y="0"/>
          <a:ext cx="0" cy="0"/>
          <a:chOff x="0" y="0"/>
          <a:chExt cx="0" cy="0"/>
        </a:xfrm>
      </p:grpSpPr>
      <p:sp>
        <p:nvSpPr>
          <p:cNvPr id="1317" name="Google Shape;1317;p17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134</a:t>
            </a:fld>
            <a:endParaRPr/>
          </a:p>
        </p:txBody>
      </p:sp>
      <p:pic>
        <p:nvPicPr>
          <p:cNvPr id="1318" name="Google Shape;1318;p175"/>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319" name="Google Shape;1319;p175"/>
          <p:cNvPicPr preferRelativeResize="0"/>
          <p:nvPr/>
        </p:nvPicPr>
        <p:blipFill rotWithShape="1">
          <a:blip r:embed="rId4">
            <a:alphaModFix/>
          </a:blip>
          <a:srcRect/>
          <a:stretch/>
        </p:blipFill>
        <p:spPr>
          <a:xfrm>
            <a:off x="265176" y="5407735"/>
            <a:ext cx="5037450" cy="4240225"/>
          </a:xfrm>
          <a:prstGeom prst="rect">
            <a:avLst/>
          </a:prstGeom>
          <a:noFill/>
          <a:ln>
            <a:noFill/>
          </a:ln>
        </p:spPr>
      </p:pic>
      <p:graphicFrame>
        <p:nvGraphicFramePr>
          <p:cNvPr id="1320" name="Google Shape;1320;p175"/>
          <p:cNvGraphicFramePr/>
          <p:nvPr/>
        </p:nvGraphicFramePr>
        <p:xfrm>
          <a:off x="797857" y="1020496"/>
          <a:ext cx="3000000" cy="3000000"/>
        </p:xfrm>
        <a:graphic>
          <a:graphicData uri="http://schemas.openxmlformats.org/drawingml/2006/table">
            <a:tbl>
              <a:tblPr>
                <a:noFill/>
                <a:tableStyleId>{578A38F8-EFDA-4DC1-AA68-2BD98468A22F}</a:tableStyleId>
              </a:tblPr>
              <a:tblGrid>
                <a:gridCol w="2582775"/>
                <a:gridCol w="621800"/>
                <a:gridCol w="1014975"/>
                <a:gridCol w="1335125"/>
                <a:gridCol w="1006850"/>
                <a:gridCol w="720000"/>
              </a:tblGrid>
              <a:tr h="3852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Stockholder</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Stake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owned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 value ($)</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bought / sold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change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The Vanguard Group,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328,525,375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73,579,828,239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-3,317,083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Berkshire Hathaway, Inc. (Investm...</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249,589,329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55,900,522,016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BlackRock Fund Advisors</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4.28%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193,179,452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43,266,401,864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-3,811,227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SSgA Funds Management,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187,085,416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41,901,520,622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-3,564,861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Fidelity Management &amp; Research Co...</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90,635,159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20,299,556,561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-2,699,602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-2.89%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Geode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61,746,765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13,829,422,957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+682,953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Northern Trust Investments,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58,966,400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13,206,704,608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-311,739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Norges Bank Investment Management</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47,548,836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10,649,512,799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-3,236,761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Invesco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0.90%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40,767,482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9,130,692,944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-119,048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BlackRock Investment Management (...</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0.68%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30,830,410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6,905,086,928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-369,899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r>
            </a:tbl>
          </a:graphicData>
        </a:graphic>
      </p:graphicFrame>
      <p:sp>
        <p:nvSpPr>
          <p:cNvPr id="1321" name="Google Shape;1321;p175"/>
          <p:cNvSpPr/>
          <p:nvPr/>
        </p:nvSpPr>
        <p:spPr>
          <a:xfrm>
            <a:off x="789050" y="718900"/>
            <a:ext cx="2677200" cy="276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Source Sans Pro"/>
                <a:ea typeface="Source Sans Pro"/>
                <a:cs typeface="Source Sans Pro"/>
                <a:sym typeface="Source Sans Pro"/>
              </a:rPr>
              <a:t>Top 10 Owners of Apple Inc</a:t>
            </a:r>
            <a:endParaRPr>
              <a:latin typeface="Source Sans Pro"/>
              <a:ea typeface="Source Sans Pro"/>
              <a:cs typeface="Source Sans Pro"/>
              <a:sym typeface="Source Sans Pro"/>
            </a:endParaRPr>
          </a:p>
        </p:txBody>
      </p:sp>
      <p:sp>
        <p:nvSpPr>
          <p:cNvPr id="1322" name="Google Shape;1322;p175"/>
          <p:cNvSpPr/>
          <p:nvPr/>
        </p:nvSpPr>
        <p:spPr>
          <a:xfrm>
            <a:off x="6088848" y="716775"/>
            <a:ext cx="1959600" cy="276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i="0" u="none" strike="noStrike" cap="none">
                <a:solidFill>
                  <a:schemeClr val="dk1"/>
                </a:solidFill>
                <a:latin typeface="Source Sans Pro"/>
                <a:ea typeface="Source Sans Pro"/>
                <a:cs typeface="Source Sans Pro"/>
                <a:sym typeface="Source Sans Pro"/>
              </a:rPr>
              <a:t>Source: CNN Business</a:t>
            </a:r>
            <a:endParaRPr>
              <a:latin typeface="Source Sans Pro"/>
              <a:ea typeface="Source Sans Pro"/>
              <a:cs typeface="Source Sans Pro"/>
              <a:sym typeface="Source Sans Pro"/>
            </a:endParaRPr>
          </a:p>
        </p:txBody>
      </p:sp>
      <p:grpSp>
        <p:nvGrpSpPr>
          <p:cNvPr id="1323" name="Google Shape;1323;p175"/>
          <p:cNvGrpSpPr/>
          <p:nvPr/>
        </p:nvGrpSpPr>
        <p:grpSpPr>
          <a:xfrm>
            <a:off x="0" y="0"/>
            <a:ext cx="9144000" cy="773925"/>
            <a:chOff x="0" y="0"/>
            <a:chExt cx="9144000" cy="773925"/>
          </a:xfrm>
        </p:grpSpPr>
        <p:pic>
          <p:nvPicPr>
            <p:cNvPr id="1324" name="Google Shape;1324;p175"/>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325" name="Google Shape;1325;p175"/>
            <p:cNvGrpSpPr/>
            <p:nvPr/>
          </p:nvGrpSpPr>
          <p:grpSpPr>
            <a:xfrm>
              <a:off x="76200" y="0"/>
              <a:ext cx="9067800" cy="773925"/>
              <a:chOff x="76200" y="0"/>
              <a:chExt cx="9067800" cy="773925"/>
            </a:xfrm>
          </p:grpSpPr>
          <p:pic>
            <p:nvPicPr>
              <p:cNvPr id="1326" name="Google Shape;1326;p175"/>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327" name="Google Shape;1327;p17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Shareholders’ Analysis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28" name="Google Shape;1328;p175"/>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2"/>
        <p:cNvGrpSpPr/>
        <p:nvPr/>
      </p:nvGrpSpPr>
      <p:grpSpPr>
        <a:xfrm>
          <a:off x="0" y="0"/>
          <a:ext cx="0" cy="0"/>
          <a:chOff x="0" y="0"/>
          <a:chExt cx="0" cy="0"/>
        </a:xfrm>
      </p:grpSpPr>
      <p:sp>
        <p:nvSpPr>
          <p:cNvPr id="1333" name="Google Shape;1333;p17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135</a:t>
            </a:fld>
            <a:endParaRPr/>
          </a:p>
        </p:txBody>
      </p:sp>
      <p:pic>
        <p:nvPicPr>
          <p:cNvPr id="1334" name="Google Shape;1334;p176"/>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335" name="Google Shape;1335;p176"/>
          <p:cNvPicPr preferRelativeResize="0"/>
          <p:nvPr/>
        </p:nvPicPr>
        <p:blipFill rotWithShape="1">
          <a:blip r:embed="rId4">
            <a:alphaModFix/>
          </a:blip>
          <a:srcRect/>
          <a:stretch/>
        </p:blipFill>
        <p:spPr>
          <a:xfrm>
            <a:off x="0" y="-2948300"/>
            <a:ext cx="9144000" cy="2692400"/>
          </a:xfrm>
          <a:prstGeom prst="rect">
            <a:avLst/>
          </a:prstGeom>
          <a:noFill/>
          <a:ln>
            <a:noFill/>
          </a:ln>
        </p:spPr>
      </p:pic>
      <p:graphicFrame>
        <p:nvGraphicFramePr>
          <p:cNvPr id="1336" name="Google Shape;1336;p176"/>
          <p:cNvGraphicFramePr/>
          <p:nvPr/>
        </p:nvGraphicFramePr>
        <p:xfrm>
          <a:off x="6190671" y="1029837"/>
          <a:ext cx="3000000" cy="3000000"/>
        </p:xfrm>
        <a:graphic>
          <a:graphicData uri="http://schemas.openxmlformats.org/drawingml/2006/table">
            <a:tbl>
              <a:tblPr>
                <a:noFill/>
                <a:tableStyleId>{087E5894-B519-4EB6-AEF4-E389050956EB}</a:tableStyleId>
              </a:tblPr>
              <a:tblGrid>
                <a:gridCol w="1175400"/>
                <a:gridCol w="1175400"/>
              </a:tblGrid>
              <a:tr h="70675">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Declared</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Amount</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July 30, 2019</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Apr 30, 2019</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Jan 29, 2019</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r" rtl="0">
                        <a:lnSpc>
                          <a:spcPct val="100000"/>
                        </a:lnSpc>
                        <a:spcBef>
                          <a:spcPts val="0"/>
                        </a:spcBef>
                        <a:spcAft>
                          <a:spcPts val="0"/>
                        </a:spcAft>
                        <a:buNone/>
                      </a:pPr>
                      <a:r>
                        <a:rPr lang="en" sz="1200" b="1" i="0" u="none" strike="noStrike" cap="none">
                          <a:solidFill>
                            <a:srgbClr val="000000"/>
                          </a:solidFill>
                          <a:latin typeface="Source Sans Pro"/>
                          <a:ea typeface="Source Sans Pro"/>
                          <a:cs typeface="Source Sans Pro"/>
                          <a:sym typeface="Source Sans Pro"/>
                        </a:rPr>
                        <a:t>2019*</a:t>
                      </a:r>
                      <a:endParaRPr b="1">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b="1" i="0" u="none" strike="noStrike" cap="none">
                          <a:latin typeface="Source Sans Pro"/>
                          <a:ea typeface="Source Sans Pro"/>
                          <a:cs typeface="Source Sans Pro"/>
                          <a:sym typeface="Source Sans Pro"/>
                        </a:rPr>
                        <a:t> $         2.27 </a:t>
                      </a:r>
                      <a:endParaRPr sz="1200" b="1"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Nov 1, 2018</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Jul 31, 2018</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May 1, 2018</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0.73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Feb 1, 2018</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0.63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r" rtl="0">
                        <a:lnSpc>
                          <a:spcPct val="100000"/>
                        </a:lnSpc>
                        <a:spcBef>
                          <a:spcPts val="0"/>
                        </a:spcBef>
                        <a:spcAft>
                          <a:spcPts val="0"/>
                        </a:spcAft>
                        <a:buNone/>
                      </a:pPr>
                      <a:r>
                        <a:rPr lang="en" sz="1200" b="1" i="0" u="none" strike="noStrike" cap="none">
                          <a:solidFill>
                            <a:srgbClr val="000000"/>
                          </a:solidFill>
                          <a:latin typeface="Source Sans Pro"/>
                          <a:ea typeface="Source Sans Pro"/>
                          <a:cs typeface="Source Sans Pro"/>
                          <a:sym typeface="Source Sans Pro"/>
                        </a:rPr>
                        <a:t>2018</a:t>
                      </a:r>
                      <a:endParaRPr b="1">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b="1" i="0" u="none" strike="noStrike" cap="none">
                          <a:latin typeface="Source Sans Pro"/>
                          <a:ea typeface="Source Sans Pro"/>
                          <a:cs typeface="Source Sans Pro"/>
                          <a:sym typeface="Source Sans Pro"/>
                        </a:rPr>
                        <a:t> $         2.82 </a:t>
                      </a:r>
                      <a:endParaRPr sz="1200" b="1"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Nov 2, 2017</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0.63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Aug 1, 2017</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0.63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May 2, 2017</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0.63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Jan 31, 2017</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0.57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r" rtl="0">
                        <a:lnSpc>
                          <a:spcPct val="100000"/>
                        </a:lnSpc>
                        <a:spcBef>
                          <a:spcPts val="0"/>
                        </a:spcBef>
                        <a:spcAft>
                          <a:spcPts val="0"/>
                        </a:spcAft>
                        <a:buNone/>
                      </a:pPr>
                      <a:r>
                        <a:rPr lang="en" sz="1200" b="1" i="0" u="none" strike="noStrike" cap="none">
                          <a:solidFill>
                            <a:srgbClr val="000000"/>
                          </a:solidFill>
                          <a:latin typeface="Source Sans Pro"/>
                          <a:ea typeface="Source Sans Pro"/>
                          <a:cs typeface="Source Sans Pro"/>
                          <a:sym typeface="Source Sans Pro"/>
                        </a:rPr>
                        <a:t>2017</a:t>
                      </a:r>
                      <a:endParaRPr b="1">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b="1" i="0" u="none" strike="noStrike" cap="none">
                          <a:latin typeface="Source Sans Pro"/>
                          <a:ea typeface="Source Sans Pro"/>
                          <a:cs typeface="Source Sans Pro"/>
                          <a:sym typeface="Source Sans Pro"/>
                        </a:rPr>
                        <a:t> $         2.46 </a:t>
                      </a:r>
                      <a:endParaRPr sz="1200" b="1"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Oct 25, 2016</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0.57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Jul 26, 2016</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0.57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13055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Apr 26, 2016</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0.57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Jan 26, 2016</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 $         0.52 </a:t>
                      </a:r>
                      <a:endParaRPr sz="1200"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r h="70675">
                <a:tc>
                  <a:txBody>
                    <a:bodyPr/>
                    <a:lstStyle/>
                    <a:p>
                      <a:pPr marL="0" marR="0" lvl="0" indent="0" algn="r" rtl="0">
                        <a:lnSpc>
                          <a:spcPct val="100000"/>
                        </a:lnSpc>
                        <a:spcBef>
                          <a:spcPts val="0"/>
                        </a:spcBef>
                        <a:spcAft>
                          <a:spcPts val="0"/>
                        </a:spcAft>
                        <a:buNone/>
                      </a:pPr>
                      <a:r>
                        <a:rPr lang="en" sz="1200" b="1" i="0" u="none" strike="noStrike" cap="none">
                          <a:solidFill>
                            <a:srgbClr val="000000"/>
                          </a:solidFill>
                          <a:latin typeface="Source Sans Pro"/>
                          <a:ea typeface="Source Sans Pro"/>
                          <a:cs typeface="Source Sans Pro"/>
                          <a:sym typeface="Source Sans Pro"/>
                        </a:rPr>
                        <a:t>2016</a:t>
                      </a:r>
                      <a:endParaRPr b="1">
                        <a:latin typeface="Source Sans Pro"/>
                        <a:ea typeface="Source Sans Pro"/>
                        <a:cs typeface="Source Sans Pro"/>
                        <a:sym typeface="Source Sans Pro"/>
                      </a:endParaRPr>
                    </a:p>
                  </a:txBody>
                  <a:tcPr marL="3325" marR="3325" marT="3325" marB="0" anchor="b">
                    <a:solidFill>
                      <a:schemeClr val="lt1"/>
                    </a:solidFill>
                  </a:tcPr>
                </a:tc>
                <a:tc>
                  <a:txBody>
                    <a:bodyPr/>
                    <a:lstStyle/>
                    <a:p>
                      <a:pPr marL="0" marR="0" lvl="0" indent="0" algn="l" rtl="0">
                        <a:lnSpc>
                          <a:spcPct val="100000"/>
                        </a:lnSpc>
                        <a:spcBef>
                          <a:spcPts val="0"/>
                        </a:spcBef>
                        <a:spcAft>
                          <a:spcPts val="0"/>
                        </a:spcAft>
                        <a:buNone/>
                      </a:pPr>
                      <a:r>
                        <a:rPr lang="en" sz="1200" b="1" i="0" u="none" strike="noStrike" cap="none">
                          <a:latin typeface="Source Sans Pro"/>
                          <a:ea typeface="Source Sans Pro"/>
                          <a:cs typeface="Source Sans Pro"/>
                          <a:sym typeface="Source Sans Pro"/>
                        </a:rPr>
                        <a:t> $         2.23 </a:t>
                      </a:r>
                      <a:endParaRPr sz="1200" b="1" i="0" u="none" strike="noStrike" cap="none">
                        <a:solidFill>
                          <a:srgbClr val="000000"/>
                        </a:solidFill>
                        <a:latin typeface="Source Sans Pro"/>
                        <a:ea typeface="Source Sans Pro"/>
                        <a:cs typeface="Source Sans Pro"/>
                        <a:sym typeface="Source Sans Pro"/>
                      </a:endParaRPr>
                    </a:p>
                  </a:txBody>
                  <a:tcPr marL="3325" marR="3325" marT="3325" marB="0" anchor="b">
                    <a:solidFill>
                      <a:schemeClr val="lt1"/>
                    </a:solidFill>
                  </a:tcPr>
                </a:tc>
              </a:tr>
            </a:tbl>
          </a:graphicData>
        </a:graphic>
      </p:graphicFrame>
      <p:pic>
        <p:nvPicPr>
          <p:cNvPr id="1337" name="Google Shape;1337;p176"/>
          <p:cNvPicPr preferRelativeResize="0"/>
          <p:nvPr/>
        </p:nvPicPr>
        <p:blipFill rotWithShape="1">
          <a:blip r:embed="rId5">
            <a:alphaModFix/>
          </a:blip>
          <a:srcRect/>
          <a:stretch/>
        </p:blipFill>
        <p:spPr>
          <a:xfrm>
            <a:off x="577698" y="1179511"/>
            <a:ext cx="4761000" cy="3342600"/>
          </a:xfrm>
          <a:prstGeom prst="rect">
            <a:avLst/>
          </a:prstGeom>
          <a:noFill/>
          <a:ln>
            <a:noFill/>
          </a:ln>
        </p:spPr>
      </p:pic>
      <p:grpSp>
        <p:nvGrpSpPr>
          <p:cNvPr id="1338" name="Google Shape;1338;p176"/>
          <p:cNvGrpSpPr/>
          <p:nvPr/>
        </p:nvGrpSpPr>
        <p:grpSpPr>
          <a:xfrm>
            <a:off x="0" y="0"/>
            <a:ext cx="9144000" cy="773925"/>
            <a:chOff x="0" y="0"/>
            <a:chExt cx="9144000" cy="773925"/>
          </a:xfrm>
        </p:grpSpPr>
        <p:pic>
          <p:nvPicPr>
            <p:cNvPr id="1339" name="Google Shape;1339;p176"/>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340" name="Google Shape;1340;p176"/>
            <p:cNvGrpSpPr/>
            <p:nvPr/>
          </p:nvGrpSpPr>
          <p:grpSpPr>
            <a:xfrm>
              <a:off x="76200" y="0"/>
              <a:ext cx="9067800" cy="773925"/>
              <a:chOff x="76200" y="0"/>
              <a:chExt cx="9067800" cy="773925"/>
            </a:xfrm>
          </p:grpSpPr>
          <p:pic>
            <p:nvPicPr>
              <p:cNvPr id="1341" name="Google Shape;1341;p176"/>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342" name="Google Shape;1342;p17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Dividend Payments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43" name="Google Shape;1343;p176"/>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7"/>
        <p:cNvGrpSpPr/>
        <p:nvPr/>
      </p:nvGrpSpPr>
      <p:grpSpPr>
        <a:xfrm>
          <a:off x="0" y="0"/>
          <a:ext cx="0" cy="0"/>
          <a:chOff x="0" y="0"/>
          <a:chExt cx="0" cy="0"/>
        </a:xfrm>
      </p:grpSpPr>
      <p:pic>
        <p:nvPicPr>
          <p:cNvPr id="1348" name="Google Shape;1348;p177"/>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349" name="Google Shape;1349;p177"/>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136</a:t>
            </a:fld>
            <a:endParaRPr>
              <a:solidFill>
                <a:srgbClr val="999999"/>
              </a:solidFill>
            </a:endParaRPr>
          </a:p>
        </p:txBody>
      </p:sp>
      <p:graphicFrame>
        <p:nvGraphicFramePr>
          <p:cNvPr id="1350" name="Google Shape;1350;p177"/>
          <p:cNvGraphicFramePr/>
          <p:nvPr/>
        </p:nvGraphicFramePr>
        <p:xfrm>
          <a:off x="423729" y="3957522"/>
          <a:ext cx="3000000" cy="3000000"/>
        </p:xfrm>
        <a:graphic>
          <a:graphicData uri="http://schemas.openxmlformats.org/drawingml/2006/table">
            <a:tbl>
              <a:tblPr firstRow="1" bandRow="1">
                <a:noFill/>
                <a:tableStyleId>{087E5894-B519-4EB6-AEF4-E389050956EB}</a:tableStyleId>
              </a:tblPr>
              <a:tblGrid>
                <a:gridCol w="6946200"/>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tr>
            </a:tbl>
          </a:graphicData>
        </a:graphic>
      </p:graphicFrame>
      <p:sp>
        <p:nvSpPr>
          <p:cNvPr id="1351" name="Google Shape;1351;p177"/>
          <p:cNvSpPr txBox="1">
            <a:spLocks noGrp="1"/>
          </p:cNvSpPr>
          <p:nvPr>
            <p:ph type="title" idx="4294967295"/>
          </p:nvPr>
        </p:nvSpPr>
        <p:spPr>
          <a:xfrm>
            <a:off x="1438225" y="4033725"/>
            <a:ext cx="67140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Company Overview</a:t>
            </a:r>
            <a:endParaRPr b="1">
              <a:solidFill>
                <a:srgbClr val="FFFFFF"/>
              </a:solidFill>
              <a:latin typeface="Source Sans Pro"/>
              <a:ea typeface="Source Sans Pro"/>
              <a:cs typeface="Source Sans Pro"/>
              <a:sym typeface="Source Sans Pro"/>
            </a:endParaRPr>
          </a:p>
        </p:txBody>
      </p:sp>
      <p:pic>
        <p:nvPicPr>
          <p:cNvPr id="1352" name="Google Shape;1352;p177"/>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6"/>
        <p:cNvGrpSpPr/>
        <p:nvPr/>
      </p:nvGrpSpPr>
      <p:grpSpPr>
        <a:xfrm>
          <a:off x="0" y="0"/>
          <a:ext cx="0" cy="0"/>
          <a:chOff x="0" y="0"/>
          <a:chExt cx="0" cy="0"/>
        </a:xfrm>
      </p:grpSpPr>
      <p:sp>
        <p:nvSpPr>
          <p:cNvPr id="1357" name="Google Shape;1357;p178"/>
          <p:cNvSpPr txBox="1">
            <a:spLocks noGrp="1"/>
          </p:cNvSpPr>
          <p:nvPr>
            <p:ph type="body" idx="1"/>
          </p:nvPr>
        </p:nvSpPr>
        <p:spPr>
          <a:xfrm>
            <a:off x="161075" y="942576"/>
            <a:ext cx="8319600" cy="37368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Font typeface="Arial"/>
              <a:buChar char="•"/>
            </a:pPr>
            <a:r>
              <a:rPr lang="en" sz="2000">
                <a:solidFill>
                  <a:srgbClr val="000000"/>
                </a:solidFill>
                <a:latin typeface="Source Sans Pro"/>
                <a:ea typeface="Source Sans Pro"/>
                <a:cs typeface="Source Sans Pro"/>
                <a:sym typeface="Source Sans Pro"/>
              </a:rPr>
              <a:t>In 1976, </a:t>
            </a:r>
            <a:r>
              <a:rPr lang="en" sz="2000" b="1">
                <a:solidFill>
                  <a:srgbClr val="000000"/>
                </a:solidFill>
                <a:latin typeface="Source Sans Pro"/>
                <a:ea typeface="Source Sans Pro"/>
                <a:cs typeface="Source Sans Pro"/>
                <a:sym typeface="Source Sans Pro"/>
              </a:rPr>
              <a:t>Steve Jobs</a:t>
            </a:r>
            <a:r>
              <a:rPr lang="en" sz="2000">
                <a:solidFill>
                  <a:srgbClr val="000000"/>
                </a:solidFill>
                <a:latin typeface="Source Sans Pro"/>
                <a:ea typeface="Source Sans Pro"/>
                <a:cs typeface="Source Sans Pro"/>
                <a:sym typeface="Source Sans Pro"/>
              </a:rPr>
              <a:t>, Steve Wozniak and Ronald Wayne founded Apple Computer, Inc. (Today’s Apple, Inc.)</a:t>
            </a:r>
            <a:endParaRPr>
              <a:latin typeface="Source Sans Pro Light"/>
              <a:ea typeface="Source Sans Pro Light"/>
              <a:cs typeface="Source Sans Pro Light"/>
              <a:sym typeface="Source Sans Pro Light"/>
            </a:endParaRPr>
          </a:p>
          <a:p>
            <a:pPr marL="457200" lvl="0" indent="-323850" algn="l" rtl="0">
              <a:lnSpc>
                <a:spcPct val="100000"/>
              </a:lnSpc>
              <a:spcBef>
                <a:spcPts val="600"/>
              </a:spcBef>
              <a:spcAft>
                <a:spcPts val="0"/>
              </a:spcAft>
              <a:buClr>
                <a:srgbClr val="000000"/>
              </a:buClr>
              <a:buSzPts val="1500"/>
              <a:buFont typeface="Arial"/>
              <a:buChar char="•"/>
            </a:pPr>
            <a:r>
              <a:rPr lang="en" sz="2000">
                <a:solidFill>
                  <a:srgbClr val="000000"/>
                </a:solidFill>
                <a:latin typeface="Source Sans Pro"/>
                <a:ea typeface="Source Sans Pro"/>
                <a:cs typeface="Source Sans Pro"/>
                <a:sym typeface="Source Sans Pro"/>
              </a:rPr>
              <a:t>Headquartered in </a:t>
            </a:r>
            <a:r>
              <a:rPr lang="en" sz="2000" b="1">
                <a:solidFill>
                  <a:srgbClr val="000000"/>
                </a:solidFill>
                <a:latin typeface="Source Sans Pro"/>
                <a:ea typeface="Source Sans Pro"/>
                <a:cs typeface="Source Sans Pro"/>
                <a:sym typeface="Source Sans Pro"/>
              </a:rPr>
              <a:t>Cupertino, California</a:t>
            </a:r>
            <a:endParaRPr sz="20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Designs, manufactures, and markets: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Mobile communication and media devices;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Personal computers;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Portable digital music players </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Related software, services, peripherals, networking solutions, and third-party digital content and applications</a:t>
            </a:r>
            <a:endParaRPr sz="20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rgbClr val="000000"/>
              </a:buClr>
              <a:buSzPts val="1500"/>
              <a:buFont typeface="Arial"/>
              <a:buChar char="•"/>
            </a:pPr>
            <a:r>
              <a:rPr lang="en" sz="2000" b="1">
                <a:solidFill>
                  <a:srgbClr val="000000"/>
                </a:solidFill>
                <a:latin typeface="Source Sans Pro"/>
                <a:ea typeface="Source Sans Pro"/>
                <a:cs typeface="Source Sans Pro"/>
                <a:sym typeface="Source Sans Pro"/>
              </a:rPr>
              <a:t>Sold worldwide</a:t>
            </a:r>
            <a:r>
              <a:rPr lang="en" sz="2000">
                <a:solidFill>
                  <a:srgbClr val="000000"/>
                </a:solidFill>
                <a:latin typeface="Source Sans Pro"/>
                <a:ea typeface="Source Sans Pro"/>
                <a:cs typeface="Source Sans Pro"/>
                <a:sym typeface="Source Sans Pro"/>
              </a:rPr>
              <a:t> through its online stores, retail stores, third-party cellular network carriers, wholesalers, and resellers</a:t>
            </a:r>
            <a:br>
              <a:rPr lang="en" sz="2000">
                <a:solidFill>
                  <a:srgbClr val="000000"/>
                </a:solidFill>
                <a:latin typeface="Source Sans Pro"/>
                <a:ea typeface="Source Sans Pro"/>
                <a:cs typeface="Source Sans Pro"/>
                <a:sym typeface="Source Sans Pro"/>
              </a:rPr>
            </a:br>
            <a:endParaRPr sz="2000">
              <a:solidFill>
                <a:srgbClr val="000000"/>
              </a:solidFill>
              <a:latin typeface="Source Sans Pro"/>
              <a:ea typeface="Source Sans Pro"/>
              <a:cs typeface="Source Sans Pro"/>
              <a:sym typeface="Source Sans Pro"/>
            </a:endParaRPr>
          </a:p>
        </p:txBody>
      </p:sp>
      <p:sp>
        <p:nvSpPr>
          <p:cNvPr id="1358" name="Google Shape;1358;p17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137</a:t>
            </a:fld>
            <a:endParaRPr/>
          </a:p>
        </p:txBody>
      </p:sp>
      <p:pic>
        <p:nvPicPr>
          <p:cNvPr id="1359" name="Google Shape;1359;p17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360" name="Google Shape;1360;p178"/>
          <p:cNvGrpSpPr/>
          <p:nvPr/>
        </p:nvGrpSpPr>
        <p:grpSpPr>
          <a:xfrm>
            <a:off x="0" y="0"/>
            <a:ext cx="9144000" cy="773925"/>
            <a:chOff x="0" y="0"/>
            <a:chExt cx="9144000" cy="773925"/>
          </a:xfrm>
        </p:grpSpPr>
        <p:pic>
          <p:nvPicPr>
            <p:cNvPr id="1361" name="Google Shape;1361;p17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362" name="Google Shape;1362;p178"/>
            <p:cNvGrpSpPr/>
            <p:nvPr/>
          </p:nvGrpSpPr>
          <p:grpSpPr>
            <a:xfrm>
              <a:off x="76200" y="0"/>
              <a:ext cx="9067800" cy="773925"/>
              <a:chOff x="76200" y="0"/>
              <a:chExt cx="9067800" cy="773925"/>
            </a:xfrm>
          </p:grpSpPr>
          <p:pic>
            <p:nvPicPr>
              <p:cNvPr id="1363" name="Google Shape;1363;p17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364" name="Google Shape;1364;p17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Background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65" name="Google Shape;1365;p17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9"/>
        <p:cNvGrpSpPr/>
        <p:nvPr/>
      </p:nvGrpSpPr>
      <p:grpSpPr>
        <a:xfrm>
          <a:off x="0" y="0"/>
          <a:ext cx="0" cy="0"/>
          <a:chOff x="0" y="0"/>
          <a:chExt cx="0" cy="0"/>
        </a:xfrm>
      </p:grpSpPr>
      <p:sp>
        <p:nvSpPr>
          <p:cNvPr id="1370" name="Google Shape;1370;p179"/>
          <p:cNvSpPr txBox="1">
            <a:spLocks noGrp="1"/>
          </p:cNvSpPr>
          <p:nvPr>
            <p:ph type="body" idx="1"/>
          </p:nvPr>
        </p:nvSpPr>
        <p:spPr>
          <a:xfrm>
            <a:off x="161075" y="1059475"/>
            <a:ext cx="8646594" cy="37446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Font typeface="Arial"/>
              <a:buChar char="•"/>
            </a:pPr>
            <a:r>
              <a:rPr lang="en" sz="1900">
                <a:solidFill>
                  <a:srgbClr val="000000"/>
                </a:solidFill>
                <a:latin typeface="Source Sans Pro"/>
                <a:ea typeface="Source Sans Pro"/>
                <a:cs typeface="Source Sans Pro"/>
                <a:sym typeface="Source Sans Pro"/>
              </a:rPr>
              <a:t>Bring users the best experience through its </a:t>
            </a:r>
            <a:r>
              <a:rPr lang="en" sz="1900" b="1">
                <a:solidFill>
                  <a:srgbClr val="000000"/>
                </a:solidFill>
                <a:latin typeface="Source Sans Pro"/>
                <a:ea typeface="Source Sans Pro"/>
                <a:cs typeface="Source Sans Pro"/>
                <a:sym typeface="Source Sans Pro"/>
              </a:rPr>
              <a:t>innovative hardware, software and services</a:t>
            </a:r>
            <a:endParaRPr sz="19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a:solidFill>
                  <a:srgbClr val="000000"/>
                </a:solidFill>
                <a:latin typeface="Source Sans Pro"/>
                <a:ea typeface="Source Sans Pro"/>
                <a:cs typeface="Source Sans Pro"/>
                <a:sym typeface="Source Sans Pro"/>
              </a:rPr>
              <a:t>Unique ability to design and develop its </a:t>
            </a:r>
            <a:r>
              <a:rPr lang="en" sz="1900" b="1">
                <a:solidFill>
                  <a:srgbClr val="000000"/>
                </a:solidFill>
                <a:latin typeface="Source Sans Pro"/>
                <a:ea typeface="Source Sans Pro"/>
                <a:cs typeface="Source Sans Pro"/>
                <a:sym typeface="Source Sans Pro"/>
              </a:rPr>
              <a:t>own operating systems</a:t>
            </a:r>
            <a:r>
              <a:rPr lang="en" sz="1900">
                <a:solidFill>
                  <a:srgbClr val="000000"/>
                </a:solidFill>
                <a:latin typeface="Source Sans Pro"/>
                <a:ea typeface="Source Sans Pro"/>
                <a:cs typeface="Source Sans Pro"/>
                <a:sym typeface="Source Sans Pro"/>
              </a:rPr>
              <a:t>, hardware, application software </a:t>
            </a:r>
            <a:endParaRPr sz="19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a:solidFill>
                  <a:srgbClr val="000000"/>
                </a:solidFill>
                <a:latin typeface="Source Sans Pro"/>
                <a:ea typeface="Source Sans Pro"/>
                <a:cs typeface="Source Sans Pro"/>
                <a:sym typeface="Source Sans Pro"/>
              </a:rPr>
              <a:t>Provide its customers products and solutions with </a:t>
            </a:r>
            <a:r>
              <a:rPr lang="en" sz="1900" b="1">
                <a:solidFill>
                  <a:srgbClr val="000000"/>
                </a:solidFill>
                <a:latin typeface="Source Sans Pro"/>
                <a:ea typeface="Source Sans Pro"/>
                <a:cs typeface="Source Sans Pro"/>
                <a:sym typeface="Source Sans Pro"/>
              </a:rPr>
              <a:t>innovative design</a:t>
            </a:r>
            <a:r>
              <a:rPr lang="en" sz="1900">
                <a:solidFill>
                  <a:srgbClr val="000000"/>
                </a:solidFill>
                <a:latin typeface="Source Sans Pro"/>
                <a:ea typeface="Source Sans Pro"/>
                <a:cs typeface="Source Sans Pro"/>
                <a:sym typeface="Source Sans Pro"/>
              </a:rPr>
              <a:t>, superior ease-of-use and seamless integration </a:t>
            </a:r>
            <a:endParaRPr sz="19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a:solidFill>
                  <a:srgbClr val="000000"/>
                </a:solidFill>
                <a:latin typeface="Source Sans Pro"/>
                <a:ea typeface="Source Sans Pro"/>
                <a:cs typeface="Source Sans Pro"/>
                <a:sym typeface="Source Sans Pro"/>
              </a:rPr>
              <a:t>Supporting third-party software and hardware development which can </a:t>
            </a:r>
            <a:r>
              <a:rPr lang="en" sz="1900" b="1">
                <a:solidFill>
                  <a:srgbClr val="000000"/>
                </a:solidFill>
                <a:latin typeface="Source Sans Pro"/>
                <a:ea typeface="Source Sans Pro"/>
                <a:cs typeface="Source Sans Pro"/>
                <a:sym typeface="Source Sans Pro"/>
              </a:rPr>
              <a:t>complement their products</a:t>
            </a:r>
            <a:r>
              <a:rPr lang="en" sz="1900">
                <a:solidFill>
                  <a:srgbClr val="000000"/>
                </a:solidFill>
                <a:latin typeface="Source Sans Pro"/>
                <a:ea typeface="Source Sans Pro"/>
                <a:cs typeface="Source Sans Pro"/>
                <a:sym typeface="Source Sans Pro"/>
              </a:rPr>
              <a:t> and services</a:t>
            </a:r>
            <a:endParaRPr sz="19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rgbClr val="000000"/>
              </a:buClr>
              <a:buSzPts val="1500"/>
              <a:buFont typeface="Arial"/>
              <a:buChar char="•"/>
            </a:pPr>
            <a:r>
              <a:rPr lang="en" sz="1900" b="1">
                <a:solidFill>
                  <a:srgbClr val="000000"/>
                </a:solidFill>
                <a:latin typeface="Source Sans Pro"/>
                <a:ea typeface="Source Sans Pro"/>
                <a:cs typeface="Source Sans Pro"/>
                <a:sym typeface="Source Sans Pro"/>
              </a:rPr>
              <a:t>Investment in R&amp;D,</a:t>
            </a:r>
            <a:r>
              <a:rPr lang="en" sz="1900">
                <a:solidFill>
                  <a:srgbClr val="000000"/>
                </a:solidFill>
                <a:latin typeface="Source Sans Pro"/>
                <a:ea typeface="Source Sans Pro"/>
                <a:cs typeface="Source Sans Pro"/>
                <a:sym typeface="Source Sans Pro"/>
              </a:rPr>
              <a:t> marketing, and advertising to encourage the sale of innovative technology </a:t>
            </a:r>
            <a:br>
              <a:rPr lang="en" sz="1900">
                <a:solidFill>
                  <a:srgbClr val="000000"/>
                </a:solidFill>
                <a:latin typeface="Source Sans Pro"/>
                <a:ea typeface="Source Sans Pro"/>
                <a:cs typeface="Source Sans Pro"/>
                <a:sym typeface="Source Sans Pro"/>
              </a:rPr>
            </a:br>
            <a:r>
              <a:rPr lang="en" sz="1900">
                <a:solidFill>
                  <a:srgbClr val="000000"/>
                </a:solidFill>
                <a:latin typeface="Source Sans Pro"/>
                <a:ea typeface="Source Sans Pro"/>
                <a:cs typeface="Source Sans Pro"/>
                <a:sym typeface="Source Sans Pro"/>
              </a:rPr>
              <a:t/>
            </a:r>
            <a:br>
              <a:rPr lang="en" sz="1900">
                <a:solidFill>
                  <a:srgbClr val="000000"/>
                </a:solidFill>
                <a:latin typeface="Source Sans Pro"/>
                <a:ea typeface="Source Sans Pro"/>
                <a:cs typeface="Source Sans Pro"/>
                <a:sym typeface="Source Sans Pro"/>
              </a:rPr>
            </a:br>
            <a:r>
              <a:rPr lang="en" sz="1900">
                <a:solidFill>
                  <a:srgbClr val="000000"/>
                </a:solidFill>
                <a:latin typeface="Source Sans Pro"/>
                <a:ea typeface="Source Sans Pro"/>
                <a:cs typeface="Source Sans Pro"/>
                <a:sym typeface="Source Sans Pro"/>
              </a:rPr>
              <a:t/>
            </a:r>
            <a:br>
              <a:rPr lang="en" sz="1900">
                <a:solidFill>
                  <a:srgbClr val="000000"/>
                </a:solidFill>
                <a:latin typeface="Source Sans Pro"/>
                <a:ea typeface="Source Sans Pro"/>
                <a:cs typeface="Source Sans Pro"/>
                <a:sym typeface="Source Sans Pro"/>
              </a:rPr>
            </a:br>
            <a:r>
              <a:rPr lang="en" sz="1900">
                <a:solidFill>
                  <a:srgbClr val="000000"/>
                </a:solidFill>
                <a:latin typeface="Source Sans Pro"/>
                <a:ea typeface="Source Sans Pro"/>
                <a:cs typeface="Source Sans Pro"/>
                <a:sym typeface="Source Sans Pro"/>
              </a:rPr>
              <a:t/>
            </a:r>
            <a:br>
              <a:rPr lang="en" sz="1900">
                <a:solidFill>
                  <a:srgbClr val="000000"/>
                </a:solidFill>
                <a:latin typeface="Source Sans Pro"/>
                <a:ea typeface="Source Sans Pro"/>
                <a:cs typeface="Source Sans Pro"/>
                <a:sym typeface="Source Sans Pro"/>
              </a:rPr>
            </a:br>
            <a:endParaRPr sz="1900">
              <a:solidFill>
                <a:srgbClr val="000000"/>
              </a:solidFill>
              <a:latin typeface="Source Sans Pro"/>
              <a:ea typeface="Source Sans Pro"/>
              <a:cs typeface="Source Sans Pro"/>
              <a:sym typeface="Source Sans Pro"/>
            </a:endParaRPr>
          </a:p>
        </p:txBody>
      </p:sp>
      <p:sp>
        <p:nvSpPr>
          <p:cNvPr id="1371" name="Google Shape;1371;p17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138</a:t>
            </a:fld>
            <a:endParaRPr/>
          </a:p>
        </p:txBody>
      </p:sp>
      <p:pic>
        <p:nvPicPr>
          <p:cNvPr id="1372" name="Google Shape;1372;p17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373" name="Google Shape;1373;p179"/>
          <p:cNvGrpSpPr/>
          <p:nvPr/>
        </p:nvGrpSpPr>
        <p:grpSpPr>
          <a:xfrm>
            <a:off x="0" y="0"/>
            <a:ext cx="9144000" cy="773925"/>
            <a:chOff x="0" y="0"/>
            <a:chExt cx="9144000" cy="773925"/>
          </a:xfrm>
        </p:grpSpPr>
        <p:pic>
          <p:nvPicPr>
            <p:cNvPr id="1374" name="Google Shape;1374;p17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375" name="Google Shape;1375;p179"/>
            <p:cNvGrpSpPr/>
            <p:nvPr/>
          </p:nvGrpSpPr>
          <p:grpSpPr>
            <a:xfrm>
              <a:off x="76200" y="0"/>
              <a:ext cx="9067800" cy="773925"/>
              <a:chOff x="76200" y="0"/>
              <a:chExt cx="9067800" cy="773925"/>
            </a:xfrm>
          </p:grpSpPr>
          <p:pic>
            <p:nvPicPr>
              <p:cNvPr id="1376" name="Google Shape;1376;p17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377" name="Google Shape;1377;p17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Mission</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78" name="Google Shape;1378;p17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2"/>
        <p:cNvGrpSpPr/>
        <p:nvPr/>
      </p:nvGrpSpPr>
      <p:grpSpPr>
        <a:xfrm>
          <a:off x="0" y="0"/>
          <a:ext cx="0" cy="0"/>
          <a:chOff x="0" y="0"/>
          <a:chExt cx="0" cy="0"/>
        </a:xfrm>
      </p:grpSpPr>
      <p:pic>
        <p:nvPicPr>
          <p:cNvPr id="1383" name="Google Shape;1383;p180" descr="A screenshot of a cell phone&#10;&#10;Description automatically generated"/>
          <p:cNvPicPr preferRelativeResize="0"/>
          <p:nvPr/>
        </p:nvPicPr>
        <p:blipFill rotWithShape="1">
          <a:blip r:embed="rId3">
            <a:alphaModFix/>
          </a:blip>
          <a:srcRect/>
          <a:stretch/>
        </p:blipFill>
        <p:spPr>
          <a:xfrm>
            <a:off x="0" y="1844063"/>
            <a:ext cx="9144000" cy="1455373"/>
          </a:xfrm>
          <a:prstGeom prst="rect">
            <a:avLst/>
          </a:prstGeom>
          <a:noFill/>
          <a:ln>
            <a:noFill/>
          </a:ln>
        </p:spPr>
      </p:pic>
      <p:sp>
        <p:nvSpPr>
          <p:cNvPr id="1384" name="Google Shape;1384;p180"/>
          <p:cNvSpPr/>
          <p:nvPr/>
        </p:nvSpPr>
        <p:spPr>
          <a:xfrm rot="10800000">
            <a:off x="208164" y="3494507"/>
            <a:ext cx="2063947" cy="12640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3369" y="164544"/>
                </a:lnTo>
              </a:path>
            </a:pathLst>
          </a:custGeom>
          <a:solidFill>
            <a:srgbClr val="D9D9D9"/>
          </a:solidFill>
          <a:ln w="25400"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5" name="Google Shape;1385;p180"/>
          <p:cNvSpPr/>
          <p:nvPr/>
        </p:nvSpPr>
        <p:spPr>
          <a:xfrm>
            <a:off x="1450391" y="1041536"/>
            <a:ext cx="1812717" cy="78170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3415" y="197542"/>
                </a:lnTo>
              </a:path>
            </a:pathLst>
          </a:custGeom>
          <a:solidFill>
            <a:srgbClr val="D9D9D9"/>
          </a:solidFill>
          <a:ln w="25400"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6" name="Google Shape;1386;p180"/>
          <p:cNvSpPr txBox="1">
            <a:spLocks noGrp="1"/>
          </p:cNvSpPr>
          <p:nvPr>
            <p:ph type="body" idx="1"/>
          </p:nvPr>
        </p:nvSpPr>
        <p:spPr>
          <a:xfrm>
            <a:off x="1345291" y="1044929"/>
            <a:ext cx="2022900" cy="774900"/>
          </a:xfrm>
          <a:prstGeom prst="rect">
            <a:avLst/>
          </a:prstGeom>
          <a:noFill/>
          <a:ln>
            <a:noFill/>
          </a:ln>
        </p:spPr>
        <p:txBody>
          <a:bodyPr spcFirstLastPara="1" wrap="square" lIns="91425" tIns="91425" rIns="91425" bIns="91425" anchor="t" anchorCtr="0">
            <a:noAutofit/>
          </a:bodyPr>
          <a:lstStyle/>
          <a:p>
            <a:pPr marL="444500" lvl="0" indent="-3429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Accessories i.e. AirPods</a:t>
            </a:r>
            <a:endParaRPr sz="2000">
              <a:solidFill>
                <a:srgbClr val="000000"/>
              </a:solidFill>
              <a:latin typeface="Source Sans Pro"/>
              <a:ea typeface="Source Sans Pro"/>
              <a:cs typeface="Source Sans Pro"/>
              <a:sym typeface="Source Sans Pro"/>
            </a:endParaRPr>
          </a:p>
        </p:txBody>
      </p:sp>
      <p:sp>
        <p:nvSpPr>
          <p:cNvPr id="1387" name="Google Shape;1387;p180"/>
          <p:cNvSpPr txBox="1">
            <a:spLocks noGrp="1"/>
          </p:cNvSpPr>
          <p:nvPr>
            <p:ph type="body" idx="2"/>
          </p:nvPr>
        </p:nvSpPr>
        <p:spPr>
          <a:xfrm>
            <a:off x="77581" y="3445413"/>
            <a:ext cx="2473800" cy="13131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Desktop </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Air</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Pro</a:t>
            </a:r>
            <a:endParaRPr sz="2000">
              <a:solidFill>
                <a:srgbClr val="000000"/>
              </a:solidFill>
              <a:latin typeface="Source Sans Pro"/>
              <a:ea typeface="Source Sans Pro"/>
              <a:cs typeface="Source Sans Pro"/>
              <a:sym typeface="Source Sans Pro"/>
            </a:endParaRPr>
          </a:p>
        </p:txBody>
      </p:sp>
      <p:sp>
        <p:nvSpPr>
          <p:cNvPr id="1388" name="Google Shape;1388;p180"/>
          <p:cNvSpPr txBox="1">
            <a:spLocks noGrp="1"/>
          </p:cNvSpPr>
          <p:nvPr>
            <p:ph type="body" idx="3"/>
          </p:nvPr>
        </p:nvSpPr>
        <p:spPr>
          <a:xfrm>
            <a:off x="2802135" y="3361246"/>
            <a:ext cx="3345900" cy="1338600"/>
          </a:xfrm>
          <a:prstGeom prst="rect">
            <a:avLst/>
          </a:prstGeom>
          <a:noFill/>
          <a:ln>
            <a:noFill/>
          </a:ln>
        </p:spPr>
        <p:txBody>
          <a:bodyPr spcFirstLastPara="1" wrap="square" lIns="91425" tIns="91425" rIns="91425" bIns="91425" anchor="t" anchorCtr="0">
            <a:noAutofit/>
          </a:bodyPr>
          <a:lstStyle/>
          <a:p>
            <a:pPr marL="101600" lvl="0" indent="0" algn="l" rtl="0">
              <a:lnSpc>
                <a:spcPct val="100000"/>
              </a:lnSpc>
              <a:spcBef>
                <a:spcPts val="0"/>
              </a:spcBef>
              <a:spcAft>
                <a:spcPts val="0"/>
              </a:spcAft>
              <a:buClr>
                <a:srgbClr val="000000"/>
              </a:buClr>
              <a:buSzPts val="2000"/>
              <a:buNone/>
            </a:pPr>
            <a:r>
              <a:rPr lang="en" sz="2000">
                <a:solidFill>
                  <a:srgbClr val="000000"/>
                </a:solidFill>
                <a:latin typeface="Source Sans Pro"/>
                <a:ea typeface="Source Sans Pro"/>
                <a:cs typeface="Source Sans Pro"/>
                <a:sym typeface="Source Sans Pro"/>
              </a:rPr>
              <a:t>And More…</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Internet Services </a:t>
            </a:r>
            <a:endParaRPr sz="200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iCloud</a:t>
            </a:r>
            <a:endParaRPr sz="200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AppleCare</a:t>
            </a:r>
            <a:endParaRPr sz="200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Apple Pay (Apple Card)</a:t>
            </a:r>
            <a:endParaRPr sz="2000">
              <a:solidFill>
                <a:srgbClr val="000000"/>
              </a:solidFill>
              <a:latin typeface="Source Sans Pro"/>
              <a:ea typeface="Source Sans Pro"/>
              <a:cs typeface="Source Sans Pro"/>
              <a:sym typeface="Source Sans Pro"/>
            </a:endParaRPr>
          </a:p>
        </p:txBody>
      </p:sp>
      <p:sp>
        <p:nvSpPr>
          <p:cNvPr id="1389" name="Google Shape;1389;p18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139</a:t>
            </a:fld>
            <a:endParaRPr/>
          </a:p>
        </p:txBody>
      </p:sp>
      <p:pic>
        <p:nvPicPr>
          <p:cNvPr id="1390" name="Google Shape;1390;p180"/>
          <p:cNvPicPr preferRelativeResize="0"/>
          <p:nvPr/>
        </p:nvPicPr>
        <p:blipFill rotWithShape="1">
          <a:blip r:embed="rId4">
            <a:alphaModFix/>
          </a:blip>
          <a:srcRect/>
          <a:stretch/>
        </p:blipFill>
        <p:spPr>
          <a:xfrm>
            <a:off x="5857463" y="3445413"/>
            <a:ext cx="3171825" cy="1647825"/>
          </a:xfrm>
          <a:prstGeom prst="rect">
            <a:avLst/>
          </a:prstGeom>
          <a:noFill/>
          <a:ln>
            <a:noFill/>
          </a:ln>
        </p:spPr>
      </p:pic>
      <p:pic>
        <p:nvPicPr>
          <p:cNvPr id="1391" name="Google Shape;1391;p180"/>
          <p:cNvPicPr preferRelativeResize="0"/>
          <p:nvPr/>
        </p:nvPicPr>
        <p:blipFill rotWithShape="1">
          <a:blip r:embed="rId5">
            <a:alphaModFix/>
          </a:blip>
          <a:srcRect/>
          <a:stretch/>
        </p:blipFill>
        <p:spPr>
          <a:xfrm>
            <a:off x="7931866" y="4330033"/>
            <a:ext cx="548700" cy="675567"/>
          </a:xfrm>
          <a:prstGeom prst="rect">
            <a:avLst/>
          </a:prstGeom>
          <a:noFill/>
          <a:ln>
            <a:noFill/>
          </a:ln>
        </p:spPr>
      </p:pic>
      <p:sp>
        <p:nvSpPr>
          <p:cNvPr id="1392" name="Google Shape;1392;p180"/>
          <p:cNvSpPr/>
          <p:nvPr/>
        </p:nvSpPr>
        <p:spPr>
          <a:xfrm flipH="1">
            <a:off x="4496719" y="1023044"/>
            <a:ext cx="2022900" cy="781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3415" y="197542"/>
                </a:lnTo>
              </a:path>
            </a:pathLst>
          </a:custGeom>
          <a:solidFill>
            <a:srgbClr val="D9D9D9"/>
          </a:solidFill>
          <a:ln w="254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93" name="Google Shape;1393;p180"/>
          <p:cNvSpPr txBox="1">
            <a:spLocks noGrp="1"/>
          </p:cNvSpPr>
          <p:nvPr>
            <p:ph type="body" idx="3"/>
          </p:nvPr>
        </p:nvSpPr>
        <p:spPr>
          <a:xfrm>
            <a:off x="4488601" y="1060446"/>
            <a:ext cx="2251200" cy="475500"/>
          </a:xfrm>
          <a:prstGeom prst="rect">
            <a:avLst/>
          </a:prstGeom>
          <a:noFill/>
          <a:ln>
            <a:noFill/>
          </a:ln>
        </p:spPr>
        <p:txBody>
          <a:bodyPr spcFirstLastPara="1" wrap="square" lIns="91425" tIns="91425" rIns="91425" bIns="91425" anchor="t" anchorCtr="0">
            <a:noAutofit/>
          </a:bodyPr>
          <a:lstStyle/>
          <a:p>
            <a:pPr marL="101600" lvl="0" indent="0" algn="l" rtl="0">
              <a:lnSpc>
                <a:spcPct val="100000"/>
              </a:lnSpc>
              <a:spcBef>
                <a:spcPts val="0"/>
              </a:spcBef>
              <a:spcAft>
                <a:spcPts val="0"/>
              </a:spcAft>
              <a:buClr>
                <a:srgbClr val="000000"/>
              </a:buClr>
              <a:buSzPts val="2000"/>
              <a:buNone/>
            </a:pPr>
            <a:r>
              <a:rPr lang="en" sz="2000">
                <a:solidFill>
                  <a:srgbClr val="000000"/>
                </a:solidFill>
                <a:latin typeface="Source Sans Pro"/>
                <a:ea typeface="Source Sans Pro"/>
                <a:cs typeface="Source Sans Pro"/>
                <a:sym typeface="Source Sans Pro"/>
              </a:rPr>
              <a:t>Other Software: watchOS, tvOS</a:t>
            </a:r>
            <a:endParaRPr sz="2000">
              <a:solidFill>
                <a:srgbClr val="000000"/>
              </a:solidFill>
              <a:latin typeface="Source Sans Pro"/>
              <a:ea typeface="Source Sans Pro"/>
              <a:cs typeface="Source Sans Pro"/>
              <a:sym typeface="Source Sans Pro"/>
            </a:endParaRPr>
          </a:p>
        </p:txBody>
      </p:sp>
      <p:grpSp>
        <p:nvGrpSpPr>
          <p:cNvPr id="1394" name="Google Shape;1394;p180"/>
          <p:cNvGrpSpPr/>
          <p:nvPr/>
        </p:nvGrpSpPr>
        <p:grpSpPr>
          <a:xfrm>
            <a:off x="0" y="0"/>
            <a:ext cx="9144000" cy="773925"/>
            <a:chOff x="0" y="0"/>
            <a:chExt cx="9144000" cy="773925"/>
          </a:xfrm>
        </p:grpSpPr>
        <p:pic>
          <p:nvPicPr>
            <p:cNvPr id="1395" name="Google Shape;1395;p180"/>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396" name="Google Shape;1396;p180"/>
            <p:cNvGrpSpPr/>
            <p:nvPr/>
          </p:nvGrpSpPr>
          <p:grpSpPr>
            <a:xfrm>
              <a:off x="76200" y="0"/>
              <a:ext cx="9067800" cy="773925"/>
              <a:chOff x="76200" y="0"/>
              <a:chExt cx="9067800" cy="773925"/>
            </a:xfrm>
          </p:grpSpPr>
          <p:pic>
            <p:nvPicPr>
              <p:cNvPr id="1397" name="Google Shape;1397;p180"/>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398" name="Google Shape;1398;p18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Products and Services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99" name="Google Shape;1399;p180"/>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5"/>
          <p:cNvPicPr preferRelativeResize="0"/>
          <p:nvPr/>
        </p:nvPicPr>
        <p:blipFill>
          <a:blip r:embed="rId3">
            <a:alphaModFix/>
          </a:blip>
          <a:stretch>
            <a:fillRect/>
          </a:stretch>
        </p:blipFill>
        <p:spPr>
          <a:xfrm>
            <a:off x="1230763" y="698213"/>
            <a:ext cx="6682475" cy="374707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3"/>
        <p:cNvGrpSpPr/>
        <p:nvPr/>
      </p:nvGrpSpPr>
      <p:grpSpPr>
        <a:xfrm>
          <a:off x="0" y="0"/>
          <a:ext cx="0" cy="0"/>
          <a:chOff x="0" y="0"/>
          <a:chExt cx="0" cy="0"/>
        </a:xfrm>
      </p:grpSpPr>
      <p:sp>
        <p:nvSpPr>
          <p:cNvPr id="1404" name="Google Shape;1404;p181"/>
          <p:cNvSpPr txBox="1">
            <a:spLocks noGrp="1"/>
          </p:cNvSpPr>
          <p:nvPr>
            <p:ph type="body" idx="1"/>
          </p:nvPr>
        </p:nvSpPr>
        <p:spPr>
          <a:xfrm>
            <a:off x="244100" y="1032675"/>
            <a:ext cx="6416100" cy="39063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Arial"/>
              <a:buChar char="•"/>
            </a:pPr>
            <a:r>
              <a:rPr lang="en" sz="2000" b="1">
                <a:solidFill>
                  <a:schemeClr val="dk1"/>
                </a:solidFill>
                <a:latin typeface="Source Sans Pro"/>
                <a:ea typeface="Source Sans Pro"/>
                <a:cs typeface="Source Sans Pro"/>
                <a:sym typeface="Source Sans Pro"/>
              </a:rPr>
              <a:t>Smartphone</a:t>
            </a:r>
            <a:r>
              <a:rPr lang="en" sz="2000">
                <a:solidFill>
                  <a:schemeClr val="dk1"/>
                </a:solidFill>
                <a:latin typeface="Source Sans Pro"/>
                <a:ea typeface="Source Sans Pro"/>
                <a:cs typeface="Source Sans Pro"/>
                <a:sym typeface="Source Sans Pro"/>
              </a:rPr>
              <a:t>, the user interface is built around the device’s multi-touch screen including a virtual keyboard</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Shoot video, take pictures, download apps, play music, send/receive text messages and e-mail</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a:solidFill>
                  <a:schemeClr val="dk1"/>
                </a:solidFill>
                <a:latin typeface="Source Sans Pro"/>
                <a:ea typeface="Source Sans Pro"/>
                <a:cs typeface="Source Sans Pro"/>
                <a:sym typeface="Source Sans Pro"/>
              </a:rPr>
              <a:t>First released in June, </a:t>
            </a:r>
            <a:r>
              <a:rPr lang="en" sz="2000" b="1">
                <a:solidFill>
                  <a:schemeClr val="dk1"/>
                </a:solidFill>
                <a:latin typeface="Source Sans Pro"/>
                <a:ea typeface="Source Sans Pro"/>
                <a:cs typeface="Source Sans Pro"/>
                <a:sym typeface="Source Sans Pro"/>
              </a:rPr>
              <a:t>2007</a:t>
            </a:r>
            <a:endParaRPr sz="2000" b="1">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a:solidFill>
                  <a:schemeClr val="dk1"/>
                </a:solidFill>
                <a:latin typeface="Source Sans Pro"/>
                <a:ea typeface="Source Sans Pro"/>
                <a:cs typeface="Source Sans Pro"/>
                <a:sym typeface="Source Sans Pro"/>
              </a:rPr>
              <a:t>More than </a:t>
            </a:r>
            <a:r>
              <a:rPr lang="en" sz="2000" b="1">
                <a:solidFill>
                  <a:schemeClr val="dk1"/>
                </a:solidFill>
                <a:latin typeface="Source Sans Pro"/>
                <a:ea typeface="Source Sans Pro"/>
                <a:cs typeface="Source Sans Pro"/>
                <a:sym typeface="Source Sans Pro"/>
              </a:rPr>
              <a:t>2.2 b </a:t>
            </a:r>
            <a:r>
              <a:rPr lang="en" sz="2000">
                <a:solidFill>
                  <a:schemeClr val="dk1"/>
                </a:solidFill>
                <a:latin typeface="Source Sans Pro"/>
                <a:ea typeface="Source Sans Pro"/>
                <a:cs typeface="Source Sans Pro"/>
                <a:sym typeface="Source Sans Pro"/>
              </a:rPr>
              <a:t>iPhones had been sold (November, 2018)</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a:solidFill>
                  <a:schemeClr val="dk1"/>
                </a:solidFill>
                <a:latin typeface="Source Sans Pro"/>
                <a:ea typeface="Source Sans Pro"/>
                <a:cs typeface="Source Sans Pro"/>
                <a:sym typeface="Source Sans Pro"/>
              </a:rPr>
              <a:t>Latest models: </a:t>
            </a:r>
            <a:r>
              <a:rPr lang="en" sz="2000" b="1">
                <a:solidFill>
                  <a:schemeClr val="dk1"/>
                </a:solidFill>
                <a:latin typeface="Source Sans Pro"/>
                <a:ea typeface="Source Sans Pro"/>
                <a:cs typeface="Source Sans Pro"/>
                <a:sym typeface="Source Sans Pro"/>
              </a:rPr>
              <a:t>iPhone 11</a:t>
            </a:r>
            <a:r>
              <a:rPr lang="en" sz="2000">
                <a:solidFill>
                  <a:schemeClr val="dk1"/>
                </a:solidFill>
                <a:latin typeface="Source Sans Pro"/>
                <a:ea typeface="Source Sans Pro"/>
                <a:cs typeface="Source Sans Pro"/>
                <a:sym typeface="Source Sans Pro"/>
              </a:rPr>
              <a:t>, iPhone 11 Pro, iPhone 11 Max</a:t>
            </a:r>
            <a:endParaRPr sz="2000">
              <a:solidFill>
                <a:schemeClr val="dk1"/>
              </a:solidFill>
              <a:latin typeface="Source Sans Pro"/>
              <a:ea typeface="Source Sans Pro"/>
              <a:cs typeface="Source Sans Pro"/>
              <a:sym typeface="Source Sans Pro"/>
            </a:endParaRPr>
          </a:p>
          <a:p>
            <a:pPr marL="171450" lvl="0" indent="-95250" algn="l" rtl="0">
              <a:lnSpc>
                <a:spcPct val="100000"/>
              </a:lnSpc>
              <a:spcBef>
                <a:spcPts val="600"/>
              </a:spcBef>
              <a:spcAft>
                <a:spcPts val="600"/>
              </a:spcAft>
              <a:buSzPts val="1200"/>
              <a:buFont typeface="Arial"/>
              <a:buNone/>
            </a:pPr>
            <a:endParaRPr sz="2000">
              <a:latin typeface="Source Sans Pro"/>
              <a:ea typeface="Source Sans Pro"/>
              <a:cs typeface="Source Sans Pro"/>
              <a:sym typeface="Source Sans Pro"/>
            </a:endParaRPr>
          </a:p>
        </p:txBody>
      </p:sp>
      <p:sp>
        <p:nvSpPr>
          <p:cNvPr id="1405" name="Google Shape;1405;p18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140</a:t>
            </a:fld>
            <a:endParaRPr/>
          </a:p>
        </p:txBody>
      </p:sp>
      <p:pic>
        <p:nvPicPr>
          <p:cNvPr id="1406" name="Google Shape;1406;p181"/>
          <p:cNvPicPr preferRelativeResize="0"/>
          <p:nvPr/>
        </p:nvPicPr>
        <p:blipFill rotWithShape="1">
          <a:blip r:embed="rId3">
            <a:alphaModFix/>
          </a:blip>
          <a:srcRect/>
          <a:stretch/>
        </p:blipFill>
        <p:spPr>
          <a:xfrm>
            <a:off x="6452672" y="3222585"/>
            <a:ext cx="1942239" cy="1487404"/>
          </a:xfrm>
          <a:prstGeom prst="rect">
            <a:avLst/>
          </a:prstGeom>
          <a:noFill/>
          <a:ln>
            <a:noFill/>
          </a:ln>
        </p:spPr>
      </p:pic>
      <p:pic>
        <p:nvPicPr>
          <p:cNvPr id="1407" name="Google Shape;1407;p181"/>
          <p:cNvPicPr preferRelativeResize="0"/>
          <p:nvPr/>
        </p:nvPicPr>
        <p:blipFill rotWithShape="1">
          <a:blip r:embed="rId4">
            <a:alphaModFix/>
          </a:blip>
          <a:srcRect/>
          <a:stretch/>
        </p:blipFill>
        <p:spPr>
          <a:xfrm>
            <a:off x="8232457" y="1527751"/>
            <a:ext cx="1052943" cy="1186948"/>
          </a:xfrm>
          <a:prstGeom prst="rect">
            <a:avLst/>
          </a:prstGeom>
          <a:noFill/>
          <a:ln>
            <a:noFill/>
          </a:ln>
        </p:spPr>
      </p:pic>
      <p:pic>
        <p:nvPicPr>
          <p:cNvPr id="1408" name="Google Shape;1408;p181"/>
          <p:cNvPicPr preferRelativeResize="0"/>
          <p:nvPr/>
        </p:nvPicPr>
        <p:blipFill rotWithShape="1">
          <a:blip r:embed="rId5">
            <a:alphaModFix/>
          </a:blip>
          <a:srcRect/>
          <a:stretch/>
        </p:blipFill>
        <p:spPr>
          <a:xfrm>
            <a:off x="8145166" y="3023200"/>
            <a:ext cx="780655" cy="1286771"/>
          </a:xfrm>
          <a:prstGeom prst="rect">
            <a:avLst/>
          </a:prstGeom>
          <a:noFill/>
          <a:ln>
            <a:noFill/>
          </a:ln>
        </p:spPr>
      </p:pic>
      <p:pic>
        <p:nvPicPr>
          <p:cNvPr id="1409" name="Google Shape;1409;p181"/>
          <p:cNvPicPr preferRelativeResize="0"/>
          <p:nvPr/>
        </p:nvPicPr>
        <p:blipFill rotWithShape="1">
          <a:blip r:embed="rId6">
            <a:alphaModFix/>
          </a:blip>
          <a:srcRect/>
          <a:stretch/>
        </p:blipFill>
        <p:spPr>
          <a:xfrm>
            <a:off x="7931866" y="4330033"/>
            <a:ext cx="548700" cy="675567"/>
          </a:xfrm>
          <a:prstGeom prst="rect">
            <a:avLst/>
          </a:prstGeom>
          <a:noFill/>
          <a:ln>
            <a:noFill/>
          </a:ln>
        </p:spPr>
      </p:pic>
      <p:pic>
        <p:nvPicPr>
          <p:cNvPr id="1410" name="Google Shape;1410;p181" descr="Image result for iPhone 11"/>
          <p:cNvPicPr preferRelativeResize="0"/>
          <p:nvPr/>
        </p:nvPicPr>
        <p:blipFill rotWithShape="1">
          <a:blip r:embed="rId7">
            <a:alphaModFix/>
          </a:blip>
          <a:srcRect/>
          <a:stretch/>
        </p:blipFill>
        <p:spPr>
          <a:xfrm>
            <a:off x="6599325" y="1016663"/>
            <a:ext cx="1734709" cy="2053511"/>
          </a:xfrm>
          <a:prstGeom prst="rect">
            <a:avLst/>
          </a:prstGeom>
          <a:noFill/>
          <a:ln>
            <a:noFill/>
          </a:ln>
        </p:spPr>
      </p:pic>
      <p:grpSp>
        <p:nvGrpSpPr>
          <p:cNvPr id="1411" name="Google Shape;1411;p181"/>
          <p:cNvGrpSpPr/>
          <p:nvPr/>
        </p:nvGrpSpPr>
        <p:grpSpPr>
          <a:xfrm>
            <a:off x="0" y="0"/>
            <a:ext cx="9144000" cy="773925"/>
            <a:chOff x="0" y="0"/>
            <a:chExt cx="9144000" cy="773925"/>
          </a:xfrm>
        </p:grpSpPr>
        <p:pic>
          <p:nvPicPr>
            <p:cNvPr id="1412" name="Google Shape;1412;p181"/>
            <p:cNvPicPr preferRelativeResize="0"/>
            <p:nvPr/>
          </p:nvPicPr>
          <p:blipFill>
            <a:blip r:embed="rId8">
              <a:alphaModFix/>
            </a:blip>
            <a:stretch>
              <a:fillRect/>
            </a:stretch>
          </p:blipFill>
          <p:spPr>
            <a:xfrm>
              <a:off x="0" y="0"/>
              <a:ext cx="4572000" cy="773925"/>
            </a:xfrm>
            <a:prstGeom prst="rect">
              <a:avLst/>
            </a:prstGeom>
            <a:noFill/>
            <a:ln>
              <a:noFill/>
            </a:ln>
          </p:spPr>
        </p:pic>
        <p:grpSp>
          <p:nvGrpSpPr>
            <p:cNvPr id="1413" name="Google Shape;1413;p181"/>
            <p:cNvGrpSpPr/>
            <p:nvPr/>
          </p:nvGrpSpPr>
          <p:grpSpPr>
            <a:xfrm>
              <a:off x="76200" y="0"/>
              <a:ext cx="9067800" cy="773925"/>
              <a:chOff x="76200" y="0"/>
              <a:chExt cx="9067800" cy="773925"/>
            </a:xfrm>
          </p:grpSpPr>
          <p:pic>
            <p:nvPicPr>
              <p:cNvPr id="1414" name="Google Shape;1414;p181"/>
              <p:cNvPicPr preferRelativeResize="0"/>
              <p:nvPr/>
            </p:nvPicPr>
            <p:blipFill>
              <a:blip r:embed="rId8">
                <a:alphaModFix/>
              </a:blip>
              <a:stretch>
                <a:fillRect/>
              </a:stretch>
            </p:blipFill>
            <p:spPr>
              <a:xfrm>
                <a:off x="4572000" y="0"/>
                <a:ext cx="4572000" cy="773925"/>
              </a:xfrm>
              <a:prstGeom prst="rect">
                <a:avLst/>
              </a:prstGeom>
              <a:noFill/>
              <a:ln>
                <a:noFill/>
              </a:ln>
            </p:spPr>
          </p:pic>
          <p:sp>
            <p:nvSpPr>
              <p:cNvPr id="1415" name="Google Shape;1415;p18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16" name="Google Shape;1416;p181"/>
          <p:cNvPicPr preferRelativeResize="0"/>
          <p:nvPr/>
        </p:nvPicPr>
        <p:blipFill rotWithShape="1">
          <a:blip r:embed="rId6">
            <a:alphaModFix/>
          </a:blip>
          <a:srcRect/>
          <a:stretch/>
        </p:blipFill>
        <p:spPr>
          <a:xfrm>
            <a:off x="8407311" y="49179"/>
            <a:ext cx="548700" cy="675567"/>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0"/>
        <p:cNvGrpSpPr/>
        <p:nvPr/>
      </p:nvGrpSpPr>
      <p:grpSpPr>
        <a:xfrm>
          <a:off x="0" y="0"/>
          <a:ext cx="0" cy="0"/>
          <a:chOff x="0" y="0"/>
          <a:chExt cx="0" cy="0"/>
        </a:xfrm>
      </p:grpSpPr>
      <p:sp>
        <p:nvSpPr>
          <p:cNvPr id="1421" name="Google Shape;1421;p18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141</a:t>
            </a:fld>
            <a:endParaRPr/>
          </a:p>
        </p:txBody>
      </p:sp>
      <p:pic>
        <p:nvPicPr>
          <p:cNvPr id="1422" name="Google Shape;1422;p182"/>
          <p:cNvPicPr preferRelativeResize="0"/>
          <p:nvPr/>
        </p:nvPicPr>
        <p:blipFill rotWithShape="1">
          <a:blip r:embed="rId3">
            <a:alphaModFix/>
          </a:blip>
          <a:srcRect/>
          <a:stretch/>
        </p:blipFill>
        <p:spPr>
          <a:xfrm>
            <a:off x="0" y="5250695"/>
            <a:ext cx="7746076" cy="4203450"/>
          </a:xfrm>
          <a:prstGeom prst="rect">
            <a:avLst/>
          </a:prstGeom>
          <a:noFill/>
          <a:ln>
            <a:noFill/>
          </a:ln>
        </p:spPr>
      </p:pic>
      <p:pic>
        <p:nvPicPr>
          <p:cNvPr id="1423" name="Google Shape;1423;p182"/>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424" name="Google Shape;1424;p182" descr="A screen shot of a smart phone&#10;&#10;Description automatically generated"/>
          <p:cNvPicPr preferRelativeResize="0"/>
          <p:nvPr/>
        </p:nvPicPr>
        <p:blipFill rotWithShape="1">
          <a:blip r:embed="rId5">
            <a:alphaModFix/>
          </a:blip>
          <a:srcRect/>
          <a:stretch/>
        </p:blipFill>
        <p:spPr>
          <a:xfrm>
            <a:off x="0" y="1364346"/>
            <a:ext cx="9143999" cy="3481607"/>
          </a:xfrm>
          <a:prstGeom prst="rect">
            <a:avLst/>
          </a:prstGeom>
          <a:noFill/>
          <a:ln>
            <a:noFill/>
          </a:ln>
        </p:spPr>
      </p:pic>
      <p:grpSp>
        <p:nvGrpSpPr>
          <p:cNvPr id="1425" name="Google Shape;1425;p182"/>
          <p:cNvGrpSpPr/>
          <p:nvPr/>
        </p:nvGrpSpPr>
        <p:grpSpPr>
          <a:xfrm>
            <a:off x="0" y="0"/>
            <a:ext cx="9144000" cy="773925"/>
            <a:chOff x="0" y="0"/>
            <a:chExt cx="9144000" cy="773925"/>
          </a:xfrm>
        </p:grpSpPr>
        <p:pic>
          <p:nvPicPr>
            <p:cNvPr id="1426" name="Google Shape;1426;p182"/>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427" name="Google Shape;1427;p182"/>
            <p:cNvGrpSpPr/>
            <p:nvPr/>
          </p:nvGrpSpPr>
          <p:grpSpPr>
            <a:xfrm>
              <a:off x="76200" y="0"/>
              <a:ext cx="9067800" cy="773925"/>
              <a:chOff x="76200" y="0"/>
              <a:chExt cx="9067800" cy="773925"/>
            </a:xfrm>
          </p:grpSpPr>
          <p:pic>
            <p:nvPicPr>
              <p:cNvPr id="1428" name="Google Shape;1428;p182"/>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429" name="Google Shape;1429;p18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 New 2019 iPhone Model</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30" name="Google Shape;1430;p182"/>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4"/>
        <p:cNvGrpSpPr/>
        <p:nvPr/>
      </p:nvGrpSpPr>
      <p:grpSpPr>
        <a:xfrm>
          <a:off x="0" y="0"/>
          <a:ext cx="0" cy="0"/>
          <a:chOff x="0" y="0"/>
          <a:chExt cx="0" cy="0"/>
        </a:xfrm>
      </p:grpSpPr>
      <p:sp>
        <p:nvSpPr>
          <p:cNvPr id="1435" name="Google Shape;1435;p18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142</a:t>
            </a:fld>
            <a:endParaRPr/>
          </a:p>
        </p:txBody>
      </p:sp>
      <p:pic>
        <p:nvPicPr>
          <p:cNvPr id="1436" name="Google Shape;1436;p183"/>
          <p:cNvPicPr preferRelativeResize="0"/>
          <p:nvPr/>
        </p:nvPicPr>
        <p:blipFill rotWithShape="1">
          <a:blip r:embed="rId3">
            <a:alphaModFix/>
          </a:blip>
          <a:srcRect/>
          <a:stretch/>
        </p:blipFill>
        <p:spPr>
          <a:xfrm>
            <a:off x="0" y="5250695"/>
            <a:ext cx="7746076" cy="4203450"/>
          </a:xfrm>
          <a:prstGeom prst="rect">
            <a:avLst/>
          </a:prstGeom>
          <a:noFill/>
          <a:ln>
            <a:noFill/>
          </a:ln>
        </p:spPr>
      </p:pic>
      <p:pic>
        <p:nvPicPr>
          <p:cNvPr id="1437" name="Google Shape;1437;p183"/>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438" name="Google Shape;1438;p183" descr="A screenshot of a cell phone&#10;&#10;Description automatically generated"/>
          <p:cNvPicPr preferRelativeResize="0"/>
          <p:nvPr/>
        </p:nvPicPr>
        <p:blipFill rotWithShape="1">
          <a:blip r:embed="rId5">
            <a:alphaModFix/>
          </a:blip>
          <a:srcRect/>
          <a:stretch/>
        </p:blipFill>
        <p:spPr>
          <a:xfrm>
            <a:off x="0" y="949208"/>
            <a:ext cx="5042474" cy="1918912"/>
          </a:xfrm>
          <a:prstGeom prst="rect">
            <a:avLst/>
          </a:prstGeom>
          <a:noFill/>
          <a:ln>
            <a:noFill/>
          </a:ln>
        </p:spPr>
      </p:pic>
      <p:pic>
        <p:nvPicPr>
          <p:cNvPr id="1439" name="Google Shape;1439;p183" descr="A screenshot of a cell phone&#10;&#10;Description automatically generated"/>
          <p:cNvPicPr preferRelativeResize="0"/>
          <p:nvPr/>
        </p:nvPicPr>
        <p:blipFill rotWithShape="1">
          <a:blip r:embed="rId6">
            <a:alphaModFix/>
          </a:blip>
          <a:srcRect r="35126"/>
          <a:stretch/>
        </p:blipFill>
        <p:spPr>
          <a:xfrm>
            <a:off x="5146496" y="964135"/>
            <a:ext cx="3271181" cy="1909544"/>
          </a:xfrm>
          <a:prstGeom prst="rect">
            <a:avLst/>
          </a:prstGeom>
          <a:noFill/>
          <a:ln>
            <a:noFill/>
          </a:ln>
        </p:spPr>
      </p:pic>
      <p:pic>
        <p:nvPicPr>
          <p:cNvPr id="1440" name="Google Shape;1440;p183" descr="A close up of a computer&#10;&#10;Description automatically generated"/>
          <p:cNvPicPr preferRelativeResize="0"/>
          <p:nvPr/>
        </p:nvPicPr>
        <p:blipFill rotWithShape="1">
          <a:blip r:embed="rId7">
            <a:alphaModFix/>
          </a:blip>
          <a:srcRect/>
          <a:stretch/>
        </p:blipFill>
        <p:spPr>
          <a:xfrm>
            <a:off x="1729252" y="2927893"/>
            <a:ext cx="5039639" cy="1877305"/>
          </a:xfrm>
          <a:prstGeom prst="rect">
            <a:avLst/>
          </a:prstGeom>
          <a:noFill/>
          <a:ln>
            <a:noFill/>
          </a:ln>
        </p:spPr>
      </p:pic>
      <p:pic>
        <p:nvPicPr>
          <p:cNvPr id="1441" name="Google Shape;1441;p183" descr="A screenshot of a cellphone&#10;&#10;Description automatically generated"/>
          <p:cNvPicPr preferRelativeResize="0"/>
          <p:nvPr/>
        </p:nvPicPr>
        <p:blipFill rotWithShape="1">
          <a:blip r:embed="rId8">
            <a:alphaModFix/>
          </a:blip>
          <a:srcRect/>
          <a:stretch/>
        </p:blipFill>
        <p:spPr>
          <a:xfrm>
            <a:off x="6878718" y="2927893"/>
            <a:ext cx="1538959" cy="1909544"/>
          </a:xfrm>
          <a:prstGeom prst="rect">
            <a:avLst/>
          </a:prstGeom>
          <a:noFill/>
          <a:ln>
            <a:noFill/>
          </a:ln>
        </p:spPr>
      </p:pic>
      <p:pic>
        <p:nvPicPr>
          <p:cNvPr id="1442" name="Google Shape;1442;p183" descr="A screenshot of a cell phone&#10;&#10;Description automatically generated"/>
          <p:cNvPicPr preferRelativeResize="0"/>
          <p:nvPr/>
        </p:nvPicPr>
        <p:blipFill rotWithShape="1">
          <a:blip r:embed="rId6">
            <a:alphaModFix/>
          </a:blip>
          <a:srcRect l="67884"/>
          <a:stretch/>
        </p:blipFill>
        <p:spPr>
          <a:xfrm>
            <a:off x="0" y="2927893"/>
            <a:ext cx="1619425" cy="1909544"/>
          </a:xfrm>
          <a:prstGeom prst="rect">
            <a:avLst/>
          </a:prstGeom>
          <a:noFill/>
          <a:ln>
            <a:noFill/>
          </a:ln>
        </p:spPr>
      </p:pic>
      <p:grpSp>
        <p:nvGrpSpPr>
          <p:cNvPr id="1443" name="Google Shape;1443;p183"/>
          <p:cNvGrpSpPr/>
          <p:nvPr/>
        </p:nvGrpSpPr>
        <p:grpSpPr>
          <a:xfrm>
            <a:off x="0" y="0"/>
            <a:ext cx="9144000" cy="773925"/>
            <a:chOff x="0" y="0"/>
            <a:chExt cx="9144000" cy="773925"/>
          </a:xfrm>
        </p:grpSpPr>
        <p:pic>
          <p:nvPicPr>
            <p:cNvPr id="1444" name="Google Shape;1444;p183"/>
            <p:cNvPicPr preferRelativeResize="0"/>
            <p:nvPr/>
          </p:nvPicPr>
          <p:blipFill>
            <a:blip r:embed="rId9">
              <a:alphaModFix/>
            </a:blip>
            <a:stretch>
              <a:fillRect/>
            </a:stretch>
          </p:blipFill>
          <p:spPr>
            <a:xfrm>
              <a:off x="0" y="0"/>
              <a:ext cx="4572000" cy="773925"/>
            </a:xfrm>
            <a:prstGeom prst="rect">
              <a:avLst/>
            </a:prstGeom>
            <a:noFill/>
            <a:ln>
              <a:noFill/>
            </a:ln>
          </p:spPr>
        </p:pic>
        <p:grpSp>
          <p:nvGrpSpPr>
            <p:cNvPr id="1445" name="Google Shape;1445;p183"/>
            <p:cNvGrpSpPr/>
            <p:nvPr/>
          </p:nvGrpSpPr>
          <p:grpSpPr>
            <a:xfrm>
              <a:off x="76200" y="0"/>
              <a:ext cx="9067800" cy="773925"/>
              <a:chOff x="76200" y="0"/>
              <a:chExt cx="9067800" cy="773925"/>
            </a:xfrm>
          </p:grpSpPr>
          <p:pic>
            <p:nvPicPr>
              <p:cNvPr id="1446" name="Google Shape;1446;p183"/>
              <p:cNvPicPr preferRelativeResize="0"/>
              <p:nvPr/>
            </p:nvPicPr>
            <p:blipFill>
              <a:blip r:embed="rId9">
                <a:alphaModFix/>
              </a:blip>
              <a:stretch>
                <a:fillRect/>
              </a:stretch>
            </p:blipFill>
            <p:spPr>
              <a:xfrm>
                <a:off x="4572000" y="0"/>
                <a:ext cx="4572000" cy="773925"/>
              </a:xfrm>
              <a:prstGeom prst="rect">
                <a:avLst/>
              </a:prstGeom>
              <a:noFill/>
              <a:ln>
                <a:noFill/>
              </a:ln>
            </p:spPr>
          </p:pic>
          <p:sp>
            <p:nvSpPr>
              <p:cNvPr id="1447" name="Google Shape;1447;p18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 (Other Models)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48" name="Google Shape;1448;p183"/>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2"/>
        <p:cNvGrpSpPr/>
        <p:nvPr/>
      </p:nvGrpSpPr>
      <p:grpSpPr>
        <a:xfrm>
          <a:off x="0" y="0"/>
          <a:ext cx="0" cy="0"/>
          <a:chOff x="0" y="0"/>
          <a:chExt cx="0" cy="0"/>
        </a:xfrm>
      </p:grpSpPr>
      <p:sp>
        <p:nvSpPr>
          <p:cNvPr id="1453" name="Google Shape;1453;p184"/>
          <p:cNvSpPr txBox="1">
            <a:spLocks noGrp="1"/>
          </p:cNvSpPr>
          <p:nvPr>
            <p:ph type="body" idx="1"/>
          </p:nvPr>
        </p:nvSpPr>
        <p:spPr>
          <a:xfrm>
            <a:off x="244100" y="2264325"/>
            <a:ext cx="6595500" cy="26745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Multimedia </a:t>
            </a:r>
            <a:r>
              <a:rPr lang="en" sz="2000" b="1">
                <a:solidFill>
                  <a:schemeClr val="dk1"/>
                </a:solidFill>
                <a:latin typeface="Source Sans Pro"/>
                <a:ea typeface="Source Sans Pro"/>
                <a:cs typeface="Source Sans Pro"/>
                <a:sym typeface="Source Sans Pro"/>
              </a:rPr>
              <a:t>tablet </a:t>
            </a:r>
            <a:r>
              <a:rPr lang="en" sz="2000">
                <a:solidFill>
                  <a:schemeClr val="dk1"/>
                </a:solidFill>
                <a:latin typeface="Source Sans Pro"/>
                <a:ea typeface="Source Sans Pro"/>
                <a:cs typeface="Source Sans Pro"/>
                <a:sym typeface="Source Sans Pro"/>
              </a:rPr>
              <a:t>computers</a:t>
            </a:r>
            <a:endParaRPr>
              <a:latin typeface="Source Sans Pro Light"/>
              <a:ea typeface="Source Sans Pro Light"/>
              <a:cs typeface="Source Sans Pro Light"/>
              <a:sym typeface="Source Sans Pro Light"/>
            </a:endParaRPr>
          </a:p>
          <a:p>
            <a:pPr marL="914400" lvl="1" indent="-355600" algn="l" rtl="0">
              <a:lnSpc>
                <a:spcPct val="100000"/>
              </a:lnSpc>
              <a:spcBef>
                <a:spcPts val="600"/>
              </a:spcBef>
              <a:spcAft>
                <a:spcPts val="0"/>
              </a:spcAft>
              <a:buClr>
                <a:schemeClr val="dk1"/>
              </a:buClr>
              <a:buSzPts val="2000"/>
              <a:buFont typeface="Source Sans Pro"/>
              <a:buChar char="o"/>
            </a:pPr>
            <a:r>
              <a:rPr lang="en" sz="2000">
                <a:solidFill>
                  <a:schemeClr val="dk1"/>
                </a:solidFill>
                <a:latin typeface="Source Sans Pro"/>
                <a:ea typeface="Source Sans Pro"/>
                <a:cs typeface="Source Sans Pro"/>
                <a:sym typeface="Source Sans Pro"/>
              </a:rPr>
              <a:t>User Interface and Capabilities similar to the iPhone</a:t>
            </a:r>
            <a:endParaRPr sz="2000">
              <a:solidFill>
                <a:schemeClr val="dk1"/>
              </a:solidFill>
              <a:latin typeface="Source Sans Pro"/>
              <a:ea typeface="Source Sans Pro"/>
              <a:cs typeface="Source Sans Pro"/>
              <a:sym typeface="Source Sans Pro"/>
            </a:endParaRPr>
          </a:p>
          <a:p>
            <a:pPr marL="457200" marR="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Most recent releases are 10.2” 7</a:t>
            </a:r>
            <a:r>
              <a:rPr lang="en" sz="2000" baseline="30000">
                <a:solidFill>
                  <a:schemeClr val="dk1"/>
                </a:solidFill>
                <a:latin typeface="Source Sans Pro"/>
                <a:ea typeface="Source Sans Pro"/>
                <a:cs typeface="Source Sans Pro"/>
                <a:sym typeface="Source Sans Pro"/>
              </a:rPr>
              <a:t>th</a:t>
            </a:r>
            <a:r>
              <a:rPr lang="en" sz="2000">
                <a:solidFill>
                  <a:schemeClr val="dk1"/>
                </a:solidFill>
                <a:latin typeface="Source Sans Pro"/>
                <a:ea typeface="Source Sans Pro"/>
                <a:cs typeface="Source Sans Pro"/>
                <a:sym typeface="Source Sans Pro"/>
              </a:rPr>
              <a:t> generation iPad (September, 2019)</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Includes </a:t>
            </a:r>
            <a:r>
              <a:rPr lang="en" sz="2000" b="1">
                <a:solidFill>
                  <a:schemeClr val="dk1"/>
                </a:solidFill>
                <a:latin typeface="Source Sans Pro"/>
                <a:ea typeface="Source Sans Pro"/>
                <a:cs typeface="Source Sans Pro"/>
                <a:sym typeface="Source Sans Pro"/>
              </a:rPr>
              <a:t>Siri</a:t>
            </a:r>
            <a:r>
              <a:rPr lang="en" sz="2000">
                <a:solidFill>
                  <a:schemeClr val="dk1"/>
                </a:solidFill>
                <a:latin typeface="Source Sans Pro"/>
                <a:ea typeface="Source Sans Pro"/>
                <a:cs typeface="Source Sans Pro"/>
                <a:sym typeface="Source Sans Pro"/>
              </a:rPr>
              <a:t>, Touch ID and Face ID</a:t>
            </a:r>
            <a:endParaRPr>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Consists of </a:t>
            </a:r>
            <a:r>
              <a:rPr lang="en" sz="2000" b="1">
                <a:solidFill>
                  <a:schemeClr val="dk1"/>
                </a:solidFill>
                <a:latin typeface="Source Sans Pro"/>
                <a:ea typeface="Source Sans Pro"/>
                <a:cs typeface="Source Sans Pro"/>
                <a:sym typeface="Source Sans Pro"/>
              </a:rPr>
              <a:t>accessories</a:t>
            </a:r>
            <a:r>
              <a:rPr lang="en" sz="2000">
                <a:solidFill>
                  <a:schemeClr val="dk1"/>
                </a:solidFill>
                <a:latin typeface="Source Sans Pro"/>
                <a:ea typeface="Source Sans Pro"/>
                <a:cs typeface="Source Sans Pro"/>
                <a:sym typeface="Source Sans Pro"/>
              </a:rPr>
              <a:t> i.e. </a:t>
            </a:r>
            <a:r>
              <a:rPr lang="en" sz="2000" b="1">
                <a:solidFill>
                  <a:schemeClr val="dk1"/>
                </a:solidFill>
                <a:latin typeface="Source Sans Pro"/>
                <a:ea typeface="Source Sans Pro"/>
                <a:cs typeface="Source Sans Pro"/>
                <a:sym typeface="Source Sans Pro"/>
              </a:rPr>
              <a:t>Apple Pencil</a:t>
            </a:r>
            <a:r>
              <a:rPr lang="en" sz="2000">
                <a:solidFill>
                  <a:schemeClr val="dk1"/>
                </a:solidFill>
                <a:latin typeface="Source Sans Pro"/>
                <a:ea typeface="Source Sans Pro"/>
                <a:cs typeface="Source Sans Pro"/>
                <a:sym typeface="Source Sans Pro"/>
              </a:rPr>
              <a:t>, Smart Keyboard, etc.</a:t>
            </a:r>
            <a:endParaRPr>
              <a:solidFill>
                <a:schemeClr val="dk2"/>
              </a:solidFill>
              <a:latin typeface="Source Sans Pro"/>
              <a:ea typeface="Source Sans Pro"/>
              <a:cs typeface="Source Sans Pro"/>
              <a:sym typeface="Source Sans Pro"/>
            </a:endParaRPr>
          </a:p>
          <a:p>
            <a:pPr marL="800100" lvl="0" indent="-266700" algn="l" rtl="0">
              <a:lnSpc>
                <a:spcPct val="100000"/>
              </a:lnSpc>
              <a:spcBef>
                <a:spcPts val="1200"/>
              </a:spcBef>
              <a:spcAft>
                <a:spcPts val="600"/>
              </a:spcAft>
              <a:buSzPts val="1200"/>
              <a:buFont typeface="Arial"/>
              <a:buNone/>
            </a:pPr>
            <a:endParaRPr sz="2000">
              <a:solidFill>
                <a:schemeClr val="dk1"/>
              </a:solidFill>
              <a:latin typeface="Source Sans Pro"/>
              <a:ea typeface="Source Sans Pro"/>
              <a:cs typeface="Source Sans Pro"/>
              <a:sym typeface="Source Sans Pro"/>
            </a:endParaRPr>
          </a:p>
        </p:txBody>
      </p:sp>
      <p:sp>
        <p:nvSpPr>
          <p:cNvPr id="1454" name="Google Shape;1454;p18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143</a:t>
            </a:fld>
            <a:endParaRPr/>
          </a:p>
        </p:txBody>
      </p:sp>
      <p:pic>
        <p:nvPicPr>
          <p:cNvPr id="1455" name="Google Shape;1455;p184"/>
          <p:cNvPicPr preferRelativeResize="0"/>
          <p:nvPr/>
        </p:nvPicPr>
        <p:blipFill rotWithShape="1">
          <a:blip r:embed="rId3">
            <a:alphaModFix/>
          </a:blip>
          <a:srcRect/>
          <a:stretch/>
        </p:blipFill>
        <p:spPr>
          <a:xfrm>
            <a:off x="6839712" y="2759306"/>
            <a:ext cx="1872096" cy="1742536"/>
          </a:xfrm>
          <a:prstGeom prst="rect">
            <a:avLst/>
          </a:prstGeom>
          <a:noFill/>
          <a:ln>
            <a:noFill/>
          </a:ln>
        </p:spPr>
      </p:pic>
      <p:pic>
        <p:nvPicPr>
          <p:cNvPr id="1456" name="Google Shape;1456;p184"/>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457" name="Google Shape;1457;p184" descr="A picture containing game, table&#10;&#10;Description automatically generated"/>
          <p:cNvPicPr preferRelativeResize="0"/>
          <p:nvPr/>
        </p:nvPicPr>
        <p:blipFill rotWithShape="1">
          <a:blip r:embed="rId5">
            <a:alphaModFix/>
          </a:blip>
          <a:srcRect b="4104"/>
          <a:stretch/>
        </p:blipFill>
        <p:spPr>
          <a:xfrm>
            <a:off x="2609850" y="1071993"/>
            <a:ext cx="3924300" cy="1010829"/>
          </a:xfrm>
          <a:prstGeom prst="rect">
            <a:avLst/>
          </a:prstGeom>
          <a:noFill/>
          <a:ln>
            <a:noFill/>
          </a:ln>
        </p:spPr>
      </p:pic>
      <p:grpSp>
        <p:nvGrpSpPr>
          <p:cNvPr id="1458" name="Google Shape;1458;p184"/>
          <p:cNvGrpSpPr/>
          <p:nvPr/>
        </p:nvGrpSpPr>
        <p:grpSpPr>
          <a:xfrm>
            <a:off x="0" y="0"/>
            <a:ext cx="9144000" cy="773925"/>
            <a:chOff x="0" y="0"/>
            <a:chExt cx="9144000" cy="773925"/>
          </a:xfrm>
        </p:grpSpPr>
        <p:pic>
          <p:nvPicPr>
            <p:cNvPr id="1459" name="Google Shape;1459;p184"/>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460" name="Google Shape;1460;p184"/>
            <p:cNvGrpSpPr/>
            <p:nvPr/>
          </p:nvGrpSpPr>
          <p:grpSpPr>
            <a:xfrm>
              <a:off x="76200" y="0"/>
              <a:ext cx="9067800" cy="773925"/>
              <a:chOff x="76200" y="0"/>
              <a:chExt cx="9067800" cy="773925"/>
            </a:xfrm>
          </p:grpSpPr>
          <p:pic>
            <p:nvPicPr>
              <p:cNvPr id="1461" name="Google Shape;1461;p184"/>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462" name="Google Shape;1462;p18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iPad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63" name="Google Shape;1463;p184"/>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7"/>
        <p:cNvGrpSpPr/>
        <p:nvPr/>
      </p:nvGrpSpPr>
      <p:grpSpPr>
        <a:xfrm>
          <a:off x="0" y="0"/>
          <a:ext cx="0" cy="0"/>
          <a:chOff x="0" y="0"/>
          <a:chExt cx="0" cy="0"/>
        </a:xfrm>
      </p:grpSpPr>
      <p:sp>
        <p:nvSpPr>
          <p:cNvPr id="1468" name="Google Shape;1468;p185"/>
          <p:cNvSpPr txBox="1">
            <a:spLocks noGrp="1"/>
          </p:cNvSpPr>
          <p:nvPr>
            <p:ph type="body" idx="1"/>
          </p:nvPr>
        </p:nvSpPr>
        <p:spPr>
          <a:xfrm>
            <a:off x="155900" y="2277374"/>
            <a:ext cx="6416100" cy="26616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Line of </a:t>
            </a:r>
            <a:r>
              <a:rPr lang="en" sz="2000" b="1">
                <a:solidFill>
                  <a:schemeClr val="dk1"/>
                </a:solidFill>
                <a:latin typeface="Source Sans Pro"/>
                <a:ea typeface="Source Sans Pro"/>
                <a:cs typeface="Source Sans Pro"/>
                <a:sym typeface="Source Sans Pro"/>
              </a:rPr>
              <a:t>notebook</a:t>
            </a:r>
            <a:r>
              <a:rPr lang="en" sz="2000">
                <a:solidFill>
                  <a:schemeClr val="dk1"/>
                </a:solidFill>
                <a:latin typeface="Source Sans Pro"/>
                <a:ea typeface="Source Sans Pro"/>
                <a:cs typeface="Source Sans Pro"/>
                <a:sym typeface="Source Sans Pro"/>
              </a:rPr>
              <a:t> and </a:t>
            </a:r>
            <a:r>
              <a:rPr lang="en" sz="2000" b="1">
                <a:solidFill>
                  <a:schemeClr val="dk1"/>
                </a:solidFill>
                <a:latin typeface="Source Sans Pro"/>
                <a:ea typeface="Source Sans Pro"/>
                <a:cs typeface="Source Sans Pro"/>
                <a:sym typeface="Source Sans Pro"/>
              </a:rPr>
              <a:t>desktop computers</a:t>
            </a:r>
            <a:r>
              <a:rPr lang="en" sz="2000">
                <a:solidFill>
                  <a:schemeClr val="dk1"/>
                </a:solidFill>
                <a:latin typeface="Source Sans Pro"/>
                <a:ea typeface="Source Sans Pro"/>
                <a:cs typeface="Source Sans Pro"/>
                <a:sym typeface="Source Sans Pro"/>
              </a:rPr>
              <a:t> based on the </a:t>
            </a:r>
            <a:r>
              <a:rPr lang="en" sz="2000" b="1">
                <a:solidFill>
                  <a:schemeClr val="dk1"/>
                </a:solidFill>
                <a:latin typeface="Source Sans Pro"/>
                <a:ea typeface="Source Sans Pro"/>
                <a:cs typeface="Source Sans Pro"/>
                <a:sym typeface="Source Sans Pro"/>
              </a:rPr>
              <a:t>MacOS operating system</a:t>
            </a:r>
            <a:endParaRPr sz="2000" b="1">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Current desktop models (iMac) include 27-inch LED-backlit Retina 5K display, 5.0GHz, 2TB SSD, </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Long battery life, fast storage, beautiful display, thin and lightweight </a:t>
            </a:r>
            <a:br>
              <a:rPr lang="en" sz="2000">
                <a:solidFill>
                  <a:schemeClr val="dk1"/>
                </a:solidFill>
                <a:latin typeface="Source Sans Pro"/>
                <a:ea typeface="Source Sans Pro"/>
                <a:cs typeface="Source Sans Pro"/>
                <a:sym typeface="Source Sans Pro"/>
              </a:rPr>
            </a:br>
            <a:endParaRPr>
              <a:solidFill>
                <a:schemeClr val="dk2"/>
              </a:solidFill>
              <a:latin typeface="Source Sans Pro"/>
              <a:ea typeface="Source Sans Pro"/>
              <a:cs typeface="Source Sans Pro"/>
              <a:sym typeface="Source Sans Pro"/>
            </a:endParaRPr>
          </a:p>
          <a:p>
            <a:pPr marL="800100" lvl="0" indent="-266700" algn="l" rtl="0">
              <a:lnSpc>
                <a:spcPct val="100000"/>
              </a:lnSpc>
              <a:spcBef>
                <a:spcPts val="1200"/>
              </a:spcBef>
              <a:spcAft>
                <a:spcPts val="600"/>
              </a:spcAft>
              <a:buSzPts val="1200"/>
              <a:buFont typeface="Arial"/>
              <a:buNone/>
            </a:pPr>
            <a:endParaRPr sz="2000">
              <a:solidFill>
                <a:schemeClr val="dk1"/>
              </a:solidFill>
              <a:latin typeface="Source Sans Pro"/>
              <a:ea typeface="Source Sans Pro"/>
              <a:cs typeface="Source Sans Pro"/>
              <a:sym typeface="Source Sans Pro"/>
            </a:endParaRPr>
          </a:p>
        </p:txBody>
      </p:sp>
      <p:sp>
        <p:nvSpPr>
          <p:cNvPr id="1469" name="Google Shape;1469;p18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144</a:t>
            </a:fld>
            <a:endParaRPr/>
          </a:p>
        </p:txBody>
      </p:sp>
      <p:pic>
        <p:nvPicPr>
          <p:cNvPr id="1470" name="Google Shape;1470;p185"/>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471" name="Google Shape;1471;p185" descr="A picture containing screenshot, table&#10;&#10;Description automatically generated"/>
          <p:cNvPicPr preferRelativeResize="0"/>
          <p:nvPr/>
        </p:nvPicPr>
        <p:blipFill rotWithShape="1">
          <a:blip r:embed="rId4">
            <a:alphaModFix/>
          </a:blip>
          <a:srcRect/>
          <a:stretch/>
        </p:blipFill>
        <p:spPr>
          <a:xfrm>
            <a:off x="155900" y="1026203"/>
            <a:ext cx="6591300" cy="1028700"/>
          </a:xfrm>
          <a:prstGeom prst="rect">
            <a:avLst/>
          </a:prstGeom>
          <a:noFill/>
          <a:ln>
            <a:noFill/>
          </a:ln>
        </p:spPr>
      </p:pic>
      <p:pic>
        <p:nvPicPr>
          <p:cNvPr id="1472" name="Google Shape;1472;p185" descr="Image result for Mac 2019"/>
          <p:cNvPicPr preferRelativeResize="0"/>
          <p:nvPr/>
        </p:nvPicPr>
        <p:blipFill rotWithShape="1">
          <a:blip r:embed="rId5">
            <a:alphaModFix/>
          </a:blip>
          <a:srcRect/>
          <a:stretch/>
        </p:blipFill>
        <p:spPr>
          <a:xfrm>
            <a:off x="6968942" y="2680362"/>
            <a:ext cx="1925847" cy="1275339"/>
          </a:xfrm>
          <a:prstGeom prst="rect">
            <a:avLst/>
          </a:prstGeom>
          <a:noFill/>
          <a:ln>
            <a:noFill/>
          </a:ln>
        </p:spPr>
      </p:pic>
      <p:grpSp>
        <p:nvGrpSpPr>
          <p:cNvPr id="1473" name="Google Shape;1473;p185"/>
          <p:cNvGrpSpPr/>
          <p:nvPr/>
        </p:nvGrpSpPr>
        <p:grpSpPr>
          <a:xfrm>
            <a:off x="0" y="0"/>
            <a:ext cx="9144000" cy="773925"/>
            <a:chOff x="0" y="0"/>
            <a:chExt cx="9144000" cy="773925"/>
          </a:xfrm>
        </p:grpSpPr>
        <p:pic>
          <p:nvPicPr>
            <p:cNvPr id="1474" name="Google Shape;1474;p185"/>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475" name="Google Shape;1475;p185"/>
            <p:cNvGrpSpPr/>
            <p:nvPr/>
          </p:nvGrpSpPr>
          <p:grpSpPr>
            <a:xfrm>
              <a:off x="76200" y="0"/>
              <a:ext cx="9067800" cy="773925"/>
              <a:chOff x="76200" y="0"/>
              <a:chExt cx="9067800" cy="773925"/>
            </a:xfrm>
          </p:grpSpPr>
          <p:pic>
            <p:nvPicPr>
              <p:cNvPr id="1476" name="Google Shape;1476;p185"/>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477" name="Google Shape;1477;p18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Macintosh</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78" name="Google Shape;1478;p185"/>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2"/>
        <p:cNvGrpSpPr/>
        <p:nvPr/>
      </p:nvGrpSpPr>
      <p:grpSpPr>
        <a:xfrm>
          <a:off x="0" y="0"/>
          <a:ext cx="0" cy="0"/>
          <a:chOff x="0" y="0"/>
          <a:chExt cx="0" cy="0"/>
        </a:xfrm>
      </p:grpSpPr>
      <p:sp>
        <p:nvSpPr>
          <p:cNvPr id="1483" name="Google Shape;1483;p186"/>
          <p:cNvSpPr txBox="1">
            <a:spLocks noGrp="1"/>
          </p:cNvSpPr>
          <p:nvPr>
            <p:ph type="body" idx="1"/>
          </p:nvPr>
        </p:nvSpPr>
        <p:spPr>
          <a:xfrm>
            <a:off x="155900" y="1056990"/>
            <a:ext cx="6416100" cy="3933743"/>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b="1">
                <a:solidFill>
                  <a:schemeClr val="dk1"/>
                </a:solidFill>
                <a:latin typeface="Source Sans Pro"/>
                <a:ea typeface="Source Sans Pro"/>
                <a:cs typeface="Source Sans Pro"/>
                <a:sym typeface="Source Sans Pro"/>
              </a:rPr>
              <a:t>Smartwatch</a:t>
            </a:r>
            <a:r>
              <a:rPr lang="en" sz="2000">
                <a:solidFill>
                  <a:schemeClr val="dk1"/>
                </a:solidFill>
                <a:latin typeface="Source Sans Pro"/>
                <a:ea typeface="Source Sans Pro"/>
                <a:cs typeface="Source Sans Pro"/>
                <a:sym typeface="Source Sans Pro"/>
              </a:rPr>
              <a:t> for health, fitness-tracking and other connections with the iPhone for calling functions, etc.</a:t>
            </a:r>
            <a:endParaRPr>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First released in </a:t>
            </a:r>
            <a:r>
              <a:rPr lang="en" sz="2000" b="1">
                <a:solidFill>
                  <a:schemeClr val="dk1"/>
                </a:solidFill>
                <a:latin typeface="Source Sans Pro"/>
                <a:ea typeface="Source Sans Pro"/>
                <a:cs typeface="Source Sans Pro"/>
                <a:sym typeface="Source Sans Pro"/>
              </a:rPr>
              <a:t>April, 2015</a:t>
            </a:r>
            <a:endParaRPr sz="2000" b="1">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Current desktop models (Series 5) include 1.78-inch, 32GB, 30.8g weight</a:t>
            </a:r>
            <a:endParaRPr>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60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Now featuring LTE cellular connectivity, allowing independence from iPhone, energy saving, magnetomerter</a:t>
            </a:r>
            <a:endParaRPr sz="2000">
              <a:solidFill>
                <a:schemeClr val="dk1"/>
              </a:solidFill>
              <a:latin typeface="Source Sans Pro"/>
              <a:ea typeface="Source Sans Pro"/>
              <a:cs typeface="Source Sans Pro"/>
              <a:sym typeface="Source Sans Pro"/>
            </a:endParaRPr>
          </a:p>
        </p:txBody>
      </p:sp>
      <p:sp>
        <p:nvSpPr>
          <p:cNvPr id="1484" name="Google Shape;1484;p18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145</a:t>
            </a:fld>
            <a:endParaRPr/>
          </a:p>
        </p:txBody>
      </p:sp>
      <p:pic>
        <p:nvPicPr>
          <p:cNvPr id="1485" name="Google Shape;1485;p186"/>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486" name="Google Shape;1486;p186" descr="Image result for Apple Watch Series 5"/>
          <p:cNvPicPr preferRelativeResize="0"/>
          <p:nvPr/>
        </p:nvPicPr>
        <p:blipFill rotWithShape="1">
          <a:blip r:embed="rId4">
            <a:alphaModFix/>
          </a:blip>
          <a:srcRect/>
          <a:stretch/>
        </p:blipFill>
        <p:spPr>
          <a:xfrm>
            <a:off x="6832948" y="2273503"/>
            <a:ext cx="1884722" cy="1884722"/>
          </a:xfrm>
          <a:prstGeom prst="rect">
            <a:avLst/>
          </a:prstGeom>
          <a:noFill/>
          <a:ln>
            <a:noFill/>
          </a:ln>
        </p:spPr>
      </p:pic>
      <p:grpSp>
        <p:nvGrpSpPr>
          <p:cNvPr id="1487" name="Google Shape;1487;p186"/>
          <p:cNvGrpSpPr/>
          <p:nvPr/>
        </p:nvGrpSpPr>
        <p:grpSpPr>
          <a:xfrm>
            <a:off x="0" y="0"/>
            <a:ext cx="9144000" cy="773925"/>
            <a:chOff x="0" y="0"/>
            <a:chExt cx="9144000" cy="773925"/>
          </a:xfrm>
        </p:grpSpPr>
        <p:pic>
          <p:nvPicPr>
            <p:cNvPr id="1488" name="Google Shape;1488;p18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489" name="Google Shape;1489;p186"/>
            <p:cNvGrpSpPr/>
            <p:nvPr/>
          </p:nvGrpSpPr>
          <p:grpSpPr>
            <a:xfrm>
              <a:off x="76200" y="0"/>
              <a:ext cx="9067800" cy="773925"/>
              <a:chOff x="76200" y="0"/>
              <a:chExt cx="9067800" cy="773925"/>
            </a:xfrm>
          </p:grpSpPr>
          <p:pic>
            <p:nvPicPr>
              <p:cNvPr id="1490" name="Google Shape;1490;p18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491" name="Google Shape;1491;p18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Apple Watch</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92" name="Google Shape;1492;p186"/>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6"/>
        <p:cNvGrpSpPr/>
        <p:nvPr/>
      </p:nvGrpSpPr>
      <p:grpSpPr>
        <a:xfrm>
          <a:off x="0" y="0"/>
          <a:ext cx="0" cy="0"/>
          <a:chOff x="0" y="0"/>
          <a:chExt cx="0" cy="0"/>
        </a:xfrm>
      </p:grpSpPr>
      <p:sp>
        <p:nvSpPr>
          <p:cNvPr id="1497" name="Google Shape;1497;p187"/>
          <p:cNvSpPr txBox="1">
            <a:spLocks noGrp="1"/>
          </p:cNvSpPr>
          <p:nvPr>
            <p:ph type="body" idx="1"/>
          </p:nvPr>
        </p:nvSpPr>
        <p:spPr>
          <a:xfrm>
            <a:off x="155900" y="1032675"/>
            <a:ext cx="6416100" cy="39063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dk1"/>
              </a:buClr>
              <a:buSzPts val="1700"/>
              <a:buFont typeface="Source Sans Pro"/>
              <a:buChar char="•"/>
            </a:pPr>
            <a:r>
              <a:rPr lang="en" sz="2000">
                <a:solidFill>
                  <a:schemeClr val="dk1"/>
                </a:solidFill>
                <a:latin typeface="Source Sans Pro"/>
                <a:ea typeface="Source Sans Pro"/>
                <a:cs typeface="Source Sans Pro"/>
                <a:sym typeface="Source Sans Pro"/>
              </a:rPr>
              <a:t>Offers an easy, secure, fast and private way for payment </a:t>
            </a:r>
            <a:endParaRPr sz="2000">
              <a:solidFill>
                <a:schemeClr val="dk1"/>
              </a:solidFill>
              <a:latin typeface="Source Sans Pro"/>
              <a:ea typeface="Source Sans Pro"/>
              <a:cs typeface="Source Sans Pro"/>
              <a:sym typeface="Source Sans Pro"/>
            </a:endParaRPr>
          </a:p>
          <a:p>
            <a:pPr marL="457200" lvl="0" indent="-336550" algn="l" rtl="0">
              <a:lnSpc>
                <a:spcPct val="100000"/>
              </a:lnSpc>
              <a:spcBef>
                <a:spcPts val="600"/>
              </a:spcBef>
              <a:spcAft>
                <a:spcPts val="0"/>
              </a:spcAft>
              <a:buClr>
                <a:schemeClr val="dk1"/>
              </a:buClr>
              <a:buSzPts val="1700"/>
              <a:buFont typeface="Source Sans Pro"/>
              <a:buChar char="•"/>
            </a:pPr>
            <a:r>
              <a:rPr lang="en" sz="2000">
                <a:solidFill>
                  <a:schemeClr val="dk1"/>
                </a:solidFill>
                <a:latin typeface="Source Sans Pro"/>
                <a:ea typeface="Source Sans Pro"/>
                <a:cs typeface="Source Sans Pro"/>
                <a:sym typeface="Source Sans Pro"/>
              </a:rPr>
              <a:t>Payment service available in certain countries through Apple devices i.e. iPhone, Apple Watch, Touch ID on MacBook. </a:t>
            </a:r>
            <a:endParaRPr>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2000">
                <a:solidFill>
                  <a:schemeClr val="dk1"/>
                </a:solidFill>
                <a:latin typeface="Source Sans Pro"/>
                <a:ea typeface="Source Sans Pro"/>
                <a:cs typeface="Source Sans Pro"/>
                <a:sym typeface="Source Sans Pro"/>
              </a:rPr>
              <a:t>Allows payment within apps i.e. subscription to Apple Music</a:t>
            </a:r>
            <a:endParaRPr sz="2000">
              <a:solidFill>
                <a:schemeClr val="dk1"/>
              </a:solidFill>
              <a:latin typeface="Source Sans Pro"/>
              <a:ea typeface="Source Sans Pro"/>
              <a:cs typeface="Source Sans Pro"/>
              <a:sym typeface="Source Sans Pro"/>
            </a:endParaRPr>
          </a:p>
          <a:p>
            <a:pPr marL="457200" lvl="0" indent="-336550" algn="l" rtl="0">
              <a:lnSpc>
                <a:spcPct val="100000"/>
              </a:lnSpc>
              <a:spcBef>
                <a:spcPts val="600"/>
              </a:spcBef>
              <a:spcAft>
                <a:spcPts val="0"/>
              </a:spcAft>
              <a:buClr>
                <a:schemeClr val="dk1"/>
              </a:buClr>
              <a:buSzPts val="1700"/>
              <a:buFont typeface="Source Sans Pro"/>
              <a:buChar char="•"/>
            </a:pPr>
            <a:r>
              <a:rPr lang="en" sz="2000">
                <a:solidFill>
                  <a:schemeClr val="dk1"/>
                </a:solidFill>
                <a:latin typeface="Source Sans Pro"/>
                <a:ea typeface="Source Sans Pro"/>
                <a:cs typeface="Source Sans Pro"/>
                <a:sym typeface="Source Sans Pro"/>
              </a:rPr>
              <a:t>Digitalizes and replace physical cards with the chip, pin or magnetic stripe</a:t>
            </a:r>
            <a:endParaRPr sz="2000">
              <a:solidFill>
                <a:schemeClr val="dk1"/>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chemeClr val="dk1"/>
              </a:buClr>
              <a:buSzPts val="1500"/>
              <a:buFont typeface="Source Sans Pro"/>
              <a:buChar char="•"/>
            </a:pPr>
            <a:r>
              <a:rPr lang="en" sz="2000">
                <a:solidFill>
                  <a:schemeClr val="dk1"/>
                </a:solidFill>
                <a:latin typeface="Source Sans Pro"/>
                <a:ea typeface="Source Sans Pro"/>
                <a:cs typeface="Source Sans Pro"/>
                <a:sym typeface="Source Sans Pro"/>
              </a:rPr>
              <a:t>Wireless communication with point of sale by using NFC antenna, secure element</a:t>
            </a:r>
            <a:br>
              <a:rPr lang="en" sz="2000">
                <a:solidFill>
                  <a:schemeClr val="dk1"/>
                </a:solidFill>
                <a:latin typeface="Source Sans Pro"/>
                <a:ea typeface="Source Sans Pro"/>
                <a:cs typeface="Source Sans Pro"/>
                <a:sym typeface="Source Sans Pro"/>
              </a:rPr>
            </a:br>
            <a:endParaRPr sz="2000">
              <a:solidFill>
                <a:schemeClr val="dk1"/>
              </a:solidFill>
              <a:latin typeface="Source Sans Pro"/>
              <a:ea typeface="Source Sans Pro"/>
              <a:cs typeface="Source Sans Pro"/>
              <a:sym typeface="Source Sans Pro"/>
            </a:endParaRPr>
          </a:p>
        </p:txBody>
      </p:sp>
      <p:sp>
        <p:nvSpPr>
          <p:cNvPr id="1498" name="Google Shape;1498;p18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146</a:t>
            </a:fld>
            <a:endParaRPr/>
          </a:p>
        </p:txBody>
      </p:sp>
      <p:pic>
        <p:nvPicPr>
          <p:cNvPr id="1499" name="Google Shape;1499;p187"/>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500" name="Google Shape;1500;p187"/>
          <p:cNvPicPr preferRelativeResize="0"/>
          <p:nvPr/>
        </p:nvPicPr>
        <p:blipFill rotWithShape="1">
          <a:blip r:embed="rId4">
            <a:alphaModFix/>
          </a:blip>
          <a:srcRect/>
          <a:stretch/>
        </p:blipFill>
        <p:spPr>
          <a:xfrm>
            <a:off x="4602070" y="6127842"/>
            <a:ext cx="2678550" cy="3430800"/>
          </a:xfrm>
          <a:prstGeom prst="rect">
            <a:avLst/>
          </a:prstGeom>
          <a:noFill/>
          <a:ln>
            <a:noFill/>
          </a:ln>
        </p:spPr>
      </p:pic>
      <p:pic>
        <p:nvPicPr>
          <p:cNvPr id="1501" name="Google Shape;1501;p187" descr="A hand holding a cellphone&#10;&#10;Description automatically generated"/>
          <p:cNvPicPr preferRelativeResize="0"/>
          <p:nvPr/>
        </p:nvPicPr>
        <p:blipFill rotWithShape="1">
          <a:blip r:embed="rId5">
            <a:alphaModFix/>
          </a:blip>
          <a:srcRect/>
          <a:stretch/>
        </p:blipFill>
        <p:spPr>
          <a:xfrm>
            <a:off x="6962043" y="2293480"/>
            <a:ext cx="1939646" cy="2208362"/>
          </a:xfrm>
          <a:prstGeom prst="rect">
            <a:avLst/>
          </a:prstGeom>
          <a:noFill/>
          <a:ln>
            <a:noFill/>
          </a:ln>
        </p:spPr>
      </p:pic>
      <p:pic>
        <p:nvPicPr>
          <p:cNvPr id="1502" name="Google Shape;1502;p187" descr="Image result for Apple Pay"/>
          <p:cNvPicPr preferRelativeResize="0"/>
          <p:nvPr/>
        </p:nvPicPr>
        <p:blipFill rotWithShape="1">
          <a:blip r:embed="rId6">
            <a:alphaModFix/>
          </a:blip>
          <a:srcRect l="27409" t="29376" b="30343"/>
          <a:stretch/>
        </p:blipFill>
        <p:spPr>
          <a:xfrm>
            <a:off x="6482625" y="1227550"/>
            <a:ext cx="4148550" cy="1207250"/>
          </a:xfrm>
          <a:prstGeom prst="rect">
            <a:avLst/>
          </a:prstGeom>
          <a:noFill/>
          <a:ln>
            <a:noFill/>
          </a:ln>
        </p:spPr>
      </p:pic>
      <p:grpSp>
        <p:nvGrpSpPr>
          <p:cNvPr id="1503" name="Google Shape;1503;p187"/>
          <p:cNvGrpSpPr/>
          <p:nvPr/>
        </p:nvGrpSpPr>
        <p:grpSpPr>
          <a:xfrm>
            <a:off x="0" y="0"/>
            <a:ext cx="9144000" cy="773925"/>
            <a:chOff x="0" y="0"/>
            <a:chExt cx="9144000" cy="773925"/>
          </a:xfrm>
        </p:grpSpPr>
        <p:pic>
          <p:nvPicPr>
            <p:cNvPr id="1504" name="Google Shape;1504;p187"/>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505" name="Google Shape;1505;p187"/>
            <p:cNvGrpSpPr/>
            <p:nvPr/>
          </p:nvGrpSpPr>
          <p:grpSpPr>
            <a:xfrm>
              <a:off x="76200" y="0"/>
              <a:ext cx="9067800" cy="773925"/>
              <a:chOff x="76200" y="0"/>
              <a:chExt cx="9067800" cy="773925"/>
            </a:xfrm>
          </p:grpSpPr>
          <p:pic>
            <p:nvPicPr>
              <p:cNvPr id="1506" name="Google Shape;1506;p187"/>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507" name="Google Shape;1507;p18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Service: Apple Pay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08" name="Google Shape;1508;p18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2"/>
        <p:cNvGrpSpPr/>
        <p:nvPr/>
      </p:nvGrpSpPr>
      <p:grpSpPr>
        <a:xfrm>
          <a:off x="0" y="0"/>
          <a:ext cx="0" cy="0"/>
          <a:chOff x="0" y="0"/>
          <a:chExt cx="0" cy="0"/>
        </a:xfrm>
      </p:grpSpPr>
      <p:sp>
        <p:nvSpPr>
          <p:cNvPr id="1513" name="Google Shape;1513;p188"/>
          <p:cNvSpPr txBox="1">
            <a:spLocks noGrp="1"/>
          </p:cNvSpPr>
          <p:nvPr>
            <p:ph type="body" idx="1"/>
          </p:nvPr>
        </p:nvSpPr>
        <p:spPr>
          <a:xfrm>
            <a:off x="155900" y="1032675"/>
            <a:ext cx="6416100" cy="39063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600"/>
              </a:spcBef>
              <a:spcAft>
                <a:spcPts val="0"/>
              </a:spcAft>
              <a:buClr>
                <a:schemeClr val="dk1"/>
              </a:buClr>
              <a:buSzPts val="2000"/>
              <a:buFont typeface="Arial"/>
              <a:buChar char="•"/>
            </a:pPr>
            <a:r>
              <a:rPr lang="en" sz="2000">
                <a:solidFill>
                  <a:schemeClr val="dk1"/>
                </a:solidFill>
                <a:latin typeface="Source Sans Pro"/>
                <a:ea typeface="Source Sans Pro"/>
                <a:cs typeface="Source Sans Pro"/>
                <a:sym typeface="Source Sans Pro"/>
              </a:rPr>
              <a:t>Apple’s cloud storage service which stores music, </a:t>
            </a:r>
            <a:r>
              <a:rPr lang="en" sz="2000" b="1">
                <a:solidFill>
                  <a:schemeClr val="dk1"/>
                </a:solidFill>
                <a:latin typeface="Source Sans Pro"/>
                <a:ea typeface="Source Sans Pro"/>
                <a:cs typeface="Source Sans Pro"/>
                <a:sym typeface="Source Sans Pro"/>
              </a:rPr>
              <a:t>photos</a:t>
            </a:r>
            <a:r>
              <a:rPr lang="en" sz="2000">
                <a:solidFill>
                  <a:schemeClr val="dk1"/>
                </a:solidFill>
                <a:latin typeface="Source Sans Pro"/>
                <a:ea typeface="Source Sans Pro"/>
                <a:cs typeface="Source Sans Pro"/>
                <a:sym typeface="Source Sans Pro"/>
              </a:rPr>
              <a:t>, contacts, calendars, mail, notes and </a:t>
            </a:r>
            <a:r>
              <a:rPr lang="en" sz="2000" b="1">
                <a:solidFill>
                  <a:schemeClr val="dk1"/>
                </a:solidFill>
                <a:latin typeface="Source Sans Pro"/>
                <a:ea typeface="Source Sans Pro"/>
                <a:cs typeface="Source Sans Pro"/>
                <a:sym typeface="Source Sans Pro"/>
              </a:rPr>
              <a:t>files</a:t>
            </a:r>
            <a:endParaRPr sz="2000" b="1">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Safe, up to date and available whenever you are</a:t>
            </a:r>
            <a:endParaRPr>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Works across devices (iPhone, Mac, Windows System)</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Provides means to back-up important personal data directly through iCloud Backup and Restore</a:t>
            </a:r>
            <a:endParaRPr sz="200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5GB of free storage space with storage plan: 50GB C$1.29/month, 200GB C$3.99/month, 2TB C$12.99/month</a:t>
            </a:r>
            <a:br>
              <a:rPr lang="en" sz="2000">
                <a:solidFill>
                  <a:schemeClr val="dk1"/>
                </a:solidFill>
                <a:latin typeface="Source Sans Pro"/>
                <a:ea typeface="Source Sans Pro"/>
                <a:cs typeface="Source Sans Pro"/>
                <a:sym typeface="Source Sans Pro"/>
              </a:rPr>
            </a:br>
            <a:r>
              <a:rPr lang="en" sz="2000">
                <a:solidFill>
                  <a:schemeClr val="dk1"/>
                </a:solidFill>
                <a:latin typeface="Source Sans Pro"/>
                <a:ea typeface="Source Sans Pro"/>
                <a:cs typeface="Source Sans Pro"/>
                <a:sym typeface="Source Sans Pro"/>
              </a:rPr>
              <a:t/>
            </a:r>
            <a:br>
              <a:rPr lang="en" sz="2000">
                <a:solidFill>
                  <a:schemeClr val="dk1"/>
                </a:solidFill>
                <a:latin typeface="Source Sans Pro"/>
                <a:ea typeface="Source Sans Pro"/>
                <a:cs typeface="Source Sans Pro"/>
                <a:sym typeface="Source Sans Pro"/>
              </a:rPr>
            </a:br>
            <a:endParaRPr>
              <a:solidFill>
                <a:schemeClr val="dk2"/>
              </a:solidFill>
              <a:latin typeface="Source Sans Pro"/>
              <a:ea typeface="Source Sans Pro"/>
              <a:cs typeface="Source Sans Pro"/>
              <a:sym typeface="Source Sans Pro"/>
            </a:endParaRPr>
          </a:p>
          <a:p>
            <a:pPr marL="800100" lvl="0" indent="-266700" algn="l" rtl="0">
              <a:lnSpc>
                <a:spcPct val="100000"/>
              </a:lnSpc>
              <a:spcBef>
                <a:spcPts val="600"/>
              </a:spcBef>
              <a:spcAft>
                <a:spcPts val="0"/>
              </a:spcAft>
              <a:buSzPts val="1200"/>
              <a:buFont typeface="Arial"/>
              <a:buNone/>
            </a:pPr>
            <a:endParaRPr sz="2000">
              <a:solidFill>
                <a:schemeClr val="dk1"/>
              </a:solidFill>
              <a:latin typeface="Source Sans Pro"/>
              <a:ea typeface="Source Sans Pro"/>
              <a:cs typeface="Source Sans Pro"/>
              <a:sym typeface="Source Sans Pro"/>
            </a:endParaRPr>
          </a:p>
        </p:txBody>
      </p:sp>
      <p:sp>
        <p:nvSpPr>
          <p:cNvPr id="1514" name="Google Shape;1514;p18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147</a:t>
            </a:fld>
            <a:endParaRPr/>
          </a:p>
        </p:txBody>
      </p:sp>
      <p:pic>
        <p:nvPicPr>
          <p:cNvPr id="1515" name="Google Shape;1515;p188"/>
          <p:cNvPicPr preferRelativeResize="0"/>
          <p:nvPr/>
        </p:nvPicPr>
        <p:blipFill rotWithShape="1">
          <a:blip r:embed="rId3">
            <a:alphaModFix/>
          </a:blip>
          <a:srcRect/>
          <a:stretch/>
        </p:blipFill>
        <p:spPr>
          <a:xfrm>
            <a:off x="6894803" y="2014572"/>
            <a:ext cx="2074125" cy="1548825"/>
          </a:xfrm>
          <a:prstGeom prst="rect">
            <a:avLst/>
          </a:prstGeom>
          <a:noFill/>
          <a:ln>
            <a:noFill/>
          </a:ln>
        </p:spPr>
      </p:pic>
      <p:pic>
        <p:nvPicPr>
          <p:cNvPr id="1516" name="Google Shape;1516;p188"/>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1517" name="Google Shape;1517;p188"/>
          <p:cNvGrpSpPr/>
          <p:nvPr/>
        </p:nvGrpSpPr>
        <p:grpSpPr>
          <a:xfrm>
            <a:off x="0" y="0"/>
            <a:ext cx="9144000" cy="773925"/>
            <a:chOff x="0" y="0"/>
            <a:chExt cx="9144000" cy="773925"/>
          </a:xfrm>
        </p:grpSpPr>
        <p:pic>
          <p:nvPicPr>
            <p:cNvPr id="1518" name="Google Shape;1518;p18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19" name="Google Shape;1519;p188"/>
            <p:cNvGrpSpPr/>
            <p:nvPr/>
          </p:nvGrpSpPr>
          <p:grpSpPr>
            <a:xfrm>
              <a:off x="76200" y="0"/>
              <a:ext cx="9067800" cy="773925"/>
              <a:chOff x="76200" y="0"/>
              <a:chExt cx="9067800" cy="773925"/>
            </a:xfrm>
          </p:grpSpPr>
          <p:pic>
            <p:nvPicPr>
              <p:cNvPr id="1520" name="Google Shape;1520;p18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21" name="Google Shape;1521;p18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Service: iCloud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22" name="Google Shape;1522;p188"/>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6"/>
        <p:cNvGrpSpPr/>
        <p:nvPr/>
      </p:nvGrpSpPr>
      <p:grpSpPr>
        <a:xfrm>
          <a:off x="0" y="0"/>
          <a:ext cx="0" cy="0"/>
          <a:chOff x="0" y="0"/>
          <a:chExt cx="0" cy="0"/>
        </a:xfrm>
      </p:grpSpPr>
      <p:sp>
        <p:nvSpPr>
          <p:cNvPr id="1527" name="Google Shape;1527;p189"/>
          <p:cNvSpPr txBox="1">
            <a:spLocks noGrp="1"/>
          </p:cNvSpPr>
          <p:nvPr>
            <p:ph type="body" idx="1"/>
          </p:nvPr>
        </p:nvSpPr>
        <p:spPr>
          <a:xfrm>
            <a:off x="155900" y="1032675"/>
            <a:ext cx="6745232" cy="39063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Source Sans Pro"/>
              <a:buChar char="•"/>
            </a:pPr>
            <a:r>
              <a:rPr lang="en" sz="2000" b="1">
                <a:solidFill>
                  <a:schemeClr val="dk1"/>
                </a:solidFill>
                <a:latin typeface="Source Sans Pro"/>
                <a:ea typeface="Source Sans Pro"/>
                <a:cs typeface="Source Sans Pro"/>
                <a:sym typeface="Source Sans Pro"/>
              </a:rPr>
              <a:t>Apple Music</a:t>
            </a:r>
            <a:r>
              <a:rPr lang="en" sz="2000">
                <a:solidFill>
                  <a:schemeClr val="dk1"/>
                </a:solidFill>
                <a:latin typeface="Source Sans Pro"/>
                <a:ea typeface="Source Sans Pro"/>
                <a:cs typeface="Source Sans Pro"/>
                <a:sym typeface="Source Sans Pro"/>
              </a:rPr>
              <a:t>, </a:t>
            </a:r>
            <a:r>
              <a:rPr lang="en" sz="2000" b="1">
                <a:solidFill>
                  <a:schemeClr val="dk1"/>
                </a:solidFill>
                <a:latin typeface="Source Sans Pro"/>
                <a:ea typeface="Source Sans Pro"/>
                <a:cs typeface="Source Sans Pro"/>
                <a:sym typeface="Source Sans Pro"/>
              </a:rPr>
              <a:t>Apple TV+</a:t>
            </a:r>
            <a:r>
              <a:rPr lang="en" sz="2000">
                <a:solidFill>
                  <a:schemeClr val="dk1"/>
                </a:solidFill>
                <a:latin typeface="Source Sans Pro"/>
                <a:ea typeface="Source Sans Pro"/>
                <a:cs typeface="Source Sans Pro"/>
                <a:sym typeface="Source Sans Pro"/>
              </a:rPr>
              <a:t> and </a:t>
            </a:r>
            <a:r>
              <a:rPr lang="en" sz="2000" b="1">
                <a:solidFill>
                  <a:schemeClr val="dk1"/>
                </a:solidFill>
                <a:latin typeface="Source Sans Pro"/>
                <a:ea typeface="Source Sans Pro"/>
                <a:cs typeface="Source Sans Pro"/>
                <a:sym typeface="Source Sans Pro"/>
              </a:rPr>
              <a:t>Apple Podcasts</a:t>
            </a:r>
            <a:r>
              <a:rPr lang="en" sz="2000">
                <a:solidFill>
                  <a:schemeClr val="dk1"/>
                </a:solidFill>
                <a:latin typeface="Source Sans Pro"/>
                <a:ea typeface="Source Sans Pro"/>
                <a:cs typeface="Source Sans Pro"/>
                <a:sym typeface="Source Sans Pro"/>
              </a:rPr>
              <a:t> (Formally iTunes) allows to purchase, rent, and download entertainment to be played </a:t>
            </a:r>
            <a:endParaRPr>
              <a:latin typeface="Source Sans Pro Light"/>
              <a:ea typeface="Source Sans Pro Light"/>
              <a:cs typeface="Source Sans Pro Light"/>
              <a:sym typeface="Source Sans Pro Light"/>
            </a:endParaRPr>
          </a:p>
          <a:p>
            <a:pPr marL="457200" lvl="0" indent="-330200" algn="l" rtl="0">
              <a:lnSpc>
                <a:spcPct val="100000"/>
              </a:lnSpc>
              <a:spcBef>
                <a:spcPts val="600"/>
              </a:spcBef>
              <a:spcAft>
                <a:spcPts val="0"/>
              </a:spcAft>
              <a:buClr>
                <a:schemeClr val="dk1"/>
              </a:buClr>
              <a:buSzPts val="1600"/>
              <a:buFont typeface="Source Sans Pro"/>
              <a:buChar char="•"/>
            </a:pPr>
            <a:r>
              <a:rPr lang="en" sz="2000" b="1">
                <a:solidFill>
                  <a:schemeClr val="dk1"/>
                </a:solidFill>
                <a:latin typeface="Source Sans Pro"/>
                <a:ea typeface="Source Sans Pro"/>
                <a:cs typeface="Source Sans Pro"/>
                <a:sym typeface="Source Sans Pro"/>
              </a:rPr>
              <a:t>App Store</a:t>
            </a:r>
            <a:r>
              <a:rPr lang="en" sz="2000">
                <a:solidFill>
                  <a:schemeClr val="dk1"/>
                </a:solidFill>
                <a:latin typeface="Source Sans Pro"/>
                <a:ea typeface="Source Sans Pro"/>
                <a:cs typeface="Source Sans Pro"/>
                <a:sym typeface="Source Sans Pro"/>
              </a:rPr>
              <a:t> allows customers to download and purchase applications for their iOS devices, </a:t>
            </a:r>
            <a:endParaRPr>
              <a:latin typeface="Source Sans Pro Light"/>
              <a:ea typeface="Source Sans Pro Light"/>
              <a:cs typeface="Source Sans Pro Light"/>
              <a:sym typeface="Source Sans Pro Light"/>
            </a:endParaRPr>
          </a:p>
          <a:p>
            <a:pPr marL="457200" lvl="0" indent="-330200" algn="l" rtl="0">
              <a:lnSpc>
                <a:spcPct val="100000"/>
              </a:lnSpc>
              <a:spcBef>
                <a:spcPts val="600"/>
              </a:spcBef>
              <a:spcAft>
                <a:spcPts val="0"/>
              </a:spcAft>
              <a:buClr>
                <a:schemeClr val="dk1"/>
              </a:buClr>
              <a:buSzPts val="1600"/>
              <a:buFont typeface="Source Sans Pro"/>
              <a:buChar char="•"/>
            </a:pPr>
            <a:r>
              <a:rPr lang="en" sz="2000" b="1">
                <a:solidFill>
                  <a:schemeClr val="dk1"/>
                </a:solidFill>
                <a:latin typeface="Source Sans Pro"/>
                <a:ea typeface="Source Sans Pro"/>
                <a:cs typeface="Source Sans Pro"/>
                <a:sym typeface="Source Sans Pro"/>
              </a:rPr>
              <a:t>Apple Books</a:t>
            </a:r>
            <a:r>
              <a:rPr lang="en" sz="2000">
                <a:solidFill>
                  <a:schemeClr val="dk1"/>
                </a:solidFill>
                <a:latin typeface="Source Sans Pro"/>
                <a:ea typeface="Source Sans Pro"/>
                <a:cs typeface="Source Sans Pro"/>
                <a:sym typeface="Source Sans Pro"/>
              </a:rPr>
              <a:t> (Formally iBooks) features e-books reading across iOS devices and Mac and store application from major and independent publishers for customers to purchase</a:t>
            </a:r>
            <a:endParaRPr>
              <a:latin typeface="Source Sans Pro Light"/>
              <a:ea typeface="Source Sans Pro Light"/>
              <a:cs typeface="Source Sans Pro Light"/>
              <a:sym typeface="Source Sans Pro Light"/>
            </a:endParaRPr>
          </a:p>
          <a:p>
            <a:pPr marL="457200" lvl="0" indent="-330200" algn="l" rtl="0">
              <a:lnSpc>
                <a:spcPct val="100000"/>
              </a:lnSpc>
              <a:spcBef>
                <a:spcPts val="600"/>
              </a:spcBef>
              <a:spcAft>
                <a:spcPts val="600"/>
              </a:spcAft>
              <a:buClr>
                <a:schemeClr val="dk1"/>
              </a:buClr>
              <a:buSzPts val="1600"/>
              <a:buFont typeface="Source Sans Pro"/>
              <a:buChar char="•"/>
            </a:pPr>
            <a:r>
              <a:rPr lang="en" sz="2000" b="1">
                <a:solidFill>
                  <a:schemeClr val="dk1"/>
                </a:solidFill>
                <a:latin typeface="Source Sans Pro"/>
                <a:ea typeface="Source Sans Pro"/>
                <a:cs typeface="Source Sans Pro"/>
                <a:sym typeface="Source Sans Pro"/>
              </a:rPr>
              <a:t>Apple Card</a:t>
            </a:r>
            <a:r>
              <a:rPr lang="en" sz="2000">
                <a:solidFill>
                  <a:schemeClr val="dk1"/>
                </a:solidFill>
                <a:latin typeface="Source Sans Pro"/>
                <a:ea typeface="Source Sans Pro"/>
                <a:cs typeface="Source Sans Pro"/>
                <a:sym typeface="Source Sans Pro"/>
              </a:rPr>
              <a:t>: Credit Card primarily used with Apple Pay on Apple devices, developed by Goldman Sachs</a:t>
            </a:r>
            <a:endParaRPr sz="2000">
              <a:solidFill>
                <a:schemeClr val="dk1"/>
              </a:solidFill>
              <a:latin typeface="Source Sans Pro"/>
              <a:ea typeface="Source Sans Pro"/>
              <a:cs typeface="Source Sans Pro"/>
              <a:sym typeface="Source Sans Pro"/>
            </a:endParaRPr>
          </a:p>
        </p:txBody>
      </p:sp>
      <p:sp>
        <p:nvSpPr>
          <p:cNvPr id="1528" name="Google Shape;1528;p18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148</a:t>
            </a:fld>
            <a:endParaRPr/>
          </a:p>
        </p:txBody>
      </p:sp>
      <p:pic>
        <p:nvPicPr>
          <p:cNvPr id="1529" name="Google Shape;1529;p189"/>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530" name="Google Shape;1530;p189" descr="Apple Card within the Wallet app in iOS 12 on an iPhone XS"/>
          <p:cNvPicPr preferRelativeResize="0"/>
          <p:nvPr/>
        </p:nvPicPr>
        <p:blipFill rotWithShape="1">
          <a:blip r:embed="rId4">
            <a:alphaModFix/>
          </a:blip>
          <a:srcRect/>
          <a:stretch/>
        </p:blipFill>
        <p:spPr>
          <a:xfrm>
            <a:off x="6818801" y="2812248"/>
            <a:ext cx="1250830" cy="1584385"/>
          </a:xfrm>
          <a:prstGeom prst="rect">
            <a:avLst/>
          </a:prstGeom>
          <a:noFill/>
          <a:ln>
            <a:noFill/>
          </a:ln>
        </p:spPr>
      </p:pic>
      <p:pic>
        <p:nvPicPr>
          <p:cNvPr id="1531" name="Google Shape;1531;p189" descr="Image result for Apple Music"/>
          <p:cNvPicPr preferRelativeResize="0"/>
          <p:nvPr/>
        </p:nvPicPr>
        <p:blipFill rotWithShape="1">
          <a:blip r:embed="rId5">
            <a:alphaModFix/>
          </a:blip>
          <a:srcRect l="24861" r="29260"/>
          <a:stretch/>
        </p:blipFill>
        <p:spPr>
          <a:xfrm>
            <a:off x="6879575" y="1154325"/>
            <a:ext cx="891474" cy="1019050"/>
          </a:xfrm>
          <a:prstGeom prst="rect">
            <a:avLst/>
          </a:prstGeom>
          <a:noFill/>
          <a:ln>
            <a:noFill/>
          </a:ln>
        </p:spPr>
      </p:pic>
      <p:pic>
        <p:nvPicPr>
          <p:cNvPr id="1532" name="Google Shape;1532;p189" descr="Image result for Apple TV+"/>
          <p:cNvPicPr preferRelativeResize="0"/>
          <p:nvPr/>
        </p:nvPicPr>
        <p:blipFill rotWithShape="1">
          <a:blip r:embed="rId6">
            <a:alphaModFix/>
          </a:blip>
          <a:srcRect/>
          <a:stretch/>
        </p:blipFill>
        <p:spPr>
          <a:xfrm>
            <a:off x="7552415" y="2055887"/>
            <a:ext cx="1460022" cy="515874"/>
          </a:xfrm>
          <a:prstGeom prst="rect">
            <a:avLst/>
          </a:prstGeom>
          <a:noFill/>
          <a:ln>
            <a:noFill/>
          </a:ln>
        </p:spPr>
      </p:pic>
      <p:grpSp>
        <p:nvGrpSpPr>
          <p:cNvPr id="1533" name="Google Shape;1533;p189"/>
          <p:cNvGrpSpPr/>
          <p:nvPr/>
        </p:nvGrpSpPr>
        <p:grpSpPr>
          <a:xfrm>
            <a:off x="0" y="0"/>
            <a:ext cx="9144000" cy="773925"/>
            <a:chOff x="0" y="0"/>
            <a:chExt cx="9144000" cy="773925"/>
          </a:xfrm>
        </p:grpSpPr>
        <p:pic>
          <p:nvPicPr>
            <p:cNvPr id="1534" name="Google Shape;1534;p189"/>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535" name="Google Shape;1535;p189"/>
            <p:cNvGrpSpPr/>
            <p:nvPr/>
          </p:nvGrpSpPr>
          <p:grpSpPr>
            <a:xfrm>
              <a:off x="76200" y="0"/>
              <a:ext cx="9067800" cy="773925"/>
              <a:chOff x="76200" y="0"/>
              <a:chExt cx="9067800" cy="773925"/>
            </a:xfrm>
          </p:grpSpPr>
          <p:pic>
            <p:nvPicPr>
              <p:cNvPr id="1536" name="Google Shape;1536;p189"/>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537" name="Google Shape;1537;p18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Other Services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38" name="Google Shape;1538;p18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2"/>
        <p:cNvGrpSpPr/>
        <p:nvPr/>
      </p:nvGrpSpPr>
      <p:grpSpPr>
        <a:xfrm>
          <a:off x="0" y="0"/>
          <a:ext cx="0" cy="0"/>
          <a:chOff x="0" y="0"/>
          <a:chExt cx="0" cy="0"/>
        </a:xfrm>
      </p:grpSpPr>
      <p:sp>
        <p:nvSpPr>
          <p:cNvPr id="1543" name="Google Shape;1543;p190"/>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149</a:t>
            </a:fld>
            <a:endParaRPr/>
          </a:p>
        </p:txBody>
      </p:sp>
      <p:pic>
        <p:nvPicPr>
          <p:cNvPr id="1544" name="Google Shape;1544;p190"/>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1545" name="Google Shape;1545;p190"/>
          <p:cNvPicPr preferRelativeResize="0"/>
          <p:nvPr/>
        </p:nvPicPr>
        <p:blipFill rotWithShape="1">
          <a:blip r:embed="rId4">
            <a:alphaModFix/>
          </a:blip>
          <a:srcRect/>
          <a:stretch/>
        </p:blipFill>
        <p:spPr>
          <a:xfrm>
            <a:off x="249619" y="764200"/>
            <a:ext cx="7653950" cy="4455450"/>
          </a:xfrm>
          <a:prstGeom prst="rect">
            <a:avLst/>
          </a:prstGeom>
          <a:noFill/>
          <a:ln>
            <a:noFill/>
          </a:ln>
        </p:spPr>
      </p:pic>
      <p:sp>
        <p:nvSpPr>
          <p:cNvPr id="1546" name="Google Shape;1546;p190"/>
          <p:cNvSpPr/>
          <p:nvPr/>
        </p:nvSpPr>
        <p:spPr>
          <a:xfrm>
            <a:off x="394844" y="1177575"/>
            <a:ext cx="7508700" cy="29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90"/>
          <p:cNvSpPr/>
          <p:nvPr/>
        </p:nvSpPr>
        <p:spPr>
          <a:xfrm>
            <a:off x="295644" y="2897250"/>
            <a:ext cx="7733400" cy="198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8" name="Google Shape;1548;p190"/>
          <p:cNvGrpSpPr/>
          <p:nvPr/>
        </p:nvGrpSpPr>
        <p:grpSpPr>
          <a:xfrm>
            <a:off x="0" y="0"/>
            <a:ext cx="9144000" cy="773925"/>
            <a:chOff x="0" y="0"/>
            <a:chExt cx="9144000" cy="773925"/>
          </a:xfrm>
        </p:grpSpPr>
        <p:pic>
          <p:nvPicPr>
            <p:cNvPr id="1549" name="Google Shape;1549;p190"/>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50" name="Google Shape;1550;p190"/>
            <p:cNvGrpSpPr/>
            <p:nvPr/>
          </p:nvGrpSpPr>
          <p:grpSpPr>
            <a:xfrm>
              <a:off x="76200" y="0"/>
              <a:ext cx="9067800" cy="773925"/>
              <a:chOff x="76200" y="0"/>
              <a:chExt cx="9067800" cy="773925"/>
            </a:xfrm>
          </p:grpSpPr>
          <p:pic>
            <p:nvPicPr>
              <p:cNvPr id="1551" name="Google Shape;1551;p190"/>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52" name="Google Shape;1552;p19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53" name="Google Shape;1553;p190"/>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6"/>
          <p:cNvPicPr preferRelativeResize="0"/>
          <p:nvPr/>
        </p:nvPicPr>
        <p:blipFill>
          <a:blip r:embed="rId3">
            <a:alphaModFix/>
          </a:blip>
          <a:stretch>
            <a:fillRect/>
          </a:stretch>
        </p:blipFill>
        <p:spPr>
          <a:xfrm>
            <a:off x="1302975" y="738725"/>
            <a:ext cx="6627576" cy="371627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7"/>
        <p:cNvGrpSpPr/>
        <p:nvPr/>
      </p:nvGrpSpPr>
      <p:grpSpPr>
        <a:xfrm>
          <a:off x="0" y="0"/>
          <a:ext cx="0" cy="0"/>
          <a:chOff x="0" y="0"/>
          <a:chExt cx="0" cy="0"/>
        </a:xfrm>
      </p:grpSpPr>
      <p:sp>
        <p:nvSpPr>
          <p:cNvPr id="1558" name="Google Shape;1558;p191"/>
          <p:cNvSpPr txBox="1">
            <a:spLocks noGrp="1"/>
          </p:cNvSpPr>
          <p:nvPr>
            <p:ph type="title"/>
          </p:nvPr>
        </p:nvSpPr>
        <p:spPr>
          <a:xfrm>
            <a:off x="89424" y="121775"/>
            <a:ext cx="65829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Sales by Segment and Products</a:t>
            </a:r>
            <a:endParaRPr sz="3000" b="1">
              <a:latin typeface="Source Sans Pro"/>
              <a:ea typeface="Source Sans Pro"/>
              <a:cs typeface="Source Sans Pro"/>
              <a:sym typeface="Source Sans Pro"/>
            </a:endParaRPr>
          </a:p>
        </p:txBody>
      </p:sp>
      <p:sp>
        <p:nvSpPr>
          <p:cNvPr id="1559" name="Google Shape;1559;p191"/>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150</a:t>
            </a:fld>
            <a:endParaRPr/>
          </a:p>
        </p:txBody>
      </p:sp>
      <p:pic>
        <p:nvPicPr>
          <p:cNvPr id="1560" name="Google Shape;1560;p191"/>
          <p:cNvPicPr preferRelativeResize="0"/>
          <p:nvPr/>
        </p:nvPicPr>
        <p:blipFill rotWithShape="1">
          <a:blip r:embed="rId3">
            <a:alphaModFix/>
          </a:blip>
          <a:srcRect/>
          <a:stretch/>
        </p:blipFill>
        <p:spPr>
          <a:xfrm>
            <a:off x="8257685" y="4330033"/>
            <a:ext cx="548700" cy="675567"/>
          </a:xfrm>
          <a:prstGeom prst="rect">
            <a:avLst/>
          </a:prstGeom>
          <a:noFill/>
          <a:ln>
            <a:noFill/>
          </a:ln>
        </p:spPr>
      </p:pic>
      <p:sp>
        <p:nvSpPr>
          <p:cNvPr id="1561" name="Google Shape;1561;p191"/>
          <p:cNvSpPr/>
          <p:nvPr/>
        </p:nvSpPr>
        <p:spPr>
          <a:xfrm>
            <a:off x="295644" y="2744850"/>
            <a:ext cx="7733400" cy="198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2" name="Google Shape;1562;p191"/>
          <p:cNvPicPr preferRelativeResize="0"/>
          <p:nvPr/>
        </p:nvPicPr>
        <p:blipFill>
          <a:blip r:embed="rId4">
            <a:alphaModFix/>
          </a:blip>
          <a:stretch>
            <a:fillRect/>
          </a:stretch>
        </p:blipFill>
        <p:spPr>
          <a:xfrm>
            <a:off x="119050" y="1355413"/>
            <a:ext cx="8905875" cy="2838450"/>
          </a:xfrm>
          <a:prstGeom prst="rect">
            <a:avLst/>
          </a:prstGeom>
          <a:noFill/>
          <a:ln>
            <a:noFill/>
          </a:ln>
        </p:spPr>
      </p:pic>
      <p:sp>
        <p:nvSpPr>
          <p:cNvPr id="1563" name="Google Shape;1563;p191"/>
          <p:cNvSpPr/>
          <p:nvPr/>
        </p:nvSpPr>
        <p:spPr>
          <a:xfrm>
            <a:off x="6250275" y="2172725"/>
            <a:ext cx="987600" cy="2157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4" name="Google Shape;1564;p191"/>
          <p:cNvPicPr preferRelativeResize="0"/>
          <p:nvPr/>
        </p:nvPicPr>
        <p:blipFill>
          <a:blip r:embed="rId5">
            <a:alphaModFix/>
          </a:blip>
          <a:stretch>
            <a:fillRect/>
          </a:stretch>
        </p:blipFill>
        <p:spPr>
          <a:xfrm>
            <a:off x="4572000" y="0"/>
            <a:ext cx="4572000" cy="773925"/>
          </a:xfrm>
          <a:prstGeom prst="rect">
            <a:avLst/>
          </a:prstGeom>
          <a:noFill/>
          <a:ln>
            <a:noFill/>
          </a:ln>
        </p:spPr>
      </p:pic>
      <p:grpSp>
        <p:nvGrpSpPr>
          <p:cNvPr id="1565" name="Google Shape;1565;p191"/>
          <p:cNvGrpSpPr/>
          <p:nvPr/>
        </p:nvGrpSpPr>
        <p:grpSpPr>
          <a:xfrm>
            <a:off x="0" y="0"/>
            <a:ext cx="9144000" cy="773925"/>
            <a:chOff x="0" y="0"/>
            <a:chExt cx="9144000" cy="773925"/>
          </a:xfrm>
        </p:grpSpPr>
        <p:pic>
          <p:nvPicPr>
            <p:cNvPr id="1566" name="Google Shape;1566;p191"/>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67" name="Google Shape;1567;p191"/>
            <p:cNvGrpSpPr/>
            <p:nvPr/>
          </p:nvGrpSpPr>
          <p:grpSpPr>
            <a:xfrm>
              <a:off x="76200" y="0"/>
              <a:ext cx="9067800" cy="773925"/>
              <a:chOff x="76200" y="0"/>
              <a:chExt cx="9067800" cy="773925"/>
            </a:xfrm>
          </p:grpSpPr>
          <p:pic>
            <p:nvPicPr>
              <p:cNvPr id="1568" name="Google Shape;1568;p191"/>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69" name="Google Shape;1569;p19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70" name="Google Shape;1570;p191"/>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4"/>
        <p:cNvGrpSpPr/>
        <p:nvPr/>
      </p:nvGrpSpPr>
      <p:grpSpPr>
        <a:xfrm>
          <a:off x="0" y="0"/>
          <a:ext cx="0" cy="0"/>
          <a:chOff x="0" y="0"/>
          <a:chExt cx="0" cy="0"/>
        </a:xfrm>
      </p:grpSpPr>
      <p:sp>
        <p:nvSpPr>
          <p:cNvPr id="1575" name="Google Shape;1575;p192"/>
          <p:cNvSpPr txBox="1">
            <a:spLocks noGrp="1"/>
          </p:cNvSpPr>
          <p:nvPr>
            <p:ph type="title"/>
          </p:nvPr>
        </p:nvSpPr>
        <p:spPr>
          <a:xfrm>
            <a:off x="89424" y="121775"/>
            <a:ext cx="65829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Sales by Segment and Products</a:t>
            </a:r>
            <a:endParaRPr sz="3000" b="1">
              <a:latin typeface="Source Sans Pro"/>
              <a:ea typeface="Source Sans Pro"/>
              <a:cs typeface="Source Sans Pro"/>
              <a:sym typeface="Source Sans Pro"/>
            </a:endParaRPr>
          </a:p>
        </p:txBody>
      </p:sp>
      <p:sp>
        <p:nvSpPr>
          <p:cNvPr id="1576" name="Google Shape;1576;p192"/>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151</a:t>
            </a:fld>
            <a:endParaRPr/>
          </a:p>
        </p:txBody>
      </p:sp>
      <p:pic>
        <p:nvPicPr>
          <p:cNvPr id="1577" name="Google Shape;1577;p192"/>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1578" name="Google Shape;1578;p192"/>
          <p:cNvPicPr preferRelativeResize="0"/>
          <p:nvPr/>
        </p:nvPicPr>
        <p:blipFill>
          <a:blip r:embed="rId4">
            <a:alphaModFix/>
          </a:blip>
          <a:stretch>
            <a:fillRect/>
          </a:stretch>
        </p:blipFill>
        <p:spPr>
          <a:xfrm>
            <a:off x="192538" y="800188"/>
            <a:ext cx="6376676" cy="4087623"/>
          </a:xfrm>
          <a:prstGeom prst="rect">
            <a:avLst/>
          </a:prstGeom>
          <a:noFill/>
          <a:ln>
            <a:noFill/>
          </a:ln>
        </p:spPr>
      </p:pic>
      <p:sp>
        <p:nvSpPr>
          <p:cNvPr id="1579" name="Google Shape;1579;p192"/>
          <p:cNvSpPr/>
          <p:nvPr/>
        </p:nvSpPr>
        <p:spPr>
          <a:xfrm>
            <a:off x="4940350" y="1392500"/>
            <a:ext cx="758400" cy="3495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0" name="Google Shape;1580;p192"/>
          <p:cNvGrpSpPr/>
          <p:nvPr/>
        </p:nvGrpSpPr>
        <p:grpSpPr>
          <a:xfrm>
            <a:off x="0" y="0"/>
            <a:ext cx="9144000" cy="773925"/>
            <a:chOff x="0" y="0"/>
            <a:chExt cx="9144000" cy="773925"/>
          </a:xfrm>
        </p:grpSpPr>
        <p:pic>
          <p:nvPicPr>
            <p:cNvPr id="1581" name="Google Shape;1581;p19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82" name="Google Shape;1582;p192"/>
            <p:cNvGrpSpPr/>
            <p:nvPr/>
          </p:nvGrpSpPr>
          <p:grpSpPr>
            <a:xfrm>
              <a:off x="76200" y="0"/>
              <a:ext cx="9067800" cy="773925"/>
              <a:chOff x="76200" y="0"/>
              <a:chExt cx="9067800" cy="773925"/>
            </a:xfrm>
          </p:grpSpPr>
          <p:pic>
            <p:nvPicPr>
              <p:cNvPr id="1583" name="Google Shape;1583;p19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84" name="Google Shape;1584;p19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85" name="Google Shape;1585;p192"/>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9"/>
        <p:cNvGrpSpPr/>
        <p:nvPr/>
      </p:nvGrpSpPr>
      <p:grpSpPr>
        <a:xfrm>
          <a:off x="0" y="0"/>
          <a:ext cx="0" cy="0"/>
          <a:chOff x="0" y="0"/>
          <a:chExt cx="0" cy="0"/>
        </a:xfrm>
      </p:grpSpPr>
      <p:sp>
        <p:nvSpPr>
          <p:cNvPr id="1590" name="Google Shape;1590;p193"/>
          <p:cNvSpPr/>
          <p:nvPr/>
        </p:nvSpPr>
        <p:spPr>
          <a:xfrm>
            <a:off x="640671" y="543699"/>
            <a:ext cx="1828800" cy="40767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1" name="Google Shape;1591;p193"/>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pPr marL="0" lvl="0" indent="0" algn="ctr" rtl="0">
                <a:lnSpc>
                  <a:spcPct val="100000"/>
                </a:lnSpc>
                <a:spcBef>
                  <a:spcPts val="0"/>
                </a:spcBef>
                <a:spcAft>
                  <a:spcPts val="0"/>
                </a:spcAft>
                <a:buSzPts val="1800"/>
                <a:buNone/>
              </a:pPr>
              <a:t>152</a:t>
            </a:fld>
            <a:endParaRPr/>
          </a:p>
        </p:txBody>
      </p:sp>
      <p:pic>
        <p:nvPicPr>
          <p:cNvPr id="1592" name="Google Shape;1592;p193"/>
          <p:cNvPicPr preferRelativeResize="0"/>
          <p:nvPr/>
        </p:nvPicPr>
        <p:blipFill rotWithShape="1">
          <a:blip r:embed="rId3">
            <a:alphaModFix/>
          </a:blip>
          <a:srcRect/>
          <a:stretch/>
        </p:blipFill>
        <p:spPr>
          <a:xfrm>
            <a:off x="560757" y="5457595"/>
            <a:ext cx="6943725" cy="4114800"/>
          </a:xfrm>
          <a:prstGeom prst="rect">
            <a:avLst/>
          </a:prstGeom>
          <a:noFill/>
          <a:ln>
            <a:noFill/>
          </a:ln>
        </p:spPr>
      </p:pic>
      <p:pic>
        <p:nvPicPr>
          <p:cNvPr id="1593" name="Google Shape;1593;p193" descr="Image result for Apple revenue by product group"/>
          <p:cNvPicPr preferRelativeResize="0"/>
          <p:nvPr/>
        </p:nvPicPr>
        <p:blipFill rotWithShape="1">
          <a:blip r:embed="rId4">
            <a:alphaModFix/>
          </a:blip>
          <a:srcRect/>
          <a:stretch/>
        </p:blipFill>
        <p:spPr>
          <a:xfrm>
            <a:off x="2450872" y="533400"/>
            <a:ext cx="5715000" cy="4076700"/>
          </a:xfrm>
          <a:prstGeom prst="rect">
            <a:avLst/>
          </a:prstGeom>
          <a:noFill/>
          <a:ln>
            <a:noFill/>
          </a:ln>
        </p:spPr>
      </p:pic>
      <p:sp>
        <p:nvSpPr>
          <p:cNvPr id="1594" name="Google Shape;1594;p193"/>
          <p:cNvSpPr/>
          <p:nvPr/>
        </p:nvSpPr>
        <p:spPr>
          <a:xfrm>
            <a:off x="2553140" y="4162926"/>
            <a:ext cx="685800"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5" name="Google Shape;1595;p193"/>
          <p:cNvSpPr/>
          <p:nvPr/>
        </p:nvSpPr>
        <p:spPr>
          <a:xfrm>
            <a:off x="3238939" y="4393975"/>
            <a:ext cx="685800" cy="173012"/>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6" name="Google Shape;1596;p193"/>
          <p:cNvSpPr/>
          <p:nvPr/>
        </p:nvSpPr>
        <p:spPr>
          <a:xfrm>
            <a:off x="7030967" y="4162926"/>
            <a:ext cx="1028698"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7" name="Google Shape;1597;p193"/>
          <p:cNvSpPr txBox="1"/>
          <p:nvPr/>
        </p:nvSpPr>
        <p:spPr>
          <a:xfrm>
            <a:off x="603902" y="4633175"/>
            <a:ext cx="242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i="0" u="none" strike="noStrike" cap="none">
                <a:solidFill>
                  <a:srgbClr val="000000"/>
                </a:solidFill>
                <a:latin typeface="Source Sans Pro"/>
                <a:ea typeface="Source Sans Pro"/>
                <a:cs typeface="Source Sans Pro"/>
                <a:sym typeface="Source Sans Pro"/>
              </a:rPr>
              <a:t>Source: Apple and Statista</a:t>
            </a:r>
            <a:endParaRPr>
              <a:latin typeface="Source Sans Pro"/>
              <a:ea typeface="Source Sans Pro"/>
              <a:cs typeface="Source Sans Pro"/>
              <a:sym typeface="Source Sans Pro"/>
            </a:endParaRPr>
          </a:p>
        </p:txBody>
      </p:sp>
      <p:pic>
        <p:nvPicPr>
          <p:cNvPr id="1598" name="Google Shape;1598;p193"/>
          <p:cNvPicPr preferRelativeResize="0"/>
          <p:nvPr/>
        </p:nvPicPr>
        <p:blipFill rotWithShape="1">
          <a:blip r:embed="rId5">
            <a:alphaModFix/>
          </a:blip>
          <a:srcRect t="13249" r="72266"/>
          <a:stretch/>
        </p:blipFill>
        <p:spPr>
          <a:xfrm>
            <a:off x="860173" y="1383082"/>
            <a:ext cx="1317985" cy="2443007"/>
          </a:xfrm>
          <a:prstGeom prst="rect">
            <a:avLst/>
          </a:prstGeom>
          <a:noFill/>
          <a:ln>
            <a:noFill/>
          </a:ln>
        </p:spPr>
      </p:pic>
      <p:pic>
        <p:nvPicPr>
          <p:cNvPr id="1599" name="Google Shape;1599;p193"/>
          <p:cNvPicPr preferRelativeResize="0"/>
          <p:nvPr/>
        </p:nvPicPr>
        <p:blipFill rotWithShape="1">
          <a:blip r:embed="rId5">
            <a:alphaModFix/>
          </a:blip>
          <a:srcRect l="31379" t="14265" r="31841" b="78155"/>
          <a:stretch/>
        </p:blipFill>
        <p:spPr>
          <a:xfrm>
            <a:off x="631580" y="1185590"/>
            <a:ext cx="1846981" cy="222531"/>
          </a:xfrm>
          <a:prstGeom prst="rect">
            <a:avLst/>
          </a:prstGeom>
          <a:noFill/>
          <a:ln>
            <a:noFill/>
          </a:ln>
        </p:spPr>
      </p:pic>
      <p:pic>
        <p:nvPicPr>
          <p:cNvPr id="1600" name="Google Shape;1600;p193" descr="Image result for Apple revenue by product group"/>
          <p:cNvPicPr preferRelativeResize="0"/>
          <p:nvPr/>
        </p:nvPicPr>
        <p:blipFill rotWithShape="1">
          <a:blip r:embed="rId4">
            <a:alphaModFix/>
          </a:blip>
          <a:srcRect b="86056"/>
          <a:stretch/>
        </p:blipFill>
        <p:spPr>
          <a:xfrm>
            <a:off x="724339" y="582050"/>
            <a:ext cx="5715000" cy="568465"/>
          </a:xfrm>
          <a:prstGeom prst="rect">
            <a:avLst/>
          </a:prstGeom>
          <a:noFill/>
          <a:ln>
            <a:noFill/>
          </a:ln>
        </p:spPr>
      </p:pic>
      <p:sp>
        <p:nvSpPr>
          <p:cNvPr id="1601" name="Google Shape;1601;p193"/>
          <p:cNvSpPr/>
          <p:nvPr/>
        </p:nvSpPr>
        <p:spPr>
          <a:xfrm>
            <a:off x="6341794" y="789567"/>
            <a:ext cx="1162687"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02" name="Google Shape;1602;p193"/>
          <p:cNvPicPr preferRelativeResize="0"/>
          <p:nvPr/>
        </p:nvPicPr>
        <p:blipFill>
          <a:blip r:embed="rId6">
            <a:alphaModFix/>
          </a:blip>
          <a:stretch>
            <a:fillRect/>
          </a:stretch>
        </p:blipFill>
        <p:spPr>
          <a:xfrm>
            <a:off x="8422700" y="46950"/>
            <a:ext cx="499275" cy="592651"/>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6"/>
        <p:cNvGrpSpPr/>
        <p:nvPr/>
      </p:nvGrpSpPr>
      <p:grpSpPr>
        <a:xfrm>
          <a:off x="0" y="0"/>
          <a:ext cx="0" cy="0"/>
          <a:chOff x="0" y="0"/>
          <a:chExt cx="0" cy="0"/>
        </a:xfrm>
      </p:grpSpPr>
      <p:sp>
        <p:nvSpPr>
          <p:cNvPr id="1607" name="Google Shape;1607;p194"/>
          <p:cNvSpPr txBox="1">
            <a:spLocks noGrp="1"/>
          </p:cNvSpPr>
          <p:nvPr>
            <p:ph type="body" idx="1"/>
          </p:nvPr>
        </p:nvSpPr>
        <p:spPr>
          <a:xfrm>
            <a:off x="613100" y="1032675"/>
            <a:ext cx="7776000" cy="3906300"/>
          </a:xfrm>
          <a:prstGeom prst="rect">
            <a:avLst/>
          </a:prstGeom>
          <a:noFill/>
          <a:ln>
            <a:noFill/>
          </a:ln>
        </p:spPr>
        <p:txBody>
          <a:bodyPr spcFirstLastPara="1" wrap="square" lIns="91425" tIns="91425" rIns="91425" bIns="91425" anchor="t" anchorCtr="0">
            <a:noAutofit/>
          </a:bodyPr>
          <a:lstStyle/>
          <a:p>
            <a:pPr marL="120650" lvl="0" indent="0" algn="l" rtl="0">
              <a:lnSpc>
                <a:spcPct val="100000"/>
              </a:lnSpc>
              <a:spcBef>
                <a:spcPts val="600"/>
              </a:spcBef>
              <a:spcAft>
                <a:spcPts val="0"/>
              </a:spcAft>
              <a:buClr>
                <a:schemeClr val="dk1"/>
              </a:buClr>
              <a:buSzPts val="1700"/>
              <a:buNone/>
            </a:pPr>
            <a:r>
              <a:rPr lang="en" sz="1800" b="1">
                <a:solidFill>
                  <a:schemeClr val="dk1"/>
                </a:solidFill>
                <a:latin typeface="Source Sans Pro"/>
                <a:ea typeface="Source Sans Pro"/>
                <a:cs typeface="Source Sans Pro"/>
                <a:sym typeface="Source Sans Pro"/>
              </a:rPr>
              <a:t>Product Differentiation</a:t>
            </a:r>
            <a:r>
              <a:rPr lang="en" sz="1800">
                <a:solidFill>
                  <a:schemeClr val="dk1"/>
                </a:solidFill>
                <a:latin typeface="Source Sans Pro"/>
                <a:ea typeface="Source Sans Pro"/>
                <a:cs typeface="Source Sans Pro"/>
                <a:sym typeface="Source Sans Pro"/>
              </a:rPr>
              <a:t>: Provide simple, yet attractive design and advanced functionality products and services </a:t>
            </a:r>
            <a:endParaRPr>
              <a:latin typeface="Source Sans Pro Light"/>
              <a:ea typeface="Source Sans Pro Light"/>
              <a:cs typeface="Source Sans Pro Light"/>
              <a:sym typeface="Source Sans Pro Light"/>
            </a:endParaRPr>
          </a:p>
          <a:p>
            <a:pPr marL="120650" lvl="0" indent="0" algn="l" rtl="0">
              <a:lnSpc>
                <a:spcPct val="100000"/>
              </a:lnSpc>
              <a:spcBef>
                <a:spcPts val="600"/>
              </a:spcBef>
              <a:spcAft>
                <a:spcPts val="0"/>
              </a:spcAft>
              <a:buClr>
                <a:schemeClr val="dk1"/>
              </a:buClr>
              <a:buSzPts val="1700"/>
              <a:buNone/>
            </a:pPr>
            <a:endParaRPr sz="1800" b="1">
              <a:solidFill>
                <a:schemeClr val="dk1"/>
              </a:solidFill>
              <a:latin typeface="Source Sans Pro"/>
              <a:ea typeface="Source Sans Pro"/>
              <a:cs typeface="Source Sans Pro"/>
              <a:sym typeface="Source Sans Pro"/>
            </a:endParaRPr>
          </a:p>
          <a:p>
            <a:pPr marL="120650" lvl="0" indent="0" algn="l" rtl="0">
              <a:lnSpc>
                <a:spcPct val="100000"/>
              </a:lnSpc>
              <a:spcBef>
                <a:spcPts val="600"/>
              </a:spcBef>
              <a:spcAft>
                <a:spcPts val="0"/>
              </a:spcAft>
              <a:buClr>
                <a:schemeClr val="dk1"/>
              </a:buClr>
              <a:buSzPts val="1700"/>
              <a:buNone/>
            </a:pPr>
            <a:r>
              <a:rPr lang="en" sz="1800" b="1">
                <a:solidFill>
                  <a:schemeClr val="dk1"/>
                </a:solidFill>
                <a:latin typeface="Source Sans Pro"/>
                <a:ea typeface="Source Sans Pro"/>
                <a:cs typeface="Source Sans Pro"/>
                <a:sym typeface="Source Sans Pro"/>
              </a:rPr>
              <a:t>3 Cores</a:t>
            </a:r>
            <a:endParaRPr>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1800">
                <a:solidFill>
                  <a:schemeClr val="dk1"/>
                </a:solidFill>
                <a:latin typeface="Source Sans Pro"/>
                <a:ea typeface="Source Sans Pro"/>
                <a:cs typeface="Source Sans Pro"/>
                <a:sym typeface="Source Sans Pro"/>
              </a:rPr>
              <a:t>Focus on design and functionality of products: introduction of iPad, Macintosh</a:t>
            </a:r>
            <a:endParaRPr>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1800">
                <a:solidFill>
                  <a:schemeClr val="dk1"/>
                </a:solidFill>
                <a:latin typeface="Source Sans Pro"/>
                <a:ea typeface="Source Sans Pro"/>
                <a:cs typeface="Source Sans Pro"/>
                <a:sym typeface="Source Sans Pro"/>
              </a:rPr>
              <a:t>Strengthening Apple ecosystem: perform vertical integration through its rich expertise in software, hardware and services</a:t>
            </a:r>
            <a:endParaRPr>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1800">
                <a:solidFill>
                  <a:schemeClr val="dk1"/>
                </a:solidFill>
                <a:latin typeface="Source Sans Pro"/>
                <a:ea typeface="Source Sans Pro"/>
                <a:cs typeface="Source Sans Pro"/>
                <a:sym typeface="Source Sans Pro"/>
              </a:rPr>
              <a:t>Decrease dependence on the sales of iPhones: Apple’s services division generated US$10.9b in 2019 1Q, record revenues, 19% increase YOY</a:t>
            </a:r>
            <a:endParaRPr>
              <a:latin typeface="Source Sans Pro Light"/>
              <a:ea typeface="Source Sans Pro Light"/>
              <a:cs typeface="Source Sans Pro Light"/>
              <a:sym typeface="Source Sans Pro Light"/>
            </a:endParaRPr>
          </a:p>
        </p:txBody>
      </p:sp>
      <p:sp>
        <p:nvSpPr>
          <p:cNvPr id="1608" name="Google Shape;1608;p19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153</a:t>
            </a:fld>
            <a:endParaRPr/>
          </a:p>
        </p:txBody>
      </p:sp>
      <p:pic>
        <p:nvPicPr>
          <p:cNvPr id="1609" name="Google Shape;1609;p19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610" name="Google Shape;1610;p194"/>
          <p:cNvGrpSpPr/>
          <p:nvPr/>
        </p:nvGrpSpPr>
        <p:grpSpPr>
          <a:xfrm>
            <a:off x="0" y="0"/>
            <a:ext cx="9144000" cy="773925"/>
            <a:chOff x="0" y="0"/>
            <a:chExt cx="9144000" cy="773925"/>
          </a:xfrm>
        </p:grpSpPr>
        <p:pic>
          <p:nvPicPr>
            <p:cNvPr id="1611" name="Google Shape;1611;p19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612" name="Google Shape;1612;p194"/>
            <p:cNvGrpSpPr/>
            <p:nvPr/>
          </p:nvGrpSpPr>
          <p:grpSpPr>
            <a:xfrm>
              <a:off x="76200" y="0"/>
              <a:ext cx="9067800" cy="773925"/>
              <a:chOff x="76200" y="0"/>
              <a:chExt cx="9067800" cy="773925"/>
            </a:xfrm>
          </p:grpSpPr>
          <p:pic>
            <p:nvPicPr>
              <p:cNvPr id="1613" name="Google Shape;1613;p19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614" name="Google Shape;1614;p19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Current Business Strategy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15" name="Google Shape;1615;p19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9"/>
        <p:cNvGrpSpPr/>
        <p:nvPr/>
      </p:nvGrpSpPr>
      <p:grpSpPr>
        <a:xfrm>
          <a:off x="0" y="0"/>
          <a:ext cx="0" cy="0"/>
          <a:chOff x="0" y="0"/>
          <a:chExt cx="0" cy="0"/>
        </a:xfrm>
      </p:grpSpPr>
      <p:pic>
        <p:nvPicPr>
          <p:cNvPr id="1620" name="Google Shape;1620;p195"/>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621" name="Google Shape;1621;p195"/>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154</a:t>
            </a:fld>
            <a:endParaRPr>
              <a:solidFill>
                <a:srgbClr val="999999"/>
              </a:solidFill>
            </a:endParaRPr>
          </a:p>
        </p:txBody>
      </p:sp>
      <p:graphicFrame>
        <p:nvGraphicFramePr>
          <p:cNvPr id="1622" name="Google Shape;1622;p195"/>
          <p:cNvGraphicFramePr/>
          <p:nvPr/>
        </p:nvGraphicFramePr>
        <p:xfrm>
          <a:off x="423729" y="3957522"/>
          <a:ext cx="3000000" cy="3000000"/>
        </p:xfrm>
        <a:graphic>
          <a:graphicData uri="http://schemas.openxmlformats.org/drawingml/2006/table">
            <a:tbl>
              <a:tblPr firstRow="1" bandRow="1">
                <a:noFill/>
                <a:tableStyleId>{087E5894-B519-4EB6-AEF4-E389050956EB}</a:tableStyleId>
              </a:tblPr>
              <a:tblGrid>
                <a:gridCol w="6590425"/>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tr>
            </a:tbl>
          </a:graphicData>
        </a:graphic>
      </p:graphicFrame>
      <p:sp>
        <p:nvSpPr>
          <p:cNvPr id="1623" name="Google Shape;1623;p195"/>
          <p:cNvSpPr txBox="1">
            <a:spLocks noGrp="1"/>
          </p:cNvSpPr>
          <p:nvPr>
            <p:ph type="title" idx="4294967295"/>
          </p:nvPr>
        </p:nvSpPr>
        <p:spPr>
          <a:xfrm>
            <a:off x="1438225" y="4033725"/>
            <a:ext cx="51183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Company History</a:t>
            </a:r>
            <a:endParaRPr b="1">
              <a:solidFill>
                <a:srgbClr val="FFFFFF"/>
              </a:solidFill>
              <a:latin typeface="Source Sans Pro"/>
              <a:ea typeface="Source Sans Pro"/>
              <a:cs typeface="Source Sans Pro"/>
              <a:sym typeface="Source Sans Pro"/>
            </a:endParaRPr>
          </a:p>
        </p:txBody>
      </p:sp>
      <p:pic>
        <p:nvPicPr>
          <p:cNvPr id="1624" name="Google Shape;1624;p195"/>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8"/>
        <p:cNvGrpSpPr/>
        <p:nvPr/>
      </p:nvGrpSpPr>
      <p:grpSpPr>
        <a:xfrm>
          <a:off x="0" y="0"/>
          <a:ext cx="0" cy="0"/>
          <a:chOff x="0" y="0"/>
          <a:chExt cx="0" cy="0"/>
        </a:xfrm>
      </p:grpSpPr>
      <p:sp>
        <p:nvSpPr>
          <p:cNvPr id="1629" name="Google Shape;1629;p19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155</a:t>
            </a:fld>
            <a:endParaRPr/>
          </a:p>
        </p:txBody>
      </p:sp>
      <p:pic>
        <p:nvPicPr>
          <p:cNvPr id="1630" name="Google Shape;1630;p196"/>
          <p:cNvPicPr preferRelativeResize="0"/>
          <p:nvPr/>
        </p:nvPicPr>
        <p:blipFill rotWithShape="1">
          <a:blip r:embed="rId3">
            <a:alphaModFix/>
          </a:blip>
          <a:srcRect/>
          <a:stretch/>
        </p:blipFill>
        <p:spPr>
          <a:xfrm>
            <a:off x="152400" y="152400"/>
            <a:ext cx="7983825" cy="4838701"/>
          </a:xfrm>
          <a:prstGeom prst="rect">
            <a:avLst/>
          </a:prstGeom>
          <a:noFill/>
          <a:ln>
            <a:noFill/>
          </a:ln>
        </p:spPr>
      </p:pic>
      <p:pic>
        <p:nvPicPr>
          <p:cNvPr id="1631" name="Google Shape;1631;p196"/>
          <p:cNvPicPr preferRelativeResize="0"/>
          <p:nvPr/>
        </p:nvPicPr>
        <p:blipFill>
          <a:blip r:embed="rId4">
            <a:alphaModFix/>
          </a:blip>
          <a:stretch>
            <a:fillRect/>
          </a:stretch>
        </p:blipFill>
        <p:spPr>
          <a:xfrm>
            <a:off x="8422700" y="46950"/>
            <a:ext cx="499275" cy="592651"/>
          </a:xfrm>
          <a:prstGeom prst="rect">
            <a:avLst/>
          </a:prstGeom>
          <a:noFill/>
          <a:ln>
            <a:noFill/>
          </a:ln>
        </p:spPr>
      </p:pic>
    </p:spTree>
  </p:cSld>
  <p:clrMapOvr>
    <a:masterClrMapping/>
  </p:clrMapOvr>
  <p:transition>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5"/>
        <p:cNvGrpSpPr/>
        <p:nvPr/>
      </p:nvGrpSpPr>
      <p:grpSpPr>
        <a:xfrm>
          <a:off x="0" y="0"/>
          <a:ext cx="0" cy="0"/>
          <a:chOff x="0" y="0"/>
          <a:chExt cx="0" cy="0"/>
        </a:xfrm>
      </p:grpSpPr>
      <p:sp>
        <p:nvSpPr>
          <p:cNvPr id="1636" name="Google Shape;1636;p197"/>
          <p:cNvSpPr txBox="1">
            <a:spLocks noGrp="1"/>
          </p:cNvSpPr>
          <p:nvPr>
            <p:ph type="body" idx="1"/>
          </p:nvPr>
        </p:nvSpPr>
        <p:spPr>
          <a:xfrm>
            <a:off x="109100" y="857400"/>
            <a:ext cx="21294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1976</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-Founded in Cupertino by Steve Jobs, Ronald Wayne and Steve Wozniak</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-Apple I sells for $666.66 (200 units)</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7" name="Google Shape;1637;p197"/>
          <p:cNvSpPr txBox="1">
            <a:spLocks noGrp="1"/>
          </p:cNvSpPr>
          <p:nvPr>
            <p:ph type="body" idx="2"/>
          </p:nvPr>
        </p:nvSpPr>
        <p:spPr>
          <a:xfrm>
            <a:off x="3628650" y="858242"/>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-Apple II released at $1,300</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-Incorporated in the state of California</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8" name="Google Shape;1638;p197"/>
          <p:cNvSpPr txBox="1">
            <a:spLocks noGrp="1"/>
          </p:cNvSpPr>
          <p:nvPr>
            <p:ph type="body" idx="3"/>
          </p:nvPr>
        </p:nvSpPr>
        <p:spPr>
          <a:xfrm>
            <a:off x="5428831" y="857400"/>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1979</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b="1">
                <a:solidFill>
                  <a:srgbClr val="938953"/>
                </a:solidFill>
                <a:latin typeface="Source Sans Pro"/>
                <a:ea typeface="Source Sans Pro"/>
                <a:cs typeface="Source Sans Pro"/>
                <a:sym typeface="Source Sans Pro"/>
              </a:rPr>
              <a:t>- </a:t>
            </a:r>
            <a:r>
              <a:rPr lang="en" sz="1600">
                <a:solidFill>
                  <a:srgbClr val="938953"/>
                </a:solidFill>
                <a:latin typeface="Source Sans Pro"/>
                <a:ea typeface="Source Sans Pro"/>
                <a:cs typeface="Source Sans Pro"/>
                <a:sym typeface="Source Sans Pro"/>
              </a:rPr>
              <a:t>First app unveiled: VisiCalc</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9" name="Google Shape;1639;p197"/>
          <p:cNvSpPr txBox="1">
            <a:spLocks noGrp="1"/>
          </p:cNvSpPr>
          <p:nvPr>
            <p:ph type="sldNum" idx="12"/>
          </p:nvPr>
        </p:nvSpPr>
        <p:spPr>
          <a:xfrm>
            <a:off x="8041693" y="52070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156</a:t>
            </a:fld>
            <a:endParaRPr/>
          </a:p>
        </p:txBody>
      </p:sp>
      <p:sp>
        <p:nvSpPr>
          <p:cNvPr id="1640" name="Google Shape;1640;p197"/>
          <p:cNvSpPr txBox="1">
            <a:spLocks noGrp="1"/>
          </p:cNvSpPr>
          <p:nvPr>
            <p:ph type="body" idx="1"/>
          </p:nvPr>
        </p:nvSpPr>
        <p:spPr>
          <a:xfrm>
            <a:off x="7247733" y="869136"/>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1980</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December 12: IPO launched at $22M, selling $4.6M shares</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Release of Apple III </a:t>
            </a:r>
            <a:r>
              <a:rPr lang="en" sz="1500">
                <a:solidFill>
                  <a:schemeClr val="dk1"/>
                </a:solidFill>
                <a:latin typeface="Source Sans Pro"/>
                <a:ea typeface="Source Sans Pro"/>
                <a:cs typeface="Source Sans Pro"/>
                <a:sym typeface="Source Sans Pro"/>
              </a:rPr>
              <a:t/>
            </a:r>
            <a:br>
              <a:rPr lang="en" sz="1500">
                <a:solidFill>
                  <a:schemeClr val="dk1"/>
                </a:solidFill>
                <a:latin typeface="Source Sans Pro"/>
                <a:ea typeface="Source Sans Pro"/>
                <a:cs typeface="Source Sans Pro"/>
                <a:sym typeface="Source Sans Pro"/>
              </a:rPr>
            </a:br>
            <a:endParaRPr sz="15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41" name="Google Shape;1641;p197"/>
          <p:cNvSpPr txBox="1">
            <a:spLocks noGrp="1"/>
          </p:cNvSpPr>
          <p:nvPr>
            <p:ph type="body" idx="2"/>
          </p:nvPr>
        </p:nvSpPr>
        <p:spPr>
          <a:xfrm>
            <a:off x="286525" y="3025750"/>
            <a:ext cx="21294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500" b="1" u="sng">
                <a:latin typeface="Source Sans Pro"/>
                <a:ea typeface="Source Sans Pro"/>
                <a:cs typeface="Source Sans Pro"/>
                <a:sym typeface="Source Sans Pro"/>
              </a:rPr>
              <a:t>1983</a:t>
            </a:r>
            <a:endParaRPr sz="15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LISA (Local Integrated System Architecture) released at $9,995, one of the first personal computers to offer a GUI in a machine; sells only 10,000 units</a:t>
            </a:r>
            <a:r>
              <a:rPr lang="en" sz="1500">
                <a:solidFill>
                  <a:schemeClr val="dk1"/>
                </a:solidFill>
                <a:latin typeface="Source Sans Pro"/>
                <a:ea typeface="Source Sans Pro"/>
                <a:cs typeface="Source Sans Pro"/>
                <a:sym typeface="Source Sans Pro"/>
              </a:rPr>
              <a:t/>
            </a:r>
            <a:br>
              <a:rPr lang="en" sz="1500">
                <a:solidFill>
                  <a:schemeClr val="dk1"/>
                </a:solidFill>
                <a:latin typeface="Source Sans Pro"/>
                <a:ea typeface="Source Sans Pro"/>
                <a:cs typeface="Source Sans Pro"/>
                <a:sym typeface="Source Sans Pro"/>
              </a:rPr>
            </a:br>
            <a:endParaRPr sz="15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500">
              <a:latin typeface="Source Sans Pro"/>
              <a:ea typeface="Source Sans Pro"/>
              <a:cs typeface="Source Sans Pro"/>
              <a:sym typeface="Source Sans Pro"/>
            </a:endParaRPr>
          </a:p>
        </p:txBody>
      </p:sp>
      <p:sp>
        <p:nvSpPr>
          <p:cNvPr id="1642" name="Google Shape;1642;p197"/>
          <p:cNvSpPr txBox="1">
            <a:spLocks noGrp="1"/>
          </p:cNvSpPr>
          <p:nvPr>
            <p:ph type="body" idx="3"/>
          </p:nvPr>
        </p:nvSpPr>
        <p:spPr>
          <a:xfrm>
            <a:off x="2534746" y="302575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1984</a:t>
            </a:r>
            <a:endParaRPr sz="1600" b="1" u="sng">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000000"/>
              </a:buClr>
              <a:buSzPts val="1100"/>
              <a:buFont typeface="Arial"/>
              <a:buNone/>
            </a:pPr>
            <a:r>
              <a:rPr lang="en" sz="1600">
                <a:solidFill>
                  <a:schemeClr val="dk1"/>
                </a:solidFill>
                <a:latin typeface="Source Sans Pro"/>
                <a:ea typeface="Source Sans Pro"/>
                <a:cs typeface="Source Sans Pro"/>
                <a:sym typeface="Source Sans Pro"/>
              </a:rPr>
              <a:t>Launch of the Macintosh 128K with initial price of $2,495. Including beige case, keyboard and mouse</a:t>
            </a:r>
            <a:r>
              <a:rPr lang="en" sz="1600" b="1">
                <a:solidFill>
                  <a:schemeClr val="dk1"/>
                </a:solidFill>
                <a:latin typeface="Source Sans Pro"/>
                <a:ea typeface="Source Sans Pro"/>
                <a:cs typeface="Source Sans Pro"/>
                <a:sym typeface="Source Sans Pro"/>
              </a:rPr>
              <a:t/>
            </a:r>
            <a:br>
              <a:rPr lang="en" sz="1600" b="1">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cxnSp>
        <p:nvCxnSpPr>
          <p:cNvPr id="1643" name="Google Shape;1643;p197"/>
          <p:cNvCxnSpPr/>
          <p:nvPr/>
        </p:nvCxnSpPr>
        <p:spPr>
          <a:xfrm>
            <a:off x="0" y="3025750"/>
            <a:ext cx="8944200" cy="31500"/>
          </a:xfrm>
          <a:prstGeom prst="straightConnector1">
            <a:avLst/>
          </a:prstGeom>
          <a:noFill/>
          <a:ln w="9525" cap="flat" cmpd="sng">
            <a:solidFill>
              <a:schemeClr val="dk2"/>
            </a:solidFill>
            <a:prstDash val="solid"/>
            <a:round/>
            <a:headEnd type="none" w="sm" len="sm"/>
            <a:tailEnd type="none" w="sm" len="sm"/>
          </a:ln>
        </p:spPr>
      </p:cxnSp>
      <p:pic>
        <p:nvPicPr>
          <p:cNvPr id="1644" name="Google Shape;1644;p197" descr="Image result for Apple I"/>
          <p:cNvPicPr preferRelativeResize="0"/>
          <p:nvPr/>
        </p:nvPicPr>
        <p:blipFill rotWithShape="1">
          <a:blip r:embed="rId3">
            <a:alphaModFix/>
          </a:blip>
          <a:srcRect/>
          <a:stretch/>
        </p:blipFill>
        <p:spPr>
          <a:xfrm>
            <a:off x="2131878" y="1247615"/>
            <a:ext cx="1332196" cy="1114200"/>
          </a:xfrm>
          <a:prstGeom prst="rect">
            <a:avLst/>
          </a:prstGeom>
          <a:noFill/>
          <a:ln>
            <a:noFill/>
          </a:ln>
        </p:spPr>
      </p:pic>
      <p:sp>
        <p:nvSpPr>
          <p:cNvPr id="1645" name="Google Shape;1645;p197"/>
          <p:cNvSpPr/>
          <p:nvPr/>
        </p:nvSpPr>
        <p:spPr>
          <a:xfrm>
            <a:off x="2434270" y="2352245"/>
            <a:ext cx="780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Source Sans Pro"/>
                <a:ea typeface="Source Sans Pro"/>
                <a:cs typeface="Source Sans Pro"/>
                <a:sym typeface="Source Sans Pro"/>
              </a:rPr>
              <a:t>Apple I </a:t>
            </a:r>
            <a:endParaRPr sz="1400" b="1" i="0" u="none" strike="noStrike" cap="none">
              <a:solidFill>
                <a:srgbClr val="000000"/>
              </a:solidFill>
              <a:latin typeface="Source Sans Pro"/>
              <a:ea typeface="Source Sans Pro"/>
              <a:cs typeface="Source Sans Pro"/>
              <a:sym typeface="Source Sans Pro"/>
            </a:endParaRPr>
          </a:p>
        </p:txBody>
      </p:sp>
      <p:pic>
        <p:nvPicPr>
          <p:cNvPr id="1646" name="Google Shape;1646;p197" descr="Image result for Apple VisiCalc"/>
          <p:cNvPicPr preferRelativeResize="0"/>
          <p:nvPr/>
        </p:nvPicPr>
        <p:blipFill rotWithShape="1">
          <a:blip r:embed="rId4">
            <a:alphaModFix/>
          </a:blip>
          <a:srcRect/>
          <a:stretch/>
        </p:blipFill>
        <p:spPr>
          <a:xfrm>
            <a:off x="5469462" y="1867920"/>
            <a:ext cx="890778" cy="1154910"/>
          </a:xfrm>
          <a:prstGeom prst="rect">
            <a:avLst/>
          </a:prstGeom>
          <a:noFill/>
          <a:ln>
            <a:noFill/>
          </a:ln>
        </p:spPr>
      </p:pic>
      <p:sp>
        <p:nvSpPr>
          <p:cNvPr id="1647" name="Google Shape;1647;p197"/>
          <p:cNvSpPr/>
          <p:nvPr/>
        </p:nvSpPr>
        <p:spPr>
          <a:xfrm>
            <a:off x="6434647" y="2677483"/>
            <a:ext cx="853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Source Sans Pro"/>
                <a:ea typeface="Source Sans Pro"/>
                <a:cs typeface="Source Sans Pro"/>
                <a:sym typeface="Source Sans Pro"/>
              </a:rPr>
              <a:t>VisiCalc</a:t>
            </a:r>
            <a:endParaRPr sz="1400" b="1" i="0" u="none" strike="noStrike" cap="none">
              <a:solidFill>
                <a:srgbClr val="000000"/>
              </a:solidFill>
              <a:latin typeface="Source Sans Pro"/>
              <a:ea typeface="Source Sans Pro"/>
              <a:cs typeface="Source Sans Pro"/>
              <a:sym typeface="Source Sans Pro"/>
            </a:endParaRPr>
          </a:p>
        </p:txBody>
      </p:sp>
      <p:sp>
        <p:nvSpPr>
          <p:cNvPr id="1648" name="Google Shape;1648;p197"/>
          <p:cNvSpPr txBox="1"/>
          <p:nvPr/>
        </p:nvSpPr>
        <p:spPr>
          <a:xfrm>
            <a:off x="4297224" y="3020300"/>
            <a:ext cx="21294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1985</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-Steve Jobs leaves Apple and starts NeXT</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49" name="Google Shape;1649;p197"/>
          <p:cNvSpPr txBox="1"/>
          <p:nvPr/>
        </p:nvSpPr>
        <p:spPr>
          <a:xfrm>
            <a:off x="4284832" y="3934706"/>
            <a:ext cx="18315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1987</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rgbClr val="938953"/>
                </a:solidFill>
                <a:latin typeface="Source Sans Pro"/>
                <a:ea typeface="Source Sans Pro"/>
                <a:cs typeface="Source Sans Pro"/>
                <a:sym typeface="Source Sans Pro"/>
              </a:rPr>
              <a:t>-Apple registered the Apple.com domain name</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50" name="Google Shape;1650;p197"/>
          <p:cNvSpPr txBox="1"/>
          <p:nvPr/>
        </p:nvSpPr>
        <p:spPr>
          <a:xfrm>
            <a:off x="6522735" y="2956855"/>
            <a:ext cx="18315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1993</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rgbClr val="938953"/>
                </a:solidFill>
                <a:latin typeface="Source Sans Pro"/>
                <a:ea typeface="Source Sans Pro"/>
                <a:cs typeface="Source Sans Pro"/>
                <a:sym typeface="Source Sans Pro"/>
              </a:rPr>
              <a:t>-The Newton released (early PDA model)</a:t>
            </a:r>
            <a:r>
              <a:rPr lang="en" sz="1600" b="1" i="0" u="none" strike="noStrike" cap="none">
                <a:solidFill>
                  <a:schemeClr val="dk1"/>
                </a:solidFill>
                <a:latin typeface="Source Sans Pro"/>
                <a:ea typeface="Source Sans Pro"/>
                <a:cs typeface="Source Sans Pro"/>
                <a:sym typeface="Source Sans Pro"/>
              </a:rPr>
              <a:t/>
            </a:r>
            <a:br>
              <a:rPr lang="en" sz="1600" b="1"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p:txBody>
      </p:sp>
      <p:pic>
        <p:nvPicPr>
          <p:cNvPr id="1651" name="Google Shape;1651;p197" descr="Image result for Apple Newton"/>
          <p:cNvPicPr preferRelativeResize="0"/>
          <p:nvPr/>
        </p:nvPicPr>
        <p:blipFill rotWithShape="1">
          <a:blip r:embed="rId5">
            <a:alphaModFix/>
          </a:blip>
          <a:srcRect/>
          <a:stretch/>
        </p:blipFill>
        <p:spPr>
          <a:xfrm>
            <a:off x="6645722" y="4303627"/>
            <a:ext cx="1165119" cy="874851"/>
          </a:xfrm>
          <a:prstGeom prst="rect">
            <a:avLst/>
          </a:prstGeom>
          <a:noFill/>
          <a:ln>
            <a:noFill/>
          </a:ln>
        </p:spPr>
      </p:pic>
      <p:sp>
        <p:nvSpPr>
          <p:cNvPr id="1652" name="Google Shape;1652;p197"/>
          <p:cNvSpPr/>
          <p:nvPr/>
        </p:nvSpPr>
        <p:spPr>
          <a:xfrm>
            <a:off x="7866426" y="4589350"/>
            <a:ext cx="987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Source Sans Pro"/>
                <a:ea typeface="Source Sans Pro"/>
                <a:cs typeface="Source Sans Pro"/>
                <a:sym typeface="Source Sans Pro"/>
              </a:rPr>
              <a:t>Newton</a:t>
            </a:r>
            <a:endParaRPr sz="1400" b="1" i="0" u="none" strike="noStrike" cap="none">
              <a:solidFill>
                <a:srgbClr val="000000"/>
              </a:solidFill>
              <a:latin typeface="Source Sans Pro"/>
              <a:ea typeface="Source Sans Pro"/>
              <a:cs typeface="Source Sans Pro"/>
              <a:sym typeface="Source Sans Pro"/>
            </a:endParaRPr>
          </a:p>
        </p:txBody>
      </p:sp>
      <p:grpSp>
        <p:nvGrpSpPr>
          <p:cNvPr id="1653" name="Google Shape;1653;p197"/>
          <p:cNvGrpSpPr/>
          <p:nvPr/>
        </p:nvGrpSpPr>
        <p:grpSpPr>
          <a:xfrm>
            <a:off x="0" y="0"/>
            <a:ext cx="9144000" cy="773925"/>
            <a:chOff x="0" y="0"/>
            <a:chExt cx="9144000" cy="773925"/>
          </a:xfrm>
        </p:grpSpPr>
        <p:pic>
          <p:nvPicPr>
            <p:cNvPr id="1654" name="Google Shape;1654;p197"/>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655" name="Google Shape;1655;p197"/>
            <p:cNvGrpSpPr/>
            <p:nvPr/>
          </p:nvGrpSpPr>
          <p:grpSpPr>
            <a:xfrm>
              <a:off x="76200" y="0"/>
              <a:ext cx="9067800" cy="773925"/>
              <a:chOff x="76200" y="0"/>
              <a:chExt cx="9067800" cy="773925"/>
            </a:xfrm>
          </p:grpSpPr>
          <p:pic>
            <p:nvPicPr>
              <p:cNvPr id="1656" name="Google Shape;1656;p197"/>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657" name="Google Shape;1657;p19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58" name="Google Shape;1658;p197"/>
          <p:cNvPicPr preferRelativeResize="0"/>
          <p:nvPr/>
        </p:nvPicPr>
        <p:blipFill rotWithShape="1">
          <a:blip r:embed="rId7">
            <a:alphaModFix/>
          </a:blip>
          <a:srcRect/>
          <a:stretch/>
        </p:blipFill>
        <p:spPr>
          <a:xfrm>
            <a:off x="8407311" y="49179"/>
            <a:ext cx="548700" cy="675567"/>
          </a:xfrm>
          <a:prstGeom prst="rect">
            <a:avLst/>
          </a:prstGeom>
          <a:noFill/>
          <a:ln>
            <a:noFill/>
          </a:ln>
        </p:spPr>
      </p:pic>
      <p:cxnSp>
        <p:nvCxnSpPr>
          <p:cNvPr id="1659" name="Google Shape;1659;p197"/>
          <p:cNvCxnSpPr/>
          <p:nvPr/>
        </p:nvCxnSpPr>
        <p:spPr>
          <a:xfrm rot="10800000">
            <a:off x="71150" y="9555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97"/>
          <p:cNvCxnSpPr/>
          <p:nvPr/>
        </p:nvCxnSpPr>
        <p:spPr>
          <a:xfrm rot="10800000">
            <a:off x="3557688" y="9555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97"/>
          <p:cNvCxnSpPr/>
          <p:nvPr/>
        </p:nvCxnSpPr>
        <p:spPr>
          <a:xfrm rot="10800000">
            <a:off x="5316163" y="9836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97"/>
          <p:cNvCxnSpPr/>
          <p:nvPr/>
        </p:nvCxnSpPr>
        <p:spPr>
          <a:xfrm rot="10800000">
            <a:off x="7228288" y="9836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97"/>
          <p:cNvCxnSpPr/>
          <p:nvPr/>
        </p:nvCxnSpPr>
        <p:spPr>
          <a:xfrm rot="10800000">
            <a:off x="299675" y="30203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97"/>
          <p:cNvCxnSpPr/>
          <p:nvPr/>
        </p:nvCxnSpPr>
        <p:spPr>
          <a:xfrm rot="10800000">
            <a:off x="2443175" y="30257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97"/>
          <p:cNvCxnSpPr/>
          <p:nvPr/>
        </p:nvCxnSpPr>
        <p:spPr>
          <a:xfrm rot="10800000">
            <a:off x="4275113" y="30257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97"/>
          <p:cNvCxnSpPr/>
          <p:nvPr/>
        </p:nvCxnSpPr>
        <p:spPr>
          <a:xfrm rot="10800000">
            <a:off x="6434638" y="3079600"/>
            <a:ext cx="0" cy="2073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0"/>
        <p:cNvGrpSpPr/>
        <p:nvPr/>
      </p:nvGrpSpPr>
      <p:grpSpPr>
        <a:xfrm>
          <a:off x="0" y="0"/>
          <a:ext cx="0" cy="0"/>
          <a:chOff x="0" y="0"/>
          <a:chExt cx="0" cy="0"/>
        </a:xfrm>
      </p:grpSpPr>
      <p:sp>
        <p:nvSpPr>
          <p:cNvPr id="1671" name="Google Shape;1671;p198"/>
          <p:cNvSpPr txBox="1">
            <a:spLocks noGrp="1"/>
          </p:cNvSpPr>
          <p:nvPr>
            <p:ph type="sldNum" idx="12"/>
          </p:nvPr>
        </p:nvSpPr>
        <p:spPr>
          <a:xfrm>
            <a:off x="8041693" y="52070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157</a:t>
            </a:fld>
            <a:endParaRPr/>
          </a:p>
        </p:txBody>
      </p:sp>
      <p:sp>
        <p:nvSpPr>
          <p:cNvPr id="1672" name="Google Shape;1672;p198"/>
          <p:cNvSpPr txBox="1">
            <a:spLocks noGrp="1"/>
          </p:cNvSpPr>
          <p:nvPr>
            <p:ph type="body" idx="1"/>
          </p:nvPr>
        </p:nvSpPr>
        <p:spPr>
          <a:xfrm>
            <a:off x="387775" y="68580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solidFill>
                  <a:schemeClr val="dk1"/>
                </a:solidFill>
                <a:latin typeface="Source Sans Pro"/>
                <a:ea typeface="Source Sans Pro"/>
                <a:cs typeface="Source Sans Pro"/>
                <a:sym typeface="Source Sans Pro"/>
              </a:rPr>
              <a:t>1994</a:t>
            </a:r>
            <a:endParaRPr sz="1600" b="1" u="sng">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200"/>
              <a:buNone/>
            </a:pPr>
            <a:r>
              <a:rPr lang="en" sz="1600">
                <a:solidFill>
                  <a:schemeClr val="dk1"/>
                </a:solidFill>
                <a:latin typeface="Source Sans Pro"/>
                <a:ea typeface="Source Sans Pro"/>
                <a:cs typeface="Source Sans Pro"/>
                <a:sym typeface="Source Sans Pro"/>
              </a:rPr>
              <a:t>-Apple releases its first Power Macintosh, PC -based desktop computers</a:t>
            </a:r>
            <a:endParaRPr sz="1600">
              <a:solidFill>
                <a:schemeClr val="dk1"/>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solidFill>
                <a:schemeClr val="dk1"/>
              </a:solidFill>
              <a:latin typeface="Source Sans Pro"/>
              <a:ea typeface="Source Sans Pro"/>
              <a:cs typeface="Source Sans Pro"/>
              <a:sym typeface="Source Sans Pro"/>
            </a:endParaRPr>
          </a:p>
        </p:txBody>
      </p:sp>
      <p:sp>
        <p:nvSpPr>
          <p:cNvPr id="1673" name="Google Shape;1673;p198"/>
          <p:cNvSpPr txBox="1">
            <a:spLocks noGrp="1"/>
          </p:cNvSpPr>
          <p:nvPr>
            <p:ph type="body" idx="2"/>
          </p:nvPr>
        </p:nvSpPr>
        <p:spPr>
          <a:xfrm>
            <a:off x="2115974" y="685800"/>
            <a:ext cx="27609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1997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-Apple acquires NeXT and its OS, NeXTSTEP</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-Steve Jobs returns as advisor; interim CEO</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-Intro of Apple Store</a:t>
            </a:r>
            <a:br>
              <a:rPr lang="en" sz="1600">
                <a:solidFill>
                  <a:schemeClr val="dk1"/>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-Company faces financial trouble, as share price hits 12-year low</a:t>
            </a: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latin typeface="Source Sans Pro"/>
              <a:ea typeface="Source Sans Pro"/>
              <a:cs typeface="Source Sans Pro"/>
              <a:sym typeface="Source Sans Pro"/>
            </a:endParaRPr>
          </a:p>
        </p:txBody>
      </p:sp>
      <p:sp>
        <p:nvSpPr>
          <p:cNvPr id="1674" name="Google Shape;1674;p198"/>
          <p:cNvSpPr txBox="1">
            <a:spLocks noGrp="1"/>
          </p:cNvSpPr>
          <p:nvPr>
            <p:ph type="body" idx="3"/>
          </p:nvPr>
        </p:nvSpPr>
        <p:spPr>
          <a:xfrm>
            <a:off x="4989012" y="76200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1998</a:t>
            </a:r>
            <a:endParaRPr sz="1600" b="1" u="sng">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-iMac launched </a:t>
            </a:r>
            <a:endParaRPr sz="1600">
              <a:solidFill>
                <a:schemeClr val="dk1"/>
              </a:solidFill>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Clr>
                <a:schemeClr val="dk1"/>
              </a:buClr>
              <a:buSzPts val="1100"/>
              <a:buFont typeface="Arial"/>
              <a:buNone/>
            </a:pPr>
            <a:r>
              <a:rPr lang="en" sz="1600" b="1" u="sng">
                <a:solidFill>
                  <a:schemeClr val="dk2"/>
                </a:solidFill>
                <a:latin typeface="Source Sans Pro"/>
                <a:ea typeface="Source Sans Pro"/>
                <a:cs typeface="Source Sans Pro"/>
                <a:sym typeface="Source Sans Pro"/>
              </a:rPr>
              <a:t>1999</a:t>
            </a:r>
            <a:endParaRPr sz="1600" b="1" u="sng">
              <a:solidFill>
                <a:schemeClr val="dk2"/>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iBook release </a:t>
            </a:r>
            <a:endParaRPr sz="1600">
              <a:solidFill>
                <a:srgbClr val="938953"/>
              </a:solidFill>
              <a:latin typeface="Source Sans Pro"/>
              <a:ea typeface="Source Sans Pro"/>
              <a:cs typeface="Source Sans Pro"/>
              <a:sym typeface="Source Sans Pro"/>
            </a:endParaRPr>
          </a:p>
        </p:txBody>
      </p:sp>
      <p:cxnSp>
        <p:nvCxnSpPr>
          <p:cNvPr id="1675" name="Google Shape;1675;p198"/>
          <p:cNvCxnSpPr/>
          <p:nvPr/>
        </p:nvCxnSpPr>
        <p:spPr>
          <a:xfrm>
            <a:off x="264300" y="3019000"/>
            <a:ext cx="8543400" cy="12600"/>
          </a:xfrm>
          <a:prstGeom prst="straightConnector1">
            <a:avLst/>
          </a:prstGeom>
          <a:noFill/>
          <a:ln w="9525" cap="flat" cmpd="sng">
            <a:solidFill>
              <a:schemeClr val="dk2"/>
            </a:solidFill>
            <a:prstDash val="solid"/>
            <a:round/>
            <a:headEnd type="none" w="sm" len="sm"/>
            <a:tailEnd type="none" w="sm" len="sm"/>
          </a:ln>
        </p:spPr>
      </p:cxnSp>
      <p:sp>
        <p:nvSpPr>
          <p:cNvPr id="1676" name="Google Shape;1676;p198"/>
          <p:cNvSpPr txBox="1"/>
          <p:nvPr/>
        </p:nvSpPr>
        <p:spPr>
          <a:xfrm>
            <a:off x="6604998" y="762000"/>
            <a:ext cx="18315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2001</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rgbClr val="938953"/>
                </a:solidFill>
                <a:latin typeface="Source Sans Pro"/>
                <a:ea typeface="Source Sans Pro"/>
                <a:cs typeface="Source Sans Pro"/>
                <a:sym typeface="Source Sans Pro"/>
              </a:rPr>
              <a:t>-Mac OS X</a:t>
            </a:r>
            <a:br>
              <a:rPr lang="en" sz="1600" i="0" u="none" strike="noStrike" cap="none">
                <a:solidFill>
                  <a:srgbClr val="938953"/>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-Opening of Apple Retail Stores</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-First iPod</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77" name="Google Shape;1677;p198"/>
          <p:cNvSpPr txBox="1"/>
          <p:nvPr/>
        </p:nvSpPr>
        <p:spPr>
          <a:xfrm>
            <a:off x="588936" y="2925700"/>
            <a:ext cx="18315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2002</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iMac G4</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chemeClr val="dk2"/>
                </a:solidFill>
                <a:latin typeface="Source Sans Pro"/>
                <a:ea typeface="Source Sans Pro"/>
                <a:cs typeface="Source Sans Pro"/>
                <a:sym typeface="Source Sans Pro"/>
              </a:rPr>
              <a:t>2003</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-iTunes Music Store launch</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78" name="Google Shape;1678;p198"/>
          <p:cNvSpPr txBox="1"/>
          <p:nvPr/>
        </p:nvSpPr>
        <p:spPr>
          <a:xfrm>
            <a:off x="2514300" y="2925700"/>
            <a:ext cx="20577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2004</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Release of iMac G5 and iPod Mini</a:t>
            </a:r>
            <a:br>
              <a:rPr lang="en" sz="1600" i="0" u="none" strike="noStrike" cap="none">
                <a:solidFill>
                  <a:srgbClr val="938953"/>
                </a:solidFill>
                <a:latin typeface="Source Sans Pro"/>
                <a:ea typeface="Source Sans Pro"/>
                <a:cs typeface="Source Sans Pro"/>
                <a:sym typeface="Source Sans Pro"/>
              </a:rPr>
            </a:br>
            <a:r>
              <a:rPr lang="en" sz="1600" b="1" i="0" u="none" strike="noStrike" cap="none">
                <a:solidFill>
                  <a:schemeClr val="dk1"/>
                </a:solidFill>
                <a:latin typeface="Source Sans Pro"/>
                <a:ea typeface="Source Sans Pro"/>
                <a:cs typeface="Source Sans Pro"/>
                <a:sym typeface="Source Sans Pro"/>
              </a:rPr>
              <a:t/>
            </a:r>
            <a:br>
              <a:rPr lang="en" sz="1600" b="1" i="0" u="none" strike="noStrike" cap="none">
                <a:solidFill>
                  <a:schemeClr val="dk1"/>
                </a:solidFill>
                <a:latin typeface="Source Sans Pro"/>
                <a:ea typeface="Source Sans Pro"/>
                <a:cs typeface="Source Sans Pro"/>
                <a:sym typeface="Source Sans Pro"/>
              </a:rPr>
            </a:br>
            <a:r>
              <a:rPr lang="en" sz="1600" b="1" i="0" u="sng" strike="noStrike" cap="none">
                <a:solidFill>
                  <a:schemeClr val="dk2"/>
                </a:solidFill>
                <a:latin typeface="Source Sans Pro"/>
                <a:ea typeface="Source Sans Pro"/>
                <a:cs typeface="Source Sans Pro"/>
                <a:sym typeface="Source Sans Pro"/>
              </a:rPr>
              <a:t>2005</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 </a:t>
            </a:r>
            <a:r>
              <a:rPr lang="en" sz="1600" i="0" u="none" strike="noStrike" cap="none">
                <a:solidFill>
                  <a:srgbClr val="938953"/>
                </a:solidFill>
                <a:latin typeface="Source Sans Pro"/>
                <a:ea typeface="Source Sans Pro"/>
                <a:cs typeface="Source Sans Pro"/>
                <a:sym typeface="Source Sans Pro"/>
              </a:rPr>
              <a:t>Release of iPod Shuffle and iPod Nano</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rgbClr val="666666"/>
              </a:solidFill>
              <a:latin typeface="Source Sans Pro"/>
              <a:ea typeface="Source Sans Pro"/>
              <a:cs typeface="Source Sans Pro"/>
              <a:sym typeface="Source Sans Pro"/>
            </a:endParaRPr>
          </a:p>
        </p:txBody>
      </p:sp>
      <p:sp>
        <p:nvSpPr>
          <p:cNvPr id="1679" name="Google Shape;1679;p198"/>
          <p:cNvSpPr txBox="1"/>
          <p:nvPr/>
        </p:nvSpPr>
        <p:spPr>
          <a:xfrm>
            <a:off x="4665864" y="2977129"/>
            <a:ext cx="1831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2006</a:t>
            </a:r>
            <a:endParaRPr>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-MacBook Pro</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r>
              <a:rPr lang="en" sz="1600" b="1" i="0" u="sng" strike="noStrike" cap="none">
                <a:solidFill>
                  <a:schemeClr val="dk2"/>
                </a:solidFill>
                <a:latin typeface="Source Sans Pro"/>
                <a:ea typeface="Source Sans Pro"/>
                <a:cs typeface="Source Sans Pro"/>
                <a:sym typeface="Source Sans Pro"/>
              </a:rPr>
              <a:t>2007</a:t>
            </a:r>
            <a:endParaRPr>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-iPhone 3G</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-iPod Touch</a:t>
            </a:r>
            <a:br>
              <a:rPr lang="en" sz="1600" i="0" u="none" strike="noStrike" cap="none">
                <a:solidFill>
                  <a:srgbClr val="938953"/>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-Apple TV</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80" name="Google Shape;1680;p198"/>
          <p:cNvSpPr txBox="1"/>
          <p:nvPr/>
        </p:nvSpPr>
        <p:spPr>
          <a:xfrm>
            <a:off x="6604998" y="2986273"/>
            <a:ext cx="2326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2008</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MacBook Air</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-Launch App Store</a:t>
            </a:r>
            <a:endParaRPr>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chemeClr val="dk2"/>
                </a:solidFill>
                <a:latin typeface="Source Sans Pro"/>
                <a:ea typeface="Source Sans Pro"/>
                <a:cs typeface="Source Sans Pro"/>
                <a:sym typeface="Source Sans Pro"/>
              </a:rPr>
              <a:t>2010</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-iPad and iPhone 4</a:t>
            </a:r>
            <a:endParaRPr>
              <a:latin typeface="Source Sans Pro"/>
              <a:ea typeface="Source Sans Pro"/>
              <a:cs typeface="Source Sans Pro"/>
              <a:sym typeface="Source Sans Pro"/>
            </a:endParaRPr>
          </a:p>
        </p:txBody>
      </p:sp>
      <p:grpSp>
        <p:nvGrpSpPr>
          <p:cNvPr id="1681" name="Google Shape;1681;p198"/>
          <p:cNvGrpSpPr/>
          <p:nvPr/>
        </p:nvGrpSpPr>
        <p:grpSpPr>
          <a:xfrm>
            <a:off x="0" y="0"/>
            <a:ext cx="9144000" cy="773925"/>
            <a:chOff x="0" y="0"/>
            <a:chExt cx="9144000" cy="773925"/>
          </a:xfrm>
        </p:grpSpPr>
        <p:pic>
          <p:nvPicPr>
            <p:cNvPr id="1682" name="Google Shape;1682;p198"/>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683" name="Google Shape;1683;p198"/>
            <p:cNvGrpSpPr/>
            <p:nvPr/>
          </p:nvGrpSpPr>
          <p:grpSpPr>
            <a:xfrm>
              <a:off x="76200" y="0"/>
              <a:ext cx="9067800" cy="773925"/>
              <a:chOff x="76200" y="0"/>
              <a:chExt cx="9067800" cy="773925"/>
            </a:xfrm>
          </p:grpSpPr>
          <p:pic>
            <p:nvPicPr>
              <p:cNvPr id="1684" name="Google Shape;1684;p198"/>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685" name="Google Shape;1685;p19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86" name="Google Shape;1686;p198"/>
          <p:cNvPicPr preferRelativeResize="0"/>
          <p:nvPr/>
        </p:nvPicPr>
        <p:blipFill rotWithShape="1">
          <a:blip r:embed="rId4">
            <a:alphaModFix/>
          </a:blip>
          <a:srcRect/>
          <a:stretch/>
        </p:blipFill>
        <p:spPr>
          <a:xfrm>
            <a:off x="8407311" y="49179"/>
            <a:ext cx="548700" cy="675567"/>
          </a:xfrm>
          <a:prstGeom prst="rect">
            <a:avLst/>
          </a:prstGeom>
          <a:noFill/>
          <a:ln>
            <a:noFill/>
          </a:ln>
        </p:spPr>
      </p:pic>
      <p:cxnSp>
        <p:nvCxnSpPr>
          <p:cNvPr id="1687" name="Google Shape;1687;p198"/>
          <p:cNvCxnSpPr/>
          <p:nvPr/>
        </p:nvCxnSpPr>
        <p:spPr>
          <a:xfrm rot="10800000">
            <a:off x="243975" y="9282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98"/>
          <p:cNvCxnSpPr/>
          <p:nvPr/>
        </p:nvCxnSpPr>
        <p:spPr>
          <a:xfrm rot="10800000">
            <a:off x="2053250"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98"/>
          <p:cNvCxnSpPr/>
          <p:nvPr/>
        </p:nvCxnSpPr>
        <p:spPr>
          <a:xfrm rot="10800000">
            <a:off x="4848550"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98"/>
          <p:cNvCxnSpPr/>
          <p:nvPr/>
        </p:nvCxnSpPr>
        <p:spPr>
          <a:xfrm rot="10800000">
            <a:off x="6429175"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98"/>
          <p:cNvCxnSpPr/>
          <p:nvPr/>
        </p:nvCxnSpPr>
        <p:spPr>
          <a:xfrm rot="10800000">
            <a:off x="477450" y="3019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98"/>
          <p:cNvCxnSpPr/>
          <p:nvPr/>
        </p:nvCxnSpPr>
        <p:spPr>
          <a:xfrm rot="10800000">
            <a:off x="2439225" y="30309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98"/>
          <p:cNvCxnSpPr/>
          <p:nvPr/>
        </p:nvCxnSpPr>
        <p:spPr>
          <a:xfrm rot="10800000">
            <a:off x="4543325" y="30309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98"/>
          <p:cNvCxnSpPr/>
          <p:nvPr/>
        </p:nvCxnSpPr>
        <p:spPr>
          <a:xfrm rot="10800000">
            <a:off x="6605000" y="3019000"/>
            <a:ext cx="0" cy="2073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fade thruBlk="1"/>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8"/>
        <p:cNvGrpSpPr/>
        <p:nvPr/>
      </p:nvGrpSpPr>
      <p:grpSpPr>
        <a:xfrm>
          <a:off x="0" y="0"/>
          <a:ext cx="0" cy="0"/>
          <a:chOff x="0" y="0"/>
          <a:chExt cx="0" cy="0"/>
        </a:xfrm>
      </p:grpSpPr>
      <p:sp>
        <p:nvSpPr>
          <p:cNvPr id="1699" name="Google Shape;1699;p199"/>
          <p:cNvSpPr txBox="1">
            <a:spLocks noGrp="1"/>
          </p:cNvSpPr>
          <p:nvPr>
            <p:ph type="body" idx="1"/>
          </p:nvPr>
        </p:nvSpPr>
        <p:spPr>
          <a:xfrm>
            <a:off x="3229025" y="732043"/>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2012</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iPhone 5 </a:t>
            </a:r>
            <a:r>
              <a:rPr lang="en" sz="1600">
                <a:solidFill>
                  <a:schemeClr val="dk1"/>
                </a:solidFill>
                <a:latin typeface="Source Sans Pro"/>
                <a:ea typeface="Source Sans Pro"/>
                <a:cs typeface="Source Sans Pro"/>
                <a:sym typeface="Source Sans Pro"/>
              </a:rPr>
              <a:t>and iPad Mini released</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Apple Maps launched</a:t>
            </a: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0" name="Google Shape;1700;p199"/>
          <p:cNvSpPr txBox="1">
            <a:spLocks noGrp="1"/>
          </p:cNvSpPr>
          <p:nvPr>
            <p:ph type="body" idx="2"/>
          </p:nvPr>
        </p:nvSpPr>
        <p:spPr>
          <a:xfrm>
            <a:off x="5153378" y="732043"/>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2013</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-iPhone 5S/5C </a:t>
            </a: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r>
              <a:rPr lang="en" sz="1600" b="1" u="sng">
                <a:solidFill>
                  <a:schemeClr val="dk2"/>
                </a:solidFill>
                <a:latin typeface="Source Sans Pro"/>
                <a:ea typeface="Source Sans Pro"/>
                <a:cs typeface="Source Sans Pro"/>
                <a:sym typeface="Source Sans Pro"/>
              </a:rPr>
              <a:t>2014</a:t>
            </a:r>
            <a:endParaRPr sz="1600" b="1" u="sng">
              <a:solidFill>
                <a:schemeClr val="dk2"/>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-Apple Pay launched</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1" name="Google Shape;1701;p199"/>
          <p:cNvSpPr txBox="1">
            <a:spLocks noGrp="1"/>
          </p:cNvSpPr>
          <p:nvPr>
            <p:ph type="body" idx="3"/>
          </p:nvPr>
        </p:nvSpPr>
        <p:spPr>
          <a:xfrm>
            <a:off x="6987037" y="732043"/>
            <a:ext cx="20577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2015</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-iPhone 6 and 6S Plus released</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-iPad Pro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-Apple Watch</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-Apple Music</a:t>
            </a: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latin typeface="Source Sans Pro"/>
              <a:ea typeface="Source Sans Pro"/>
              <a:cs typeface="Source Sans Pro"/>
              <a:sym typeface="Source Sans Pro"/>
            </a:endParaRPr>
          </a:p>
        </p:txBody>
      </p:sp>
      <p:sp>
        <p:nvSpPr>
          <p:cNvPr id="1702" name="Google Shape;1702;p199"/>
          <p:cNvSpPr txBox="1">
            <a:spLocks noGrp="1"/>
          </p:cNvSpPr>
          <p:nvPr>
            <p:ph type="sldNum" idx="12"/>
          </p:nvPr>
        </p:nvSpPr>
        <p:spPr>
          <a:xfrm>
            <a:off x="8210381" y="5277416"/>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158</a:t>
            </a:fld>
            <a:endParaRPr/>
          </a:p>
        </p:txBody>
      </p:sp>
      <p:sp>
        <p:nvSpPr>
          <p:cNvPr id="1703" name="Google Shape;1703;p199"/>
          <p:cNvSpPr txBox="1">
            <a:spLocks noGrp="1"/>
          </p:cNvSpPr>
          <p:nvPr>
            <p:ph type="body" idx="1"/>
          </p:nvPr>
        </p:nvSpPr>
        <p:spPr>
          <a:xfrm>
            <a:off x="534079" y="2925625"/>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2016</a:t>
            </a:r>
            <a:endParaRPr sz="1600" b="1" u="sng">
              <a:latin typeface="Source Sans Pro"/>
              <a:ea typeface="Source Sans Pro"/>
              <a:cs typeface="Source Sans Pro"/>
              <a:sym typeface="Source Sans Pro"/>
            </a:endParaRPr>
          </a:p>
          <a:p>
            <a:pPr marL="0" lvl="0" indent="0" algn="l" rtl="0">
              <a:lnSpc>
                <a:spcPct val="115000"/>
              </a:lnSpc>
              <a:spcBef>
                <a:spcPts val="0"/>
              </a:spcBef>
              <a:spcAft>
                <a:spcPts val="0"/>
              </a:spcAft>
              <a:buSzPts val="1200"/>
              <a:buNone/>
            </a:pPr>
            <a:r>
              <a:rPr lang="en" sz="1600">
                <a:solidFill>
                  <a:srgbClr val="938953"/>
                </a:solidFill>
                <a:latin typeface="Source Sans Pro"/>
                <a:ea typeface="Source Sans Pro"/>
                <a:cs typeface="Source Sans Pro"/>
                <a:sym typeface="Source Sans Pro"/>
              </a:rPr>
              <a:t>-iPhone SE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-MacBook (Rose Gold, Space Grey, Silver, Gold) </a:t>
            </a:r>
            <a:r>
              <a:rPr lang="en" sz="1600">
                <a:solidFill>
                  <a:schemeClr val="dk1"/>
                </a:solidFill>
                <a:latin typeface="Source Sans Pro"/>
                <a:ea typeface="Source Sans Pro"/>
                <a:cs typeface="Source Sans Pro"/>
                <a:sym typeface="Source Sans Pro"/>
              </a:rPr>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4" name="Google Shape;1704;p199"/>
          <p:cNvSpPr txBox="1">
            <a:spLocks noGrp="1"/>
          </p:cNvSpPr>
          <p:nvPr>
            <p:ph type="body" idx="2"/>
          </p:nvPr>
        </p:nvSpPr>
        <p:spPr>
          <a:xfrm>
            <a:off x="2567079" y="2925625"/>
            <a:ext cx="2326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-New iPhone 8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-iPhone X</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 iOS 11 Released</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 latest versions of the iPad, Apple Watch, and Macs</a:t>
            </a:r>
            <a:endParaRPr sz="1600">
              <a:solidFill>
                <a:srgbClr val="938953"/>
              </a:solidFill>
              <a:latin typeface="Source Sans Pro"/>
              <a:ea typeface="Source Sans Pro"/>
              <a:cs typeface="Source Sans Pro"/>
              <a:sym typeface="Source Sans Pro"/>
            </a:endParaRPr>
          </a:p>
        </p:txBody>
      </p:sp>
      <p:sp>
        <p:nvSpPr>
          <p:cNvPr id="1705" name="Google Shape;1705;p199"/>
          <p:cNvSpPr txBox="1">
            <a:spLocks noGrp="1"/>
          </p:cNvSpPr>
          <p:nvPr>
            <p:ph type="body" idx="3"/>
          </p:nvPr>
        </p:nvSpPr>
        <p:spPr>
          <a:xfrm>
            <a:off x="4990467" y="2925625"/>
            <a:ext cx="20577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2018</a:t>
            </a:r>
            <a:endParaRPr sz="1600" b="1" u="sng">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 iOS12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-iPhone XS and XR</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-MacBook Air</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-iPad Pro </a:t>
            </a:r>
            <a:endParaRPr sz="1600">
              <a:solidFill>
                <a:srgbClr val="938953"/>
              </a:solidFill>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-Apple Watch 4</a:t>
            </a:r>
            <a:endParaRPr sz="1600">
              <a:solidFill>
                <a:srgbClr val="938953"/>
              </a:solidFill>
              <a:latin typeface="Source Sans Pro"/>
              <a:ea typeface="Source Sans Pro"/>
              <a:cs typeface="Source Sans Pro"/>
              <a:sym typeface="Source Sans Pro"/>
            </a:endParaRPr>
          </a:p>
        </p:txBody>
      </p:sp>
      <p:cxnSp>
        <p:nvCxnSpPr>
          <p:cNvPr id="1706" name="Google Shape;1706;p199"/>
          <p:cNvCxnSpPr/>
          <p:nvPr/>
        </p:nvCxnSpPr>
        <p:spPr>
          <a:xfrm>
            <a:off x="387775" y="2925625"/>
            <a:ext cx="8368500" cy="0"/>
          </a:xfrm>
          <a:prstGeom prst="straightConnector1">
            <a:avLst/>
          </a:prstGeom>
          <a:noFill/>
          <a:ln w="9525" cap="flat" cmpd="sng">
            <a:solidFill>
              <a:schemeClr val="dk2"/>
            </a:solidFill>
            <a:prstDash val="solid"/>
            <a:round/>
            <a:headEnd type="none" w="sm" len="sm"/>
            <a:tailEnd type="none" w="sm" len="sm"/>
          </a:ln>
        </p:spPr>
      </p:cxnSp>
      <p:sp>
        <p:nvSpPr>
          <p:cNvPr id="1707" name="Google Shape;1707;p199"/>
          <p:cNvSpPr txBox="1"/>
          <p:nvPr/>
        </p:nvSpPr>
        <p:spPr>
          <a:xfrm>
            <a:off x="532311" y="732043"/>
            <a:ext cx="2695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2011</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iCloud</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-Steve Jobs resigns as CEO due to illness, replaced by Tim Cook</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Apple passes Exxon to become the most valuable company in the world</a:t>
            </a:r>
            <a:r>
              <a:rPr lang="en" sz="1600" i="0" u="none" strike="noStrike" cap="none">
                <a:solidFill>
                  <a:schemeClr val="dk1"/>
                </a:solidFill>
                <a:latin typeface="Source Sans Pro"/>
                <a:ea typeface="Source Sans Pro"/>
                <a:cs typeface="Source Sans Pro"/>
                <a:sym typeface="Source Sans Pro"/>
              </a:rPr>
              <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rgbClr val="666666"/>
              </a:solidFill>
              <a:latin typeface="Source Sans Pro"/>
              <a:ea typeface="Source Sans Pro"/>
              <a:cs typeface="Source Sans Pro"/>
              <a:sym typeface="Source Sans Pro"/>
            </a:endParaRPr>
          </a:p>
        </p:txBody>
      </p:sp>
      <p:sp>
        <p:nvSpPr>
          <p:cNvPr id="1708" name="Google Shape;1708;p199"/>
          <p:cNvSpPr/>
          <p:nvPr/>
        </p:nvSpPr>
        <p:spPr>
          <a:xfrm>
            <a:off x="7123176" y="3453384"/>
            <a:ext cx="1508700" cy="694800"/>
          </a:xfrm>
          <a:prstGeom prst="rightArrow">
            <a:avLst>
              <a:gd name="adj1" fmla="val 50000"/>
              <a:gd name="adj2" fmla="val 50000"/>
            </a:avLst>
          </a:prstGeom>
          <a:solidFill>
            <a:srgbClr val="9389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i="0" u="none" strike="noStrike" cap="none">
                <a:solidFill>
                  <a:schemeClr val="lt1"/>
                </a:solidFill>
                <a:latin typeface="Source Sans Pro"/>
                <a:ea typeface="Source Sans Pro"/>
                <a:cs typeface="Source Sans Pro"/>
                <a:sym typeface="Source Sans Pro"/>
              </a:rPr>
              <a:t>2019</a:t>
            </a:r>
            <a:endParaRPr>
              <a:latin typeface="Source Sans Pro"/>
              <a:ea typeface="Source Sans Pro"/>
              <a:cs typeface="Source Sans Pro"/>
              <a:sym typeface="Source Sans Pro"/>
            </a:endParaRPr>
          </a:p>
        </p:txBody>
      </p:sp>
      <p:grpSp>
        <p:nvGrpSpPr>
          <p:cNvPr id="1709" name="Google Shape;1709;p199"/>
          <p:cNvGrpSpPr/>
          <p:nvPr/>
        </p:nvGrpSpPr>
        <p:grpSpPr>
          <a:xfrm>
            <a:off x="0" y="0"/>
            <a:ext cx="9144000" cy="773925"/>
            <a:chOff x="0" y="0"/>
            <a:chExt cx="9144000" cy="773925"/>
          </a:xfrm>
        </p:grpSpPr>
        <p:pic>
          <p:nvPicPr>
            <p:cNvPr id="1710" name="Google Shape;1710;p199"/>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711" name="Google Shape;1711;p199"/>
            <p:cNvGrpSpPr/>
            <p:nvPr/>
          </p:nvGrpSpPr>
          <p:grpSpPr>
            <a:xfrm>
              <a:off x="76200" y="0"/>
              <a:ext cx="9067800" cy="773925"/>
              <a:chOff x="76200" y="0"/>
              <a:chExt cx="9067800" cy="773925"/>
            </a:xfrm>
          </p:grpSpPr>
          <p:pic>
            <p:nvPicPr>
              <p:cNvPr id="1712" name="Google Shape;1712;p199"/>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713" name="Google Shape;1713;p19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14" name="Google Shape;1714;p199"/>
          <p:cNvPicPr preferRelativeResize="0"/>
          <p:nvPr/>
        </p:nvPicPr>
        <p:blipFill rotWithShape="1">
          <a:blip r:embed="rId4">
            <a:alphaModFix/>
          </a:blip>
          <a:srcRect/>
          <a:stretch/>
        </p:blipFill>
        <p:spPr>
          <a:xfrm>
            <a:off x="8407311" y="49179"/>
            <a:ext cx="548700" cy="675567"/>
          </a:xfrm>
          <a:prstGeom prst="rect">
            <a:avLst/>
          </a:prstGeom>
          <a:noFill/>
          <a:ln>
            <a:noFill/>
          </a:ln>
        </p:spPr>
      </p:pic>
      <p:cxnSp>
        <p:nvCxnSpPr>
          <p:cNvPr id="1715" name="Google Shape;1715;p199"/>
          <p:cNvCxnSpPr/>
          <p:nvPr/>
        </p:nvCxnSpPr>
        <p:spPr>
          <a:xfrm rot="10800000">
            <a:off x="385363"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99"/>
          <p:cNvCxnSpPr/>
          <p:nvPr/>
        </p:nvCxnSpPr>
        <p:spPr>
          <a:xfrm rot="10800000">
            <a:off x="3136175"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7" name="Google Shape;1717;p199"/>
          <p:cNvCxnSpPr/>
          <p:nvPr/>
        </p:nvCxnSpPr>
        <p:spPr>
          <a:xfrm rot="10800000">
            <a:off x="4990475"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8" name="Google Shape;1718;p199"/>
          <p:cNvCxnSpPr/>
          <p:nvPr/>
        </p:nvCxnSpPr>
        <p:spPr>
          <a:xfrm rot="10800000">
            <a:off x="6820500"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99"/>
          <p:cNvCxnSpPr/>
          <p:nvPr/>
        </p:nvCxnSpPr>
        <p:spPr>
          <a:xfrm rot="10800000">
            <a:off x="548625" y="29133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99"/>
          <p:cNvCxnSpPr/>
          <p:nvPr/>
        </p:nvCxnSpPr>
        <p:spPr>
          <a:xfrm rot="10800000">
            <a:off x="2408725" y="29379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21" name="Google Shape;1721;p199"/>
          <p:cNvCxnSpPr/>
          <p:nvPr/>
        </p:nvCxnSpPr>
        <p:spPr>
          <a:xfrm rot="10800000">
            <a:off x="4807600" y="2925625"/>
            <a:ext cx="0" cy="2073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5"/>
        <p:cNvGrpSpPr/>
        <p:nvPr/>
      </p:nvGrpSpPr>
      <p:grpSpPr>
        <a:xfrm>
          <a:off x="0" y="0"/>
          <a:ext cx="0" cy="0"/>
          <a:chOff x="0" y="0"/>
          <a:chExt cx="0" cy="0"/>
        </a:xfrm>
      </p:grpSpPr>
      <p:sp>
        <p:nvSpPr>
          <p:cNvPr id="1726" name="Google Shape;1726;p200"/>
          <p:cNvSpPr txBox="1">
            <a:spLocks noGrp="1"/>
          </p:cNvSpPr>
          <p:nvPr>
            <p:ph type="body" idx="1"/>
          </p:nvPr>
        </p:nvSpPr>
        <p:spPr>
          <a:xfrm>
            <a:off x="155899" y="1032675"/>
            <a:ext cx="8485181" cy="3906300"/>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Clr>
                <a:schemeClr val="dk1"/>
              </a:buClr>
              <a:buSzPts val="1600"/>
              <a:buNone/>
            </a:pPr>
            <a:r>
              <a:rPr lang="en" sz="2000">
                <a:solidFill>
                  <a:schemeClr val="dk1"/>
                </a:solidFill>
                <a:latin typeface="Source Sans Pro"/>
                <a:ea typeface="Source Sans Pro"/>
                <a:cs typeface="Source Sans Pro"/>
                <a:sym typeface="Source Sans Pro"/>
              </a:rPr>
              <a:t>January 29, 2019: First decline in revenues and profits in a decade</a:t>
            </a:r>
            <a:endParaRPr>
              <a:latin typeface="Source Sans Pro Light"/>
              <a:ea typeface="Source Sans Pro Light"/>
              <a:cs typeface="Source Sans Pro Light"/>
              <a:sym typeface="Source Sans Pro Light"/>
            </a:endParaRPr>
          </a:p>
          <a:p>
            <a:pPr marL="127000" lvl="0" indent="0" algn="l" rtl="0">
              <a:lnSpc>
                <a:spcPct val="100000"/>
              </a:lnSpc>
              <a:spcBef>
                <a:spcPts val="1200"/>
              </a:spcBef>
              <a:spcAft>
                <a:spcPts val="0"/>
              </a:spcAft>
              <a:buClr>
                <a:schemeClr val="dk1"/>
              </a:buClr>
              <a:buSzPts val="1600"/>
              <a:buNone/>
            </a:pPr>
            <a:r>
              <a:rPr lang="en" sz="2000">
                <a:solidFill>
                  <a:schemeClr val="dk1"/>
                </a:solidFill>
                <a:latin typeface="Source Sans Pro"/>
                <a:ea typeface="Source Sans Pro"/>
                <a:cs typeface="Source Sans Pro"/>
                <a:sym typeface="Source Sans Pro"/>
              </a:rPr>
              <a:t>March, 2019: Introduction of new iPad Air, iPad Mini, iMac, AirPods, Apple Card and other services i.e. Apple TV+, Apple News+ and Apple Arcade</a:t>
            </a:r>
            <a:endParaRPr sz="2000">
              <a:solidFill>
                <a:schemeClr val="dk1"/>
              </a:solidFill>
              <a:latin typeface="Source Sans Pro"/>
              <a:ea typeface="Source Sans Pro"/>
              <a:cs typeface="Source Sans Pro"/>
              <a:sym typeface="Source Sans Pro"/>
            </a:endParaRPr>
          </a:p>
          <a:p>
            <a:pPr marL="127000" lvl="0" indent="0" algn="l" rtl="0">
              <a:lnSpc>
                <a:spcPct val="100000"/>
              </a:lnSpc>
              <a:spcBef>
                <a:spcPts val="1200"/>
              </a:spcBef>
              <a:spcAft>
                <a:spcPts val="0"/>
              </a:spcAft>
              <a:buClr>
                <a:schemeClr val="dk1"/>
              </a:buClr>
              <a:buSzPts val="1600"/>
              <a:buNone/>
            </a:pPr>
            <a:r>
              <a:rPr lang="en" sz="2000">
                <a:solidFill>
                  <a:schemeClr val="dk1"/>
                </a:solidFill>
                <a:latin typeface="Source Sans Pro"/>
                <a:ea typeface="Source Sans Pro"/>
                <a:cs typeface="Source Sans Pro"/>
                <a:sym typeface="Source Sans Pro"/>
              </a:rPr>
              <a:t>May, 2019: Introduction of new MacBook Pro and iPod Touch</a:t>
            </a:r>
            <a:endParaRPr>
              <a:latin typeface="Source Sans Pro Light"/>
              <a:ea typeface="Source Sans Pro Light"/>
              <a:cs typeface="Source Sans Pro Light"/>
              <a:sym typeface="Source Sans Pro Light"/>
            </a:endParaRPr>
          </a:p>
          <a:p>
            <a:pPr marL="127000" lvl="0" indent="0" algn="l" rtl="0">
              <a:lnSpc>
                <a:spcPct val="100000"/>
              </a:lnSpc>
              <a:spcBef>
                <a:spcPts val="1200"/>
              </a:spcBef>
              <a:spcAft>
                <a:spcPts val="0"/>
              </a:spcAft>
              <a:buClr>
                <a:schemeClr val="dk1"/>
              </a:buClr>
              <a:buSzPts val="1600"/>
              <a:buNone/>
            </a:pPr>
            <a:r>
              <a:rPr lang="en" sz="2000">
                <a:solidFill>
                  <a:schemeClr val="dk1"/>
                </a:solidFill>
                <a:latin typeface="Source Sans Pro"/>
                <a:ea typeface="Source Sans Pro"/>
                <a:cs typeface="Source Sans Pro"/>
                <a:sym typeface="Source Sans Pro"/>
              </a:rPr>
              <a:t>July, 2019: Introduction of new MacBook Air, acquired Intel’s smartphone modem business for US$1 billion</a:t>
            </a:r>
            <a:endParaRPr>
              <a:latin typeface="Source Sans Pro Light"/>
              <a:ea typeface="Source Sans Pro Light"/>
              <a:cs typeface="Source Sans Pro Light"/>
              <a:sym typeface="Source Sans Pro Light"/>
            </a:endParaRPr>
          </a:p>
          <a:p>
            <a:pPr marL="127000" lvl="0" indent="0" algn="l" rtl="0">
              <a:lnSpc>
                <a:spcPct val="100000"/>
              </a:lnSpc>
              <a:spcBef>
                <a:spcPts val="1200"/>
              </a:spcBef>
              <a:spcAft>
                <a:spcPts val="0"/>
              </a:spcAft>
              <a:buClr>
                <a:schemeClr val="dk1"/>
              </a:buClr>
              <a:buSzPts val="1600"/>
              <a:buNone/>
            </a:pPr>
            <a:r>
              <a:rPr lang="en" sz="2000">
                <a:solidFill>
                  <a:schemeClr val="dk1"/>
                </a:solidFill>
                <a:latin typeface="Source Sans Pro"/>
                <a:ea typeface="Source Sans Pro"/>
                <a:cs typeface="Source Sans Pro"/>
                <a:sym typeface="Source Sans Pro"/>
              </a:rPr>
              <a:t>September, 2019: Introduction of Apple Watch Series 5, iPhone 11, new iPad and upgrade iPhone 8 to 128GB</a:t>
            </a:r>
            <a:endParaRPr>
              <a:latin typeface="Source Sans Pro Light"/>
              <a:ea typeface="Source Sans Pro Light"/>
              <a:cs typeface="Source Sans Pro Light"/>
              <a:sym typeface="Source Sans Pro Light"/>
            </a:endParaRPr>
          </a:p>
          <a:p>
            <a:pPr marL="457200" lvl="0" indent="-228600" algn="l" rtl="0">
              <a:lnSpc>
                <a:spcPct val="100000"/>
              </a:lnSpc>
              <a:spcBef>
                <a:spcPts val="1200"/>
              </a:spcBef>
              <a:spcAft>
                <a:spcPts val="1200"/>
              </a:spcAft>
              <a:buClr>
                <a:schemeClr val="dk1"/>
              </a:buClr>
              <a:buSzPts val="1600"/>
              <a:buFont typeface="Arial"/>
              <a:buNone/>
            </a:pPr>
            <a:endParaRPr sz="2000">
              <a:solidFill>
                <a:schemeClr val="dk1"/>
              </a:solidFill>
              <a:latin typeface="Source Sans Pro"/>
              <a:ea typeface="Source Sans Pro"/>
              <a:cs typeface="Source Sans Pro"/>
              <a:sym typeface="Source Sans Pro"/>
            </a:endParaRPr>
          </a:p>
        </p:txBody>
      </p:sp>
      <p:sp>
        <p:nvSpPr>
          <p:cNvPr id="1727" name="Google Shape;1727;p20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159</a:t>
            </a:fld>
            <a:endParaRPr/>
          </a:p>
        </p:txBody>
      </p:sp>
      <p:pic>
        <p:nvPicPr>
          <p:cNvPr id="1728" name="Google Shape;1728;p200"/>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729" name="Google Shape;1729;p200"/>
          <p:cNvGrpSpPr/>
          <p:nvPr/>
        </p:nvGrpSpPr>
        <p:grpSpPr>
          <a:xfrm>
            <a:off x="0" y="0"/>
            <a:ext cx="9144000" cy="773925"/>
            <a:chOff x="0" y="0"/>
            <a:chExt cx="9144000" cy="773925"/>
          </a:xfrm>
        </p:grpSpPr>
        <p:pic>
          <p:nvPicPr>
            <p:cNvPr id="1730" name="Google Shape;1730;p20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731" name="Google Shape;1731;p200"/>
            <p:cNvGrpSpPr/>
            <p:nvPr/>
          </p:nvGrpSpPr>
          <p:grpSpPr>
            <a:xfrm>
              <a:off x="76200" y="0"/>
              <a:ext cx="9067800" cy="773925"/>
              <a:chOff x="76200" y="0"/>
              <a:chExt cx="9067800" cy="773925"/>
            </a:xfrm>
          </p:grpSpPr>
          <p:pic>
            <p:nvPicPr>
              <p:cNvPr id="1732" name="Google Shape;1732;p20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733" name="Google Shape;1733;p20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 in 2019</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34" name="Google Shape;1734;p200"/>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Aspects of Industry</a:t>
            </a:r>
            <a:endParaRPr/>
          </a:p>
        </p:txBody>
      </p:sp>
      <p:sp>
        <p:nvSpPr>
          <p:cNvPr id="397" name="Google Shape;397;p5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lnSpc>
                <a:spcPct val="70000"/>
              </a:lnSpc>
              <a:spcBef>
                <a:spcPts val="0"/>
              </a:spcBef>
              <a:spcAft>
                <a:spcPts val="0"/>
              </a:spcAft>
              <a:buClr>
                <a:srgbClr val="FFFFFF"/>
              </a:buClr>
              <a:buSzPts val="1800"/>
              <a:buChar char="-"/>
            </a:pPr>
            <a:r>
              <a:rPr lang="en" sz="1800">
                <a:solidFill>
                  <a:srgbClr val="FFFFFF"/>
                </a:solidFill>
              </a:rPr>
              <a:t>Internet</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Computers</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Laptops</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Smartphones</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Smart watches</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Operating Systems</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Cloud Computing</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a:solidFill>
                  <a:srgbClr val="FFFFFF"/>
                </a:solidFill>
              </a:rPr>
              <a:t>VR</a:t>
            </a:r>
            <a:endParaRPr sz="1800">
              <a:solidFill>
                <a:srgbClr val="FFFFFF"/>
              </a:solidFill>
            </a:endParaRPr>
          </a:p>
          <a:p>
            <a:pPr marL="0" lvl="0" indent="0" algn="l" rtl="0">
              <a:lnSpc>
                <a:spcPct val="70000"/>
              </a:lnSpc>
              <a:spcBef>
                <a:spcPts val="0"/>
              </a:spcBef>
              <a:spcAft>
                <a:spcPts val="0"/>
              </a:spcAft>
              <a:buNone/>
            </a:pPr>
            <a:endParaRPr sz="1800">
              <a:solidFill>
                <a:srgbClr val="FFFFFF"/>
              </a:solidFill>
            </a:endParaRPr>
          </a:p>
          <a:p>
            <a:pPr marL="457200" lvl="0" indent="0" algn="l" rtl="0">
              <a:spcBef>
                <a:spcPts val="0"/>
              </a:spcBef>
              <a:spcAft>
                <a:spcPts val="1600"/>
              </a:spcAft>
              <a:buNone/>
            </a:pPr>
            <a:endParaRPr sz="1800">
              <a:solidFill>
                <a:srgbClr val="FFFFFF"/>
              </a:solidFill>
            </a:endParaRPr>
          </a:p>
        </p:txBody>
      </p:sp>
      <p:pic>
        <p:nvPicPr>
          <p:cNvPr id="398" name="Google Shape;398;p57"/>
          <p:cNvPicPr preferRelativeResize="0"/>
          <p:nvPr/>
        </p:nvPicPr>
        <p:blipFill>
          <a:blip r:embed="rId3">
            <a:alphaModFix/>
          </a:blip>
          <a:stretch>
            <a:fillRect/>
          </a:stretch>
        </p:blipFill>
        <p:spPr>
          <a:xfrm>
            <a:off x="5043750" y="1628294"/>
            <a:ext cx="3126000" cy="22676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0" y="0"/>
          <a:ext cx="0" cy="0"/>
          <a:chOff x="0" y="0"/>
          <a:chExt cx="0" cy="0"/>
        </a:xfrm>
      </p:grpSpPr>
      <p:sp>
        <p:nvSpPr>
          <p:cNvPr id="1739" name="Google Shape;1739;p20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160</a:t>
            </a:fld>
            <a:endParaRPr/>
          </a:p>
        </p:txBody>
      </p:sp>
      <p:graphicFrame>
        <p:nvGraphicFramePr>
          <p:cNvPr id="1740" name="Google Shape;1740;p201"/>
          <p:cNvGraphicFramePr/>
          <p:nvPr/>
        </p:nvGraphicFramePr>
        <p:xfrm>
          <a:off x="146650" y="1221599"/>
          <a:ext cx="3000000" cy="3000000"/>
        </p:xfrm>
        <a:graphic>
          <a:graphicData uri="http://schemas.openxmlformats.org/drawingml/2006/table">
            <a:tbl>
              <a:tblPr>
                <a:noFill/>
                <a:tableStyleId>{8CF733E6-28A8-40C6-A276-3B9CE2AD33BB}</a:tableStyleId>
              </a:tblPr>
              <a:tblGrid>
                <a:gridCol w="1617825"/>
                <a:gridCol w="5621175"/>
              </a:tblGrid>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1997</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NeXT (Computer programming services)</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OS X and iOS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▪$404 million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2000</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SoundJam MP (Software)</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iTunes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▪2005: Fingerworks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 Multi-touchscreen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2008</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P.A. Semi (Semiconductors)</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Apple A4 and A5 chips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▪$278 million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2009</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Lala.com (Music streaming)</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iCloud, iTunes Match</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▪$80 million</a:t>
                      </a:r>
                      <a:endParaRPr sz="2400" u="none" strike="noStrike" cap="none">
                        <a:solidFill>
                          <a:schemeClr val="dk1"/>
                        </a:solidFill>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741" name="Google Shape;1741;p201"/>
          <p:cNvPicPr preferRelativeResize="0"/>
          <p:nvPr/>
        </p:nvPicPr>
        <p:blipFill rotWithShape="1">
          <a:blip r:embed="rId3">
            <a:alphaModFix/>
          </a:blip>
          <a:srcRect l="17800" r="24531"/>
          <a:stretch/>
        </p:blipFill>
        <p:spPr>
          <a:xfrm>
            <a:off x="5983225" y="1321675"/>
            <a:ext cx="2561350" cy="2961250"/>
          </a:xfrm>
          <a:prstGeom prst="rect">
            <a:avLst/>
          </a:prstGeom>
          <a:noFill/>
          <a:ln>
            <a:noFill/>
          </a:ln>
        </p:spPr>
      </p:pic>
      <p:pic>
        <p:nvPicPr>
          <p:cNvPr id="1742" name="Google Shape;1742;p201"/>
          <p:cNvPicPr preferRelativeResize="0"/>
          <p:nvPr/>
        </p:nvPicPr>
        <p:blipFill rotWithShape="1">
          <a:blip r:embed="rId4">
            <a:alphaModFix/>
          </a:blip>
          <a:srcRect/>
          <a:stretch/>
        </p:blipFill>
        <p:spPr>
          <a:xfrm>
            <a:off x="7931866" y="4406233"/>
            <a:ext cx="548700" cy="675567"/>
          </a:xfrm>
          <a:prstGeom prst="rect">
            <a:avLst/>
          </a:prstGeom>
          <a:noFill/>
          <a:ln>
            <a:noFill/>
          </a:ln>
        </p:spPr>
      </p:pic>
      <p:grpSp>
        <p:nvGrpSpPr>
          <p:cNvPr id="1743" name="Google Shape;1743;p201"/>
          <p:cNvGrpSpPr/>
          <p:nvPr/>
        </p:nvGrpSpPr>
        <p:grpSpPr>
          <a:xfrm>
            <a:off x="0" y="0"/>
            <a:ext cx="9144000" cy="773925"/>
            <a:chOff x="0" y="0"/>
            <a:chExt cx="9144000" cy="773925"/>
          </a:xfrm>
        </p:grpSpPr>
        <p:pic>
          <p:nvPicPr>
            <p:cNvPr id="1744" name="Google Shape;1744;p201"/>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745" name="Google Shape;1745;p201"/>
            <p:cNvGrpSpPr/>
            <p:nvPr/>
          </p:nvGrpSpPr>
          <p:grpSpPr>
            <a:xfrm>
              <a:off x="76200" y="0"/>
              <a:ext cx="9067800" cy="773925"/>
              <a:chOff x="76200" y="0"/>
              <a:chExt cx="9067800" cy="773925"/>
            </a:xfrm>
          </p:grpSpPr>
          <p:pic>
            <p:nvPicPr>
              <p:cNvPr id="1746" name="Google Shape;1746;p201"/>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747" name="Google Shape;1747;p20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48" name="Google Shape;1748;p201"/>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2"/>
        <p:cNvGrpSpPr/>
        <p:nvPr/>
      </p:nvGrpSpPr>
      <p:grpSpPr>
        <a:xfrm>
          <a:off x="0" y="0"/>
          <a:ext cx="0" cy="0"/>
          <a:chOff x="0" y="0"/>
          <a:chExt cx="0" cy="0"/>
        </a:xfrm>
      </p:grpSpPr>
      <p:sp>
        <p:nvSpPr>
          <p:cNvPr id="1753" name="Google Shape;1753;p20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161</a:t>
            </a:fld>
            <a:endParaRPr/>
          </a:p>
        </p:txBody>
      </p:sp>
      <p:sp>
        <p:nvSpPr>
          <p:cNvPr id="1754" name="Google Shape;1754;p202"/>
          <p:cNvSpPr txBox="1">
            <a:spLocks noGrp="1"/>
          </p:cNvSpPr>
          <p:nvPr>
            <p:ph type="title"/>
          </p:nvPr>
        </p:nvSpPr>
        <p:spPr>
          <a:xfrm>
            <a:off x="320725" y="204725"/>
            <a:ext cx="5511300" cy="705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4000" b="1">
                <a:latin typeface="Source Sans Pro"/>
                <a:ea typeface="Source Sans Pro"/>
                <a:cs typeface="Source Sans Pro"/>
                <a:sym typeface="Source Sans Pro"/>
              </a:rPr>
              <a:t>Key Acquisitions</a:t>
            </a:r>
            <a:endParaRPr sz="4000" b="1">
              <a:latin typeface="Source Sans Pro"/>
              <a:ea typeface="Source Sans Pro"/>
              <a:cs typeface="Source Sans Pro"/>
              <a:sym typeface="Source Sans Pro"/>
            </a:endParaRPr>
          </a:p>
        </p:txBody>
      </p:sp>
      <p:graphicFrame>
        <p:nvGraphicFramePr>
          <p:cNvPr id="1755" name="Google Shape;1755;p202"/>
          <p:cNvGraphicFramePr/>
          <p:nvPr/>
        </p:nvGraphicFramePr>
        <p:xfrm>
          <a:off x="195079" y="1098750"/>
          <a:ext cx="3000000" cy="3000000"/>
        </p:xfrm>
        <a:graphic>
          <a:graphicData uri="http://schemas.openxmlformats.org/drawingml/2006/table">
            <a:tbl>
              <a:tblPr>
                <a:noFill/>
                <a:tableStyleId>{8CF733E6-28A8-40C6-A276-3B9CE2AD33BB}</a:tableStyleId>
              </a:tblPr>
              <a:tblGrid>
                <a:gridCol w="1617825"/>
                <a:gridCol w="5621175"/>
              </a:tblGrid>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2010</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Siri (Voice control software)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Siri</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▪$200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2012</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Chomp (App search engine)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App store</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▪$50 million</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AuthenTec (PC and mobile security)</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Touch ID</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▪$356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2014</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Beats Electronics</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▪Derived products: Apple Music</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▪$3 Billion </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2015</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linX (Camera)</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Derived products: iPod, iPhone, iPad</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$20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756" name="Google Shape;1756;p202"/>
          <p:cNvPicPr preferRelativeResize="0"/>
          <p:nvPr/>
        </p:nvPicPr>
        <p:blipFill rotWithShape="1">
          <a:blip r:embed="rId3">
            <a:alphaModFix/>
          </a:blip>
          <a:srcRect/>
          <a:stretch/>
        </p:blipFill>
        <p:spPr>
          <a:xfrm>
            <a:off x="7797225" y="3461066"/>
            <a:ext cx="925541" cy="925541"/>
          </a:xfrm>
          <a:prstGeom prst="rect">
            <a:avLst/>
          </a:prstGeom>
          <a:noFill/>
          <a:ln>
            <a:noFill/>
          </a:ln>
        </p:spPr>
      </p:pic>
      <p:pic>
        <p:nvPicPr>
          <p:cNvPr id="1757" name="Google Shape;1757;p202"/>
          <p:cNvPicPr preferRelativeResize="0"/>
          <p:nvPr/>
        </p:nvPicPr>
        <p:blipFill rotWithShape="1">
          <a:blip r:embed="rId4">
            <a:alphaModFix/>
          </a:blip>
          <a:srcRect/>
          <a:stretch/>
        </p:blipFill>
        <p:spPr>
          <a:xfrm>
            <a:off x="5362104" y="859713"/>
            <a:ext cx="1429750" cy="1429750"/>
          </a:xfrm>
          <a:prstGeom prst="rect">
            <a:avLst/>
          </a:prstGeom>
          <a:noFill/>
          <a:ln>
            <a:noFill/>
          </a:ln>
        </p:spPr>
      </p:pic>
      <p:pic>
        <p:nvPicPr>
          <p:cNvPr id="1758" name="Google Shape;1758;p202"/>
          <p:cNvPicPr preferRelativeResize="0"/>
          <p:nvPr/>
        </p:nvPicPr>
        <p:blipFill rotWithShape="1">
          <a:blip r:embed="rId5">
            <a:alphaModFix/>
          </a:blip>
          <a:srcRect/>
          <a:stretch/>
        </p:blipFill>
        <p:spPr>
          <a:xfrm>
            <a:off x="7931866" y="4330033"/>
            <a:ext cx="548700" cy="675567"/>
          </a:xfrm>
          <a:prstGeom prst="rect">
            <a:avLst/>
          </a:prstGeom>
          <a:noFill/>
          <a:ln>
            <a:noFill/>
          </a:ln>
        </p:spPr>
      </p:pic>
      <p:pic>
        <p:nvPicPr>
          <p:cNvPr id="1759" name="Google Shape;1759;p202"/>
          <p:cNvPicPr preferRelativeResize="0"/>
          <p:nvPr/>
        </p:nvPicPr>
        <p:blipFill>
          <a:blip r:embed="rId6">
            <a:alphaModFix/>
          </a:blip>
          <a:stretch>
            <a:fillRect/>
          </a:stretch>
        </p:blipFill>
        <p:spPr>
          <a:xfrm>
            <a:off x="5736500" y="2527646"/>
            <a:ext cx="3169150" cy="798775"/>
          </a:xfrm>
          <a:prstGeom prst="rect">
            <a:avLst/>
          </a:prstGeom>
          <a:noFill/>
          <a:ln>
            <a:noFill/>
          </a:ln>
        </p:spPr>
      </p:pic>
      <p:grpSp>
        <p:nvGrpSpPr>
          <p:cNvPr id="1760" name="Google Shape;1760;p202"/>
          <p:cNvGrpSpPr/>
          <p:nvPr/>
        </p:nvGrpSpPr>
        <p:grpSpPr>
          <a:xfrm>
            <a:off x="0" y="0"/>
            <a:ext cx="9144000" cy="773925"/>
            <a:chOff x="0" y="0"/>
            <a:chExt cx="9144000" cy="773925"/>
          </a:xfrm>
        </p:grpSpPr>
        <p:pic>
          <p:nvPicPr>
            <p:cNvPr id="1761" name="Google Shape;1761;p202"/>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762" name="Google Shape;1762;p202"/>
            <p:cNvGrpSpPr/>
            <p:nvPr/>
          </p:nvGrpSpPr>
          <p:grpSpPr>
            <a:xfrm>
              <a:off x="76200" y="0"/>
              <a:ext cx="9067800" cy="773925"/>
              <a:chOff x="76200" y="0"/>
              <a:chExt cx="9067800" cy="773925"/>
            </a:xfrm>
          </p:grpSpPr>
          <p:pic>
            <p:nvPicPr>
              <p:cNvPr id="1763" name="Google Shape;1763;p202"/>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764" name="Google Shape;1764;p20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II</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65" name="Google Shape;1765;p202"/>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9"/>
        <p:cNvGrpSpPr/>
        <p:nvPr/>
      </p:nvGrpSpPr>
      <p:grpSpPr>
        <a:xfrm>
          <a:off x="0" y="0"/>
          <a:ext cx="0" cy="0"/>
          <a:chOff x="0" y="0"/>
          <a:chExt cx="0" cy="0"/>
        </a:xfrm>
      </p:grpSpPr>
      <p:sp>
        <p:nvSpPr>
          <p:cNvPr id="1770" name="Google Shape;1770;p20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162</a:t>
            </a:fld>
            <a:endParaRPr/>
          </a:p>
        </p:txBody>
      </p:sp>
      <p:graphicFrame>
        <p:nvGraphicFramePr>
          <p:cNvPr id="1771" name="Google Shape;1771;p203"/>
          <p:cNvGraphicFramePr/>
          <p:nvPr/>
        </p:nvGraphicFramePr>
        <p:xfrm>
          <a:off x="217950" y="937931"/>
          <a:ext cx="3000000" cy="3000000"/>
        </p:xfrm>
        <a:graphic>
          <a:graphicData uri="http://schemas.openxmlformats.org/drawingml/2006/table">
            <a:tbl>
              <a:tblPr>
                <a:noFill/>
                <a:tableStyleId>{8CF733E6-28A8-40C6-A276-3B9CE2AD33BB}</a:tableStyleId>
              </a:tblPr>
              <a:tblGrid>
                <a:gridCol w="1617825"/>
                <a:gridCol w="5621175"/>
              </a:tblGrid>
              <a:tr h="5476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2016</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Flyby Media (Augmented reality software)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Acquired to aid Apple’s in developing for virtual reality</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10215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2017</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Lattice Data (Artificial Intelligence)</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Acquired to aid Apple’s Development in AI</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$200 Million</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Workflow (Automation and scripting app)</a:t>
                      </a:r>
                      <a:endParaRPr sz="1600" b="1"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9505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2018</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i="0" u="none" strike="noStrike" cap="none">
                          <a:solidFill>
                            <a:schemeClr val="dk1"/>
                          </a:solidFill>
                          <a:latin typeface="Source Sans Pro"/>
                          <a:ea typeface="Source Sans Pro"/>
                          <a:cs typeface="Source Sans Pro"/>
                          <a:sym typeface="Source Sans Pro"/>
                        </a:rPr>
                        <a:t>Akonia Holographics (Augmented Reality Goggle)</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Shazam (Music and Image Recognition)</a:t>
                      </a:r>
                      <a:endParaRPr>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u="none" strike="noStrike" cap="none">
                          <a:solidFill>
                            <a:schemeClr val="dk1"/>
                          </a:solidFill>
                          <a:latin typeface="Source Sans Pro"/>
                          <a:ea typeface="Source Sans Pro"/>
                          <a:cs typeface="Source Sans Pro"/>
                          <a:sym typeface="Source Sans Pro"/>
                        </a:rPr>
                        <a:t>$400 Million</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Dialog Semiconductor (Chip Development)</a:t>
                      </a:r>
                      <a:endParaRPr sz="18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1494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2019</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Source Sans Pro"/>
                          <a:ea typeface="Source Sans Pro"/>
                          <a:cs typeface="Source Sans Pro"/>
                          <a:sym typeface="Source Sans Pro"/>
                        </a:rPr>
                        <a:t>Stamplay (Backend Development)</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600" i="0" u="none" strike="noStrike" cap="none">
                          <a:solidFill>
                            <a:schemeClr val="dk1"/>
                          </a:solidFill>
                          <a:latin typeface="Source Sans Pro"/>
                          <a:ea typeface="Source Sans Pro"/>
                          <a:cs typeface="Source Sans Pro"/>
                          <a:sym typeface="Source Sans Pro"/>
                        </a:rPr>
                        <a:t>$5.6 Million</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Source Sans Pro"/>
                          <a:ea typeface="Source Sans Pro"/>
                          <a:cs typeface="Source Sans Pro"/>
                          <a:sym typeface="Source Sans Pro"/>
                        </a:rPr>
                        <a:t>Drive.ai(Autonomous Vehicles)</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Source Sans Pro"/>
                          <a:ea typeface="Source Sans Pro"/>
                          <a:cs typeface="Source Sans Pro"/>
                          <a:sym typeface="Source Sans Pro"/>
                        </a:rPr>
                        <a:t>Intel Mobile Communications (Smartphone Modem)</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600" u="none" strike="noStrike" cap="none">
                          <a:solidFill>
                            <a:schemeClr val="dk1"/>
                          </a:solidFill>
                          <a:latin typeface="Source Sans Pro"/>
                          <a:ea typeface="Source Sans Pro"/>
                          <a:cs typeface="Source Sans Pro"/>
                          <a:sym typeface="Source Sans Pro"/>
                        </a:rPr>
                        <a:t>$1 Billion</a:t>
                      </a:r>
                      <a:endParaRPr sz="1600" b="1" i="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772" name="Google Shape;1772;p203"/>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773" name="Google Shape;1773;p203"/>
          <p:cNvGrpSpPr/>
          <p:nvPr/>
        </p:nvGrpSpPr>
        <p:grpSpPr>
          <a:xfrm>
            <a:off x="0" y="0"/>
            <a:ext cx="9144000" cy="773925"/>
            <a:chOff x="0" y="0"/>
            <a:chExt cx="9144000" cy="773925"/>
          </a:xfrm>
        </p:grpSpPr>
        <p:pic>
          <p:nvPicPr>
            <p:cNvPr id="1774" name="Google Shape;1774;p20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775" name="Google Shape;1775;p203"/>
            <p:cNvGrpSpPr/>
            <p:nvPr/>
          </p:nvGrpSpPr>
          <p:grpSpPr>
            <a:xfrm>
              <a:off x="76200" y="0"/>
              <a:ext cx="9067800" cy="773925"/>
              <a:chOff x="76200" y="0"/>
              <a:chExt cx="9067800" cy="773925"/>
            </a:xfrm>
          </p:grpSpPr>
          <p:pic>
            <p:nvPicPr>
              <p:cNvPr id="1776" name="Google Shape;1776;p20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777" name="Google Shape;1777;p20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III</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78" name="Google Shape;1778;p20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2"/>
        <p:cNvGrpSpPr/>
        <p:nvPr/>
      </p:nvGrpSpPr>
      <p:grpSpPr>
        <a:xfrm>
          <a:off x="0" y="0"/>
          <a:ext cx="0" cy="0"/>
          <a:chOff x="0" y="0"/>
          <a:chExt cx="0" cy="0"/>
        </a:xfrm>
      </p:grpSpPr>
      <p:pic>
        <p:nvPicPr>
          <p:cNvPr id="1783" name="Google Shape;1783;p204"/>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784" name="Google Shape;1784;p204"/>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163</a:t>
            </a:fld>
            <a:endParaRPr>
              <a:solidFill>
                <a:srgbClr val="999999"/>
              </a:solidFill>
            </a:endParaRPr>
          </a:p>
        </p:txBody>
      </p:sp>
      <p:graphicFrame>
        <p:nvGraphicFramePr>
          <p:cNvPr id="1785" name="Google Shape;1785;p204"/>
          <p:cNvGraphicFramePr/>
          <p:nvPr/>
        </p:nvGraphicFramePr>
        <p:xfrm>
          <a:off x="423729" y="3957522"/>
          <a:ext cx="3000000" cy="3000000"/>
        </p:xfrm>
        <a:graphic>
          <a:graphicData uri="http://schemas.openxmlformats.org/drawingml/2006/table">
            <a:tbl>
              <a:tblPr firstRow="1" bandRow="1">
                <a:noFill/>
                <a:tableStyleId>{087E5894-B519-4EB6-AEF4-E389050956EB}</a:tableStyleId>
              </a:tblPr>
              <a:tblGrid>
                <a:gridCol w="6753050"/>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tr>
            </a:tbl>
          </a:graphicData>
        </a:graphic>
      </p:graphicFrame>
      <p:sp>
        <p:nvSpPr>
          <p:cNvPr id="1786" name="Google Shape;1786;p204"/>
          <p:cNvSpPr txBox="1">
            <a:spLocks noGrp="1"/>
          </p:cNvSpPr>
          <p:nvPr>
            <p:ph type="title" idx="4294967295"/>
          </p:nvPr>
        </p:nvSpPr>
        <p:spPr>
          <a:xfrm>
            <a:off x="1438225" y="4033725"/>
            <a:ext cx="61551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Management Team</a:t>
            </a:r>
            <a:endParaRPr b="1">
              <a:solidFill>
                <a:srgbClr val="FFFFFF"/>
              </a:solidFill>
              <a:latin typeface="Source Sans Pro"/>
              <a:ea typeface="Source Sans Pro"/>
              <a:cs typeface="Source Sans Pro"/>
              <a:sym typeface="Source Sans Pro"/>
            </a:endParaRPr>
          </a:p>
        </p:txBody>
      </p:sp>
      <p:pic>
        <p:nvPicPr>
          <p:cNvPr id="1787" name="Google Shape;1787;p204"/>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1"/>
        <p:cNvGrpSpPr/>
        <p:nvPr/>
      </p:nvGrpSpPr>
      <p:grpSpPr>
        <a:xfrm>
          <a:off x="0" y="0"/>
          <a:ext cx="0" cy="0"/>
          <a:chOff x="0" y="0"/>
          <a:chExt cx="0" cy="0"/>
        </a:xfrm>
      </p:grpSpPr>
      <p:sp>
        <p:nvSpPr>
          <p:cNvPr id="1792" name="Google Shape;1792;p20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164</a:t>
            </a:fld>
            <a:endParaRPr/>
          </a:p>
        </p:txBody>
      </p:sp>
      <p:sp>
        <p:nvSpPr>
          <p:cNvPr id="1793" name="Google Shape;1793;p205"/>
          <p:cNvSpPr txBox="1">
            <a:spLocks noGrp="1"/>
          </p:cNvSpPr>
          <p:nvPr>
            <p:ph type="title"/>
          </p:nvPr>
        </p:nvSpPr>
        <p:spPr>
          <a:xfrm>
            <a:off x="267200" y="761150"/>
            <a:ext cx="5511300" cy="804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a:latin typeface="Source Sans Pro"/>
                <a:ea typeface="Source Sans Pro"/>
                <a:cs typeface="Source Sans Pro"/>
                <a:sym typeface="Source Sans Pro"/>
              </a:rPr>
              <a:t>Steve Jobs</a:t>
            </a:r>
            <a:endParaRPr>
              <a:latin typeface="Source Sans Pro"/>
              <a:ea typeface="Source Sans Pro"/>
              <a:cs typeface="Source Sans Pro"/>
              <a:sym typeface="Source Sans Pro"/>
            </a:endParaRPr>
          </a:p>
        </p:txBody>
      </p:sp>
      <p:sp>
        <p:nvSpPr>
          <p:cNvPr id="1794" name="Google Shape;1794;p205"/>
          <p:cNvSpPr txBox="1">
            <a:spLocks noGrp="1"/>
          </p:cNvSpPr>
          <p:nvPr>
            <p:ph type="body" idx="1"/>
          </p:nvPr>
        </p:nvSpPr>
        <p:spPr>
          <a:xfrm>
            <a:off x="267200" y="1483255"/>
            <a:ext cx="6387900" cy="3544500"/>
          </a:xfrm>
          <a:prstGeom prst="rect">
            <a:avLst/>
          </a:prstGeom>
          <a:noFill/>
          <a:ln>
            <a:noFill/>
          </a:ln>
        </p:spPr>
        <p:txBody>
          <a:bodyPr spcFirstLastPara="1" wrap="square" lIns="91425" tIns="91425" rIns="91425" bIns="91425" anchor="t" anchorCtr="0">
            <a:noAutofit/>
          </a:bodyPr>
          <a:lstStyle/>
          <a:p>
            <a:pPr marL="133350" lvl="0" indent="0" algn="l" rtl="0">
              <a:lnSpc>
                <a:spcPct val="100000"/>
              </a:lnSpc>
              <a:spcBef>
                <a:spcPts val="0"/>
              </a:spcBef>
              <a:spcAft>
                <a:spcPts val="0"/>
              </a:spcAft>
              <a:buSzPts val="1500"/>
              <a:buNone/>
            </a:pPr>
            <a:r>
              <a:rPr lang="en" sz="2000" b="1">
                <a:latin typeface="Source Sans Pro"/>
                <a:ea typeface="Source Sans Pro"/>
                <a:cs typeface="Source Sans Pro"/>
                <a:sym typeface="Source Sans Pro"/>
              </a:rPr>
              <a:t>Co-founder (with Steve Wozniak) and former CEO </a:t>
            </a:r>
            <a:endParaRPr sz="2000" b="1">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Pioneer of the microcomputer revolution </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Education: Reed College (dropped out) </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Left the company in 1985, worked in: NeXT and PIXAR</a:t>
            </a:r>
            <a:endParaRPr>
              <a:latin typeface="Source Sans Pro Light"/>
              <a:ea typeface="Source Sans Pro Light"/>
              <a:cs typeface="Source Sans Pro Light"/>
              <a:sym typeface="Source Sans Pro Light"/>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Returned to Apple in 1997</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Collaborate with Jony Ive, overseeing the development of iMac, iTunes, iPhone iPad on the service side and Apple retail stores </a:t>
            </a:r>
            <a:endParaRPr sz="1800">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Source Sans Pro"/>
              <a:buChar char="•"/>
            </a:pPr>
            <a:r>
              <a:rPr lang="en" sz="1800">
                <a:latin typeface="Source Sans Pro"/>
                <a:ea typeface="Source Sans Pro"/>
                <a:cs typeface="Source Sans Pro"/>
                <a:sym typeface="Source Sans Pro"/>
              </a:rPr>
              <a:t>Diagnosed with a pancreatic neuroendocrine tumor in 2003 </a:t>
            </a:r>
            <a:endParaRPr>
              <a:latin typeface="Source Sans Pro Light"/>
              <a:ea typeface="Source Sans Pro Light"/>
              <a:cs typeface="Source Sans Pro Light"/>
              <a:sym typeface="Source Sans Pro Light"/>
            </a:endParaRPr>
          </a:p>
          <a:p>
            <a:pPr marL="457200" lvl="0" indent="-304800" algn="l" rtl="0">
              <a:lnSpc>
                <a:spcPct val="100000"/>
              </a:lnSpc>
              <a:spcBef>
                <a:spcPts val="600"/>
              </a:spcBef>
              <a:spcAft>
                <a:spcPts val="600"/>
              </a:spcAft>
              <a:buSzPts val="1200"/>
              <a:buFont typeface="Source Sans Pro"/>
              <a:buChar char="•"/>
            </a:pPr>
            <a:r>
              <a:rPr lang="en" sz="1800">
                <a:latin typeface="Source Sans Pro"/>
                <a:ea typeface="Source Sans Pro"/>
                <a:cs typeface="Source Sans Pro"/>
                <a:sym typeface="Source Sans Pro"/>
              </a:rPr>
              <a:t>Died in 2011 of respiratory arrest due to the tumor</a:t>
            </a: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p:txBody>
      </p:sp>
      <p:pic>
        <p:nvPicPr>
          <p:cNvPr id="1795" name="Google Shape;1795;p205"/>
          <p:cNvPicPr preferRelativeResize="0"/>
          <p:nvPr/>
        </p:nvPicPr>
        <p:blipFill rotWithShape="1">
          <a:blip r:embed="rId3">
            <a:alphaModFix/>
          </a:blip>
          <a:srcRect/>
          <a:stretch/>
        </p:blipFill>
        <p:spPr>
          <a:xfrm>
            <a:off x="6955500" y="2391374"/>
            <a:ext cx="2152875" cy="1979550"/>
          </a:xfrm>
          <a:prstGeom prst="rect">
            <a:avLst/>
          </a:prstGeom>
          <a:noFill/>
          <a:ln>
            <a:noFill/>
          </a:ln>
        </p:spPr>
      </p:pic>
      <p:pic>
        <p:nvPicPr>
          <p:cNvPr id="1796" name="Google Shape;1796;p205"/>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1797" name="Google Shape;1797;p205"/>
          <p:cNvGrpSpPr/>
          <p:nvPr/>
        </p:nvGrpSpPr>
        <p:grpSpPr>
          <a:xfrm>
            <a:off x="0" y="0"/>
            <a:ext cx="9144000" cy="773925"/>
            <a:chOff x="0" y="0"/>
            <a:chExt cx="9144000" cy="773925"/>
          </a:xfrm>
        </p:grpSpPr>
        <p:pic>
          <p:nvPicPr>
            <p:cNvPr id="1798" name="Google Shape;1798;p205"/>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799" name="Google Shape;1799;p205"/>
            <p:cNvGrpSpPr/>
            <p:nvPr/>
          </p:nvGrpSpPr>
          <p:grpSpPr>
            <a:xfrm>
              <a:off x="76200" y="0"/>
              <a:ext cx="9067800" cy="773925"/>
              <a:chOff x="76200" y="0"/>
              <a:chExt cx="9067800" cy="773925"/>
            </a:xfrm>
          </p:grpSpPr>
          <p:pic>
            <p:nvPicPr>
              <p:cNvPr id="1800" name="Google Shape;1800;p205"/>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801" name="Google Shape;1801;p20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Key People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02" name="Google Shape;1802;p205"/>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6"/>
        <p:cNvGrpSpPr/>
        <p:nvPr/>
      </p:nvGrpSpPr>
      <p:grpSpPr>
        <a:xfrm>
          <a:off x="0" y="0"/>
          <a:ext cx="0" cy="0"/>
          <a:chOff x="0" y="0"/>
          <a:chExt cx="0" cy="0"/>
        </a:xfrm>
      </p:grpSpPr>
      <p:sp>
        <p:nvSpPr>
          <p:cNvPr id="1807" name="Google Shape;1807;p20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165</a:t>
            </a:fld>
            <a:endParaRPr/>
          </a:p>
        </p:txBody>
      </p:sp>
      <p:pic>
        <p:nvPicPr>
          <p:cNvPr id="1808" name="Google Shape;1808;p206"/>
          <p:cNvPicPr preferRelativeResize="0"/>
          <p:nvPr/>
        </p:nvPicPr>
        <p:blipFill rotWithShape="1">
          <a:blip r:embed="rId3">
            <a:alphaModFix/>
          </a:blip>
          <a:srcRect t="1779"/>
          <a:stretch/>
        </p:blipFill>
        <p:spPr>
          <a:xfrm>
            <a:off x="320740" y="5367590"/>
            <a:ext cx="5854700" cy="5051998"/>
          </a:xfrm>
          <a:prstGeom prst="rect">
            <a:avLst/>
          </a:prstGeom>
          <a:noFill/>
          <a:ln>
            <a:noFill/>
          </a:ln>
        </p:spPr>
      </p:pic>
      <p:sp>
        <p:nvSpPr>
          <p:cNvPr id="1809" name="Google Shape;1809;p206"/>
          <p:cNvSpPr txBox="1"/>
          <p:nvPr/>
        </p:nvSpPr>
        <p:spPr>
          <a:xfrm>
            <a:off x="267200" y="10273865"/>
            <a:ext cx="196720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Play"/>
                <a:ea typeface="Play"/>
                <a:cs typeface="Play"/>
                <a:sym typeface="Play"/>
              </a:rPr>
              <a:t>Source: Philip Elmer‑DeWitt </a:t>
            </a:r>
            <a:endParaRPr/>
          </a:p>
        </p:txBody>
      </p:sp>
      <p:sp>
        <p:nvSpPr>
          <p:cNvPr id="1810" name="Google Shape;1810;p206"/>
          <p:cNvSpPr/>
          <p:nvPr/>
        </p:nvSpPr>
        <p:spPr>
          <a:xfrm>
            <a:off x="706058" y="6556248"/>
            <a:ext cx="1260148" cy="59436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1" name="Google Shape;1811;p206"/>
          <p:cNvSpPr/>
          <p:nvPr/>
        </p:nvSpPr>
        <p:spPr>
          <a:xfrm>
            <a:off x="2019746" y="7280285"/>
            <a:ext cx="1228344"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2" name="Google Shape;1812;p206"/>
          <p:cNvSpPr/>
          <p:nvPr/>
        </p:nvSpPr>
        <p:spPr>
          <a:xfrm>
            <a:off x="4622738" y="6556781"/>
            <a:ext cx="1260148" cy="59400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3" name="Google Shape;1813;p206"/>
          <p:cNvSpPr/>
          <p:nvPr/>
        </p:nvSpPr>
        <p:spPr>
          <a:xfrm>
            <a:off x="3301630" y="7280285"/>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4" name="Google Shape;1814;p206"/>
          <p:cNvSpPr/>
          <p:nvPr/>
        </p:nvSpPr>
        <p:spPr>
          <a:xfrm>
            <a:off x="4598354" y="8184946"/>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5" name="Google Shape;1815;p206"/>
          <p:cNvSpPr/>
          <p:nvPr/>
        </p:nvSpPr>
        <p:spPr>
          <a:xfrm>
            <a:off x="3301630" y="6556781"/>
            <a:ext cx="1260148" cy="59400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6" name="Google Shape;1816;p206"/>
          <p:cNvSpPr/>
          <p:nvPr/>
        </p:nvSpPr>
        <p:spPr>
          <a:xfrm>
            <a:off x="4622738" y="7280285"/>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7" name="Google Shape;1817;p206"/>
          <p:cNvSpPr/>
          <p:nvPr/>
        </p:nvSpPr>
        <p:spPr>
          <a:xfrm>
            <a:off x="2019746" y="6552658"/>
            <a:ext cx="1220924" cy="59436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8" name="Google Shape;1818;p206"/>
          <p:cNvSpPr/>
          <p:nvPr/>
        </p:nvSpPr>
        <p:spPr>
          <a:xfrm>
            <a:off x="679950" y="8166063"/>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9" name="Google Shape;1819;p206" descr="Image result for Apple Management Structure Chart"/>
          <p:cNvPicPr preferRelativeResize="0"/>
          <p:nvPr/>
        </p:nvPicPr>
        <p:blipFill rotWithShape="1">
          <a:blip r:embed="rId4">
            <a:alphaModFix/>
          </a:blip>
          <a:srcRect t="11288"/>
          <a:stretch/>
        </p:blipFill>
        <p:spPr>
          <a:xfrm>
            <a:off x="497433" y="1163789"/>
            <a:ext cx="7645400" cy="3808030"/>
          </a:xfrm>
          <a:prstGeom prst="rect">
            <a:avLst/>
          </a:prstGeom>
          <a:noFill/>
          <a:ln>
            <a:noFill/>
          </a:ln>
        </p:spPr>
      </p:pic>
      <p:sp>
        <p:nvSpPr>
          <p:cNvPr id="1820" name="Google Shape;1820;p206"/>
          <p:cNvSpPr txBox="1"/>
          <p:nvPr/>
        </p:nvSpPr>
        <p:spPr>
          <a:xfrm>
            <a:off x="172853" y="4747175"/>
            <a:ext cx="1767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i="0" u="none" strike="noStrike" cap="none">
                <a:solidFill>
                  <a:srgbClr val="000000"/>
                </a:solidFill>
                <a:latin typeface="Source Sans Pro"/>
                <a:ea typeface="Source Sans Pro"/>
                <a:cs typeface="Source Sans Pro"/>
                <a:sym typeface="Source Sans Pro"/>
              </a:rPr>
              <a:t>Source: CB Insights</a:t>
            </a:r>
            <a:endParaRPr>
              <a:latin typeface="Source Sans Pro"/>
              <a:ea typeface="Source Sans Pro"/>
              <a:cs typeface="Source Sans Pro"/>
              <a:sym typeface="Source Sans Pro"/>
            </a:endParaRPr>
          </a:p>
        </p:txBody>
      </p:sp>
      <p:pic>
        <p:nvPicPr>
          <p:cNvPr id="1821" name="Google Shape;1821;p206" descr="Image result for Apple Management Structure Chart"/>
          <p:cNvPicPr preferRelativeResize="0"/>
          <p:nvPr/>
        </p:nvPicPr>
        <p:blipFill rotWithShape="1">
          <a:blip r:embed="rId4">
            <a:alphaModFix/>
          </a:blip>
          <a:srcRect l="35774" t="71856" r="54897" b="8647"/>
          <a:stretch/>
        </p:blipFill>
        <p:spPr>
          <a:xfrm>
            <a:off x="596792" y="2487168"/>
            <a:ext cx="713232" cy="836948"/>
          </a:xfrm>
          <a:prstGeom prst="rect">
            <a:avLst/>
          </a:prstGeom>
          <a:noFill/>
          <a:ln>
            <a:noFill/>
          </a:ln>
        </p:spPr>
      </p:pic>
      <p:sp>
        <p:nvSpPr>
          <p:cNvPr id="1822" name="Google Shape;1822;p206"/>
          <p:cNvSpPr txBox="1"/>
          <p:nvPr/>
        </p:nvSpPr>
        <p:spPr>
          <a:xfrm>
            <a:off x="3679750" y="1888650"/>
            <a:ext cx="376200" cy="6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ato Light"/>
                <a:ea typeface="Lato Light"/>
                <a:cs typeface="Lato Light"/>
                <a:sym typeface="Lato Light"/>
              </a:rPr>
              <a:t>*</a:t>
            </a:r>
            <a:endParaRPr>
              <a:solidFill>
                <a:schemeClr val="accent1"/>
              </a:solidFill>
              <a:latin typeface="Lato Light"/>
              <a:ea typeface="Lato Light"/>
              <a:cs typeface="Lato Light"/>
              <a:sym typeface="Lato Light"/>
            </a:endParaRPr>
          </a:p>
        </p:txBody>
      </p:sp>
      <p:grpSp>
        <p:nvGrpSpPr>
          <p:cNvPr id="1823" name="Google Shape;1823;p206"/>
          <p:cNvGrpSpPr/>
          <p:nvPr/>
        </p:nvGrpSpPr>
        <p:grpSpPr>
          <a:xfrm>
            <a:off x="0" y="0"/>
            <a:ext cx="9144000" cy="773925"/>
            <a:chOff x="0" y="0"/>
            <a:chExt cx="9144000" cy="773925"/>
          </a:xfrm>
        </p:grpSpPr>
        <p:pic>
          <p:nvPicPr>
            <p:cNvPr id="1824" name="Google Shape;1824;p20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825" name="Google Shape;1825;p206"/>
            <p:cNvGrpSpPr/>
            <p:nvPr/>
          </p:nvGrpSpPr>
          <p:grpSpPr>
            <a:xfrm>
              <a:off x="76200" y="0"/>
              <a:ext cx="9067800" cy="773925"/>
              <a:chOff x="76200" y="0"/>
              <a:chExt cx="9067800" cy="773925"/>
            </a:xfrm>
          </p:grpSpPr>
          <p:pic>
            <p:nvPicPr>
              <p:cNvPr id="1826" name="Google Shape;1826;p20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827" name="Google Shape;1827;p20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Organization Chart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28" name="Google Shape;1828;p206"/>
          <p:cNvPicPr preferRelativeResize="0"/>
          <p:nvPr/>
        </p:nvPicPr>
        <p:blipFill rotWithShape="1">
          <a:blip r:embed="rId6">
            <a:alphaModFix/>
          </a:blip>
          <a:srcRect/>
          <a:stretch/>
        </p:blipFill>
        <p:spPr>
          <a:xfrm>
            <a:off x="8407311" y="49179"/>
            <a:ext cx="548700" cy="675567"/>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2"/>
        <p:cNvGrpSpPr/>
        <p:nvPr/>
      </p:nvGrpSpPr>
      <p:grpSpPr>
        <a:xfrm>
          <a:off x="0" y="0"/>
          <a:ext cx="0" cy="0"/>
          <a:chOff x="0" y="0"/>
          <a:chExt cx="0" cy="0"/>
        </a:xfrm>
      </p:grpSpPr>
      <p:sp>
        <p:nvSpPr>
          <p:cNvPr id="1833" name="Google Shape;1833;p20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166</a:t>
            </a:fld>
            <a:endParaRPr/>
          </a:p>
        </p:txBody>
      </p:sp>
      <p:sp>
        <p:nvSpPr>
          <p:cNvPr id="1834" name="Google Shape;1834;p207"/>
          <p:cNvSpPr txBox="1">
            <a:spLocks noGrp="1"/>
          </p:cNvSpPr>
          <p:nvPr>
            <p:ph type="body" idx="1"/>
          </p:nvPr>
        </p:nvSpPr>
        <p:spPr>
          <a:xfrm>
            <a:off x="267200" y="1073300"/>
            <a:ext cx="8288400" cy="3776400"/>
          </a:xfrm>
          <a:prstGeom prst="rect">
            <a:avLst/>
          </a:prstGeom>
          <a:noFill/>
          <a:ln>
            <a:noFill/>
          </a:ln>
        </p:spPr>
        <p:txBody>
          <a:bodyPr spcFirstLastPara="1" wrap="square" lIns="91425" tIns="91425" rIns="91425" bIns="91425" anchor="t" anchorCtr="0">
            <a:noAutofit/>
          </a:bodyPr>
          <a:lstStyle/>
          <a:p>
            <a:pPr marL="457200" lvl="0" indent="-342900" algn="l" rtl="0">
              <a:spcBef>
                <a:spcPts val="600"/>
              </a:spcBef>
              <a:spcAft>
                <a:spcPts val="0"/>
              </a:spcAft>
              <a:buSzPts val="1800"/>
              <a:buFont typeface="Play"/>
              <a:buChar char="●"/>
            </a:pPr>
            <a:r>
              <a:rPr lang="en" sz="1800" b="1">
                <a:latin typeface="Source Sans Pro"/>
                <a:ea typeface="Source Sans Pro"/>
                <a:cs typeface="Source Sans Pro"/>
                <a:sym typeface="Source Sans Pro"/>
              </a:rPr>
              <a:t>Angela Ahrendts</a:t>
            </a:r>
            <a:r>
              <a:rPr lang="en" sz="1800">
                <a:latin typeface="Source Sans Pro"/>
                <a:ea typeface="Source Sans Pro"/>
                <a:cs typeface="Source Sans Pro"/>
                <a:sym typeface="Source Sans Pro"/>
              </a:rPr>
              <a:t> (known for previously worked at Burberry) resigned her role as Senior Vice President of Retail in February 2019.</a:t>
            </a:r>
            <a:endParaRPr sz="1800">
              <a:latin typeface="Source Sans Pro"/>
              <a:ea typeface="Source Sans Pro"/>
              <a:cs typeface="Source Sans Pro"/>
              <a:sym typeface="Source Sans Pro"/>
            </a:endParaRPr>
          </a:p>
          <a:p>
            <a:pPr marL="457200" lvl="0" indent="-342900" algn="l" rtl="0">
              <a:spcBef>
                <a:spcPts val="1000"/>
              </a:spcBef>
              <a:spcAft>
                <a:spcPts val="0"/>
              </a:spcAft>
              <a:buSzPts val="1800"/>
              <a:buFont typeface="Play"/>
              <a:buChar char="●"/>
            </a:pPr>
            <a:r>
              <a:rPr lang="en" sz="1800" b="1">
                <a:latin typeface="Source Sans Pro"/>
                <a:ea typeface="Source Sans Pro"/>
                <a:cs typeface="Source Sans Pro"/>
                <a:sym typeface="Source Sans Pro"/>
              </a:rPr>
              <a:t>Jonathan Ive</a:t>
            </a:r>
            <a:r>
              <a:rPr lang="en" sz="1800">
                <a:latin typeface="Source Sans Pro"/>
                <a:ea typeface="Source Sans Pro"/>
                <a:cs typeface="Source Sans Pro"/>
                <a:sym typeface="Source Sans Pro"/>
              </a:rPr>
              <a:t>, Chief Design Officer resigned in June, 2019. A spin off design company will be launched to work on projects with Apple. A new Chief Design Officer is yet to be named. The announcement was made after the launch of 3 services including Apple TV+ but nothing on hardware.</a:t>
            </a:r>
            <a:endParaRPr sz="1800">
              <a:latin typeface="Source Sans Pro"/>
              <a:ea typeface="Source Sans Pro"/>
              <a:cs typeface="Source Sans Pro"/>
              <a:sym typeface="Source Sans Pro"/>
            </a:endParaRPr>
          </a:p>
          <a:p>
            <a:pPr marL="457200" lvl="0" indent="-342900" algn="l" rtl="0">
              <a:spcBef>
                <a:spcPts val="1000"/>
              </a:spcBef>
              <a:spcAft>
                <a:spcPts val="1000"/>
              </a:spcAft>
              <a:buSzPts val="1800"/>
              <a:buFont typeface="Play"/>
              <a:buChar char="●"/>
            </a:pPr>
            <a:r>
              <a:rPr lang="en" sz="1800" b="1">
                <a:latin typeface="Source Sans Pro"/>
                <a:ea typeface="Source Sans Pro"/>
                <a:cs typeface="Source Sans Pro"/>
                <a:sym typeface="Source Sans Pro"/>
              </a:rPr>
              <a:t>Bob Iger</a:t>
            </a:r>
            <a:r>
              <a:rPr lang="en" sz="1800">
                <a:latin typeface="Source Sans Pro"/>
                <a:ea typeface="Source Sans Pro"/>
                <a:cs typeface="Source Sans Pro"/>
                <a:sym typeface="Source Sans Pro"/>
              </a:rPr>
              <a:t>, the long-time Disney CEO, resigned from Apple's board of directors. Apple made the announcement in an SEC filing, where it revealed that Iger stepped down on September 10th -- which happens to be the day the company shared launch details for Apple TV+</a:t>
            </a:r>
            <a:br>
              <a:rPr lang="en" sz="1800">
                <a:latin typeface="Source Sans Pro"/>
                <a:ea typeface="Source Sans Pro"/>
                <a:cs typeface="Source Sans Pro"/>
                <a:sym typeface="Source Sans Pro"/>
              </a:rPr>
            </a:br>
            <a:r>
              <a:rPr lang="en" sz="1800">
                <a:latin typeface="Source Sans Pro"/>
                <a:ea typeface="Source Sans Pro"/>
                <a:cs typeface="Source Sans Pro"/>
                <a:sym typeface="Source Sans Pro"/>
              </a:rPr>
              <a:t/>
            </a:r>
            <a:br>
              <a:rPr lang="en" sz="1800">
                <a:latin typeface="Source Sans Pro"/>
                <a:ea typeface="Source Sans Pro"/>
                <a:cs typeface="Source Sans Pro"/>
                <a:sym typeface="Source Sans Pro"/>
              </a:rPr>
            </a:br>
            <a:r>
              <a:rPr lang="en" sz="1800">
                <a:latin typeface="Source Sans Pro"/>
                <a:ea typeface="Source Sans Pro"/>
                <a:cs typeface="Source Sans Pro"/>
                <a:sym typeface="Source Sans Pro"/>
              </a:rPr>
              <a:t/>
            </a: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p:txBody>
      </p:sp>
      <p:pic>
        <p:nvPicPr>
          <p:cNvPr id="1835" name="Google Shape;1835;p20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36" name="Google Shape;1836;p207"/>
          <p:cNvGrpSpPr/>
          <p:nvPr/>
        </p:nvGrpSpPr>
        <p:grpSpPr>
          <a:xfrm>
            <a:off x="0" y="0"/>
            <a:ext cx="9144000" cy="773925"/>
            <a:chOff x="0" y="0"/>
            <a:chExt cx="9144000" cy="773925"/>
          </a:xfrm>
        </p:grpSpPr>
        <p:pic>
          <p:nvPicPr>
            <p:cNvPr id="1837" name="Google Shape;1837;p20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38" name="Google Shape;1838;p207"/>
            <p:cNvGrpSpPr/>
            <p:nvPr/>
          </p:nvGrpSpPr>
          <p:grpSpPr>
            <a:xfrm>
              <a:off x="76200" y="0"/>
              <a:ext cx="9067800" cy="773925"/>
              <a:chOff x="76200" y="0"/>
              <a:chExt cx="9067800" cy="773925"/>
            </a:xfrm>
          </p:grpSpPr>
          <p:pic>
            <p:nvPicPr>
              <p:cNvPr id="1839" name="Google Shape;1839;p20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40" name="Google Shape;1840;p20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Board Updates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41" name="Google Shape;1841;p20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5"/>
        <p:cNvGrpSpPr/>
        <p:nvPr/>
      </p:nvGrpSpPr>
      <p:grpSpPr>
        <a:xfrm>
          <a:off x="0" y="0"/>
          <a:ext cx="0" cy="0"/>
          <a:chOff x="0" y="0"/>
          <a:chExt cx="0" cy="0"/>
        </a:xfrm>
      </p:grpSpPr>
      <p:sp>
        <p:nvSpPr>
          <p:cNvPr id="1846" name="Google Shape;1846;p20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167</a:t>
            </a:fld>
            <a:endParaRPr/>
          </a:p>
        </p:txBody>
      </p:sp>
      <p:pic>
        <p:nvPicPr>
          <p:cNvPr id="1847" name="Google Shape;1847;p20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48" name="Google Shape;1848;p208"/>
          <p:cNvGrpSpPr/>
          <p:nvPr/>
        </p:nvGrpSpPr>
        <p:grpSpPr>
          <a:xfrm>
            <a:off x="0" y="0"/>
            <a:ext cx="9144000" cy="773925"/>
            <a:chOff x="0" y="0"/>
            <a:chExt cx="9144000" cy="773925"/>
          </a:xfrm>
        </p:grpSpPr>
        <p:pic>
          <p:nvPicPr>
            <p:cNvPr id="1849" name="Google Shape;1849;p20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50" name="Google Shape;1850;p208"/>
            <p:cNvGrpSpPr/>
            <p:nvPr/>
          </p:nvGrpSpPr>
          <p:grpSpPr>
            <a:xfrm>
              <a:off x="76200" y="0"/>
              <a:ext cx="9067800" cy="773925"/>
              <a:chOff x="76200" y="0"/>
              <a:chExt cx="9067800" cy="773925"/>
            </a:xfrm>
          </p:grpSpPr>
          <p:pic>
            <p:nvPicPr>
              <p:cNvPr id="1851" name="Google Shape;1851;p20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52" name="Google Shape;1852;p20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53" name="Google Shape;1853;p208"/>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Tim Cook</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Chief Executive Officer (Since August 2011, Joined in 1998)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Formerly the COO; responsible for worldwide sales and operations, end-to-end supply chain, sales activities, service and support in markets across the globe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Head of Macintosh division; led development of reseller and supplier relationships to meet increasing demands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 served roles with Compaq, IBM, and Intelligent Electronics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BS in Industrial Engineering from Auburn (1982); MBA from Duke (1988)</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854" name="Google Shape;1854;p208"/>
          <p:cNvPicPr preferRelativeResize="0"/>
          <p:nvPr/>
        </p:nvPicPr>
        <p:blipFill rotWithShape="1">
          <a:blip r:embed="rId5">
            <a:alphaModFix/>
          </a:blip>
          <a:srcRect/>
          <a:stretch/>
        </p:blipFill>
        <p:spPr>
          <a:xfrm>
            <a:off x="7103925" y="2352300"/>
            <a:ext cx="2040075" cy="2200425"/>
          </a:xfrm>
          <a:prstGeom prst="rect">
            <a:avLst/>
          </a:prstGeom>
          <a:noFill/>
          <a:ln>
            <a:noFill/>
          </a:ln>
        </p:spPr>
      </p:pic>
      <p:pic>
        <p:nvPicPr>
          <p:cNvPr id="1855" name="Google Shape;1855;p20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9"/>
        <p:cNvGrpSpPr/>
        <p:nvPr/>
      </p:nvGrpSpPr>
      <p:grpSpPr>
        <a:xfrm>
          <a:off x="0" y="0"/>
          <a:ext cx="0" cy="0"/>
          <a:chOff x="0" y="0"/>
          <a:chExt cx="0" cy="0"/>
        </a:xfrm>
      </p:grpSpPr>
      <p:sp>
        <p:nvSpPr>
          <p:cNvPr id="1860" name="Google Shape;1860;p20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168</a:t>
            </a:fld>
            <a:endParaRPr/>
          </a:p>
        </p:txBody>
      </p:sp>
      <p:pic>
        <p:nvPicPr>
          <p:cNvPr id="1861" name="Google Shape;1861;p20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62" name="Google Shape;1862;p209"/>
          <p:cNvGrpSpPr/>
          <p:nvPr/>
        </p:nvGrpSpPr>
        <p:grpSpPr>
          <a:xfrm>
            <a:off x="0" y="0"/>
            <a:ext cx="9144000" cy="773925"/>
            <a:chOff x="0" y="0"/>
            <a:chExt cx="9144000" cy="773925"/>
          </a:xfrm>
        </p:grpSpPr>
        <p:pic>
          <p:nvPicPr>
            <p:cNvPr id="1863" name="Google Shape;1863;p20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64" name="Google Shape;1864;p209"/>
            <p:cNvGrpSpPr/>
            <p:nvPr/>
          </p:nvGrpSpPr>
          <p:grpSpPr>
            <a:xfrm>
              <a:off x="76200" y="0"/>
              <a:ext cx="9067800" cy="773925"/>
              <a:chOff x="76200" y="0"/>
              <a:chExt cx="9067800" cy="773925"/>
            </a:xfrm>
          </p:grpSpPr>
          <p:pic>
            <p:nvPicPr>
              <p:cNvPr id="1865" name="Google Shape;1865;p20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66" name="Google Shape;1866;p20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67" name="Google Shape;1867;p209"/>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Jonathan Ive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Chief Design Officer (Joined in 1992)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Responsible for the designs at Apple, including the hardware, user interface, packaging, architectural projects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Will depart the company as an employee later this year</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An independent design company formed by Jony will have Apple among its primary clients and work closely on a range of projects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Holder of over 5000 patents and recipient of numerous awards for his design work</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 of Arts from Newcastle Polytechnic, also holds honorary doctorates from 3 other institutions</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868" name="Google Shape;1868;p209"/>
          <p:cNvPicPr preferRelativeResize="0"/>
          <p:nvPr/>
        </p:nvPicPr>
        <p:blipFill rotWithShape="1">
          <a:blip r:embed="rId5">
            <a:alphaModFix/>
          </a:blip>
          <a:srcRect/>
          <a:stretch/>
        </p:blipFill>
        <p:spPr>
          <a:xfrm>
            <a:off x="7090123" y="2293801"/>
            <a:ext cx="2044625" cy="2264825"/>
          </a:xfrm>
          <a:prstGeom prst="rect">
            <a:avLst/>
          </a:prstGeom>
          <a:noFill/>
          <a:ln>
            <a:noFill/>
          </a:ln>
        </p:spPr>
      </p:pic>
      <p:pic>
        <p:nvPicPr>
          <p:cNvPr id="1869" name="Google Shape;1869;p20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3"/>
        <p:cNvGrpSpPr/>
        <p:nvPr/>
      </p:nvGrpSpPr>
      <p:grpSpPr>
        <a:xfrm>
          <a:off x="0" y="0"/>
          <a:ext cx="0" cy="0"/>
          <a:chOff x="0" y="0"/>
          <a:chExt cx="0" cy="0"/>
        </a:xfrm>
      </p:grpSpPr>
      <p:sp>
        <p:nvSpPr>
          <p:cNvPr id="1874" name="Google Shape;1874;p21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169</a:t>
            </a:fld>
            <a:endParaRPr/>
          </a:p>
        </p:txBody>
      </p:sp>
      <p:pic>
        <p:nvPicPr>
          <p:cNvPr id="1875" name="Google Shape;1875;p210"/>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76" name="Google Shape;1876;p210"/>
          <p:cNvGrpSpPr/>
          <p:nvPr/>
        </p:nvGrpSpPr>
        <p:grpSpPr>
          <a:xfrm>
            <a:off x="0" y="0"/>
            <a:ext cx="9144000" cy="773925"/>
            <a:chOff x="0" y="0"/>
            <a:chExt cx="9144000" cy="773925"/>
          </a:xfrm>
        </p:grpSpPr>
        <p:pic>
          <p:nvPicPr>
            <p:cNvPr id="1877" name="Google Shape;1877;p21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78" name="Google Shape;1878;p210"/>
            <p:cNvGrpSpPr/>
            <p:nvPr/>
          </p:nvGrpSpPr>
          <p:grpSpPr>
            <a:xfrm>
              <a:off x="76200" y="0"/>
              <a:ext cx="9067800" cy="773925"/>
              <a:chOff x="76200" y="0"/>
              <a:chExt cx="9067800" cy="773925"/>
            </a:xfrm>
          </p:grpSpPr>
          <p:pic>
            <p:nvPicPr>
              <p:cNvPr id="1879" name="Google Shape;1879;p21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80" name="Google Shape;1880;p21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81" name="Google Shape;1881;p210"/>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Angela Ahrendts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Retail (Since February, 2019) and People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Focus on the connection between customers and Apple’s employees</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Replace Angela Ahrendts’ role, when she previously resign in 2019</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Veteran of Apple for over 30 years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degree in Operations Management from Michigan State University and an MBA from San Jose State University.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882" name="Google Shape;1882;p210" descr="Image result for Deirdre O'Brien"/>
          <p:cNvPicPr preferRelativeResize="0"/>
          <p:nvPr/>
        </p:nvPicPr>
        <p:blipFill rotWithShape="1">
          <a:blip r:embed="rId5">
            <a:alphaModFix/>
          </a:blip>
          <a:srcRect l="24664" r="23981"/>
          <a:stretch/>
        </p:blipFill>
        <p:spPr>
          <a:xfrm>
            <a:off x="7054151" y="2292550"/>
            <a:ext cx="2089851" cy="2136199"/>
          </a:xfrm>
          <a:prstGeom prst="rect">
            <a:avLst/>
          </a:prstGeom>
          <a:noFill/>
          <a:ln>
            <a:noFill/>
          </a:ln>
        </p:spPr>
      </p:pic>
      <p:pic>
        <p:nvPicPr>
          <p:cNvPr id="1883" name="Google Shape;1883;p210"/>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Internet</a:t>
            </a:r>
            <a:endParaRPr/>
          </a:p>
        </p:txBody>
      </p:sp>
      <p:sp>
        <p:nvSpPr>
          <p:cNvPr id="404" name="Google Shape;404;p5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Huge network of networks</a:t>
            </a:r>
            <a:endParaRPr sz="1800"/>
          </a:p>
          <a:p>
            <a:pPr marL="457200" lvl="0" indent="-342900" algn="l" rtl="0">
              <a:spcBef>
                <a:spcPts val="0"/>
              </a:spcBef>
              <a:spcAft>
                <a:spcPts val="0"/>
              </a:spcAft>
              <a:buSzPts val="1800"/>
              <a:buChar char="-"/>
            </a:pPr>
            <a:r>
              <a:rPr lang="en" sz="1800"/>
              <a:t>Connects billions of people worldwide, enabling communication and other various activities</a:t>
            </a:r>
            <a:endParaRPr sz="1800"/>
          </a:p>
        </p:txBody>
      </p:sp>
      <p:pic>
        <p:nvPicPr>
          <p:cNvPr id="405" name="Google Shape;405;p58"/>
          <p:cNvPicPr preferRelativeResize="0"/>
          <p:nvPr/>
        </p:nvPicPr>
        <p:blipFill>
          <a:blip r:embed="rId3">
            <a:alphaModFix/>
          </a:blip>
          <a:stretch>
            <a:fillRect/>
          </a:stretch>
        </p:blipFill>
        <p:spPr>
          <a:xfrm>
            <a:off x="3051163" y="2844799"/>
            <a:ext cx="3531574" cy="19369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7"/>
        <p:cNvGrpSpPr/>
        <p:nvPr/>
      </p:nvGrpSpPr>
      <p:grpSpPr>
        <a:xfrm>
          <a:off x="0" y="0"/>
          <a:ext cx="0" cy="0"/>
          <a:chOff x="0" y="0"/>
          <a:chExt cx="0" cy="0"/>
        </a:xfrm>
      </p:grpSpPr>
      <p:sp>
        <p:nvSpPr>
          <p:cNvPr id="1888" name="Google Shape;1888;p21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170</a:t>
            </a:fld>
            <a:endParaRPr/>
          </a:p>
        </p:txBody>
      </p:sp>
      <p:pic>
        <p:nvPicPr>
          <p:cNvPr id="1889" name="Google Shape;1889;p211"/>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90" name="Google Shape;1890;p211"/>
          <p:cNvGrpSpPr/>
          <p:nvPr/>
        </p:nvGrpSpPr>
        <p:grpSpPr>
          <a:xfrm>
            <a:off x="0" y="0"/>
            <a:ext cx="9144000" cy="773925"/>
            <a:chOff x="0" y="0"/>
            <a:chExt cx="9144000" cy="773925"/>
          </a:xfrm>
        </p:grpSpPr>
        <p:pic>
          <p:nvPicPr>
            <p:cNvPr id="1891" name="Google Shape;1891;p211"/>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92" name="Google Shape;1892;p211"/>
            <p:cNvGrpSpPr/>
            <p:nvPr/>
          </p:nvGrpSpPr>
          <p:grpSpPr>
            <a:xfrm>
              <a:off x="76200" y="0"/>
              <a:ext cx="9067800" cy="773925"/>
              <a:chOff x="76200" y="0"/>
              <a:chExt cx="9067800" cy="773925"/>
            </a:xfrm>
          </p:grpSpPr>
          <p:pic>
            <p:nvPicPr>
              <p:cNvPr id="1893" name="Google Shape;1893;p211"/>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94" name="Google Shape;1894;p21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95" name="Google Shape;1895;p211"/>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323625"/>
                <a:gridCol w="2475475"/>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Eddy Cue</a:t>
                      </a: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Internet Software and Services (Joined in 1989)</a:t>
                      </a: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Apple Pay, Siri, Maps, iAd, iCloud services, and Apple’s productivity and creativity apps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Created the Apple’s online store in 1998, iTunes store in 2003, and App Store in 2008</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Played a key role in the development of the iLife: various programs for media creation, organization, editing and publishing i.e. GarageBand</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in Computer Science and Economics from Duke</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pic>
        <p:nvPicPr>
          <p:cNvPr id="1896" name="Google Shape;1896;p211"/>
          <p:cNvPicPr preferRelativeResize="0"/>
          <p:nvPr/>
        </p:nvPicPr>
        <p:blipFill rotWithShape="1">
          <a:blip r:embed="rId5">
            <a:alphaModFix/>
          </a:blip>
          <a:srcRect/>
          <a:stretch/>
        </p:blipFill>
        <p:spPr>
          <a:xfrm>
            <a:off x="6705100" y="2151950"/>
            <a:ext cx="2400300" cy="2743200"/>
          </a:xfrm>
          <a:prstGeom prst="rect">
            <a:avLst/>
          </a:prstGeom>
          <a:noFill/>
          <a:ln>
            <a:noFill/>
          </a:ln>
        </p:spPr>
      </p:pic>
      <p:pic>
        <p:nvPicPr>
          <p:cNvPr id="1897" name="Google Shape;1897;p211"/>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1"/>
        <p:cNvGrpSpPr/>
        <p:nvPr/>
      </p:nvGrpSpPr>
      <p:grpSpPr>
        <a:xfrm>
          <a:off x="0" y="0"/>
          <a:ext cx="0" cy="0"/>
          <a:chOff x="0" y="0"/>
          <a:chExt cx="0" cy="0"/>
        </a:xfrm>
      </p:grpSpPr>
      <p:sp>
        <p:nvSpPr>
          <p:cNvPr id="1902" name="Google Shape;1902;p21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171</a:t>
            </a:fld>
            <a:endParaRPr/>
          </a:p>
        </p:txBody>
      </p:sp>
      <p:pic>
        <p:nvPicPr>
          <p:cNvPr id="1903" name="Google Shape;1903;p212"/>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04" name="Google Shape;1904;p212"/>
          <p:cNvGrpSpPr/>
          <p:nvPr/>
        </p:nvGrpSpPr>
        <p:grpSpPr>
          <a:xfrm>
            <a:off x="0" y="0"/>
            <a:ext cx="9144000" cy="773925"/>
            <a:chOff x="0" y="0"/>
            <a:chExt cx="9144000" cy="773925"/>
          </a:xfrm>
        </p:grpSpPr>
        <p:pic>
          <p:nvPicPr>
            <p:cNvPr id="1905" name="Google Shape;1905;p212"/>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06" name="Google Shape;1906;p212"/>
            <p:cNvGrpSpPr/>
            <p:nvPr/>
          </p:nvGrpSpPr>
          <p:grpSpPr>
            <a:xfrm>
              <a:off x="76200" y="0"/>
              <a:ext cx="9067800" cy="773925"/>
              <a:chOff x="76200" y="0"/>
              <a:chExt cx="9067800" cy="773925"/>
            </a:xfrm>
          </p:grpSpPr>
          <p:pic>
            <p:nvPicPr>
              <p:cNvPr id="1907" name="Google Shape;1907;p212"/>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08" name="Google Shape;1908;p21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09" name="Google Shape;1909;p212"/>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Craig Federighi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Software Engineering (Return in 2009)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the development of Apple's operating system engineering teams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Responsible for the software of the products – interface, applications, and frameworks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worked at NeXT and Ariba where he was the CTO</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MS in Computer Science and BS in in Electrical Engineering and Computer Science from UC Berkeley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10" name="Google Shape;1910;p212"/>
          <p:cNvPicPr preferRelativeResize="0"/>
          <p:nvPr/>
        </p:nvPicPr>
        <p:blipFill rotWithShape="1">
          <a:blip r:embed="rId5">
            <a:alphaModFix/>
          </a:blip>
          <a:srcRect/>
          <a:stretch/>
        </p:blipFill>
        <p:spPr>
          <a:xfrm>
            <a:off x="6633200" y="1954965"/>
            <a:ext cx="2524125" cy="2889059"/>
          </a:xfrm>
          <a:prstGeom prst="rect">
            <a:avLst/>
          </a:prstGeom>
          <a:noFill/>
          <a:ln>
            <a:noFill/>
          </a:ln>
        </p:spPr>
      </p:pic>
      <p:pic>
        <p:nvPicPr>
          <p:cNvPr id="1911" name="Google Shape;1911;p212"/>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5"/>
        <p:cNvGrpSpPr/>
        <p:nvPr/>
      </p:nvGrpSpPr>
      <p:grpSpPr>
        <a:xfrm>
          <a:off x="0" y="0"/>
          <a:ext cx="0" cy="0"/>
          <a:chOff x="0" y="0"/>
          <a:chExt cx="0" cy="0"/>
        </a:xfrm>
      </p:grpSpPr>
      <p:sp>
        <p:nvSpPr>
          <p:cNvPr id="1916" name="Google Shape;1916;p21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172</a:t>
            </a:fld>
            <a:endParaRPr/>
          </a:p>
        </p:txBody>
      </p:sp>
      <p:pic>
        <p:nvPicPr>
          <p:cNvPr id="1917" name="Google Shape;1917;p213"/>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18" name="Google Shape;1918;p213"/>
          <p:cNvGrpSpPr/>
          <p:nvPr/>
        </p:nvGrpSpPr>
        <p:grpSpPr>
          <a:xfrm>
            <a:off x="0" y="0"/>
            <a:ext cx="9144000" cy="773925"/>
            <a:chOff x="0" y="0"/>
            <a:chExt cx="9144000" cy="773925"/>
          </a:xfrm>
        </p:grpSpPr>
        <p:pic>
          <p:nvPicPr>
            <p:cNvPr id="1919" name="Google Shape;1919;p21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20" name="Google Shape;1920;p213"/>
            <p:cNvGrpSpPr/>
            <p:nvPr/>
          </p:nvGrpSpPr>
          <p:grpSpPr>
            <a:xfrm>
              <a:off x="76200" y="0"/>
              <a:ext cx="9067800" cy="773925"/>
              <a:chOff x="76200" y="0"/>
              <a:chExt cx="9067800" cy="773925"/>
            </a:xfrm>
          </p:grpSpPr>
          <p:pic>
            <p:nvPicPr>
              <p:cNvPr id="1921" name="Google Shape;1921;p21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22" name="Google Shape;1922;p21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23" name="Google Shape;1923;p213"/>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Luca Maestri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and Chief Financial Officer (Joined in 2013)</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accounting, business support, financial planning and analysis, merger and acquisition and investor relations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Promoted from Vice President of Finance and Corporate Controller</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served as CFO at Xerox and Nokia Siemens Networks and GM’s European operations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Master’s degree in Science of Management from Boston University and Bachelor’s in Economics from Luiss University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24" name="Google Shape;1924;p213"/>
          <p:cNvPicPr preferRelativeResize="0"/>
          <p:nvPr/>
        </p:nvPicPr>
        <p:blipFill rotWithShape="1">
          <a:blip r:embed="rId5">
            <a:alphaModFix/>
          </a:blip>
          <a:srcRect/>
          <a:stretch/>
        </p:blipFill>
        <p:spPr>
          <a:xfrm>
            <a:off x="6557018" y="1950890"/>
            <a:ext cx="2548475" cy="2912543"/>
          </a:xfrm>
          <a:prstGeom prst="rect">
            <a:avLst/>
          </a:prstGeom>
          <a:noFill/>
          <a:ln>
            <a:noFill/>
          </a:ln>
        </p:spPr>
      </p:pic>
      <p:pic>
        <p:nvPicPr>
          <p:cNvPr id="1925" name="Google Shape;1925;p21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9"/>
        <p:cNvGrpSpPr/>
        <p:nvPr/>
      </p:nvGrpSpPr>
      <p:grpSpPr>
        <a:xfrm>
          <a:off x="0" y="0"/>
          <a:ext cx="0" cy="0"/>
          <a:chOff x="0" y="0"/>
          <a:chExt cx="0" cy="0"/>
        </a:xfrm>
      </p:grpSpPr>
      <p:sp>
        <p:nvSpPr>
          <p:cNvPr id="1930" name="Google Shape;1930;p21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173</a:t>
            </a:fld>
            <a:endParaRPr/>
          </a:p>
        </p:txBody>
      </p:sp>
      <p:pic>
        <p:nvPicPr>
          <p:cNvPr id="1931" name="Google Shape;1931;p21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32" name="Google Shape;1932;p214"/>
          <p:cNvGrpSpPr/>
          <p:nvPr/>
        </p:nvGrpSpPr>
        <p:grpSpPr>
          <a:xfrm>
            <a:off x="0" y="0"/>
            <a:ext cx="9144000" cy="773925"/>
            <a:chOff x="0" y="0"/>
            <a:chExt cx="9144000" cy="773925"/>
          </a:xfrm>
        </p:grpSpPr>
        <p:pic>
          <p:nvPicPr>
            <p:cNvPr id="1933" name="Google Shape;1933;p21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34" name="Google Shape;1934;p214"/>
            <p:cNvGrpSpPr/>
            <p:nvPr/>
          </p:nvGrpSpPr>
          <p:grpSpPr>
            <a:xfrm>
              <a:off x="76200" y="0"/>
              <a:ext cx="9067800" cy="773925"/>
              <a:chOff x="76200" y="0"/>
              <a:chExt cx="9067800" cy="773925"/>
            </a:xfrm>
          </p:grpSpPr>
          <p:pic>
            <p:nvPicPr>
              <p:cNvPr id="1935" name="Google Shape;1935;p21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36" name="Google Shape;1936;p21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37" name="Google Shape;1937;p214"/>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Dan Riccio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Hardware Engineering (Joined in 1998)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Leads the Mac, iPhone, iPad and iPod engineering teams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Promoted from VP of Product Design and in 2010 was named VP of iPad of Hardware Engineering</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Key contributors to the iPad and other Apple’s hardware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Prior to Apple, he worked at Compaq as a Mechanical Engineering manager</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in Mechanical Engineering from         University of Massachusetts Amherst</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38" name="Google Shape;1938;p214"/>
          <p:cNvPicPr preferRelativeResize="0"/>
          <p:nvPr/>
        </p:nvPicPr>
        <p:blipFill rotWithShape="1">
          <a:blip r:embed="rId5">
            <a:alphaModFix/>
          </a:blip>
          <a:srcRect/>
          <a:stretch/>
        </p:blipFill>
        <p:spPr>
          <a:xfrm>
            <a:off x="6480800" y="1770950"/>
            <a:ext cx="2663200" cy="3043657"/>
          </a:xfrm>
          <a:prstGeom prst="rect">
            <a:avLst/>
          </a:prstGeom>
          <a:noFill/>
          <a:ln>
            <a:noFill/>
          </a:ln>
        </p:spPr>
      </p:pic>
      <p:pic>
        <p:nvPicPr>
          <p:cNvPr id="1939" name="Google Shape;1939;p21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3"/>
        <p:cNvGrpSpPr/>
        <p:nvPr/>
      </p:nvGrpSpPr>
      <p:grpSpPr>
        <a:xfrm>
          <a:off x="0" y="0"/>
          <a:ext cx="0" cy="0"/>
          <a:chOff x="0" y="0"/>
          <a:chExt cx="0" cy="0"/>
        </a:xfrm>
      </p:grpSpPr>
      <p:pic>
        <p:nvPicPr>
          <p:cNvPr id="1944" name="Google Shape;1944;p215"/>
          <p:cNvPicPr preferRelativeResize="0"/>
          <p:nvPr/>
        </p:nvPicPr>
        <p:blipFill rotWithShape="1">
          <a:blip r:embed="rId3">
            <a:alphaModFix/>
          </a:blip>
          <a:srcRect/>
          <a:stretch/>
        </p:blipFill>
        <p:spPr>
          <a:xfrm>
            <a:off x="6633218" y="2135712"/>
            <a:ext cx="2548475" cy="2548475"/>
          </a:xfrm>
          <a:prstGeom prst="rect">
            <a:avLst/>
          </a:prstGeom>
          <a:noFill/>
          <a:ln>
            <a:noFill/>
          </a:ln>
        </p:spPr>
      </p:pic>
      <p:sp>
        <p:nvSpPr>
          <p:cNvPr id="1945" name="Google Shape;1945;p21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174</a:t>
            </a:fld>
            <a:endParaRPr/>
          </a:p>
        </p:txBody>
      </p:sp>
      <p:grpSp>
        <p:nvGrpSpPr>
          <p:cNvPr id="1946" name="Google Shape;1946;p215"/>
          <p:cNvGrpSpPr/>
          <p:nvPr/>
        </p:nvGrpSpPr>
        <p:grpSpPr>
          <a:xfrm>
            <a:off x="0" y="0"/>
            <a:ext cx="9144000" cy="773925"/>
            <a:chOff x="0" y="0"/>
            <a:chExt cx="9144000" cy="773925"/>
          </a:xfrm>
        </p:grpSpPr>
        <p:pic>
          <p:nvPicPr>
            <p:cNvPr id="1947" name="Google Shape;1947;p215"/>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48" name="Google Shape;1948;p215"/>
            <p:cNvGrpSpPr/>
            <p:nvPr/>
          </p:nvGrpSpPr>
          <p:grpSpPr>
            <a:xfrm>
              <a:off x="76200" y="0"/>
              <a:ext cx="9067800" cy="773925"/>
              <a:chOff x="76200" y="0"/>
              <a:chExt cx="9067800" cy="773925"/>
            </a:xfrm>
          </p:grpSpPr>
          <p:pic>
            <p:nvPicPr>
              <p:cNvPr id="1949" name="Google Shape;1949;p215"/>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50" name="Google Shape;1950;p21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51" name="Google Shape;1951;p215"/>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Katherine Adams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and General Counsel (Joined in 2017)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Overseas legal matters, including corporate governance, intellectual property, litigation and securities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Joined Apple from Honeywell, where she worked for 14 years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Bachelor’s degree in Comparative Literature from Brown University and law degree from University of Chicago Law School</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52" name="Google Shape;1952;p215"/>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6"/>
        <p:cNvGrpSpPr/>
        <p:nvPr/>
      </p:nvGrpSpPr>
      <p:grpSpPr>
        <a:xfrm>
          <a:off x="0" y="0"/>
          <a:ext cx="0" cy="0"/>
          <a:chOff x="0" y="0"/>
          <a:chExt cx="0" cy="0"/>
        </a:xfrm>
      </p:grpSpPr>
      <p:sp>
        <p:nvSpPr>
          <p:cNvPr id="1957" name="Google Shape;1957;p21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175</a:t>
            </a:fld>
            <a:endParaRPr/>
          </a:p>
        </p:txBody>
      </p:sp>
      <p:pic>
        <p:nvPicPr>
          <p:cNvPr id="1958" name="Google Shape;1958;p216"/>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59" name="Google Shape;1959;p216"/>
          <p:cNvGrpSpPr/>
          <p:nvPr/>
        </p:nvGrpSpPr>
        <p:grpSpPr>
          <a:xfrm>
            <a:off x="0" y="0"/>
            <a:ext cx="9144000" cy="773925"/>
            <a:chOff x="0" y="0"/>
            <a:chExt cx="9144000" cy="773925"/>
          </a:xfrm>
        </p:grpSpPr>
        <p:pic>
          <p:nvPicPr>
            <p:cNvPr id="1960" name="Google Shape;1960;p216"/>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61" name="Google Shape;1961;p216"/>
            <p:cNvGrpSpPr/>
            <p:nvPr/>
          </p:nvGrpSpPr>
          <p:grpSpPr>
            <a:xfrm>
              <a:off x="76200" y="0"/>
              <a:ext cx="9067800" cy="773925"/>
              <a:chOff x="76200" y="0"/>
              <a:chExt cx="9067800" cy="773925"/>
            </a:xfrm>
          </p:grpSpPr>
          <p:pic>
            <p:nvPicPr>
              <p:cNvPr id="1962" name="Google Shape;1962;p216"/>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63" name="Google Shape;1963;p21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64" name="Google Shape;1964;p216"/>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Phillip W. Schiller</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Worldwide Marketing (Return in 1997)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Helped the company create the best computers in the world with the Mac</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 the digital music revolution with iPod and iTunes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Reinvent mobile phones with iPhone and the App Store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Define the future of mobile computing with iPad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Various roles in marketing management positions including Nolan, Norton and Company and Mass. General in Boston)</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BS in Biology from Boston College (1982)</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65" name="Google Shape;1965;p216"/>
          <p:cNvPicPr preferRelativeResize="0"/>
          <p:nvPr/>
        </p:nvPicPr>
        <p:blipFill rotWithShape="1">
          <a:blip r:embed="rId5">
            <a:alphaModFix/>
          </a:blip>
          <a:srcRect/>
          <a:stretch/>
        </p:blipFill>
        <p:spPr>
          <a:xfrm>
            <a:off x="6633218" y="1923350"/>
            <a:ext cx="2548475" cy="2912543"/>
          </a:xfrm>
          <a:prstGeom prst="rect">
            <a:avLst/>
          </a:prstGeom>
          <a:noFill/>
          <a:ln>
            <a:noFill/>
          </a:ln>
        </p:spPr>
      </p:pic>
      <p:pic>
        <p:nvPicPr>
          <p:cNvPr id="1966" name="Google Shape;1966;p216"/>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0"/>
        <p:cNvGrpSpPr/>
        <p:nvPr/>
      </p:nvGrpSpPr>
      <p:grpSpPr>
        <a:xfrm>
          <a:off x="0" y="0"/>
          <a:ext cx="0" cy="0"/>
          <a:chOff x="0" y="0"/>
          <a:chExt cx="0" cy="0"/>
        </a:xfrm>
      </p:grpSpPr>
      <p:sp>
        <p:nvSpPr>
          <p:cNvPr id="1971" name="Google Shape;1971;p21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176</a:t>
            </a:fld>
            <a:endParaRPr/>
          </a:p>
        </p:txBody>
      </p:sp>
      <p:pic>
        <p:nvPicPr>
          <p:cNvPr id="1972" name="Google Shape;1972;p21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73" name="Google Shape;1973;p217"/>
          <p:cNvGrpSpPr/>
          <p:nvPr/>
        </p:nvGrpSpPr>
        <p:grpSpPr>
          <a:xfrm>
            <a:off x="0" y="0"/>
            <a:ext cx="9144000" cy="773925"/>
            <a:chOff x="0" y="0"/>
            <a:chExt cx="9144000" cy="773925"/>
          </a:xfrm>
        </p:grpSpPr>
        <p:pic>
          <p:nvPicPr>
            <p:cNvPr id="1974" name="Google Shape;1974;p21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75" name="Google Shape;1975;p217"/>
            <p:cNvGrpSpPr/>
            <p:nvPr/>
          </p:nvGrpSpPr>
          <p:grpSpPr>
            <a:xfrm>
              <a:off x="76200" y="0"/>
              <a:ext cx="9067800" cy="773925"/>
              <a:chOff x="76200" y="0"/>
              <a:chExt cx="9067800" cy="773925"/>
            </a:xfrm>
          </p:grpSpPr>
          <p:pic>
            <p:nvPicPr>
              <p:cNvPr id="1976" name="Google Shape;1976;p21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77" name="Google Shape;1977;p21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78" name="Google Shape;1978;p217"/>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Clr>
                          <a:schemeClr val="dk1"/>
                        </a:buClr>
                        <a:buSzPts val="4800"/>
                        <a:buFont typeface="Arial"/>
                        <a:buNone/>
                      </a:pPr>
                      <a:r>
                        <a:rPr lang="en" sz="4800">
                          <a:solidFill>
                            <a:srgbClr val="434343"/>
                          </a:solidFill>
                          <a:latin typeface="Source Sans Pro"/>
                          <a:ea typeface="Source Sans Pro"/>
                          <a:cs typeface="Source Sans Pro"/>
                          <a:sym typeface="Source Sans Pro"/>
                        </a:rPr>
                        <a:t>Johny Srouji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Hardware Technologies (Joined in 2008)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 development of the A4 (first Apple-designed chip)</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Built strong and innovative teams of silicon and technology engineers, overseeing hardware technologies including batteries, application processors, storage controllers, sensors silicon, and chipsets across Apple’s entire product line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Johny previously held senior positions in processor development and design at Intel and IBM</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and Master’s degree in Computer Science from Technion, Israel’s Institute of Technology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79" name="Google Shape;1979;p217"/>
          <p:cNvPicPr preferRelativeResize="0"/>
          <p:nvPr/>
        </p:nvPicPr>
        <p:blipFill rotWithShape="1">
          <a:blip r:embed="rId5">
            <a:alphaModFix/>
          </a:blip>
          <a:srcRect/>
          <a:stretch/>
        </p:blipFill>
        <p:spPr>
          <a:xfrm>
            <a:off x="6743700" y="2446933"/>
            <a:ext cx="2400300" cy="2438400"/>
          </a:xfrm>
          <a:prstGeom prst="rect">
            <a:avLst/>
          </a:prstGeom>
          <a:noFill/>
          <a:ln>
            <a:noFill/>
          </a:ln>
        </p:spPr>
      </p:pic>
      <p:pic>
        <p:nvPicPr>
          <p:cNvPr id="1980" name="Google Shape;1980;p21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4"/>
        <p:cNvGrpSpPr/>
        <p:nvPr/>
      </p:nvGrpSpPr>
      <p:grpSpPr>
        <a:xfrm>
          <a:off x="0" y="0"/>
          <a:ext cx="0" cy="0"/>
          <a:chOff x="0" y="0"/>
          <a:chExt cx="0" cy="0"/>
        </a:xfrm>
      </p:grpSpPr>
      <p:sp>
        <p:nvSpPr>
          <p:cNvPr id="1985" name="Google Shape;1985;p21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177</a:t>
            </a:fld>
            <a:endParaRPr/>
          </a:p>
        </p:txBody>
      </p:sp>
      <p:pic>
        <p:nvPicPr>
          <p:cNvPr id="1986" name="Google Shape;1986;p218"/>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987" name="Google Shape;1987;p218"/>
          <p:cNvPicPr preferRelativeResize="0"/>
          <p:nvPr/>
        </p:nvPicPr>
        <p:blipFill rotWithShape="1">
          <a:blip r:embed="rId4">
            <a:alphaModFix/>
          </a:blip>
          <a:srcRect/>
          <a:stretch/>
        </p:blipFill>
        <p:spPr>
          <a:xfrm>
            <a:off x="6686550" y="2022325"/>
            <a:ext cx="2457450" cy="2809875"/>
          </a:xfrm>
          <a:prstGeom prst="rect">
            <a:avLst/>
          </a:prstGeom>
          <a:noFill/>
          <a:ln>
            <a:noFill/>
          </a:ln>
        </p:spPr>
      </p:pic>
      <p:grpSp>
        <p:nvGrpSpPr>
          <p:cNvPr id="1988" name="Google Shape;1988;p218"/>
          <p:cNvGrpSpPr/>
          <p:nvPr/>
        </p:nvGrpSpPr>
        <p:grpSpPr>
          <a:xfrm>
            <a:off x="0" y="0"/>
            <a:ext cx="9144000" cy="773925"/>
            <a:chOff x="0" y="0"/>
            <a:chExt cx="9144000" cy="773925"/>
          </a:xfrm>
        </p:grpSpPr>
        <p:pic>
          <p:nvPicPr>
            <p:cNvPr id="1989" name="Google Shape;1989;p21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990" name="Google Shape;1990;p218"/>
            <p:cNvGrpSpPr/>
            <p:nvPr/>
          </p:nvGrpSpPr>
          <p:grpSpPr>
            <a:xfrm>
              <a:off x="76200" y="0"/>
              <a:ext cx="9067800" cy="773925"/>
              <a:chOff x="76200" y="0"/>
              <a:chExt cx="9067800" cy="773925"/>
            </a:xfrm>
          </p:grpSpPr>
          <p:pic>
            <p:nvPicPr>
              <p:cNvPr id="1991" name="Google Shape;1991;p21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992" name="Google Shape;1992;p21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93" name="Google Shape;1993;p218"/>
          <p:cNvGraphicFramePr/>
          <p:nvPr/>
        </p:nvGraphicFramePr>
        <p:xfrm>
          <a:off x="150750" y="773925"/>
          <a:ext cx="3000000" cy="3000000"/>
        </p:xfrm>
        <a:graphic>
          <a:graphicData uri="http://schemas.openxmlformats.org/drawingml/2006/table">
            <a:tbl>
              <a:tblPr>
                <a:noFill/>
                <a:tableStyleId>{5AD3BD06-E27C-44FF-9905-3734C1AC3C25}</a:tableStyleId>
              </a:tblPr>
              <a:tblGrid>
                <a:gridCol w="6941150"/>
                <a:gridCol w="1857950"/>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Jeff Williams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Chief Operating Officer (Joined in 1998)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the development of Apple Watch</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Drives the company’s health initiatives including ResearchKit</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 Apple’s worldwide operations for supply chain, service and support and  social responsibility initiatives since 2010 </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Played a key role when Apple launch the iPhone mobile market</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worked at IBM in operations and engineering</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degree in Mechanical Engineering from North Carolina State University and an MBA from Duke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pic>
        <p:nvPicPr>
          <p:cNvPr id="1994" name="Google Shape;1994;p21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8"/>
        <p:cNvGrpSpPr/>
        <p:nvPr/>
      </p:nvGrpSpPr>
      <p:grpSpPr>
        <a:xfrm>
          <a:off x="0" y="0"/>
          <a:ext cx="0" cy="0"/>
          <a:chOff x="0" y="0"/>
          <a:chExt cx="0" cy="0"/>
        </a:xfrm>
      </p:grpSpPr>
      <p:pic>
        <p:nvPicPr>
          <p:cNvPr id="1999" name="Google Shape;1999;p219"/>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2000" name="Google Shape;2000;p219"/>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178</a:t>
            </a:fld>
            <a:endParaRPr>
              <a:solidFill>
                <a:srgbClr val="999999"/>
              </a:solidFill>
            </a:endParaRPr>
          </a:p>
        </p:txBody>
      </p:sp>
      <p:graphicFrame>
        <p:nvGraphicFramePr>
          <p:cNvPr id="2001" name="Google Shape;2001;p219"/>
          <p:cNvGraphicFramePr/>
          <p:nvPr/>
        </p:nvGraphicFramePr>
        <p:xfrm>
          <a:off x="423729" y="3957522"/>
          <a:ext cx="3000000" cy="3000000"/>
        </p:xfrm>
        <a:graphic>
          <a:graphicData uri="http://schemas.openxmlformats.org/drawingml/2006/table">
            <a:tbl>
              <a:tblPr firstRow="1" bandRow="1">
                <a:noFill/>
                <a:tableStyleId>{087E5894-B519-4EB6-AEF4-E389050956EB}</a:tableStyleId>
              </a:tblPr>
              <a:tblGrid>
                <a:gridCol w="6661400"/>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tr>
            </a:tbl>
          </a:graphicData>
        </a:graphic>
      </p:graphicFrame>
      <p:sp>
        <p:nvSpPr>
          <p:cNvPr id="2002" name="Google Shape;2002;p219"/>
          <p:cNvSpPr txBox="1">
            <a:spLocks noGrp="1"/>
          </p:cNvSpPr>
          <p:nvPr>
            <p:ph type="title" idx="4294967295"/>
          </p:nvPr>
        </p:nvSpPr>
        <p:spPr>
          <a:xfrm>
            <a:off x="1438225" y="4033725"/>
            <a:ext cx="56469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Financial Analysis</a:t>
            </a:r>
            <a:endParaRPr b="1">
              <a:solidFill>
                <a:srgbClr val="FFFFFF"/>
              </a:solidFill>
              <a:latin typeface="Source Sans Pro"/>
              <a:ea typeface="Source Sans Pro"/>
              <a:cs typeface="Source Sans Pro"/>
              <a:sym typeface="Source Sans Pro"/>
            </a:endParaRPr>
          </a:p>
        </p:txBody>
      </p:sp>
      <p:pic>
        <p:nvPicPr>
          <p:cNvPr id="2003" name="Google Shape;2003;p219"/>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7"/>
        <p:cNvGrpSpPr/>
        <p:nvPr/>
      </p:nvGrpSpPr>
      <p:grpSpPr>
        <a:xfrm>
          <a:off x="0" y="0"/>
          <a:ext cx="0" cy="0"/>
          <a:chOff x="0" y="0"/>
          <a:chExt cx="0" cy="0"/>
        </a:xfrm>
      </p:grpSpPr>
      <p:sp>
        <p:nvSpPr>
          <p:cNvPr id="2008" name="Google Shape;2008;p22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179</a:t>
            </a:fld>
            <a:endParaRPr/>
          </a:p>
        </p:txBody>
      </p:sp>
      <p:pic>
        <p:nvPicPr>
          <p:cNvPr id="2009" name="Google Shape;2009;p220"/>
          <p:cNvPicPr preferRelativeResize="0"/>
          <p:nvPr/>
        </p:nvPicPr>
        <p:blipFill rotWithShape="1">
          <a:blip r:embed="rId3">
            <a:alphaModFix/>
          </a:blip>
          <a:srcRect/>
          <a:stretch/>
        </p:blipFill>
        <p:spPr>
          <a:xfrm>
            <a:off x="897782" y="1511687"/>
            <a:ext cx="3853875" cy="2120125"/>
          </a:xfrm>
          <a:prstGeom prst="rect">
            <a:avLst/>
          </a:prstGeom>
          <a:noFill/>
          <a:ln>
            <a:noFill/>
          </a:ln>
        </p:spPr>
      </p:pic>
      <p:sp>
        <p:nvSpPr>
          <p:cNvPr id="2010" name="Google Shape;2010;p220"/>
          <p:cNvSpPr txBox="1"/>
          <p:nvPr/>
        </p:nvSpPr>
        <p:spPr>
          <a:xfrm>
            <a:off x="394250" y="4259568"/>
            <a:ext cx="50421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i="0" u="none" strike="noStrike" cap="none">
                <a:solidFill>
                  <a:srgbClr val="000000"/>
                </a:solidFill>
                <a:latin typeface="Source Sans Pro"/>
                <a:ea typeface="Source Sans Pro"/>
                <a:cs typeface="Source Sans Pro"/>
                <a:sym typeface="Source Sans Pro"/>
              </a:rPr>
              <a:t>Source: Stock Analysis on Net</a:t>
            </a:r>
            <a:endParaRPr sz="1400" i="0" u="none" strike="noStrike" cap="none">
              <a:solidFill>
                <a:srgbClr val="000000"/>
              </a:solidFill>
              <a:latin typeface="Source Sans Pro"/>
              <a:ea typeface="Source Sans Pro"/>
              <a:cs typeface="Source Sans Pro"/>
              <a:sym typeface="Source Sans Pro"/>
            </a:endParaRPr>
          </a:p>
        </p:txBody>
      </p:sp>
      <p:sp>
        <p:nvSpPr>
          <p:cNvPr id="2011" name="Google Shape;2011;p220"/>
          <p:cNvSpPr txBox="1"/>
          <p:nvPr/>
        </p:nvSpPr>
        <p:spPr>
          <a:xfrm>
            <a:off x="5162030" y="1517504"/>
            <a:ext cx="3305314" cy="2031325"/>
          </a:xfrm>
          <a:prstGeom prst="rect">
            <a:avLst/>
          </a:prstGeom>
          <a:solidFill>
            <a:srgbClr val="FFFFFF">
              <a:alpha val="86274"/>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sng" strike="noStrike" cap="none">
                <a:solidFill>
                  <a:srgbClr val="000000"/>
                </a:solidFill>
                <a:latin typeface="Source Sans Pro"/>
                <a:ea typeface="Source Sans Pro"/>
                <a:cs typeface="Source Sans Pro"/>
                <a:sym typeface="Source Sans Pro"/>
              </a:rPr>
              <a:t>As of September 28, 2018</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 sz="1400" b="1" i="0" u="sng" strike="noStrike" cap="none">
                <a:solidFill>
                  <a:srgbClr val="000000"/>
                </a:solidFill>
                <a:latin typeface="Source Sans Pro"/>
                <a:ea typeface="Source Sans Pro"/>
                <a:cs typeface="Source Sans Pro"/>
                <a:sym typeface="Source Sans Pro"/>
              </a:rPr>
              <a:t>Current Assets</a:t>
            </a:r>
            <a:r>
              <a:rPr lang="en" sz="1400" i="0" u="none" strike="noStrike" cap="none">
                <a:solidFill>
                  <a:srgbClr val="000000"/>
                </a:solidFill>
                <a:latin typeface="Source Sans Pro"/>
                <a:ea typeface="Source Sans Pro"/>
                <a:cs typeface="Source Sans Pro"/>
                <a:sym typeface="Source Sans Pro"/>
              </a:rPr>
              <a:t>: Cash and cash equivalents, Short-term marketable securities, Accounts receivables, Inventories</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 sz="1400" b="1" i="0" u="sng" strike="noStrike" cap="none">
                <a:solidFill>
                  <a:srgbClr val="000000"/>
                </a:solidFill>
                <a:latin typeface="Source Sans Pro"/>
                <a:ea typeface="Source Sans Pro"/>
                <a:cs typeface="Source Sans Pro"/>
                <a:sym typeface="Source Sans Pro"/>
              </a:rPr>
              <a:t>Non-Current Assets</a:t>
            </a:r>
            <a:r>
              <a:rPr lang="en" sz="1400" i="0" u="none" strike="noStrike" cap="none">
                <a:solidFill>
                  <a:srgbClr val="000000"/>
                </a:solidFill>
                <a:latin typeface="Source Sans Pro"/>
                <a:ea typeface="Source Sans Pro"/>
                <a:cs typeface="Source Sans Pro"/>
                <a:sym typeface="Source Sans Pro"/>
              </a:rPr>
              <a:t>: Long-term marketable securities, Property, Plant and Equipment (PP&amp;E)</a:t>
            </a:r>
            <a:endParaRPr>
              <a:latin typeface="Source Sans Pro"/>
              <a:ea typeface="Source Sans Pro"/>
              <a:cs typeface="Source Sans Pro"/>
              <a:sym typeface="Source Sans Pro"/>
            </a:endParaRPr>
          </a:p>
        </p:txBody>
      </p:sp>
      <p:grpSp>
        <p:nvGrpSpPr>
          <p:cNvPr id="2012" name="Google Shape;2012;p220"/>
          <p:cNvGrpSpPr/>
          <p:nvPr/>
        </p:nvGrpSpPr>
        <p:grpSpPr>
          <a:xfrm>
            <a:off x="0" y="0"/>
            <a:ext cx="9144000" cy="773925"/>
            <a:chOff x="0" y="0"/>
            <a:chExt cx="9144000" cy="773925"/>
          </a:xfrm>
        </p:grpSpPr>
        <p:pic>
          <p:nvPicPr>
            <p:cNvPr id="2013" name="Google Shape;2013;p22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14" name="Google Shape;2014;p220"/>
            <p:cNvGrpSpPr/>
            <p:nvPr/>
          </p:nvGrpSpPr>
          <p:grpSpPr>
            <a:xfrm>
              <a:off x="76200" y="0"/>
              <a:ext cx="9067800" cy="773925"/>
              <a:chOff x="76200" y="0"/>
              <a:chExt cx="9067800" cy="773925"/>
            </a:xfrm>
          </p:grpSpPr>
          <p:pic>
            <p:nvPicPr>
              <p:cNvPr id="2015" name="Google Shape;2015;p22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16" name="Google Shape;2016;p22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Balance Sheet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17" name="Google Shape;2017;p220"/>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Internet History</a:t>
            </a:r>
            <a:endParaRPr/>
          </a:p>
        </p:txBody>
      </p:sp>
      <p:sp>
        <p:nvSpPr>
          <p:cNvPr id="411" name="Google Shape;411;p5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800" b="1">
                <a:solidFill>
                  <a:srgbClr val="FFFFFF"/>
                </a:solidFill>
              </a:rPr>
              <a:t>1969</a:t>
            </a:r>
            <a:r>
              <a:rPr lang="en" sz="1800">
                <a:solidFill>
                  <a:srgbClr val="FFFFFF"/>
                </a:solidFill>
              </a:rPr>
              <a:t>  The original Internet (US Dept. of Defence)</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1971 </a:t>
            </a:r>
            <a:r>
              <a:rPr lang="en" sz="1800">
                <a:solidFill>
                  <a:srgbClr val="FFFFFF"/>
                </a:solidFill>
              </a:rPr>
              <a:t>  First Email sent</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1990</a:t>
            </a:r>
            <a:r>
              <a:rPr lang="en" sz="1800">
                <a:solidFill>
                  <a:srgbClr val="FFFFFF"/>
                </a:solidFill>
              </a:rPr>
              <a:t>   First search engine (Archie) created</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1991  </a:t>
            </a:r>
            <a:r>
              <a:rPr lang="en" sz="1800">
                <a:solidFill>
                  <a:srgbClr val="FFFFFF"/>
                </a:solidFill>
              </a:rPr>
              <a:t> Internet available for commercial use</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1996</a:t>
            </a:r>
            <a:r>
              <a:rPr lang="en" sz="1800">
                <a:solidFill>
                  <a:srgbClr val="FFFFFF"/>
                </a:solidFill>
              </a:rPr>
              <a:t>   "BackRub" search engine (Stanford)</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1997</a:t>
            </a:r>
            <a:r>
              <a:rPr lang="en" sz="1800">
                <a:solidFill>
                  <a:srgbClr val="FFFFFF"/>
                </a:solidFill>
              </a:rPr>
              <a:t>   Google (Googol)</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2004</a:t>
            </a:r>
            <a:r>
              <a:rPr lang="en" sz="1800">
                <a:solidFill>
                  <a:srgbClr val="FFFFFF"/>
                </a:solidFill>
              </a:rPr>
              <a:t>   Facebook begins...</a:t>
            </a:r>
            <a:endParaRPr sz="1800">
              <a:solidFill>
                <a:srgbClr val="FFFFFF"/>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1"/>
        <p:cNvGrpSpPr/>
        <p:nvPr/>
      </p:nvGrpSpPr>
      <p:grpSpPr>
        <a:xfrm>
          <a:off x="0" y="0"/>
          <a:ext cx="0" cy="0"/>
          <a:chOff x="0" y="0"/>
          <a:chExt cx="0" cy="0"/>
        </a:xfrm>
      </p:grpSpPr>
      <p:sp>
        <p:nvSpPr>
          <p:cNvPr id="2022" name="Google Shape;2022;p221"/>
          <p:cNvSpPr txBox="1">
            <a:spLocks noGrp="1"/>
          </p:cNvSpPr>
          <p:nvPr>
            <p:ph type="title"/>
          </p:nvPr>
        </p:nvSpPr>
        <p:spPr>
          <a:xfrm>
            <a:off x="0" y="-72490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023" name="Google Shape;2023;p22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180</a:t>
            </a:fld>
            <a:endParaRPr/>
          </a:p>
        </p:txBody>
      </p:sp>
      <p:pic>
        <p:nvPicPr>
          <p:cNvPr id="2024" name="Google Shape;2024;p221"/>
          <p:cNvPicPr preferRelativeResize="0"/>
          <p:nvPr/>
        </p:nvPicPr>
        <p:blipFill rotWithShape="1">
          <a:blip r:embed="rId3">
            <a:alphaModFix/>
          </a:blip>
          <a:srcRect/>
          <a:stretch/>
        </p:blipFill>
        <p:spPr>
          <a:xfrm>
            <a:off x="155113" y="845375"/>
            <a:ext cx="7918044" cy="3828275"/>
          </a:xfrm>
          <a:prstGeom prst="rect">
            <a:avLst/>
          </a:prstGeom>
          <a:noFill/>
          <a:ln>
            <a:noFill/>
          </a:ln>
        </p:spPr>
      </p:pic>
      <p:sp>
        <p:nvSpPr>
          <p:cNvPr id="2025" name="Google Shape;2025;p221"/>
          <p:cNvSpPr/>
          <p:nvPr/>
        </p:nvSpPr>
        <p:spPr>
          <a:xfrm>
            <a:off x="316188" y="1571375"/>
            <a:ext cx="7723200" cy="267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221"/>
          <p:cNvSpPr/>
          <p:nvPr/>
        </p:nvSpPr>
        <p:spPr>
          <a:xfrm>
            <a:off x="316188" y="2072875"/>
            <a:ext cx="7723200" cy="43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221"/>
          <p:cNvSpPr/>
          <p:nvPr/>
        </p:nvSpPr>
        <p:spPr>
          <a:xfrm>
            <a:off x="299713" y="3493775"/>
            <a:ext cx="7723200" cy="267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28" name="Google Shape;2028;p221"/>
          <p:cNvPicPr preferRelativeResize="0"/>
          <p:nvPr/>
        </p:nvPicPr>
        <p:blipFill rotWithShape="1">
          <a:blip r:embed="rId4">
            <a:alphaModFix/>
          </a:blip>
          <a:srcRect/>
          <a:stretch/>
        </p:blipFill>
        <p:spPr>
          <a:xfrm>
            <a:off x="8465266" y="4330033"/>
            <a:ext cx="548700" cy="675567"/>
          </a:xfrm>
          <a:prstGeom prst="rect">
            <a:avLst/>
          </a:prstGeom>
          <a:noFill/>
          <a:ln>
            <a:noFill/>
          </a:ln>
        </p:spPr>
      </p:pic>
      <p:grpSp>
        <p:nvGrpSpPr>
          <p:cNvPr id="2029" name="Google Shape;2029;p221"/>
          <p:cNvGrpSpPr/>
          <p:nvPr/>
        </p:nvGrpSpPr>
        <p:grpSpPr>
          <a:xfrm>
            <a:off x="0" y="0"/>
            <a:ext cx="9144000" cy="773925"/>
            <a:chOff x="0" y="0"/>
            <a:chExt cx="9144000" cy="773925"/>
          </a:xfrm>
        </p:grpSpPr>
        <p:pic>
          <p:nvPicPr>
            <p:cNvPr id="2030" name="Google Shape;2030;p221"/>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031" name="Google Shape;2031;p221"/>
            <p:cNvGrpSpPr/>
            <p:nvPr/>
          </p:nvGrpSpPr>
          <p:grpSpPr>
            <a:xfrm>
              <a:off x="76200" y="0"/>
              <a:ext cx="9067800" cy="773925"/>
              <a:chOff x="76200" y="0"/>
              <a:chExt cx="9067800" cy="773925"/>
            </a:xfrm>
          </p:grpSpPr>
          <p:pic>
            <p:nvPicPr>
              <p:cNvPr id="2032" name="Google Shape;2032;p221"/>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033" name="Google Shape;2033;p22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-10-K (2018)</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34" name="Google Shape;2034;p221"/>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8"/>
        <p:cNvGrpSpPr/>
        <p:nvPr/>
      </p:nvGrpSpPr>
      <p:grpSpPr>
        <a:xfrm>
          <a:off x="0" y="0"/>
          <a:ext cx="0" cy="0"/>
          <a:chOff x="0" y="0"/>
          <a:chExt cx="0" cy="0"/>
        </a:xfrm>
      </p:grpSpPr>
      <p:sp>
        <p:nvSpPr>
          <p:cNvPr id="2039" name="Google Shape;2039;p22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181</a:t>
            </a:fld>
            <a:endParaRPr/>
          </a:p>
        </p:txBody>
      </p:sp>
      <p:pic>
        <p:nvPicPr>
          <p:cNvPr id="2040" name="Google Shape;2040;p222"/>
          <p:cNvPicPr preferRelativeResize="0"/>
          <p:nvPr/>
        </p:nvPicPr>
        <p:blipFill rotWithShape="1">
          <a:blip r:embed="rId3">
            <a:alphaModFix/>
          </a:blip>
          <a:srcRect t="71930"/>
          <a:stretch/>
        </p:blipFill>
        <p:spPr>
          <a:xfrm>
            <a:off x="499327" y="3660941"/>
            <a:ext cx="7219950" cy="1382250"/>
          </a:xfrm>
          <a:prstGeom prst="rect">
            <a:avLst/>
          </a:prstGeom>
          <a:noFill/>
          <a:ln>
            <a:noFill/>
          </a:ln>
        </p:spPr>
      </p:pic>
      <p:sp>
        <p:nvSpPr>
          <p:cNvPr id="2041" name="Google Shape;2041;p222"/>
          <p:cNvSpPr/>
          <p:nvPr/>
        </p:nvSpPr>
        <p:spPr>
          <a:xfrm>
            <a:off x="641402" y="4513500"/>
            <a:ext cx="72198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222"/>
          <p:cNvSpPr/>
          <p:nvPr/>
        </p:nvSpPr>
        <p:spPr>
          <a:xfrm>
            <a:off x="5792652" y="2072875"/>
            <a:ext cx="19266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3" name="Google Shape;2043;p222"/>
          <p:cNvPicPr preferRelativeResize="0"/>
          <p:nvPr/>
        </p:nvPicPr>
        <p:blipFill rotWithShape="1">
          <a:blip r:embed="rId4">
            <a:alphaModFix/>
          </a:blip>
          <a:srcRect/>
          <a:stretch/>
        </p:blipFill>
        <p:spPr>
          <a:xfrm>
            <a:off x="7931866" y="4330033"/>
            <a:ext cx="548700" cy="675567"/>
          </a:xfrm>
          <a:prstGeom prst="rect">
            <a:avLst/>
          </a:prstGeom>
          <a:noFill/>
          <a:ln>
            <a:noFill/>
          </a:ln>
        </p:spPr>
      </p:pic>
      <p:sp>
        <p:nvSpPr>
          <p:cNvPr id="2044" name="Google Shape;2044;p222"/>
          <p:cNvSpPr txBox="1">
            <a:spLocks noGrp="1"/>
          </p:cNvSpPr>
          <p:nvPr>
            <p:ph type="title"/>
          </p:nvPr>
        </p:nvSpPr>
        <p:spPr>
          <a:xfrm>
            <a:off x="100250" y="-64905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grpSp>
        <p:nvGrpSpPr>
          <p:cNvPr id="2045" name="Google Shape;2045;p222"/>
          <p:cNvGrpSpPr/>
          <p:nvPr/>
        </p:nvGrpSpPr>
        <p:grpSpPr>
          <a:xfrm>
            <a:off x="0" y="0"/>
            <a:ext cx="9144000" cy="773925"/>
            <a:chOff x="0" y="0"/>
            <a:chExt cx="9144000" cy="773925"/>
          </a:xfrm>
        </p:grpSpPr>
        <p:pic>
          <p:nvPicPr>
            <p:cNvPr id="2046" name="Google Shape;2046;p22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047" name="Google Shape;2047;p222"/>
            <p:cNvGrpSpPr/>
            <p:nvPr/>
          </p:nvGrpSpPr>
          <p:grpSpPr>
            <a:xfrm>
              <a:off x="76200" y="0"/>
              <a:ext cx="9067800" cy="773925"/>
              <a:chOff x="76200" y="0"/>
              <a:chExt cx="9067800" cy="773925"/>
            </a:xfrm>
          </p:grpSpPr>
          <p:pic>
            <p:nvPicPr>
              <p:cNvPr id="2048" name="Google Shape;2048;p22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049" name="Google Shape;2049;p22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000" b="1">
                    <a:latin typeface="Calibri"/>
                    <a:ea typeface="Calibri"/>
                    <a:cs typeface="Calibri"/>
                    <a:sym typeface="Calibri"/>
                  </a:rPr>
                  <a:t>Balance Sheet -10-K (2018)</a:t>
                </a:r>
                <a:endParaRPr sz="3000" b="1">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30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50" name="Google Shape;2050;p222"/>
          <p:cNvPicPr preferRelativeResize="0"/>
          <p:nvPr/>
        </p:nvPicPr>
        <p:blipFill rotWithShape="1">
          <a:blip r:embed="rId3">
            <a:alphaModFix/>
          </a:blip>
          <a:srcRect b="39727"/>
          <a:stretch/>
        </p:blipFill>
        <p:spPr>
          <a:xfrm>
            <a:off x="499327" y="692970"/>
            <a:ext cx="7219950" cy="2967976"/>
          </a:xfrm>
          <a:prstGeom prst="rect">
            <a:avLst/>
          </a:prstGeom>
          <a:noFill/>
          <a:ln>
            <a:noFill/>
          </a:ln>
        </p:spPr>
      </p:pic>
      <p:sp>
        <p:nvSpPr>
          <p:cNvPr id="2051" name="Google Shape;2051;p222"/>
          <p:cNvSpPr/>
          <p:nvPr/>
        </p:nvSpPr>
        <p:spPr>
          <a:xfrm>
            <a:off x="499452" y="1019725"/>
            <a:ext cx="72201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222"/>
          <p:cNvSpPr/>
          <p:nvPr/>
        </p:nvSpPr>
        <p:spPr>
          <a:xfrm>
            <a:off x="499452" y="2808400"/>
            <a:ext cx="72201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3" name="Google Shape;2053;p222"/>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7"/>
        <p:cNvGrpSpPr/>
        <p:nvPr/>
      </p:nvGrpSpPr>
      <p:grpSpPr>
        <a:xfrm>
          <a:off x="0" y="0"/>
          <a:ext cx="0" cy="0"/>
          <a:chOff x="0" y="0"/>
          <a:chExt cx="0" cy="0"/>
        </a:xfrm>
      </p:grpSpPr>
      <p:sp>
        <p:nvSpPr>
          <p:cNvPr id="2058" name="Google Shape;2058;p22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182</a:t>
            </a:fld>
            <a:endParaRPr/>
          </a:p>
        </p:txBody>
      </p:sp>
      <p:sp>
        <p:nvSpPr>
          <p:cNvPr id="2059" name="Google Shape;2059;p223"/>
          <p:cNvSpPr/>
          <p:nvPr/>
        </p:nvSpPr>
        <p:spPr>
          <a:xfrm>
            <a:off x="5792652" y="2072875"/>
            <a:ext cx="19266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0" name="Google Shape;2060;p223"/>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061" name="Google Shape;2061;p223"/>
          <p:cNvSpPr txBox="1">
            <a:spLocks noGrp="1"/>
          </p:cNvSpPr>
          <p:nvPr>
            <p:ph type="title"/>
          </p:nvPr>
        </p:nvSpPr>
        <p:spPr>
          <a:xfrm>
            <a:off x="100275" y="-76825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pic>
        <p:nvPicPr>
          <p:cNvPr id="2062" name="Google Shape;2062;p223"/>
          <p:cNvPicPr preferRelativeResize="0"/>
          <p:nvPr/>
        </p:nvPicPr>
        <p:blipFill>
          <a:blip r:embed="rId4">
            <a:alphaModFix/>
          </a:blip>
          <a:stretch>
            <a:fillRect/>
          </a:stretch>
        </p:blipFill>
        <p:spPr>
          <a:xfrm>
            <a:off x="152400" y="897925"/>
            <a:ext cx="7889300" cy="3823159"/>
          </a:xfrm>
          <a:prstGeom prst="rect">
            <a:avLst/>
          </a:prstGeom>
          <a:noFill/>
          <a:ln>
            <a:noFill/>
          </a:ln>
        </p:spPr>
      </p:pic>
      <p:sp>
        <p:nvSpPr>
          <p:cNvPr id="2063" name="Google Shape;2063;p223"/>
          <p:cNvSpPr/>
          <p:nvPr/>
        </p:nvSpPr>
        <p:spPr>
          <a:xfrm>
            <a:off x="295050" y="1638450"/>
            <a:ext cx="7723200" cy="267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223"/>
          <p:cNvSpPr/>
          <p:nvPr/>
        </p:nvSpPr>
        <p:spPr>
          <a:xfrm>
            <a:off x="328225" y="2139950"/>
            <a:ext cx="7723200" cy="43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223"/>
          <p:cNvSpPr/>
          <p:nvPr/>
        </p:nvSpPr>
        <p:spPr>
          <a:xfrm>
            <a:off x="311750" y="3560850"/>
            <a:ext cx="7723200" cy="267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66" name="Google Shape;2066;p223"/>
          <p:cNvGrpSpPr/>
          <p:nvPr/>
        </p:nvGrpSpPr>
        <p:grpSpPr>
          <a:xfrm>
            <a:off x="0" y="0"/>
            <a:ext cx="9144000" cy="773925"/>
            <a:chOff x="0" y="0"/>
            <a:chExt cx="9144000" cy="773925"/>
          </a:xfrm>
        </p:grpSpPr>
        <p:pic>
          <p:nvPicPr>
            <p:cNvPr id="2067" name="Google Shape;2067;p223"/>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068" name="Google Shape;2068;p223"/>
            <p:cNvGrpSpPr/>
            <p:nvPr/>
          </p:nvGrpSpPr>
          <p:grpSpPr>
            <a:xfrm>
              <a:off x="76200" y="0"/>
              <a:ext cx="9067800" cy="773925"/>
              <a:chOff x="76200" y="0"/>
              <a:chExt cx="9067800" cy="773925"/>
            </a:xfrm>
          </p:grpSpPr>
          <p:pic>
            <p:nvPicPr>
              <p:cNvPr id="2069" name="Google Shape;2069;p223"/>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070" name="Google Shape;2070;p22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-10-Q (2019)</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71" name="Google Shape;2071;p22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5"/>
        <p:cNvGrpSpPr/>
        <p:nvPr/>
      </p:nvGrpSpPr>
      <p:grpSpPr>
        <a:xfrm>
          <a:off x="0" y="0"/>
          <a:ext cx="0" cy="0"/>
          <a:chOff x="0" y="0"/>
          <a:chExt cx="0" cy="0"/>
        </a:xfrm>
      </p:grpSpPr>
      <p:sp>
        <p:nvSpPr>
          <p:cNvPr id="2076" name="Google Shape;2076;p22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183</a:t>
            </a:fld>
            <a:endParaRPr/>
          </a:p>
        </p:txBody>
      </p:sp>
      <p:sp>
        <p:nvSpPr>
          <p:cNvPr id="2077" name="Google Shape;2077;p224"/>
          <p:cNvSpPr/>
          <p:nvPr/>
        </p:nvSpPr>
        <p:spPr>
          <a:xfrm>
            <a:off x="5716452" y="1996675"/>
            <a:ext cx="19266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8" name="Google Shape;2078;p224"/>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079" name="Google Shape;2079;p224"/>
          <p:cNvSpPr txBox="1">
            <a:spLocks noGrp="1"/>
          </p:cNvSpPr>
          <p:nvPr>
            <p:ph type="title"/>
          </p:nvPr>
        </p:nvSpPr>
        <p:spPr>
          <a:xfrm>
            <a:off x="89425" y="-52425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grpSp>
        <p:nvGrpSpPr>
          <p:cNvPr id="2080" name="Google Shape;2080;p224"/>
          <p:cNvGrpSpPr/>
          <p:nvPr/>
        </p:nvGrpSpPr>
        <p:grpSpPr>
          <a:xfrm>
            <a:off x="0" y="0"/>
            <a:ext cx="9144000" cy="773925"/>
            <a:chOff x="0" y="0"/>
            <a:chExt cx="9144000" cy="773925"/>
          </a:xfrm>
        </p:grpSpPr>
        <p:pic>
          <p:nvPicPr>
            <p:cNvPr id="2081" name="Google Shape;2081;p22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82" name="Google Shape;2082;p224"/>
            <p:cNvGrpSpPr/>
            <p:nvPr/>
          </p:nvGrpSpPr>
          <p:grpSpPr>
            <a:xfrm>
              <a:off x="76200" y="0"/>
              <a:ext cx="9067800" cy="773925"/>
              <a:chOff x="76200" y="0"/>
              <a:chExt cx="9067800" cy="773925"/>
            </a:xfrm>
          </p:grpSpPr>
          <p:pic>
            <p:nvPicPr>
              <p:cNvPr id="2083" name="Google Shape;2083;p22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84" name="Google Shape;2084;p22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-10-Q (2019)</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85" name="Google Shape;2085;p224"/>
          <p:cNvPicPr preferRelativeResize="0"/>
          <p:nvPr/>
        </p:nvPicPr>
        <p:blipFill>
          <a:blip r:embed="rId5">
            <a:alphaModFix/>
          </a:blip>
          <a:stretch>
            <a:fillRect/>
          </a:stretch>
        </p:blipFill>
        <p:spPr>
          <a:xfrm>
            <a:off x="641400" y="688650"/>
            <a:ext cx="7055650" cy="4523600"/>
          </a:xfrm>
          <a:prstGeom prst="rect">
            <a:avLst/>
          </a:prstGeom>
          <a:noFill/>
          <a:ln>
            <a:noFill/>
          </a:ln>
        </p:spPr>
      </p:pic>
      <p:sp>
        <p:nvSpPr>
          <p:cNvPr id="2086" name="Google Shape;2086;p224"/>
          <p:cNvSpPr/>
          <p:nvPr/>
        </p:nvSpPr>
        <p:spPr>
          <a:xfrm>
            <a:off x="499452" y="1019725"/>
            <a:ext cx="72201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224"/>
          <p:cNvSpPr/>
          <p:nvPr/>
        </p:nvSpPr>
        <p:spPr>
          <a:xfrm>
            <a:off x="499450" y="2571750"/>
            <a:ext cx="7220100" cy="216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224"/>
          <p:cNvSpPr/>
          <p:nvPr/>
        </p:nvSpPr>
        <p:spPr>
          <a:xfrm>
            <a:off x="641400" y="4734000"/>
            <a:ext cx="7219800" cy="216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9" name="Google Shape;2089;p22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3"/>
        <p:cNvGrpSpPr/>
        <p:nvPr/>
      </p:nvGrpSpPr>
      <p:grpSpPr>
        <a:xfrm>
          <a:off x="0" y="0"/>
          <a:ext cx="0" cy="0"/>
          <a:chOff x="0" y="0"/>
          <a:chExt cx="0" cy="0"/>
        </a:xfrm>
      </p:grpSpPr>
      <p:sp>
        <p:nvSpPr>
          <p:cNvPr id="2094" name="Google Shape;2094;p22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184</a:t>
            </a:fld>
            <a:endParaRPr/>
          </a:p>
        </p:txBody>
      </p:sp>
      <p:sp>
        <p:nvSpPr>
          <p:cNvPr id="2095" name="Google Shape;2095;p225"/>
          <p:cNvSpPr txBox="1"/>
          <p:nvPr/>
        </p:nvSpPr>
        <p:spPr>
          <a:xfrm>
            <a:off x="394250" y="4259568"/>
            <a:ext cx="50421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i="0" u="none" strike="noStrike" cap="none">
                <a:solidFill>
                  <a:srgbClr val="000000"/>
                </a:solidFill>
                <a:latin typeface="Source Sans Pro"/>
                <a:ea typeface="Source Sans Pro"/>
                <a:cs typeface="Source Sans Pro"/>
                <a:sym typeface="Source Sans Pro"/>
              </a:rPr>
              <a:t>Source: Stock Analysis on Net and Investing</a:t>
            </a:r>
            <a:endParaRPr sz="1400" i="0" u="none" strike="noStrike" cap="none">
              <a:solidFill>
                <a:srgbClr val="000000"/>
              </a:solidFill>
              <a:latin typeface="Source Sans Pro"/>
              <a:ea typeface="Source Sans Pro"/>
              <a:cs typeface="Source Sans Pro"/>
              <a:sym typeface="Source Sans Pro"/>
            </a:endParaRPr>
          </a:p>
        </p:txBody>
      </p:sp>
      <p:pic>
        <p:nvPicPr>
          <p:cNvPr id="2096" name="Google Shape;2096;p225" descr="A screenshot of a cell phone&#10;&#10;Description automatically generated"/>
          <p:cNvPicPr preferRelativeResize="0"/>
          <p:nvPr/>
        </p:nvPicPr>
        <p:blipFill rotWithShape="1">
          <a:blip r:embed="rId3">
            <a:alphaModFix/>
          </a:blip>
          <a:srcRect/>
          <a:stretch/>
        </p:blipFill>
        <p:spPr>
          <a:xfrm>
            <a:off x="15402" y="911767"/>
            <a:ext cx="5796766" cy="3209959"/>
          </a:xfrm>
          <a:prstGeom prst="rect">
            <a:avLst/>
          </a:prstGeom>
          <a:noFill/>
          <a:ln>
            <a:noFill/>
          </a:ln>
        </p:spPr>
      </p:pic>
      <p:grpSp>
        <p:nvGrpSpPr>
          <p:cNvPr id="2097" name="Google Shape;2097;p225"/>
          <p:cNvGrpSpPr/>
          <p:nvPr/>
        </p:nvGrpSpPr>
        <p:grpSpPr>
          <a:xfrm>
            <a:off x="0" y="0"/>
            <a:ext cx="9144000" cy="773925"/>
            <a:chOff x="0" y="0"/>
            <a:chExt cx="9144000" cy="773925"/>
          </a:xfrm>
        </p:grpSpPr>
        <p:pic>
          <p:nvPicPr>
            <p:cNvPr id="2098" name="Google Shape;2098;p225"/>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99" name="Google Shape;2099;p225"/>
            <p:cNvGrpSpPr/>
            <p:nvPr/>
          </p:nvGrpSpPr>
          <p:grpSpPr>
            <a:xfrm>
              <a:off x="76200" y="0"/>
              <a:ext cx="9067800" cy="773925"/>
              <a:chOff x="76200" y="0"/>
              <a:chExt cx="9067800" cy="773925"/>
            </a:xfrm>
          </p:grpSpPr>
          <p:pic>
            <p:nvPicPr>
              <p:cNvPr id="2100" name="Google Shape;2100;p225"/>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01" name="Google Shape;2101;p22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Income Statement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02" name="Google Shape;2102;p225"/>
          <p:cNvPicPr preferRelativeResize="0"/>
          <p:nvPr/>
        </p:nvPicPr>
        <p:blipFill rotWithShape="1">
          <a:blip r:embed="rId5">
            <a:alphaModFix/>
          </a:blip>
          <a:srcRect/>
          <a:stretch/>
        </p:blipFill>
        <p:spPr>
          <a:xfrm>
            <a:off x="8407311" y="49179"/>
            <a:ext cx="548700" cy="675567"/>
          </a:xfrm>
          <a:prstGeom prst="rect">
            <a:avLst/>
          </a:prstGeom>
          <a:noFill/>
          <a:ln>
            <a:noFill/>
          </a:ln>
        </p:spPr>
      </p:pic>
      <p:graphicFrame>
        <p:nvGraphicFramePr>
          <p:cNvPr id="2103" name="Google Shape;2103;p225"/>
          <p:cNvGraphicFramePr/>
          <p:nvPr/>
        </p:nvGraphicFramePr>
        <p:xfrm>
          <a:off x="5770300" y="1831400"/>
          <a:ext cx="3000000" cy="3000000"/>
        </p:xfrm>
        <a:graphic>
          <a:graphicData uri="http://schemas.openxmlformats.org/drawingml/2006/table">
            <a:tbl>
              <a:tblPr>
                <a:noFill/>
                <a:tableStyleId>{5AD3BD06-E27C-44FF-9905-3734C1AC3C25}</a:tableStyleId>
              </a:tblPr>
              <a:tblGrid>
                <a:gridCol w="2388825"/>
                <a:gridCol w="911950"/>
              </a:tblGrid>
              <a:tr h="381000">
                <a:tc>
                  <a:txBody>
                    <a:bodyPr/>
                    <a:lstStyle/>
                    <a:p>
                      <a:pPr marL="0" lvl="0" indent="0" algn="l" rtl="0">
                        <a:spcBef>
                          <a:spcPts val="0"/>
                        </a:spcBef>
                        <a:spcAft>
                          <a:spcPts val="0"/>
                        </a:spcAft>
                        <a:buNone/>
                      </a:pPr>
                      <a:r>
                        <a:rPr lang="en"/>
                        <a:t>Gross Margin TTM</a:t>
                      </a:r>
                      <a:endParaRPr/>
                    </a:p>
                  </a:txBody>
                  <a:tcPr marL="91425" marR="91425" marT="91425" marB="91425"/>
                </a:tc>
                <a:tc>
                  <a:txBody>
                    <a:bodyPr/>
                    <a:lstStyle/>
                    <a:p>
                      <a:pPr marL="0" lvl="0" indent="0" algn="l" rtl="0">
                        <a:spcBef>
                          <a:spcPts val="0"/>
                        </a:spcBef>
                        <a:spcAft>
                          <a:spcPts val="0"/>
                        </a:spcAft>
                        <a:buNone/>
                      </a:pPr>
                      <a:r>
                        <a:rPr lang="en"/>
                        <a:t>38.34%</a:t>
                      </a:r>
                      <a:endParaRPr/>
                    </a:p>
                  </a:txBody>
                  <a:tcPr marL="91425" marR="91425" marT="91425" marB="91425"/>
                </a:tc>
              </a:tr>
              <a:tr h="381000">
                <a:tc>
                  <a:txBody>
                    <a:bodyPr/>
                    <a:lstStyle/>
                    <a:p>
                      <a:pPr marL="0" lvl="0" indent="0" algn="l" rtl="0">
                        <a:spcBef>
                          <a:spcPts val="0"/>
                        </a:spcBef>
                        <a:spcAft>
                          <a:spcPts val="0"/>
                        </a:spcAft>
                        <a:buNone/>
                      </a:pPr>
                      <a:r>
                        <a:rPr lang="en"/>
                        <a:t>Operating Margin TTM</a:t>
                      </a:r>
                      <a:endParaRPr/>
                    </a:p>
                  </a:txBody>
                  <a:tcPr marL="91425" marR="91425" marT="91425" marB="91425"/>
                </a:tc>
                <a:tc>
                  <a:txBody>
                    <a:bodyPr/>
                    <a:lstStyle/>
                    <a:p>
                      <a:pPr marL="0" lvl="0" indent="0" algn="l" rtl="0">
                        <a:spcBef>
                          <a:spcPts val="0"/>
                        </a:spcBef>
                        <a:spcAft>
                          <a:spcPts val="0"/>
                        </a:spcAft>
                        <a:buNone/>
                      </a:pPr>
                      <a:r>
                        <a:rPr lang="en"/>
                        <a:t>26.69%</a:t>
                      </a:r>
                      <a:endParaRPr/>
                    </a:p>
                  </a:txBody>
                  <a:tcPr marL="91425" marR="91425" marT="91425" marB="91425"/>
                </a:tc>
              </a:tr>
              <a:tr h="381000">
                <a:tc>
                  <a:txBody>
                    <a:bodyPr/>
                    <a:lstStyle/>
                    <a:p>
                      <a:pPr marL="0" lvl="0" indent="0" algn="l" rtl="0">
                        <a:spcBef>
                          <a:spcPts val="0"/>
                        </a:spcBef>
                        <a:spcAft>
                          <a:spcPts val="0"/>
                        </a:spcAft>
                        <a:buNone/>
                      </a:pPr>
                      <a:r>
                        <a:rPr lang="en"/>
                        <a:t>Net Profit Margin TTM</a:t>
                      </a:r>
                      <a:endParaRPr/>
                    </a:p>
                  </a:txBody>
                  <a:tcPr marL="91425" marR="91425" marT="91425" marB="91425"/>
                </a:tc>
                <a:tc>
                  <a:txBody>
                    <a:bodyPr/>
                    <a:lstStyle/>
                    <a:p>
                      <a:pPr marL="0" lvl="0" indent="0" algn="l" rtl="0">
                        <a:spcBef>
                          <a:spcPts val="0"/>
                        </a:spcBef>
                        <a:spcAft>
                          <a:spcPts val="0"/>
                        </a:spcAft>
                        <a:buNone/>
                      </a:pPr>
                      <a:r>
                        <a:rPr lang="en"/>
                        <a:t>22.98%</a:t>
                      </a:r>
                      <a:endParaRPr/>
                    </a:p>
                  </a:txBody>
                  <a:tcPr marL="91425" marR="91425" marT="91425" marB="91425"/>
                </a:tc>
              </a:tr>
              <a:tr h="381000">
                <a:tc>
                  <a:txBody>
                    <a:bodyPr/>
                    <a:lstStyle/>
                    <a:p>
                      <a:pPr marL="0" lvl="0" indent="0" algn="l" rtl="0">
                        <a:spcBef>
                          <a:spcPts val="0"/>
                        </a:spcBef>
                        <a:spcAft>
                          <a:spcPts val="0"/>
                        </a:spcAft>
                        <a:buNone/>
                      </a:pPr>
                      <a:r>
                        <a:rPr lang="en"/>
                        <a:t>Return on Investment TTM</a:t>
                      </a:r>
                      <a:endParaRPr/>
                    </a:p>
                  </a:txBody>
                  <a:tcPr marL="91425" marR="91425" marT="91425" marB="91425"/>
                </a:tc>
                <a:tc>
                  <a:txBody>
                    <a:bodyPr/>
                    <a:lstStyle/>
                    <a:p>
                      <a:pPr marL="0" lvl="0" indent="0" algn="l" rtl="0">
                        <a:spcBef>
                          <a:spcPts val="0"/>
                        </a:spcBef>
                        <a:spcAft>
                          <a:spcPts val="0"/>
                        </a:spcAft>
                        <a:buNone/>
                      </a:pPr>
                      <a:r>
                        <a:rPr lang="en"/>
                        <a:t>23.32%</a:t>
                      </a:r>
                      <a:endParaRPr/>
                    </a:p>
                  </a:txBody>
                  <a:tcPr marL="91425" marR="91425" marT="91425" marB="91425"/>
                </a:tc>
              </a:tr>
            </a:tbl>
          </a:graphicData>
        </a:graphic>
      </p:graphicFrame>
    </p:spTree>
  </p:cSld>
  <p:clrMapOvr>
    <a:masterClrMapping/>
  </p:clrMapOvr>
  <p:transition>
    <p:fade thruBlk="1"/>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7"/>
        <p:cNvGrpSpPr/>
        <p:nvPr/>
      </p:nvGrpSpPr>
      <p:grpSpPr>
        <a:xfrm>
          <a:off x="0" y="0"/>
          <a:ext cx="0" cy="0"/>
          <a:chOff x="0" y="0"/>
          <a:chExt cx="0" cy="0"/>
        </a:xfrm>
      </p:grpSpPr>
      <p:sp>
        <p:nvSpPr>
          <p:cNvPr id="2108" name="Google Shape;2108;p22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185</a:t>
            </a:fld>
            <a:endParaRPr/>
          </a:p>
        </p:txBody>
      </p:sp>
      <p:pic>
        <p:nvPicPr>
          <p:cNvPr id="2109" name="Google Shape;2109;p226"/>
          <p:cNvPicPr preferRelativeResize="0"/>
          <p:nvPr/>
        </p:nvPicPr>
        <p:blipFill rotWithShape="1">
          <a:blip r:embed="rId3">
            <a:alphaModFix/>
          </a:blip>
          <a:srcRect/>
          <a:stretch/>
        </p:blipFill>
        <p:spPr>
          <a:xfrm>
            <a:off x="835658" y="569925"/>
            <a:ext cx="6721025" cy="4421175"/>
          </a:xfrm>
          <a:prstGeom prst="rect">
            <a:avLst/>
          </a:prstGeom>
          <a:noFill/>
          <a:ln>
            <a:noFill/>
          </a:ln>
        </p:spPr>
      </p:pic>
      <p:sp>
        <p:nvSpPr>
          <p:cNvPr id="2110" name="Google Shape;2110;p226"/>
          <p:cNvSpPr/>
          <p:nvPr/>
        </p:nvSpPr>
        <p:spPr>
          <a:xfrm>
            <a:off x="835808" y="1014600"/>
            <a:ext cx="67209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226"/>
          <p:cNvSpPr/>
          <p:nvPr/>
        </p:nvSpPr>
        <p:spPr>
          <a:xfrm>
            <a:off x="977733" y="1382375"/>
            <a:ext cx="65793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226"/>
          <p:cNvSpPr/>
          <p:nvPr/>
        </p:nvSpPr>
        <p:spPr>
          <a:xfrm>
            <a:off x="746233" y="3360825"/>
            <a:ext cx="67854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3" name="Google Shape;2113;p226"/>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2114" name="Google Shape;2114;p226"/>
          <p:cNvGrpSpPr/>
          <p:nvPr/>
        </p:nvGrpSpPr>
        <p:grpSpPr>
          <a:xfrm>
            <a:off x="0" y="0"/>
            <a:ext cx="9144000" cy="773925"/>
            <a:chOff x="0" y="0"/>
            <a:chExt cx="9144000" cy="773925"/>
          </a:xfrm>
        </p:grpSpPr>
        <p:pic>
          <p:nvPicPr>
            <p:cNvPr id="2115" name="Google Shape;2115;p22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116" name="Google Shape;2116;p226"/>
            <p:cNvGrpSpPr/>
            <p:nvPr/>
          </p:nvGrpSpPr>
          <p:grpSpPr>
            <a:xfrm>
              <a:off x="76200" y="0"/>
              <a:ext cx="9067800" cy="773925"/>
              <a:chOff x="76200" y="0"/>
              <a:chExt cx="9067800" cy="773925"/>
            </a:xfrm>
          </p:grpSpPr>
          <p:pic>
            <p:nvPicPr>
              <p:cNvPr id="2117" name="Google Shape;2117;p22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118" name="Google Shape;2118;p22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Statement of Income - 10-K (2018)</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19" name="Google Shape;2119;p226"/>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3"/>
        <p:cNvGrpSpPr/>
        <p:nvPr/>
      </p:nvGrpSpPr>
      <p:grpSpPr>
        <a:xfrm>
          <a:off x="0" y="0"/>
          <a:ext cx="0" cy="0"/>
          <a:chOff x="0" y="0"/>
          <a:chExt cx="0" cy="0"/>
        </a:xfrm>
      </p:grpSpPr>
      <p:sp>
        <p:nvSpPr>
          <p:cNvPr id="2124" name="Google Shape;2124;p227"/>
          <p:cNvSpPr txBox="1">
            <a:spLocks noGrp="1"/>
          </p:cNvSpPr>
          <p:nvPr>
            <p:ph type="title"/>
          </p:nvPr>
        </p:nvSpPr>
        <p:spPr>
          <a:xfrm>
            <a:off x="89425" y="-571200"/>
            <a:ext cx="71478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125" name="Google Shape;2125;p22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186</a:t>
            </a:fld>
            <a:endParaRPr/>
          </a:p>
        </p:txBody>
      </p:sp>
      <p:pic>
        <p:nvPicPr>
          <p:cNvPr id="2126" name="Google Shape;2126;p227"/>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2127" name="Google Shape;2127;p227"/>
          <p:cNvPicPr preferRelativeResize="0"/>
          <p:nvPr/>
        </p:nvPicPr>
        <p:blipFill>
          <a:blip r:embed="rId4">
            <a:alphaModFix/>
          </a:blip>
          <a:stretch>
            <a:fillRect/>
          </a:stretch>
        </p:blipFill>
        <p:spPr>
          <a:xfrm>
            <a:off x="1160675" y="593179"/>
            <a:ext cx="6076549" cy="4550321"/>
          </a:xfrm>
          <a:prstGeom prst="rect">
            <a:avLst/>
          </a:prstGeom>
          <a:noFill/>
          <a:ln>
            <a:noFill/>
          </a:ln>
        </p:spPr>
      </p:pic>
      <p:sp>
        <p:nvSpPr>
          <p:cNvPr id="2128" name="Google Shape;2128;p227"/>
          <p:cNvSpPr/>
          <p:nvPr/>
        </p:nvSpPr>
        <p:spPr>
          <a:xfrm>
            <a:off x="1211550" y="1556100"/>
            <a:ext cx="60258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227"/>
          <p:cNvSpPr/>
          <p:nvPr/>
        </p:nvSpPr>
        <p:spPr>
          <a:xfrm>
            <a:off x="1179300" y="2513525"/>
            <a:ext cx="60765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227"/>
          <p:cNvSpPr/>
          <p:nvPr/>
        </p:nvSpPr>
        <p:spPr>
          <a:xfrm>
            <a:off x="1179301" y="4330025"/>
            <a:ext cx="60765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31" name="Google Shape;2131;p227"/>
          <p:cNvGrpSpPr/>
          <p:nvPr/>
        </p:nvGrpSpPr>
        <p:grpSpPr>
          <a:xfrm>
            <a:off x="0" y="0"/>
            <a:ext cx="9144000" cy="773925"/>
            <a:chOff x="0" y="0"/>
            <a:chExt cx="9144000" cy="773925"/>
          </a:xfrm>
        </p:grpSpPr>
        <p:pic>
          <p:nvPicPr>
            <p:cNvPr id="2132" name="Google Shape;2132;p227"/>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133" name="Google Shape;2133;p227"/>
            <p:cNvGrpSpPr/>
            <p:nvPr/>
          </p:nvGrpSpPr>
          <p:grpSpPr>
            <a:xfrm>
              <a:off x="76200" y="0"/>
              <a:ext cx="9067800" cy="773925"/>
              <a:chOff x="76200" y="0"/>
              <a:chExt cx="9067800" cy="773925"/>
            </a:xfrm>
          </p:grpSpPr>
          <p:pic>
            <p:nvPicPr>
              <p:cNvPr id="2134" name="Google Shape;2134;p227"/>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135" name="Google Shape;2135;p22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000" b="1">
                    <a:latin typeface="Calibri"/>
                    <a:ea typeface="Calibri"/>
                    <a:cs typeface="Calibri"/>
                    <a:sym typeface="Calibri"/>
                  </a:rPr>
                  <a:t>Statement of Income - 10-Q (2019)</a:t>
                </a:r>
                <a:endParaRPr sz="3000" b="1">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30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36" name="Google Shape;2136;p22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0"/>
        <p:cNvGrpSpPr/>
        <p:nvPr/>
      </p:nvGrpSpPr>
      <p:grpSpPr>
        <a:xfrm>
          <a:off x="0" y="0"/>
          <a:ext cx="0" cy="0"/>
          <a:chOff x="0" y="0"/>
          <a:chExt cx="0" cy="0"/>
        </a:xfrm>
      </p:grpSpPr>
      <p:sp>
        <p:nvSpPr>
          <p:cNvPr id="2141" name="Google Shape;2141;p228"/>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187</a:t>
            </a:fld>
            <a:endParaRPr/>
          </a:p>
        </p:txBody>
      </p:sp>
      <p:pic>
        <p:nvPicPr>
          <p:cNvPr id="2142" name="Google Shape;2142;p228"/>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2143" name="Google Shape;2143;p228"/>
          <p:cNvPicPr preferRelativeResize="0"/>
          <p:nvPr/>
        </p:nvPicPr>
        <p:blipFill rotWithShape="1">
          <a:blip r:embed="rId4">
            <a:alphaModFix/>
          </a:blip>
          <a:srcRect/>
          <a:stretch/>
        </p:blipFill>
        <p:spPr>
          <a:xfrm>
            <a:off x="528137" y="773925"/>
            <a:ext cx="7375438" cy="4293325"/>
          </a:xfrm>
          <a:prstGeom prst="rect">
            <a:avLst/>
          </a:prstGeom>
          <a:noFill/>
          <a:ln>
            <a:noFill/>
          </a:ln>
        </p:spPr>
      </p:pic>
      <p:sp>
        <p:nvSpPr>
          <p:cNvPr id="2144" name="Google Shape;2144;p228"/>
          <p:cNvSpPr/>
          <p:nvPr/>
        </p:nvSpPr>
        <p:spPr>
          <a:xfrm>
            <a:off x="408000" y="1209725"/>
            <a:ext cx="7508700" cy="283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228"/>
          <p:cNvSpPr/>
          <p:nvPr/>
        </p:nvSpPr>
        <p:spPr>
          <a:xfrm>
            <a:off x="295644" y="2821050"/>
            <a:ext cx="7733400" cy="198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6" name="Google Shape;2146;p228"/>
          <p:cNvGrpSpPr/>
          <p:nvPr/>
        </p:nvGrpSpPr>
        <p:grpSpPr>
          <a:xfrm>
            <a:off x="0" y="0"/>
            <a:ext cx="9144000" cy="773925"/>
            <a:chOff x="0" y="0"/>
            <a:chExt cx="9144000" cy="773925"/>
          </a:xfrm>
        </p:grpSpPr>
        <p:pic>
          <p:nvPicPr>
            <p:cNvPr id="2147" name="Google Shape;2147;p22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148" name="Google Shape;2148;p228"/>
            <p:cNvGrpSpPr/>
            <p:nvPr/>
          </p:nvGrpSpPr>
          <p:grpSpPr>
            <a:xfrm>
              <a:off x="76200" y="0"/>
              <a:ext cx="9067800" cy="773925"/>
              <a:chOff x="76200" y="0"/>
              <a:chExt cx="9067800" cy="773925"/>
            </a:xfrm>
          </p:grpSpPr>
          <p:pic>
            <p:nvPicPr>
              <p:cNvPr id="2149" name="Google Shape;2149;p22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150" name="Google Shape;2150;p22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51" name="Google Shape;2151;p22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5"/>
        <p:cNvGrpSpPr/>
        <p:nvPr/>
      </p:nvGrpSpPr>
      <p:grpSpPr>
        <a:xfrm>
          <a:off x="0" y="0"/>
          <a:ext cx="0" cy="0"/>
          <a:chOff x="0" y="0"/>
          <a:chExt cx="0" cy="0"/>
        </a:xfrm>
      </p:grpSpPr>
      <p:sp>
        <p:nvSpPr>
          <p:cNvPr id="2156" name="Google Shape;2156;p22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188</a:t>
            </a:fld>
            <a:endParaRPr/>
          </a:p>
        </p:txBody>
      </p:sp>
      <p:pic>
        <p:nvPicPr>
          <p:cNvPr id="2157" name="Google Shape;2157;p229"/>
          <p:cNvPicPr preferRelativeResize="0"/>
          <p:nvPr/>
        </p:nvPicPr>
        <p:blipFill rotWithShape="1">
          <a:blip r:embed="rId3">
            <a:alphaModFix/>
          </a:blip>
          <a:srcRect/>
          <a:stretch/>
        </p:blipFill>
        <p:spPr>
          <a:xfrm>
            <a:off x="457198" y="845375"/>
            <a:ext cx="7172325" cy="514350"/>
          </a:xfrm>
          <a:prstGeom prst="rect">
            <a:avLst/>
          </a:prstGeom>
          <a:noFill/>
          <a:ln>
            <a:noFill/>
          </a:ln>
        </p:spPr>
      </p:pic>
      <p:pic>
        <p:nvPicPr>
          <p:cNvPr id="2158" name="Google Shape;2158;p229"/>
          <p:cNvPicPr preferRelativeResize="0"/>
          <p:nvPr/>
        </p:nvPicPr>
        <p:blipFill rotWithShape="1">
          <a:blip r:embed="rId4">
            <a:alphaModFix/>
          </a:blip>
          <a:srcRect/>
          <a:stretch/>
        </p:blipFill>
        <p:spPr>
          <a:xfrm>
            <a:off x="710823" y="1512125"/>
            <a:ext cx="6860975" cy="3478975"/>
          </a:xfrm>
          <a:prstGeom prst="rect">
            <a:avLst/>
          </a:prstGeom>
          <a:noFill/>
          <a:ln>
            <a:noFill/>
          </a:ln>
        </p:spPr>
      </p:pic>
      <p:sp>
        <p:nvSpPr>
          <p:cNvPr id="2159" name="Google Shape;2159;p229"/>
          <p:cNvSpPr/>
          <p:nvPr/>
        </p:nvSpPr>
        <p:spPr>
          <a:xfrm>
            <a:off x="786723" y="4147150"/>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229"/>
          <p:cNvSpPr/>
          <p:nvPr/>
        </p:nvSpPr>
        <p:spPr>
          <a:xfrm>
            <a:off x="812098" y="2168700"/>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1" name="Google Shape;2161;p229"/>
          <p:cNvPicPr preferRelativeResize="0"/>
          <p:nvPr/>
        </p:nvPicPr>
        <p:blipFill rotWithShape="1">
          <a:blip r:embed="rId5">
            <a:alphaModFix/>
          </a:blip>
          <a:srcRect/>
          <a:stretch/>
        </p:blipFill>
        <p:spPr>
          <a:xfrm>
            <a:off x="7931866" y="4330033"/>
            <a:ext cx="548700" cy="675567"/>
          </a:xfrm>
          <a:prstGeom prst="rect">
            <a:avLst/>
          </a:prstGeom>
          <a:noFill/>
          <a:ln>
            <a:noFill/>
          </a:ln>
        </p:spPr>
      </p:pic>
      <p:grpSp>
        <p:nvGrpSpPr>
          <p:cNvPr id="2162" name="Google Shape;2162;p229"/>
          <p:cNvGrpSpPr/>
          <p:nvPr/>
        </p:nvGrpSpPr>
        <p:grpSpPr>
          <a:xfrm>
            <a:off x="0" y="0"/>
            <a:ext cx="9144000" cy="773925"/>
            <a:chOff x="0" y="0"/>
            <a:chExt cx="9144000" cy="773925"/>
          </a:xfrm>
        </p:grpSpPr>
        <p:pic>
          <p:nvPicPr>
            <p:cNvPr id="2163" name="Google Shape;2163;p229"/>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164" name="Google Shape;2164;p229"/>
            <p:cNvGrpSpPr/>
            <p:nvPr/>
          </p:nvGrpSpPr>
          <p:grpSpPr>
            <a:xfrm>
              <a:off x="76200" y="0"/>
              <a:ext cx="9067800" cy="773925"/>
              <a:chOff x="76200" y="0"/>
              <a:chExt cx="9067800" cy="773925"/>
            </a:xfrm>
          </p:grpSpPr>
          <p:pic>
            <p:nvPicPr>
              <p:cNvPr id="2165" name="Google Shape;2165;p229"/>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166" name="Google Shape;2166;p22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Shareholder Equity - 2018</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67" name="Google Shape;2167;p229"/>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1"/>
        <p:cNvGrpSpPr/>
        <p:nvPr/>
      </p:nvGrpSpPr>
      <p:grpSpPr>
        <a:xfrm>
          <a:off x="0" y="0"/>
          <a:ext cx="0" cy="0"/>
          <a:chOff x="0" y="0"/>
          <a:chExt cx="0" cy="0"/>
        </a:xfrm>
      </p:grpSpPr>
      <p:sp>
        <p:nvSpPr>
          <p:cNvPr id="2172" name="Google Shape;2172;p23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189</a:t>
            </a:fld>
            <a:endParaRPr/>
          </a:p>
        </p:txBody>
      </p:sp>
      <p:pic>
        <p:nvPicPr>
          <p:cNvPr id="2173" name="Google Shape;2173;p230"/>
          <p:cNvPicPr preferRelativeResize="0"/>
          <p:nvPr/>
        </p:nvPicPr>
        <p:blipFill rotWithShape="1">
          <a:blip r:embed="rId3">
            <a:alphaModFix/>
          </a:blip>
          <a:srcRect/>
          <a:stretch/>
        </p:blipFill>
        <p:spPr>
          <a:xfrm>
            <a:off x="361725" y="1316075"/>
            <a:ext cx="3838800" cy="2600475"/>
          </a:xfrm>
          <a:prstGeom prst="rect">
            <a:avLst/>
          </a:prstGeom>
          <a:noFill/>
          <a:ln>
            <a:noFill/>
          </a:ln>
        </p:spPr>
      </p:pic>
      <p:pic>
        <p:nvPicPr>
          <p:cNvPr id="2174" name="Google Shape;2174;p230"/>
          <p:cNvPicPr preferRelativeResize="0"/>
          <p:nvPr/>
        </p:nvPicPr>
        <p:blipFill rotWithShape="1">
          <a:blip r:embed="rId4">
            <a:alphaModFix/>
          </a:blip>
          <a:srcRect/>
          <a:stretch/>
        </p:blipFill>
        <p:spPr>
          <a:xfrm>
            <a:off x="4429125" y="1983163"/>
            <a:ext cx="4302858" cy="1266300"/>
          </a:xfrm>
          <a:prstGeom prst="rect">
            <a:avLst/>
          </a:prstGeom>
          <a:noFill/>
          <a:ln>
            <a:noFill/>
          </a:ln>
        </p:spPr>
      </p:pic>
      <p:sp>
        <p:nvSpPr>
          <p:cNvPr id="2175" name="Google Shape;2175;p230"/>
          <p:cNvSpPr txBox="1"/>
          <p:nvPr/>
        </p:nvSpPr>
        <p:spPr>
          <a:xfrm>
            <a:off x="97200" y="4067975"/>
            <a:ext cx="74796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Investing</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2176" name="Google Shape;2176;p230"/>
          <p:cNvPicPr preferRelativeResize="0"/>
          <p:nvPr/>
        </p:nvPicPr>
        <p:blipFill rotWithShape="1">
          <a:blip r:embed="rId5">
            <a:alphaModFix/>
          </a:blip>
          <a:srcRect/>
          <a:stretch/>
        </p:blipFill>
        <p:spPr>
          <a:xfrm>
            <a:off x="7931916" y="4321783"/>
            <a:ext cx="548700" cy="675567"/>
          </a:xfrm>
          <a:prstGeom prst="rect">
            <a:avLst/>
          </a:prstGeom>
          <a:noFill/>
          <a:ln>
            <a:noFill/>
          </a:ln>
        </p:spPr>
      </p:pic>
      <p:grpSp>
        <p:nvGrpSpPr>
          <p:cNvPr id="2177" name="Google Shape;2177;p230"/>
          <p:cNvGrpSpPr/>
          <p:nvPr/>
        </p:nvGrpSpPr>
        <p:grpSpPr>
          <a:xfrm>
            <a:off x="0" y="0"/>
            <a:ext cx="9144000" cy="773925"/>
            <a:chOff x="0" y="0"/>
            <a:chExt cx="9144000" cy="773925"/>
          </a:xfrm>
        </p:grpSpPr>
        <p:pic>
          <p:nvPicPr>
            <p:cNvPr id="2178" name="Google Shape;2178;p230"/>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179" name="Google Shape;2179;p230"/>
            <p:cNvGrpSpPr/>
            <p:nvPr/>
          </p:nvGrpSpPr>
          <p:grpSpPr>
            <a:xfrm>
              <a:off x="76200" y="0"/>
              <a:ext cx="9067800" cy="773925"/>
              <a:chOff x="76200" y="0"/>
              <a:chExt cx="9067800" cy="773925"/>
            </a:xfrm>
          </p:grpSpPr>
          <p:pic>
            <p:nvPicPr>
              <p:cNvPr id="2180" name="Google Shape;2180;p230"/>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181" name="Google Shape;2181;p23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Cash Flow Statement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82" name="Google Shape;2182;p230"/>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0"/>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6"/>
        <p:cNvGrpSpPr/>
        <p:nvPr/>
      </p:nvGrpSpPr>
      <p:grpSpPr>
        <a:xfrm>
          <a:off x="0" y="0"/>
          <a:ext cx="0" cy="0"/>
          <a:chOff x="0" y="0"/>
          <a:chExt cx="0" cy="0"/>
        </a:xfrm>
      </p:grpSpPr>
      <p:sp>
        <p:nvSpPr>
          <p:cNvPr id="2187" name="Google Shape;2187;p231"/>
          <p:cNvSpPr txBox="1">
            <a:spLocks noGrp="1"/>
          </p:cNvSpPr>
          <p:nvPr>
            <p:ph type="title"/>
          </p:nvPr>
        </p:nvSpPr>
        <p:spPr>
          <a:xfrm>
            <a:off x="89425" y="121775"/>
            <a:ext cx="6528658"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Statement of Cash Flow - 10-K (2018)</a:t>
            </a:r>
            <a:endParaRPr sz="3000" b="1">
              <a:latin typeface="Source Sans Pro"/>
              <a:ea typeface="Source Sans Pro"/>
              <a:cs typeface="Source Sans Pro"/>
              <a:sym typeface="Source Sans Pro"/>
            </a:endParaRPr>
          </a:p>
        </p:txBody>
      </p:sp>
      <p:sp>
        <p:nvSpPr>
          <p:cNvPr id="2188" name="Google Shape;2188;p23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190</a:t>
            </a:fld>
            <a:endParaRPr/>
          </a:p>
        </p:txBody>
      </p:sp>
      <p:pic>
        <p:nvPicPr>
          <p:cNvPr id="2189" name="Google Shape;2189;p231"/>
          <p:cNvPicPr preferRelativeResize="0"/>
          <p:nvPr/>
        </p:nvPicPr>
        <p:blipFill rotWithShape="1">
          <a:blip r:embed="rId3">
            <a:alphaModFix/>
          </a:blip>
          <a:srcRect/>
          <a:stretch/>
        </p:blipFill>
        <p:spPr>
          <a:xfrm>
            <a:off x="202323" y="614925"/>
            <a:ext cx="7774100" cy="4217000"/>
          </a:xfrm>
          <a:prstGeom prst="rect">
            <a:avLst/>
          </a:prstGeom>
          <a:noFill/>
          <a:ln>
            <a:noFill/>
          </a:ln>
        </p:spPr>
      </p:pic>
      <p:sp>
        <p:nvSpPr>
          <p:cNvPr id="2190" name="Google Shape;2190;p231"/>
          <p:cNvSpPr/>
          <p:nvPr/>
        </p:nvSpPr>
        <p:spPr>
          <a:xfrm>
            <a:off x="202323" y="1128725"/>
            <a:ext cx="79521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231"/>
          <p:cNvSpPr/>
          <p:nvPr/>
        </p:nvSpPr>
        <p:spPr>
          <a:xfrm>
            <a:off x="380223" y="4591025"/>
            <a:ext cx="77742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2" name="Google Shape;2192;p231"/>
          <p:cNvPicPr preferRelativeResize="0"/>
          <p:nvPr/>
        </p:nvPicPr>
        <p:blipFill rotWithShape="1">
          <a:blip r:embed="rId4">
            <a:alphaModFix/>
          </a:blip>
          <a:srcRect/>
          <a:stretch/>
        </p:blipFill>
        <p:spPr>
          <a:xfrm>
            <a:off x="8382923" y="4335866"/>
            <a:ext cx="548700" cy="675567"/>
          </a:xfrm>
          <a:prstGeom prst="rect">
            <a:avLst/>
          </a:prstGeom>
          <a:noFill/>
          <a:ln>
            <a:noFill/>
          </a:ln>
        </p:spPr>
      </p:pic>
      <p:grpSp>
        <p:nvGrpSpPr>
          <p:cNvPr id="2193" name="Google Shape;2193;p231"/>
          <p:cNvGrpSpPr/>
          <p:nvPr/>
        </p:nvGrpSpPr>
        <p:grpSpPr>
          <a:xfrm>
            <a:off x="0" y="0"/>
            <a:ext cx="9144000" cy="773925"/>
            <a:chOff x="0" y="0"/>
            <a:chExt cx="9144000" cy="773925"/>
          </a:xfrm>
        </p:grpSpPr>
        <p:pic>
          <p:nvPicPr>
            <p:cNvPr id="2194" name="Google Shape;2194;p231"/>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195" name="Google Shape;2195;p231"/>
            <p:cNvGrpSpPr/>
            <p:nvPr/>
          </p:nvGrpSpPr>
          <p:grpSpPr>
            <a:xfrm>
              <a:off x="76200" y="0"/>
              <a:ext cx="9067800" cy="773925"/>
              <a:chOff x="76200" y="0"/>
              <a:chExt cx="9067800" cy="773925"/>
            </a:xfrm>
          </p:grpSpPr>
          <p:pic>
            <p:nvPicPr>
              <p:cNvPr id="2196" name="Google Shape;2196;p231"/>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197" name="Google Shape;2197;p23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Statement of Cash Flow - 10-K (2018)</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98" name="Google Shape;2198;p231"/>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2"/>
        <p:cNvGrpSpPr/>
        <p:nvPr/>
      </p:nvGrpSpPr>
      <p:grpSpPr>
        <a:xfrm>
          <a:off x="0" y="0"/>
          <a:ext cx="0" cy="0"/>
          <a:chOff x="0" y="0"/>
          <a:chExt cx="0" cy="0"/>
        </a:xfrm>
      </p:grpSpPr>
      <p:sp>
        <p:nvSpPr>
          <p:cNvPr id="2203" name="Google Shape;2203;p23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191</a:t>
            </a:fld>
            <a:endParaRPr/>
          </a:p>
        </p:txBody>
      </p:sp>
      <p:pic>
        <p:nvPicPr>
          <p:cNvPr id="2204" name="Google Shape;2204;p232"/>
          <p:cNvPicPr preferRelativeResize="0"/>
          <p:nvPr/>
        </p:nvPicPr>
        <p:blipFill rotWithShape="1">
          <a:blip r:embed="rId3">
            <a:alphaModFix/>
          </a:blip>
          <a:srcRect/>
          <a:stretch/>
        </p:blipFill>
        <p:spPr>
          <a:xfrm>
            <a:off x="761999" y="692975"/>
            <a:ext cx="7057878" cy="4298125"/>
          </a:xfrm>
          <a:prstGeom prst="rect">
            <a:avLst/>
          </a:prstGeom>
          <a:noFill/>
          <a:ln>
            <a:noFill/>
          </a:ln>
        </p:spPr>
      </p:pic>
      <p:sp>
        <p:nvSpPr>
          <p:cNvPr id="2205" name="Google Shape;2205;p232"/>
          <p:cNvSpPr/>
          <p:nvPr/>
        </p:nvSpPr>
        <p:spPr>
          <a:xfrm>
            <a:off x="1154949" y="2511100"/>
            <a:ext cx="66582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232"/>
          <p:cNvSpPr/>
          <p:nvPr/>
        </p:nvSpPr>
        <p:spPr>
          <a:xfrm>
            <a:off x="1053474" y="4261275"/>
            <a:ext cx="67665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232"/>
          <p:cNvSpPr/>
          <p:nvPr/>
        </p:nvSpPr>
        <p:spPr>
          <a:xfrm>
            <a:off x="749099" y="4730525"/>
            <a:ext cx="70710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8" name="Google Shape;2208;p232"/>
          <p:cNvPicPr preferRelativeResize="0"/>
          <p:nvPr/>
        </p:nvPicPr>
        <p:blipFill rotWithShape="1">
          <a:blip r:embed="rId4">
            <a:alphaModFix/>
          </a:blip>
          <a:srcRect/>
          <a:stretch/>
        </p:blipFill>
        <p:spPr>
          <a:xfrm>
            <a:off x="7931866" y="4330033"/>
            <a:ext cx="548700" cy="675567"/>
          </a:xfrm>
          <a:prstGeom prst="rect">
            <a:avLst/>
          </a:prstGeom>
          <a:noFill/>
          <a:ln>
            <a:noFill/>
          </a:ln>
        </p:spPr>
      </p:pic>
      <p:sp>
        <p:nvSpPr>
          <p:cNvPr id="2209" name="Google Shape;2209;p232"/>
          <p:cNvSpPr/>
          <p:nvPr/>
        </p:nvSpPr>
        <p:spPr>
          <a:xfrm>
            <a:off x="741874" y="3505475"/>
            <a:ext cx="71928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232"/>
          <p:cNvSpPr txBox="1">
            <a:spLocks noGrp="1"/>
          </p:cNvSpPr>
          <p:nvPr>
            <p:ph type="title"/>
          </p:nvPr>
        </p:nvSpPr>
        <p:spPr>
          <a:xfrm>
            <a:off x="89425" y="121775"/>
            <a:ext cx="65286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Statement of Cash Flow - 10-K (2018)</a:t>
            </a:r>
            <a:endParaRPr sz="3000" b="1">
              <a:latin typeface="Source Sans Pro"/>
              <a:ea typeface="Source Sans Pro"/>
              <a:cs typeface="Source Sans Pro"/>
              <a:sym typeface="Source Sans Pro"/>
            </a:endParaRPr>
          </a:p>
        </p:txBody>
      </p:sp>
      <p:grpSp>
        <p:nvGrpSpPr>
          <p:cNvPr id="2211" name="Google Shape;2211;p232"/>
          <p:cNvGrpSpPr/>
          <p:nvPr/>
        </p:nvGrpSpPr>
        <p:grpSpPr>
          <a:xfrm>
            <a:off x="0" y="0"/>
            <a:ext cx="9144000" cy="773925"/>
            <a:chOff x="0" y="0"/>
            <a:chExt cx="9144000" cy="773925"/>
          </a:xfrm>
        </p:grpSpPr>
        <p:pic>
          <p:nvPicPr>
            <p:cNvPr id="2212" name="Google Shape;2212;p23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213" name="Google Shape;2213;p232"/>
            <p:cNvGrpSpPr/>
            <p:nvPr/>
          </p:nvGrpSpPr>
          <p:grpSpPr>
            <a:xfrm>
              <a:off x="76200" y="0"/>
              <a:ext cx="9067800" cy="773925"/>
              <a:chOff x="76200" y="0"/>
              <a:chExt cx="9067800" cy="773925"/>
            </a:xfrm>
          </p:grpSpPr>
          <p:pic>
            <p:nvPicPr>
              <p:cNvPr id="2214" name="Google Shape;2214;p23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215" name="Google Shape;2215;p23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Statement of Cash Flow - 10-K (2018)</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16" name="Google Shape;2216;p232"/>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0"/>
        <p:cNvGrpSpPr/>
        <p:nvPr/>
      </p:nvGrpSpPr>
      <p:grpSpPr>
        <a:xfrm>
          <a:off x="0" y="0"/>
          <a:ext cx="0" cy="0"/>
          <a:chOff x="0" y="0"/>
          <a:chExt cx="0" cy="0"/>
        </a:xfrm>
      </p:grpSpPr>
      <p:sp>
        <p:nvSpPr>
          <p:cNvPr id="2221" name="Google Shape;2221;p233"/>
          <p:cNvSpPr txBox="1">
            <a:spLocks noGrp="1"/>
          </p:cNvSpPr>
          <p:nvPr>
            <p:ph type="title"/>
          </p:nvPr>
        </p:nvSpPr>
        <p:spPr>
          <a:xfrm>
            <a:off x="89425" y="121775"/>
            <a:ext cx="65286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Statement of Cash Flow - 10-Q (2019)</a:t>
            </a:r>
            <a:endParaRPr sz="3000" b="1">
              <a:latin typeface="Source Sans Pro"/>
              <a:ea typeface="Source Sans Pro"/>
              <a:cs typeface="Source Sans Pro"/>
              <a:sym typeface="Source Sans Pro"/>
            </a:endParaRPr>
          </a:p>
        </p:txBody>
      </p:sp>
      <p:sp>
        <p:nvSpPr>
          <p:cNvPr id="2222" name="Google Shape;2222;p23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192</a:t>
            </a:fld>
            <a:endParaRPr/>
          </a:p>
        </p:txBody>
      </p:sp>
      <p:pic>
        <p:nvPicPr>
          <p:cNvPr id="2223" name="Google Shape;2223;p233"/>
          <p:cNvPicPr preferRelativeResize="0"/>
          <p:nvPr/>
        </p:nvPicPr>
        <p:blipFill rotWithShape="1">
          <a:blip r:embed="rId3">
            <a:alphaModFix/>
          </a:blip>
          <a:srcRect/>
          <a:stretch/>
        </p:blipFill>
        <p:spPr>
          <a:xfrm>
            <a:off x="8382923" y="4335866"/>
            <a:ext cx="548700" cy="675567"/>
          </a:xfrm>
          <a:prstGeom prst="rect">
            <a:avLst/>
          </a:prstGeom>
          <a:noFill/>
          <a:ln>
            <a:noFill/>
          </a:ln>
        </p:spPr>
      </p:pic>
      <p:pic>
        <p:nvPicPr>
          <p:cNvPr id="2224" name="Google Shape;2224;p233"/>
          <p:cNvPicPr preferRelativeResize="0"/>
          <p:nvPr/>
        </p:nvPicPr>
        <p:blipFill rotWithShape="1">
          <a:blip r:embed="rId4">
            <a:alphaModFix/>
          </a:blip>
          <a:srcRect t="9796"/>
          <a:stretch/>
        </p:blipFill>
        <p:spPr>
          <a:xfrm>
            <a:off x="63575" y="600624"/>
            <a:ext cx="8229600" cy="4390475"/>
          </a:xfrm>
          <a:prstGeom prst="rect">
            <a:avLst/>
          </a:prstGeom>
          <a:noFill/>
          <a:ln>
            <a:noFill/>
          </a:ln>
        </p:spPr>
      </p:pic>
      <p:sp>
        <p:nvSpPr>
          <p:cNvPr id="2225" name="Google Shape;2225;p233"/>
          <p:cNvSpPr/>
          <p:nvPr/>
        </p:nvSpPr>
        <p:spPr>
          <a:xfrm>
            <a:off x="202323" y="1128725"/>
            <a:ext cx="79521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233"/>
          <p:cNvSpPr/>
          <p:nvPr/>
        </p:nvSpPr>
        <p:spPr>
          <a:xfrm>
            <a:off x="456423" y="4743425"/>
            <a:ext cx="77742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27" name="Google Shape;2227;p233"/>
          <p:cNvGrpSpPr/>
          <p:nvPr/>
        </p:nvGrpSpPr>
        <p:grpSpPr>
          <a:xfrm>
            <a:off x="0" y="0"/>
            <a:ext cx="9144000" cy="773925"/>
            <a:chOff x="0" y="0"/>
            <a:chExt cx="9144000" cy="773925"/>
          </a:xfrm>
        </p:grpSpPr>
        <p:pic>
          <p:nvPicPr>
            <p:cNvPr id="2228" name="Google Shape;2228;p233"/>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229" name="Google Shape;2229;p233"/>
            <p:cNvGrpSpPr/>
            <p:nvPr/>
          </p:nvGrpSpPr>
          <p:grpSpPr>
            <a:xfrm>
              <a:off x="76200" y="0"/>
              <a:ext cx="9067800" cy="773925"/>
              <a:chOff x="76200" y="0"/>
              <a:chExt cx="9067800" cy="773925"/>
            </a:xfrm>
          </p:grpSpPr>
          <p:pic>
            <p:nvPicPr>
              <p:cNvPr id="2230" name="Google Shape;2230;p233"/>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231" name="Google Shape;2231;p23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Operating Cash Flow - 10-Q (2019)</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32" name="Google Shape;2232;p23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6"/>
        <p:cNvGrpSpPr/>
        <p:nvPr/>
      </p:nvGrpSpPr>
      <p:grpSpPr>
        <a:xfrm>
          <a:off x="0" y="0"/>
          <a:ext cx="0" cy="0"/>
          <a:chOff x="0" y="0"/>
          <a:chExt cx="0" cy="0"/>
        </a:xfrm>
      </p:grpSpPr>
      <p:sp>
        <p:nvSpPr>
          <p:cNvPr id="2237" name="Google Shape;2237;p23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193</a:t>
            </a:fld>
            <a:endParaRPr/>
          </a:p>
        </p:txBody>
      </p:sp>
      <p:pic>
        <p:nvPicPr>
          <p:cNvPr id="2238" name="Google Shape;2238;p234"/>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2239" name="Google Shape;2239;p234"/>
          <p:cNvPicPr preferRelativeResize="0"/>
          <p:nvPr/>
        </p:nvPicPr>
        <p:blipFill rotWithShape="1">
          <a:blip r:embed="rId4">
            <a:alphaModFix/>
          </a:blip>
          <a:srcRect b="12679"/>
          <a:stretch/>
        </p:blipFill>
        <p:spPr>
          <a:xfrm>
            <a:off x="253175" y="692975"/>
            <a:ext cx="7184488" cy="4298125"/>
          </a:xfrm>
          <a:prstGeom prst="rect">
            <a:avLst/>
          </a:prstGeom>
          <a:noFill/>
          <a:ln>
            <a:noFill/>
          </a:ln>
        </p:spPr>
      </p:pic>
      <p:sp>
        <p:nvSpPr>
          <p:cNvPr id="2240" name="Google Shape;2240;p234"/>
          <p:cNvSpPr/>
          <p:nvPr/>
        </p:nvSpPr>
        <p:spPr>
          <a:xfrm>
            <a:off x="462150" y="2443650"/>
            <a:ext cx="68943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234"/>
          <p:cNvSpPr/>
          <p:nvPr/>
        </p:nvSpPr>
        <p:spPr>
          <a:xfrm>
            <a:off x="462175" y="4308025"/>
            <a:ext cx="68943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234"/>
          <p:cNvSpPr/>
          <p:nvPr/>
        </p:nvSpPr>
        <p:spPr>
          <a:xfrm>
            <a:off x="462175" y="4794600"/>
            <a:ext cx="68943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234"/>
          <p:cNvSpPr/>
          <p:nvPr/>
        </p:nvSpPr>
        <p:spPr>
          <a:xfrm>
            <a:off x="462150" y="3386450"/>
            <a:ext cx="6894300" cy="24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44" name="Google Shape;2244;p234"/>
          <p:cNvGrpSpPr/>
          <p:nvPr/>
        </p:nvGrpSpPr>
        <p:grpSpPr>
          <a:xfrm>
            <a:off x="0" y="0"/>
            <a:ext cx="9144000" cy="773925"/>
            <a:chOff x="0" y="0"/>
            <a:chExt cx="9144000" cy="773925"/>
          </a:xfrm>
        </p:grpSpPr>
        <p:pic>
          <p:nvPicPr>
            <p:cNvPr id="2245" name="Google Shape;2245;p234"/>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246" name="Google Shape;2246;p234"/>
            <p:cNvGrpSpPr/>
            <p:nvPr/>
          </p:nvGrpSpPr>
          <p:grpSpPr>
            <a:xfrm>
              <a:off x="76200" y="0"/>
              <a:ext cx="9067800" cy="773925"/>
              <a:chOff x="76200" y="0"/>
              <a:chExt cx="9067800" cy="773925"/>
            </a:xfrm>
          </p:grpSpPr>
          <p:pic>
            <p:nvPicPr>
              <p:cNvPr id="2247" name="Google Shape;2247;p234"/>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248" name="Google Shape;2248;p23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Statement of Cash Flow - 10-Q (2019)</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49" name="Google Shape;2249;p23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3"/>
        <p:cNvGrpSpPr/>
        <p:nvPr/>
      </p:nvGrpSpPr>
      <p:grpSpPr>
        <a:xfrm>
          <a:off x="0" y="0"/>
          <a:ext cx="0" cy="0"/>
          <a:chOff x="0" y="0"/>
          <a:chExt cx="0" cy="0"/>
        </a:xfrm>
      </p:grpSpPr>
      <p:sp>
        <p:nvSpPr>
          <p:cNvPr id="2254" name="Google Shape;2254;p235"/>
          <p:cNvSpPr txBox="1">
            <a:spLocks noGrp="1"/>
          </p:cNvSpPr>
          <p:nvPr>
            <p:ph type="body" idx="1"/>
          </p:nvPr>
        </p:nvSpPr>
        <p:spPr>
          <a:xfrm>
            <a:off x="356625" y="1126750"/>
            <a:ext cx="8672700" cy="3618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Font typeface="Arial"/>
              <a:buChar char="•"/>
            </a:pPr>
            <a:r>
              <a:rPr lang="en" sz="1600">
                <a:solidFill>
                  <a:schemeClr val="dk1"/>
                </a:solidFill>
                <a:latin typeface="Source Sans Pro"/>
                <a:ea typeface="Source Sans Pro"/>
                <a:cs typeface="Source Sans Pro"/>
                <a:sym typeface="Source Sans Pro"/>
              </a:rPr>
              <a:t>Global and regional </a:t>
            </a:r>
            <a:r>
              <a:rPr lang="en" sz="1600" b="1">
                <a:solidFill>
                  <a:schemeClr val="dk1"/>
                </a:solidFill>
                <a:latin typeface="Source Sans Pro"/>
                <a:ea typeface="Source Sans Pro"/>
                <a:cs typeface="Source Sans Pro"/>
                <a:sym typeface="Source Sans Pro"/>
              </a:rPr>
              <a:t>economic conditions </a:t>
            </a:r>
            <a:r>
              <a:rPr lang="en" sz="1600">
                <a:solidFill>
                  <a:schemeClr val="dk1"/>
                </a:solidFill>
                <a:latin typeface="Source Sans Pro"/>
                <a:ea typeface="Source Sans Pro"/>
                <a:cs typeface="Source Sans Pro"/>
                <a:sym typeface="Source Sans Pro"/>
              </a:rPr>
              <a:t>i.e. Trade War in China and America, Exchange rate volatility</a:t>
            </a:r>
            <a:endParaRPr>
              <a:latin typeface="Source Sans Pro Light"/>
              <a:ea typeface="Source Sans Pro Light"/>
              <a:cs typeface="Source Sans Pro Light"/>
              <a:sym typeface="Source Sans Pro Light"/>
            </a:endParaRPr>
          </a:p>
          <a:p>
            <a:pPr marL="457200" lvl="0" indent="-304800" algn="l" rtl="0">
              <a:lnSpc>
                <a:spcPct val="100000"/>
              </a:lnSpc>
              <a:spcBef>
                <a:spcPts val="600"/>
              </a:spcBef>
              <a:spcAft>
                <a:spcPts val="0"/>
              </a:spcAft>
              <a:buSzPts val="1200"/>
              <a:buFont typeface="Arial"/>
              <a:buChar char="•"/>
            </a:pPr>
            <a:r>
              <a:rPr lang="en" sz="1600">
                <a:solidFill>
                  <a:schemeClr val="dk1"/>
                </a:solidFill>
                <a:latin typeface="Source Sans Pro"/>
                <a:ea typeface="Source Sans Pro"/>
                <a:cs typeface="Source Sans Pro"/>
                <a:sym typeface="Source Sans Pro"/>
              </a:rPr>
              <a:t>Products are </a:t>
            </a:r>
            <a:r>
              <a:rPr lang="en" sz="1600" b="1">
                <a:solidFill>
                  <a:schemeClr val="dk1"/>
                </a:solidFill>
                <a:latin typeface="Source Sans Pro"/>
                <a:ea typeface="Source Sans Pro"/>
                <a:cs typeface="Source Sans Pro"/>
                <a:sym typeface="Source Sans Pro"/>
              </a:rPr>
              <a:t>highly competitive </a:t>
            </a:r>
            <a:r>
              <a:rPr lang="en" sz="1600">
                <a:solidFill>
                  <a:schemeClr val="dk1"/>
                </a:solidFill>
                <a:latin typeface="Source Sans Pro"/>
                <a:ea typeface="Source Sans Pro"/>
                <a:cs typeface="Source Sans Pro"/>
                <a:sym typeface="Source Sans Pro"/>
              </a:rPr>
              <a:t>and subject to rapid technological changes</a:t>
            </a:r>
            <a:endParaRPr>
              <a:latin typeface="Source Sans Pro Light"/>
              <a:ea typeface="Source Sans Pro Light"/>
              <a:cs typeface="Source Sans Pro Light"/>
              <a:sym typeface="Source Sans Pro Light"/>
            </a:endParaRPr>
          </a:p>
          <a:p>
            <a:pPr marL="914400" lvl="1" indent="-304800" algn="l" rtl="0">
              <a:lnSpc>
                <a:spcPct val="100000"/>
              </a:lnSpc>
              <a:spcBef>
                <a:spcPts val="0"/>
              </a:spcBef>
              <a:spcAft>
                <a:spcPts val="0"/>
              </a:spcAft>
              <a:buSzPts val="1200"/>
              <a:buFont typeface="Source Sans Pro"/>
              <a:buChar char="o"/>
            </a:pPr>
            <a:r>
              <a:rPr lang="en" sz="1600">
                <a:solidFill>
                  <a:schemeClr val="dk1"/>
                </a:solidFill>
                <a:latin typeface="Source Sans Pro"/>
                <a:ea typeface="Source Sans Pro"/>
                <a:cs typeface="Source Sans Pro"/>
                <a:sym typeface="Source Sans Pro"/>
              </a:rPr>
              <a:t>Must manage frequent introductions and transitions of offerings</a:t>
            </a:r>
            <a:endParaRPr sz="160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Source Sans Pro"/>
              <a:buChar char="•"/>
            </a:pPr>
            <a:r>
              <a:rPr lang="en" sz="1600">
                <a:solidFill>
                  <a:schemeClr val="dk1"/>
                </a:solidFill>
                <a:latin typeface="Source Sans Pro"/>
                <a:ea typeface="Source Sans Pro"/>
                <a:cs typeface="Source Sans Pro"/>
                <a:sym typeface="Source Sans Pro"/>
              </a:rPr>
              <a:t>Performance depends on carriers, wholesalers, retailers and other resellers.</a:t>
            </a:r>
            <a:endParaRPr sz="160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a:solidFill>
                  <a:schemeClr val="dk1"/>
                </a:solidFill>
                <a:latin typeface="Source Sans Pro"/>
                <a:ea typeface="Source Sans Pro"/>
                <a:cs typeface="Source Sans Pro"/>
                <a:sym typeface="Source Sans Pro"/>
              </a:rPr>
              <a:t>Depends on manufacturing and logistic services from </a:t>
            </a:r>
            <a:r>
              <a:rPr lang="en" sz="1600" b="1">
                <a:solidFill>
                  <a:schemeClr val="dk1"/>
                </a:solidFill>
                <a:latin typeface="Source Sans Pro"/>
                <a:ea typeface="Source Sans Pro"/>
                <a:cs typeface="Source Sans Pro"/>
                <a:sym typeface="Source Sans Pro"/>
              </a:rPr>
              <a:t>outsourcing partners </a:t>
            </a:r>
            <a:endParaRPr sz="1600" b="1">
              <a:solidFill>
                <a:schemeClr val="dk1"/>
              </a:solidFill>
              <a:latin typeface="Source Sans Pro"/>
              <a:ea typeface="Source Sans Pro"/>
              <a:cs typeface="Source Sans Pro"/>
              <a:sym typeface="Source Sans Pro"/>
            </a:endParaRPr>
          </a:p>
          <a:p>
            <a:pPr marL="914400" lvl="1" indent="-304800" algn="l" rtl="0">
              <a:lnSpc>
                <a:spcPct val="100000"/>
              </a:lnSpc>
              <a:spcBef>
                <a:spcPts val="0"/>
              </a:spcBef>
              <a:spcAft>
                <a:spcPts val="0"/>
              </a:spcAft>
              <a:buSzPts val="1200"/>
              <a:buFont typeface="Source Sans Pro"/>
              <a:buChar char="o"/>
            </a:pPr>
            <a:r>
              <a:rPr lang="en" sz="1600">
                <a:solidFill>
                  <a:schemeClr val="dk1"/>
                </a:solidFill>
                <a:latin typeface="Source Sans Pro"/>
                <a:ea typeface="Source Sans Pro"/>
                <a:cs typeface="Source Sans Pro"/>
                <a:sym typeface="Source Sans Pro"/>
              </a:rPr>
              <a:t>Manufacturing defects and ability to obtain components </a:t>
            </a:r>
            <a:endParaRPr sz="160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a:solidFill>
                  <a:schemeClr val="dk1"/>
                </a:solidFill>
                <a:latin typeface="Source Sans Pro"/>
                <a:ea typeface="Source Sans Pro"/>
                <a:cs typeface="Source Sans Pro"/>
                <a:sym typeface="Source Sans Pro"/>
              </a:rPr>
              <a:t>Relied on access to third-party </a:t>
            </a:r>
            <a:r>
              <a:rPr lang="en" sz="1600" b="1">
                <a:solidFill>
                  <a:schemeClr val="dk1"/>
                </a:solidFill>
                <a:latin typeface="Source Sans Pro"/>
                <a:ea typeface="Source Sans Pro"/>
                <a:cs typeface="Source Sans Pro"/>
                <a:sym typeface="Source Sans Pro"/>
              </a:rPr>
              <a:t>intellectual property </a:t>
            </a:r>
            <a:r>
              <a:rPr lang="en" sz="1600">
                <a:solidFill>
                  <a:schemeClr val="dk1"/>
                </a:solidFill>
                <a:latin typeface="Source Sans Pro"/>
                <a:ea typeface="Source Sans Pro"/>
                <a:cs typeface="Source Sans Pro"/>
                <a:sym typeface="Source Sans Pro"/>
              </a:rPr>
              <a:t>and support from third-party developers</a:t>
            </a:r>
            <a:endParaRPr sz="1600">
              <a:solidFill>
                <a:schemeClr val="dk1"/>
              </a:solidFill>
              <a:latin typeface="Source Sans Pro"/>
              <a:ea typeface="Source Sans Pro"/>
              <a:cs typeface="Source Sans Pro"/>
              <a:sym typeface="Source Sans Pro"/>
            </a:endParaRPr>
          </a:p>
          <a:p>
            <a:pPr marL="914400" lvl="1" indent="-304800" algn="l" rtl="0">
              <a:lnSpc>
                <a:spcPct val="100000"/>
              </a:lnSpc>
              <a:spcBef>
                <a:spcPts val="0"/>
              </a:spcBef>
              <a:spcAft>
                <a:spcPts val="0"/>
              </a:spcAft>
              <a:buSzPts val="1200"/>
              <a:buFont typeface="Source Sans Pro"/>
              <a:buChar char="o"/>
            </a:pPr>
            <a:r>
              <a:rPr lang="en" sz="1600">
                <a:solidFill>
                  <a:schemeClr val="dk1"/>
                </a:solidFill>
                <a:latin typeface="Source Sans Pro"/>
                <a:ea typeface="Source Sans Pro"/>
                <a:cs typeface="Source Sans Pro"/>
                <a:sym typeface="Source Sans Pro"/>
              </a:rPr>
              <a:t>Legal proceedings and intellectual property rights infringement </a:t>
            </a:r>
            <a:endParaRPr sz="160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a:solidFill>
                  <a:schemeClr val="dk1"/>
                </a:solidFill>
                <a:latin typeface="Source Sans Pro"/>
                <a:ea typeface="Source Sans Pro"/>
                <a:cs typeface="Source Sans Pro"/>
                <a:sym typeface="Source Sans Pro"/>
              </a:rPr>
              <a:t>New business strategy and </a:t>
            </a:r>
            <a:r>
              <a:rPr lang="en" sz="1600" b="1">
                <a:solidFill>
                  <a:schemeClr val="dk1"/>
                </a:solidFill>
                <a:latin typeface="Source Sans Pro"/>
                <a:ea typeface="Source Sans Pro"/>
                <a:cs typeface="Source Sans Pro"/>
                <a:sym typeface="Source Sans Pro"/>
              </a:rPr>
              <a:t>acquisitions</a:t>
            </a:r>
            <a:r>
              <a:rPr lang="en" sz="1600">
                <a:solidFill>
                  <a:schemeClr val="dk1"/>
                </a:solidFill>
                <a:latin typeface="Source Sans Pro"/>
                <a:ea typeface="Source Sans Pro"/>
                <a:cs typeface="Source Sans Pro"/>
                <a:sym typeface="Source Sans Pro"/>
              </a:rPr>
              <a:t> </a:t>
            </a:r>
            <a:endParaRPr sz="160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600"/>
              </a:spcAft>
              <a:buSzPts val="1200"/>
              <a:buFont typeface="Arial"/>
              <a:buChar char="•"/>
            </a:pPr>
            <a:r>
              <a:rPr lang="en" sz="1600" b="1">
                <a:solidFill>
                  <a:schemeClr val="dk1"/>
                </a:solidFill>
                <a:latin typeface="Source Sans Pro"/>
                <a:ea typeface="Source Sans Pro"/>
                <a:cs typeface="Source Sans Pro"/>
                <a:sym typeface="Source Sans Pro"/>
              </a:rPr>
              <a:t>Reputational</a:t>
            </a:r>
            <a:r>
              <a:rPr lang="en" sz="1600">
                <a:solidFill>
                  <a:schemeClr val="dk1"/>
                </a:solidFill>
                <a:latin typeface="Source Sans Pro"/>
                <a:ea typeface="Source Sans Pro"/>
                <a:cs typeface="Source Sans Pro"/>
                <a:sym typeface="Source Sans Pro"/>
              </a:rPr>
              <a:t> damage from system failures, defects, disruptions and unauthorized access to confidential info </a:t>
            </a:r>
            <a:endParaRPr sz="1600">
              <a:solidFill>
                <a:schemeClr val="dk1"/>
              </a:solidFill>
              <a:latin typeface="Source Sans Pro"/>
              <a:ea typeface="Source Sans Pro"/>
              <a:cs typeface="Source Sans Pro"/>
              <a:sym typeface="Source Sans Pro"/>
            </a:endParaRPr>
          </a:p>
        </p:txBody>
      </p:sp>
      <p:sp>
        <p:nvSpPr>
          <p:cNvPr id="2255" name="Google Shape;2255;p23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194</a:t>
            </a:fld>
            <a:endParaRPr/>
          </a:p>
        </p:txBody>
      </p:sp>
      <p:grpSp>
        <p:nvGrpSpPr>
          <p:cNvPr id="2256" name="Google Shape;2256;p235"/>
          <p:cNvGrpSpPr/>
          <p:nvPr/>
        </p:nvGrpSpPr>
        <p:grpSpPr>
          <a:xfrm>
            <a:off x="0" y="0"/>
            <a:ext cx="9144000" cy="773925"/>
            <a:chOff x="0" y="0"/>
            <a:chExt cx="9144000" cy="773925"/>
          </a:xfrm>
        </p:grpSpPr>
        <p:pic>
          <p:nvPicPr>
            <p:cNvPr id="2257" name="Google Shape;2257;p235"/>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2258" name="Google Shape;2258;p235"/>
            <p:cNvGrpSpPr/>
            <p:nvPr/>
          </p:nvGrpSpPr>
          <p:grpSpPr>
            <a:xfrm>
              <a:off x="76200" y="0"/>
              <a:ext cx="9067800" cy="773925"/>
              <a:chOff x="76200" y="0"/>
              <a:chExt cx="9067800" cy="773925"/>
            </a:xfrm>
          </p:grpSpPr>
          <p:pic>
            <p:nvPicPr>
              <p:cNvPr id="2259" name="Google Shape;2259;p235"/>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2260" name="Google Shape;2260;p23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Risk Factors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61" name="Google Shape;2261;p235"/>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5"/>
        <p:cNvGrpSpPr/>
        <p:nvPr/>
      </p:nvGrpSpPr>
      <p:grpSpPr>
        <a:xfrm>
          <a:off x="0" y="0"/>
          <a:ext cx="0" cy="0"/>
          <a:chOff x="0" y="0"/>
          <a:chExt cx="0" cy="0"/>
        </a:xfrm>
      </p:grpSpPr>
      <p:sp>
        <p:nvSpPr>
          <p:cNvPr id="2266" name="Google Shape;2266;p23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195</a:t>
            </a:fld>
            <a:endParaRPr/>
          </a:p>
        </p:txBody>
      </p:sp>
      <p:pic>
        <p:nvPicPr>
          <p:cNvPr id="2267" name="Google Shape;2267;p236"/>
          <p:cNvPicPr preferRelativeResize="0"/>
          <p:nvPr/>
        </p:nvPicPr>
        <p:blipFill rotWithShape="1">
          <a:blip r:embed="rId3">
            <a:alphaModFix/>
          </a:blip>
          <a:srcRect/>
          <a:stretch/>
        </p:blipFill>
        <p:spPr>
          <a:xfrm>
            <a:off x="290211" y="5606746"/>
            <a:ext cx="6025325" cy="3233475"/>
          </a:xfrm>
          <a:prstGeom prst="rect">
            <a:avLst/>
          </a:prstGeom>
          <a:noFill/>
          <a:ln>
            <a:noFill/>
          </a:ln>
        </p:spPr>
      </p:pic>
      <p:pic>
        <p:nvPicPr>
          <p:cNvPr id="2268" name="Google Shape;2268;p236" descr="A screenshot of a cell phone&#10;&#10;Description automatically generated"/>
          <p:cNvPicPr preferRelativeResize="0"/>
          <p:nvPr/>
        </p:nvPicPr>
        <p:blipFill rotWithShape="1">
          <a:blip r:embed="rId4">
            <a:alphaModFix/>
          </a:blip>
          <a:srcRect/>
          <a:stretch/>
        </p:blipFill>
        <p:spPr>
          <a:xfrm>
            <a:off x="1407142" y="1599925"/>
            <a:ext cx="6025325" cy="2351577"/>
          </a:xfrm>
          <a:prstGeom prst="rect">
            <a:avLst/>
          </a:prstGeom>
          <a:noFill/>
          <a:ln>
            <a:noFill/>
          </a:ln>
        </p:spPr>
      </p:pic>
      <p:sp>
        <p:nvSpPr>
          <p:cNvPr id="2269" name="Google Shape;2269;p236"/>
          <p:cNvSpPr txBox="1"/>
          <p:nvPr/>
        </p:nvSpPr>
        <p:spPr>
          <a:xfrm>
            <a:off x="1222243" y="3951502"/>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2270" name="Google Shape;2270;p236"/>
          <p:cNvGrpSpPr/>
          <p:nvPr/>
        </p:nvGrpSpPr>
        <p:grpSpPr>
          <a:xfrm>
            <a:off x="0" y="0"/>
            <a:ext cx="9144000" cy="773925"/>
            <a:chOff x="0" y="0"/>
            <a:chExt cx="9144000" cy="773925"/>
          </a:xfrm>
        </p:grpSpPr>
        <p:pic>
          <p:nvPicPr>
            <p:cNvPr id="2271" name="Google Shape;2271;p23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272" name="Google Shape;2272;p236"/>
            <p:cNvGrpSpPr/>
            <p:nvPr/>
          </p:nvGrpSpPr>
          <p:grpSpPr>
            <a:xfrm>
              <a:off x="76200" y="0"/>
              <a:ext cx="9067800" cy="773925"/>
              <a:chOff x="76200" y="0"/>
              <a:chExt cx="9067800" cy="773925"/>
            </a:xfrm>
          </p:grpSpPr>
          <p:pic>
            <p:nvPicPr>
              <p:cNvPr id="2273" name="Google Shape;2273;p23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274" name="Google Shape;2274;p23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75" name="Google Shape;2275;p236"/>
          <p:cNvPicPr preferRelativeResize="0"/>
          <p:nvPr/>
        </p:nvPicPr>
        <p:blipFill rotWithShape="1">
          <a:blip r:embed="rId6">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9"/>
        <p:cNvGrpSpPr/>
        <p:nvPr/>
      </p:nvGrpSpPr>
      <p:grpSpPr>
        <a:xfrm>
          <a:off x="0" y="0"/>
          <a:ext cx="0" cy="0"/>
          <a:chOff x="0" y="0"/>
          <a:chExt cx="0" cy="0"/>
        </a:xfrm>
      </p:grpSpPr>
      <p:sp>
        <p:nvSpPr>
          <p:cNvPr id="2280" name="Google Shape;2280;p23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196</a:t>
            </a:fld>
            <a:endParaRPr/>
          </a:p>
        </p:txBody>
      </p:sp>
      <p:pic>
        <p:nvPicPr>
          <p:cNvPr id="2281" name="Google Shape;2281;p237"/>
          <p:cNvPicPr preferRelativeResize="0"/>
          <p:nvPr/>
        </p:nvPicPr>
        <p:blipFill rotWithShape="1">
          <a:blip r:embed="rId3">
            <a:alphaModFix/>
          </a:blip>
          <a:srcRect/>
          <a:stretch/>
        </p:blipFill>
        <p:spPr>
          <a:xfrm>
            <a:off x="0" y="5440818"/>
            <a:ext cx="8198775" cy="3107025"/>
          </a:xfrm>
          <a:prstGeom prst="rect">
            <a:avLst/>
          </a:prstGeom>
          <a:noFill/>
          <a:ln>
            <a:noFill/>
          </a:ln>
        </p:spPr>
      </p:pic>
      <p:pic>
        <p:nvPicPr>
          <p:cNvPr id="2282" name="Google Shape;2282;p237" descr="A screenshot of a cell phone&#10;&#10;Description automatically generated"/>
          <p:cNvPicPr preferRelativeResize="0"/>
          <p:nvPr/>
        </p:nvPicPr>
        <p:blipFill rotWithShape="1">
          <a:blip r:embed="rId4">
            <a:alphaModFix/>
          </a:blip>
          <a:srcRect/>
          <a:stretch/>
        </p:blipFill>
        <p:spPr>
          <a:xfrm>
            <a:off x="91440" y="5256438"/>
            <a:ext cx="6233043" cy="3820252"/>
          </a:xfrm>
          <a:prstGeom prst="rect">
            <a:avLst/>
          </a:prstGeom>
          <a:noFill/>
          <a:ln>
            <a:noFill/>
          </a:ln>
        </p:spPr>
      </p:pic>
      <p:sp>
        <p:nvSpPr>
          <p:cNvPr id="2283" name="Google Shape;2283;p237"/>
          <p:cNvSpPr txBox="1"/>
          <p:nvPr/>
        </p:nvSpPr>
        <p:spPr>
          <a:xfrm>
            <a:off x="943719" y="3768497"/>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Bloomberg</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2284" name="Google Shape;2284;p237" descr="A screenshot of a cell phone&#10;&#10;Description automatically generated"/>
          <p:cNvPicPr preferRelativeResize="0"/>
          <p:nvPr/>
        </p:nvPicPr>
        <p:blipFill rotWithShape="1">
          <a:blip r:embed="rId5">
            <a:alphaModFix/>
          </a:blip>
          <a:srcRect/>
          <a:stretch/>
        </p:blipFill>
        <p:spPr>
          <a:xfrm>
            <a:off x="1048400" y="1289530"/>
            <a:ext cx="5605818" cy="2358136"/>
          </a:xfrm>
          <a:prstGeom prst="rect">
            <a:avLst/>
          </a:prstGeom>
          <a:noFill/>
          <a:ln>
            <a:noFill/>
          </a:ln>
        </p:spPr>
      </p:pic>
      <p:grpSp>
        <p:nvGrpSpPr>
          <p:cNvPr id="2285" name="Google Shape;2285;p237"/>
          <p:cNvGrpSpPr/>
          <p:nvPr/>
        </p:nvGrpSpPr>
        <p:grpSpPr>
          <a:xfrm>
            <a:off x="0" y="0"/>
            <a:ext cx="9144000" cy="773925"/>
            <a:chOff x="0" y="0"/>
            <a:chExt cx="9144000" cy="773925"/>
          </a:xfrm>
        </p:grpSpPr>
        <p:pic>
          <p:nvPicPr>
            <p:cNvPr id="2286" name="Google Shape;2286;p237"/>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287" name="Google Shape;2287;p237"/>
            <p:cNvGrpSpPr/>
            <p:nvPr/>
          </p:nvGrpSpPr>
          <p:grpSpPr>
            <a:xfrm>
              <a:off x="76200" y="0"/>
              <a:ext cx="9067800" cy="773925"/>
              <a:chOff x="76200" y="0"/>
              <a:chExt cx="9067800" cy="773925"/>
            </a:xfrm>
          </p:grpSpPr>
          <p:pic>
            <p:nvPicPr>
              <p:cNvPr id="2288" name="Google Shape;2288;p237"/>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289" name="Google Shape;2289;p23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- 11 October 2019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90" name="Google Shape;2290;p237"/>
          <p:cNvPicPr preferRelativeResize="0"/>
          <p:nvPr/>
        </p:nvPicPr>
        <p:blipFill rotWithShape="1">
          <a:blip r:embed="rId7">
            <a:alphaModFix/>
          </a:blip>
          <a:srcRect/>
          <a:stretch/>
        </p:blipFill>
        <p:spPr>
          <a:xfrm>
            <a:off x="8407311" y="49179"/>
            <a:ext cx="548700" cy="675567"/>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4"/>
        <p:cNvGrpSpPr/>
        <p:nvPr/>
      </p:nvGrpSpPr>
      <p:grpSpPr>
        <a:xfrm>
          <a:off x="0" y="0"/>
          <a:ext cx="0" cy="0"/>
          <a:chOff x="0" y="0"/>
          <a:chExt cx="0" cy="0"/>
        </a:xfrm>
      </p:grpSpPr>
      <p:sp>
        <p:nvSpPr>
          <p:cNvPr id="2295" name="Google Shape;2295;p23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197</a:t>
            </a:fld>
            <a:endParaRPr/>
          </a:p>
        </p:txBody>
      </p:sp>
      <p:pic>
        <p:nvPicPr>
          <p:cNvPr id="2296" name="Google Shape;2296;p238"/>
          <p:cNvPicPr preferRelativeResize="0"/>
          <p:nvPr/>
        </p:nvPicPr>
        <p:blipFill rotWithShape="1">
          <a:blip r:embed="rId3">
            <a:alphaModFix/>
          </a:blip>
          <a:srcRect/>
          <a:stretch/>
        </p:blipFill>
        <p:spPr>
          <a:xfrm>
            <a:off x="51237" y="5326380"/>
            <a:ext cx="9041525" cy="3375900"/>
          </a:xfrm>
          <a:prstGeom prst="rect">
            <a:avLst/>
          </a:prstGeom>
          <a:noFill/>
          <a:ln>
            <a:noFill/>
          </a:ln>
        </p:spPr>
      </p:pic>
      <p:pic>
        <p:nvPicPr>
          <p:cNvPr id="2297" name="Google Shape;2297;p238" descr="A screenshot of a cell phone&#10;&#10;Description automatically generated"/>
          <p:cNvPicPr preferRelativeResize="0"/>
          <p:nvPr/>
        </p:nvPicPr>
        <p:blipFill rotWithShape="1">
          <a:blip r:embed="rId4">
            <a:alphaModFix/>
          </a:blip>
          <a:srcRect/>
          <a:stretch/>
        </p:blipFill>
        <p:spPr>
          <a:xfrm>
            <a:off x="1652637" y="926763"/>
            <a:ext cx="5838699" cy="2255450"/>
          </a:xfrm>
          <a:prstGeom prst="rect">
            <a:avLst/>
          </a:prstGeom>
          <a:noFill/>
          <a:ln>
            <a:noFill/>
          </a:ln>
        </p:spPr>
      </p:pic>
      <p:sp>
        <p:nvSpPr>
          <p:cNvPr id="2298" name="Google Shape;2298;p238"/>
          <p:cNvSpPr txBox="1"/>
          <p:nvPr/>
        </p:nvSpPr>
        <p:spPr>
          <a:xfrm>
            <a:off x="1696495" y="2486525"/>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2299" name="Google Shape;2299;p238"/>
          <p:cNvGrpSpPr/>
          <p:nvPr/>
        </p:nvGrpSpPr>
        <p:grpSpPr>
          <a:xfrm>
            <a:off x="0" y="0"/>
            <a:ext cx="9144000" cy="773925"/>
            <a:chOff x="0" y="0"/>
            <a:chExt cx="9144000" cy="773925"/>
          </a:xfrm>
        </p:grpSpPr>
        <p:pic>
          <p:nvPicPr>
            <p:cNvPr id="2300" name="Google Shape;2300;p23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301" name="Google Shape;2301;p238"/>
            <p:cNvGrpSpPr/>
            <p:nvPr/>
          </p:nvGrpSpPr>
          <p:grpSpPr>
            <a:xfrm>
              <a:off x="76200" y="0"/>
              <a:ext cx="9067800" cy="773925"/>
              <a:chOff x="76200" y="0"/>
              <a:chExt cx="9067800" cy="773925"/>
            </a:xfrm>
          </p:grpSpPr>
          <p:pic>
            <p:nvPicPr>
              <p:cNvPr id="2302" name="Google Shape;2302;p23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303" name="Google Shape;2303;p23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Analyst Recommendations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304" name="Google Shape;2304;p238"/>
          <p:cNvPicPr preferRelativeResize="0"/>
          <p:nvPr/>
        </p:nvPicPr>
        <p:blipFill rotWithShape="1">
          <a:blip r:embed="rId6">
            <a:alphaModFix/>
          </a:blip>
          <a:srcRect/>
          <a:stretch/>
        </p:blipFill>
        <p:spPr>
          <a:xfrm>
            <a:off x="8407311" y="49179"/>
            <a:ext cx="548700" cy="675567"/>
          </a:xfrm>
          <a:prstGeom prst="rect">
            <a:avLst/>
          </a:prstGeom>
          <a:noFill/>
          <a:ln>
            <a:noFill/>
          </a:ln>
        </p:spPr>
      </p:pic>
      <p:pic>
        <p:nvPicPr>
          <p:cNvPr id="2305" name="Google Shape;2305;p238"/>
          <p:cNvPicPr preferRelativeResize="0"/>
          <p:nvPr/>
        </p:nvPicPr>
        <p:blipFill>
          <a:blip r:embed="rId7">
            <a:alphaModFix/>
          </a:blip>
          <a:stretch>
            <a:fillRect/>
          </a:stretch>
        </p:blipFill>
        <p:spPr>
          <a:xfrm>
            <a:off x="4906750" y="3467650"/>
            <a:ext cx="2419000" cy="1403775"/>
          </a:xfrm>
          <a:prstGeom prst="rect">
            <a:avLst/>
          </a:prstGeom>
          <a:noFill/>
          <a:ln>
            <a:noFill/>
          </a:ln>
        </p:spPr>
      </p:pic>
      <p:pic>
        <p:nvPicPr>
          <p:cNvPr id="2306" name="Google Shape;2306;p238"/>
          <p:cNvPicPr preferRelativeResize="0"/>
          <p:nvPr/>
        </p:nvPicPr>
        <p:blipFill>
          <a:blip r:embed="rId8">
            <a:alphaModFix/>
          </a:blip>
          <a:stretch>
            <a:fillRect/>
          </a:stretch>
        </p:blipFill>
        <p:spPr>
          <a:xfrm>
            <a:off x="1652625" y="3335064"/>
            <a:ext cx="2808925" cy="1536350"/>
          </a:xfrm>
          <a:prstGeom prst="rect">
            <a:avLst/>
          </a:prstGeom>
          <a:noFill/>
          <a:ln>
            <a:noFill/>
          </a:ln>
        </p:spPr>
      </p:pic>
    </p:spTree>
  </p:cSld>
  <p:clrMapOvr>
    <a:masterClrMapping/>
  </p:clrMapOvr>
  <p:transition>
    <p:fade thruBlk="1"/>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0"/>
        <p:cNvGrpSpPr/>
        <p:nvPr/>
      </p:nvGrpSpPr>
      <p:grpSpPr>
        <a:xfrm>
          <a:off x="0" y="0"/>
          <a:ext cx="0" cy="0"/>
          <a:chOff x="0" y="0"/>
          <a:chExt cx="0" cy="0"/>
        </a:xfrm>
      </p:grpSpPr>
      <p:sp>
        <p:nvSpPr>
          <p:cNvPr id="2311" name="Google Shape;2311;p23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198</a:t>
            </a:fld>
            <a:endParaRPr/>
          </a:p>
        </p:txBody>
      </p:sp>
      <p:pic>
        <p:nvPicPr>
          <p:cNvPr id="2312" name="Google Shape;2312;p239" descr="A screenshot of a cell phone&#10;&#10;Description automatically generated"/>
          <p:cNvPicPr preferRelativeResize="0"/>
          <p:nvPr/>
        </p:nvPicPr>
        <p:blipFill rotWithShape="1">
          <a:blip r:embed="rId3">
            <a:alphaModFix/>
          </a:blip>
          <a:srcRect t="59426"/>
          <a:stretch/>
        </p:blipFill>
        <p:spPr>
          <a:xfrm>
            <a:off x="3388307" y="1745520"/>
            <a:ext cx="5496739" cy="2086917"/>
          </a:xfrm>
          <a:prstGeom prst="rect">
            <a:avLst/>
          </a:prstGeom>
          <a:noFill/>
          <a:ln>
            <a:noFill/>
          </a:ln>
        </p:spPr>
      </p:pic>
      <p:sp>
        <p:nvSpPr>
          <p:cNvPr id="2313" name="Google Shape;2313;p239"/>
          <p:cNvSpPr/>
          <p:nvPr/>
        </p:nvSpPr>
        <p:spPr>
          <a:xfrm>
            <a:off x="258954" y="1219319"/>
            <a:ext cx="2767710" cy="3139321"/>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Sales in Q3, 2019 is 53.8B</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Q4 2019 Sales forecasts range from 61.1B to 65.8B with a consensus estimate of 62.9B (16.90% growth)</a:t>
            </a:r>
            <a:endParaRPr sz="160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Sales in 2018 is 265.6B</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20</a:t>
            </a:r>
            <a:r>
              <a:rPr lang="en" sz="1600">
                <a:latin typeface="Source Sans Pro"/>
                <a:ea typeface="Source Sans Pro"/>
                <a:cs typeface="Source Sans Pro"/>
                <a:sym typeface="Source Sans Pro"/>
              </a:rPr>
              <a:t>19</a:t>
            </a:r>
            <a:r>
              <a:rPr lang="en" sz="1600" i="0" u="none" strike="noStrike" cap="none">
                <a:solidFill>
                  <a:srgbClr val="000000"/>
                </a:solidFill>
                <a:latin typeface="Source Sans Pro"/>
                <a:ea typeface="Source Sans Pro"/>
                <a:cs typeface="Source Sans Pro"/>
                <a:sym typeface="Source Sans Pro"/>
              </a:rPr>
              <a:t> Sales forecasts range from 256.7B to 261.2B with a consensus estimate of 259.0B (2.49% decline)</a:t>
            </a:r>
            <a:endParaRPr sz="1600">
              <a:latin typeface="Source Sans Pro"/>
              <a:ea typeface="Source Sans Pro"/>
              <a:cs typeface="Source Sans Pro"/>
              <a:sym typeface="Source Sans Pro"/>
            </a:endParaRPr>
          </a:p>
        </p:txBody>
      </p:sp>
      <p:sp>
        <p:nvSpPr>
          <p:cNvPr id="2314" name="Google Shape;2314;p239"/>
          <p:cNvSpPr txBox="1"/>
          <p:nvPr/>
        </p:nvSpPr>
        <p:spPr>
          <a:xfrm>
            <a:off x="7050474" y="4007075"/>
            <a:ext cx="1790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2315" name="Google Shape;2315;p239"/>
          <p:cNvGrpSpPr/>
          <p:nvPr/>
        </p:nvGrpSpPr>
        <p:grpSpPr>
          <a:xfrm>
            <a:off x="0" y="0"/>
            <a:ext cx="9144000" cy="773925"/>
            <a:chOff x="0" y="0"/>
            <a:chExt cx="9144000" cy="773925"/>
          </a:xfrm>
        </p:grpSpPr>
        <p:pic>
          <p:nvPicPr>
            <p:cNvPr id="2316" name="Google Shape;2316;p23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317" name="Google Shape;2317;p239"/>
            <p:cNvGrpSpPr/>
            <p:nvPr/>
          </p:nvGrpSpPr>
          <p:grpSpPr>
            <a:xfrm>
              <a:off x="76200" y="0"/>
              <a:ext cx="9067800" cy="773925"/>
              <a:chOff x="76200" y="0"/>
              <a:chExt cx="9067800" cy="773925"/>
            </a:xfrm>
          </p:grpSpPr>
          <p:pic>
            <p:nvPicPr>
              <p:cNvPr id="2318" name="Google Shape;2318;p23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319" name="Google Shape;2319;p23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320" name="Google Shape;2320;p239"/>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4"/>
        <p:cNvGrpSpPr/>
        <p:nvPr/>
      </p:nvGrpSpPr>
      <p:grpSpPr>
        <a:xfrm>
          <a:off x="0" y="0"/>
          <a:ext cx="0" cy="0"/>
          <a:chOff x="0" y="0"/>
          <a:chExt cx="0" cy="0"/>
        </a:xfrm>
      </p:grpSpPr>
      <p:sp>
        <p:nvSpPr>
          <p:cNvPr id="2325" name="Google Shape;2325;p24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199</a:t>
            </a:fld>
            <a:endParaRPr/>
          </a:p>
        </p:txBody>
      </p:sp>
      <p:pic>
        <p:nvPicPr>
          <p:cNvPr id="2326" name="Google Shape;2326;p240" descr="A screenshot of a cell phone&#10;&#10;Description automatically generated"/>
          <p:cNvPicPr preferRelativeResize="0"/>
          <p:nvPr/>
        </p:nvPicPr>
        <p:blipFill rotWithShape="1">
          <a:blip r:embed="rId3">
            <a:alphaModFix/>
          </a:blip>
          <a:srcRect b="42992"/>
          <a:stretch/>
        </p:blipFill>
        <p:spPr>
          <a:xfrm>
            <a:off x="3472200" y="1322916"/>
            <a:ext cx="5496739" cy="2932126"/>
          </a:xfrm>
          <a:prstGeom prst="rect">
            <a:avLst/>
          </a:prstGeom>
          <a:noFill/>
          <a:ln>
            <a:noFill/>
          </a:ln>
        </p:spPr>
      </p:pic>
      <p:sp>
        <p:nvSpPr>
          <p:cNvPr id="2327" name="Google Shape;2327;p240"/>
          <p:cNvSpPr/>
          <p:nvPr/>
        </p:nvSpPr>
        <p:spPr>
          <a:xfrm>
            <a:off x="258954" y="1219319"/>
            <a:ext cx="2767710" cy="3139321"/>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EPS in Q3, 2019 is 2.18</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Q4 2019 EPS forecasts range from 2.72 to 2.95 with a consensus estimate of 2.83 (29.59% growth)</a:t>
            </a:r>
            <a:endParaRPr sz="160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EPS in 2018 is 11.91</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20</a:t>
            </a:r>
            <a:r>
              <a:rPr lang="en" sz="1600">
                <a:latin typeface="Source Sans Pro"/>
                <a:ea typeface="Source Sans Pro"/>
                <a:cs typeface="Source Sans Pro"/>
                <a:sym typeface="Source Sans Pro"/>
              </a:rPr>
              <a:t>19</a:t>
            </a:r>
            <a:r>
              <a:rPr lang="en" sz="1600" i="0" u="none" strike="noStrike" cap="none">
                <a:solidFill>
                  <a:srgbClr val="000000"/>
                </a:solidFill>
                <a:latin typeface="Source Sans Pro"/>
                <a:ea typeface="Source Sans Pro"/>
                <a:cs typeface="Source Sans Pro"/>
                <a:sym typeface="Source Sans Pro"/>
              </a:rPr>
              <a:t> EPS forecasts range from 11.50 to 11.80 with a consensus estimate of 11.67 (2.04% decline)</a:t>
            </a:r>
            <a:endParaRPr sz="1600">
              <a:latin typeface="Source Sans Pro"/>
              <a:ea typeface="Source Sans Pro"/>
              <a:cs typeface="Source Sans Pro"/>
              <a:sym typeface="Source Sans Pro"/>
            </a:endParaRPr>
          </a:p>
        </p:txBody>
      </p:sp>
      <p:sp>
        <p:nvSpPr>
          <p:cNvPr id="2328" name="Google Shape;2328;p240"/>
          <p:cNvSpPr txBox="1"/>
          <p:nvPr/>
        </p:nvSpPr>
        <p:spPr>
          <a:xfrm>
            <a:off x="7126650" y="4400600"/>
            <a:ext cx="1715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2329" name="Google Shape;2329;p24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330" name="Google Shape;2330;p240"/>
          <p:cNvGrpSpPr/>
          <p:nvPr/>
        </p:nvGrpSpPr>
        <p:grpSpPr>
          <a:xfrm>
            <a:off x="76200" y="0"/>
            <a:ext cx="9067800" cy="773925"/>
            <a:chOff x="76200" y="0"/>
            <a:chExt cx="9067800" cy="773925"/>
          </a:xfrm>
        </p:grpSpPr>
        <p:pic>
          <p:nvPicPr>
            <p:cNvPr id="2331" name="Google Shape;2331;p24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332" name="Google Shape;2332;p24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Earnings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333" name="Google Shape;2333;p240"/>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3"/>
          <p:cNvSpPr txBox="1">
            <a:spLocks noGrp="1"/>
          </p:cNvSpPr>
          <p:nvPr>
            <p:ph type="title"/>
          </p:nvPr>
        </p:nvSpPr>
        <p:spPr>
          <a:xfrm>
            <a:off x="105255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t>The Industry Overview</a:t>
            </a:r>
            <a:endParaRPr sz="3000" b="1"/>
          </a:p>
        </p:txBody>
      </p:sp>
      <p:pic>
        <p:nvPicPr>
          <p:cNvPr id="311" name="Google Shape;311;p43"/>
          <p:cNvPicPr preferRelativeResize="0"/>
          <p:nvPr/>
        </p:nvPicPr>
        <p:blipFill>
          <a:blip r:embed="rId3">
            <a:alphaModFix/>
          </a:blip>
          <a:stretch>
            <a:fillRect/>
          </a:stretch>
        </p:blipFill>
        <p:spPr>
          <a:xfrm>
            <a:off x="1914338" y="1141525"/>
            <a:ext cx="5315327" cy="3530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1"/>
          <p:cNvPicPr preferRelativeResize="0"/>
          <p:nvPr/>
        </p:nvPicPr>
        <p:blipFill>
          <a:blip r:embed="rId3">
            <a:alphaModFix/>
          </a:blip>
          <a:stretch>
            <a:fillRect/>
          </a:stretch>
        </p:blipFill>
        <p:spPr>
          <a:xfrm>
            <a:off x="-9" y="0"/>
            <a:ext cx="9135880" cy="51435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7"/>
        <p:cNvGrpSpPr/>
        <p:nvPr/>
      </p:nvGrpSpPr>
      <p:grpSpPr>
        <a:xfrm>
          <a:off x="0" y="0"/>
          <a:ext cx="0" cy="0"/>
          <a:chOff x="0" y="0"/>
          <a:chExt cx="0" cy="0"/>
        </a:xfrm>
      </p:grpSpPr>
      <p:pic>
        <p:nvPicPr>
          <p:cNvPr id="2338" name="Google Shape;2338;p241"/>
          <p:cNvPicPr preferRelativeResize="0"/>
          <p:nvPr/>
        </p:nvPicPr>
        <p:blipFill>
          <a:blip r:embed="rId4">
            <a:alphaModFix/>
          </a:blip>
          <a:stretch>
            <a:fillRect/>
          </a:stretch>
        </p:blipFill>
        <p:spPr>
          <a:xfrm>
            <a:off x="0" y="-228600"/>
            <a:ext cx="9144000" cy="5715008"/>
          </a:xfrm>
          <a:prstGeom prst="rect">
            <a:avLst/>
          </a:prstGeom>
          <a:noFill/>
          <a:ln>
            <a:noFill/>
          </a:ln>
        </p:spPr>
      </p:pic>
      <p:sp>
        <p:nvSpPr>
          <p:cNvPr id="2339" name="Google Shape;2339;p241"/>
          <p:cNvSpPr txBox="1">
            <a:spLocks noGrp="1"/>
          </p:cNvSpPr>
          <p:nvPr>
            <p:ph type="sldNum" idx="12"/>
          </p:nvPr>
        </p:nvSpPr>
        <p:spPr>
          <a:xfrm>
            <a:off x="4167650" y="4447975"/>
            <a:ext cx="6786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200</a:t>
            </a:fld>
            <a:endParaRPr>
              <a:solidFill>
                <a:srgbClr val="999999"/>
              </a:solidFill>
            </a:endParaRPr>
          </a:p>
        </p:txBody>
      </p:sp>
      <p:sp>
        <p:nvSpPr>
          <p:cNvPr id="2340" name="Google Shape;2340;p241"/>
          <p:cNvSpPr txBox="1">
            <a:spLocks noGrp="1"/>
          </p:cNvSpPr>
          <p:nvPr>
            <p:ph type="title" idx="4294967295"/>
          </p:nvPr>
        </p:nvSpPr>
        <p:spPr>
          <a:xfrm>
            <a:off x="3769500" y="3352700"/>
            <a:ext cx="16050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6000" b="1">
                <a:solidFill>
                  <a:srgbClr val="FFFFFF"/>
                </a:solidFill>
                <a:latin typeface="Source Sans Pro"/>
                <a:ea typeface="Source Sans Pro"/>
                <a:cs typeface="Source Sans Pro"/>
                <a:sym typeface="Source Sans Pro"/>
              </a:rPr>
              <a:t>BUY</a:t>
            </a:r>
            <a:endParaRPr sz="6000" b="1">
              <a:solidFill>
                <a:srgbClr val="FFFFFF"/>
              </a:solidFill>
              <a:latin typeface="Source Sans Pro"/>
              <a:ea typeface="Source Sans Pro"/>
              <a:cs typeface="Source Sans Pro"/>
              <a:sym typeface="Source Sans Pro"/>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4"/>
        <p:cNvGrpSpPr/>
        <p:nvPr/>
      </p:nvGrpSpPr>
      <p:grpSpPr>
        <a:xfrm>
          <a:off x="0" y="0"/>
          <a:ext cx="0" cy="0"/>
          <a:chOff x="0" y="0"/>
          <a:chExt cx="0" cy="0"/>
        </a:xfrm>
      </p:grpSpPr>
      <p:sp>
        <p:nvSpPr>
          <p:cNvPr id="2345" name="Google Shape;2345;p24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201</a:t>
            </a:fld>
            <a:endParaRPr/>
          </a:p>
        </p:txBody>
      </p:sp>
      <p:pic>
        <p:nvPicPr>
          <p:cNvPr id="2346" name="Google Shape;2346;p242"/>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347" name="Google Shape;2347;p242"/>
          <p:cNvSpPr txBox="1"/>
          <p:nvPr/>
        </p:nvSpPr>
        <p:spPr>
          <a:xfrm>
            <a:off x="4505625" y="2004750"/>
            <a:ext cx="3975000" cy="11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Lato Light"/>
              <a:ea typeface="Lato Light"/>
              <a:cs typeface="Lato Light"/>
              <a:sym typeface="Lato Light"/>
            </a:endParaRPr>
          </a:p>
        </p:txBody>
      </p:sp>
      <p:pic>
        <p:nvPicPr>
          <p:cNvPr id="2348" name="Google Shape;2348;p242"/>
          <p:cNvPicPr preferRelativeResize="0"/>
          <p:nvPr/>
        </p:nvPicPr>
        <p:blipFill>
          <a:blip r:embed="rId4">
            <a:alphaModFix/>
          </a:blip>
          <a:stretch>
            <a:fillRect/>
          </a:stretch>
        </p:blipFill>
        <p:spPr>
          <a:xfrm>
            <a:off x="1832338" y="856327"/>
            <a:ext cx="5479325" cy="32876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2"/>
        <p:cNvGrpSpPr/>
        <p:nvPr/>
      </p:nvGrpSpPr>
      <p:grpSpPr>
        <a:xfrm>
          <a:off x="0" y="0"/>
          <a:ext cx="0" cy="0"/>
          <a:chOff x="0" y="0"/>
          <a:chExt cx="0" cy="0"/>
        </a:xfrm>
      </p:grpSpPr>
      <p:sp>
        <p:nvSpPr>
          <p:cNvPr id="2353" name="Google Shape;2353;p24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202</a:t>
            </a:fld>
            <a:endParaRPr/>
          </a:p>
        </p:txBody>
      </p:sp>
      <p:pic>
        <p:nvPicPr>
          <p:cNvPr id="2354" name="Google Shape;2354;p243"/>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355" name="Google Shape;2355;p243"/>
          <p:cNvSpPr txBox="1"/>
          <p:nvPr/>
        </p:nvSpPr>
        <p:spPr>
          <a:xfrm>
            <a:off x="4276150" y="1755163"/>
            <a:ext cx="4689600" cy="16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Lato Light"/>
                <a:ea typeface="Lato Light"/>
                <a:cs typeface="Lato Light"/>
                <a:sym typeface="Lato Light"/>
              </a:rPr>
              <a:t>Stock and Company Overview</a:t>
            </a:r>
            <a:endParaRPr sz="4000">
              <a:latin typeface="Lato Light"/>
              <a:ea typeface="Lato Light"/>
              <a:cs typeface="Lato Light"/>
              <a:sym typeface="Lato Light"/>
            </a:endParaRPr>
          </a:p>
        </p:txBody>
      </p:sp>
      <p:pic>
        <p:nvPicPr>
          <p:cNvPr id="2356" name="Google Shape;2356;p243"/>
          <p:cNvPicPr preferRelativeResize="0"/>
          <p:nvPr/>
        </p:nvPicPr>
        <p:blipFill>
          <a:blip r:embed="rId4">
            <a:alphaModFix/>
          </a:blip>
          <a:stretch>
            <a:fillRect/>
          </a:stretch>
        </p:blipFill>
        <p:spPr>
          <a:xfrm>
            <a:off x="162525" y="471338"/>
            <a:ext cx="4200825" cy="42008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0"/>
        <p:cNvGrpSpPr/>
        <p:nvPr/>
      </p:nvGrpSpPr>
      <p:grpSpPr>
        <a:xfrm>
          <a:off x="0" y="0"/>
          <a:ext cx="0" cy="0"/>
          <a:chOff x="0" y="0"/>
          <a:chExt cx="0" cy="0"/>
        </a:xfrm>
      </p:grpSpPr>
      <p:sp>
        <p:nvSpPr>
          <p:cNvPr id="2361" name="Google Shape;2361;p244"/>
          <p:cNvSpPr txBox="1"/>
          <p:nvPr/>
        </p:nvSpPr>
        <p:spPr>
          <a:xfrm>
            <a:off x="453825" y="39575"/>
            <a:ext cx="27030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Stock Price</a:t>
            </a:r>
            <a:endParaRPr sz="3000"/>
          </a:p>
        </p:txBody>
      </p:sp>
      <p:sp>
        <p:nvSpPr>
          <p:cNvPr id="2362" name="Google Shape;2362;p24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203</a:t>
            </a:fld>
            <a:endParaRPr/>
          </a:p>
        </p:txBody>
      </p:sp>
      <p:pic>
        <p:nvPicPr>
          <p:cNvPr id="2363" name="Google Shape;2363;p244"/>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2364" name="Google Shape;2364;p244"/>
          <p:cNvPicPr preferRelativeResize="0"/>
          <p:nvPr/>
        </p:nvPicPr>
        <p:blipFill>
          <a:blip r:embed="rId4">
            <a:alphaModFix/>
          </a:blip>
          <a:stretch>
            <a:fillRect/>
          </a:stretch>
        </p:blipFill>
        <p:spPr>
          <a:xfrm>
            <a:off x="900113" y="1339175"/>
            <a:ext cx="7343775" cy="2990850"/>
          </a:xfrm>
          <a:prstGeom prst="rect">
            <a:avLst/>
          </a:prstGeom>
          <a:noFill/>
          <a:ln>
            <a:noFill/>
          </a:ln>
        </p:spPr>
      </p:pic>
      <p:grpSp>
        <p:nvGrpSpPr>
          <p:cNvPr id="2365" name="Google Shape;2365;p244"/>
          <p:cNvGrpSpPr/>
          <p:nvPr/>
        </p:nvGrpSpPr>
        <p:grpSpPr>
          <a:xfrm>
            <a:off x="-124425" y="-90857"/>
            <a:ext cx="10536938" cy="789807"/>
            <a:chOff x="-124425" y="-90857"/>
            <a:chExt cx="10536938" cy="789807"/>
          </a:xfrm>
        </p:grpSpPr>
        <p:pic>
          <p:nvPicPr>
            <p:cNvPr id="2366" name="Google Shape;2366;p244"/>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367" name="Google Shape;2367;p244"/>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368" name="Google Shape;2368;p244"/>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369" name="Google Shape;2369;p244"/>
            <p:cNvPicPr preferRelativeResize="0"/>
            <p:nvPr/>
          </p:nvPicPr>
          <p:blipFill rotWithShape="1">
            <a:blip r:embed="rId6">
              <a:alphaModFix/>
            </a:blip>
            <a:srcRect/>
            <a:stretch/>
          </p:blipFill>
          <p:spPr>
            <a:xfrm>
              <a:off x="8223450" y="-90850"/>
              <a:ext cx="789800" cy="789800"/>
            </a:xfrm>
            <a:prstGeom prst="rect">
              <a:avLst/>
            </a:prstGeom>
            <a:noFill/>
            <a:ln>
              <a:noFill/>
            </a:ln>
          </p:spPr>
        </p:pic>
        <p:sp>
          <p:nvSpPr>
            <p:cNvPr id="2370" name="Google Shape;2370;p244"/>
            <p:cNvSpPr txBox="1"/>
            <p:nvPr/>
          </p:nvSpPr>
          <p:spPr>
            <a:xfrm>
              <a:off x="0" y="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4"/>
        <p:cNvGrpSpPr/>
        <p:nvPr/>
      </p:nvGrpSpPr>
      <p:grpSpPr>
        <a:xfrm>
          <a:off x="0" y="0"/>
          <a:ext cx="0" cy="0"/>
          <a:chOff x="0" y="0"/>
          <a:chExt cx="0" cy="0"/>
        </a:xfrm>
      </p:grpSpPr>
      <p:sp>
        <p:nvSpPr>
          <p:cNvPr id="2375" name="Google Shape;2375;p24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204</a:t>
            </a:fld>
            <a:endParaRPr/>
          </a:p>
        </p:txBody>
      </p:sp>
      <p:pic>
        <p:nvPicPr>
          <p:cNvPr id="2376" name="Google Shape;2376;p245"/>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377" name="Google Shape;2377;p245"/>
          <p:cNvSpPr txBox="1"/>
          <p:nvPr/>
        </p:nvSpPr>
        <p:spPr>
          <a:xfrm>
            <a:off x="453825" y="39575"/>
            <a:ext cx="54981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Stock Price - Key Info</a:t>
            </a:r>
            <a:endParaRPr sz="3000"/>
          </a:p>
        </p:txBody>
      </p:sp>
      <p:pic>
        <p:nvPicPr>
          <p:cNvPr id="2378" name="Google Shape;2378;p245"/>
          <p:cNvPicPr preferRelativeResize="0"/>
          <p:nvPr/>
        </p:nvPicPr>
        <p:blipFill>
          <a:blip r:embed="rId4">
            <a:alphaModFix/>
          </a:blip>
          <a:stretch>
            <a:fillRect/>
          </a:stretch>
        </p:blipFill>
        <p:spPr>
          <a:xfrm>
            <a:off x="1792925" y="1034475"/>
            <a:ext cx="5558139" cy="3971125"/>
          </a:xfrm>
          <a:prstGeom prst="rect">
            <a:avLst/>
          </a:prstGeom>
          <a:noFill/>
          <a:ln>
            <a:noFill/>
          </a:ln>
        </p:spPr>
      </p:pic>
      <p:sp>
        <p:nvSpPr>
          <p:cNvPr id="2379" name="Google Shape;2379;p245"/>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380" name="Google Shape;2380;p245"/>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381" name="Google Shape;2381;p245"/>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Stock Price - Key Statistics</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382" name="Google Shape;2382;p245"/>
          <p:cNvGrpSpPr/>
          <p:nvPr/>
        </p:nvGrpSpPr>
        <p:grpSpPr>
          <a:xfrm>
            <a:off x="-124425" y="-90857"/>
            <a:ext cx="10536938" cy="789807"/>
            <a:chOff x="-124425" y="-90857"/>
            <a:chExt cx="10536938" cy="789807"/>
          </a:xfrm>
        </p:grpSpPr>
        <p:pic>
          <p:nvPicPr>
            <p:cNvPr id="2383" name="Google Shape;2383;p245"/>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384" name="Google Shape;2384;p245"/>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385" name="Google Shape;2385;p245"/>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386" name="Google Shape;2386;p245"/>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387" name="Google Shape;2387;p245"/>
            <p:cNvSpPr txBox="1"/>
            <p:nvPr/>
          </p:nvSpPr>
          <p:spPr>
            <a:xfrm>
              <a:off x="0" y="1"/>
              <a:ext cx="7810200" cy="4983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Key Statistics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1"/>
        <p:cNvGrpSpPr/>
        <p:nvPr/>
      </p:nvGrpSpPr>
      <p:grpSpPr>
        <a:xfrm>
          <a:off x="0" y="0"/>
          <a:ext cx="0" cy="0"/>
          <a:chOff x="0" y="0"/>
          <a:chExt cx="0" cy="0"/>
        </a:xfrm>
      </p:grpSpPr>
      <p:sp>
        <p:nvSpPr>
          <p:cNvPr id="2392" name="Google Shape;2392;p24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205</a:t>
            </a:fld>
            <a:endParaRPr/>
          </a:p>
        </p:txBody>
      </p:sp>
      <p:pic>
        <p:nvPicPr>
          <p:cNvPr id="2393" name="Google Shape;2393;p246"/>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394" name="Google Shape;2394;p246"/>
          <p:cNvSpPr txBox="1"/>
          <p:nvPr/>
        </p:nvSpPr>
        <p:spPr>
          <a:xfrm>
            <a:off x="377625" y="115775"/>
            <a:ext cx="59958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Stock Price - 1 Year Performance</a:t>
            </a:r>
            <a:endParaRPr sz="3000"/>
          </a:p>
        </p:txBody>
      </p:sp>
      <p:pic>
        <p:nvPicPr>
          <p:cNvPr id="2395" name="Google Shape;2395;p246"/>
          <p:cNvPicPr preferRelativeResize="0"/>
          <p:nvPr/>
        </p:nvPicPr>
        <p:blipFill>
          <a:blip r:embed="rId4">
            <a:alphaModFix/>
          </a:blip>
          <a:stretch>
            <a:fillRect/>
          </a:stretch>
        </p:blipFill>
        <p:spPr>
          <a:xfrm>
            <a:off x="1576400" y="696550"/>
            <a:ext cx="5947299" cy="4202899"/>
          </a:xfrm>
          <a:prstGeom prst="rect">
            <a:avLst/>
          </a:prstGeom>
          <a:noFill/>
          <a:ln>
            <a:noFill/>
          </a:ln>
        </p:spPr>
      </p:pic>
      <p:sp>
        <p:nvSpPr>
          <p:cNvPr id="2396" name="Google Shape;2396;p246"/>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397" name="Google Shape;2397;p246"/>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398" name="Google Shape;2398;p246"/>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Stock Price - 1 Year Performance</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399" name="Google Shape;2399;p246"/>
          <p:cNvGrpSpPr/>
          <p:nvPr/>
        </p:nvGrpSpPr>
        <p:grpSpPr>
          <a:xfrm>
            <a:off x="-124425" y="-90857"/>
            <a:ext cx="10536938" cy="789807"/>
            <a:chOff x="-124425" y="-90857"/>
            <a:chExt cx="10536938" cy="789807"/>
          </a:xfrm>
        </p:grpSpPr>
        <p:pic>
          <p:nvPicPr>
            <p:cNvPr id="2400" name="Google Shape;2400;p246"/>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401" name="Google Shape;2401;p246"/>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402" name="Google Shape;2402;p246"/>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403" name="Google Shape;2403;p246"/>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404" name="Google Shape;2404;p246"/>
            <p:cNvSpPr txBox="1"/>
            <p:nvPr/>
          </p:nvSpPr>
          <p:spPr>
            <a:xfrm>
              <a:off x="0" y="1"/>
              <a:ext cx="7810200" cy="4983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Price- 1 Year Performance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8"/>
        <p:cNvGrpSpPr/>
        <p:nvPr/>
      </p:nvGrpSpPr>
      <p:grpSpPr>
        <a:xfrm>
          <a:off x="0" y="0"/>
          <a:ext cx="0" cy="0"/>
          <a:chOff x="0" y="0"/>
          <a:chExt cx="0" cy="0"/>
        </a:xfrm>
      </p:grpSpPr>
      <p:sp>
        <p:nvSpPr>
          <p:cNvPr id="2409" name="Google Shape;2409;p24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206</a:t>
            </a:fld>
            <a:endParaRPr/>
          </a:p>
        </p:txBody>
      </p:sp>
      <p:pic>
        <p:nvPicPr>
          <p:cNvPr id="2410" name="Google Shape;2410;p247"/>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411" name="Google Shape;2411;p247"/>
          <p:cNvSpPr txBox="1"/>
          <p:nvPr/>
        </p:nvSpPr>
        <p:spPr>
          <a:xfrm>
            <a:off x="453825" y="39575"/>
            <a:ext cx="59958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Stock Price - 5 Year Performance</a:t>
            </a:r>
            <a:endParaRPr sz="3000"/>
          </a:p>
        </p:txBody>
      </p:sp>
      <p:pic>
        <p:nvPicPr>
          <p:cNvPr id="2412" name="Google Shape;2412;p247"/>
          <p:cNvPicPr preferRelativeResize="0"/>
          <p:nvPr/>
        </p:nvPicPr>
        <p:blipFill>
          <a:blip r:embed="rId4">
            <a:alphaModFix/>
          </a:blip>
          <a:stretch>
            <a:fillRect/>
          </a:stretch>
        </p:blipFill>
        <p:spPr>
          <a:xfrm>
            <a:off x="1721813" y="766100"/>
            <a:ext cx="5700375" cy="4194626"/>
          </a:xfrm>
          <a:prstGeom prst="rect">
            <a:avLst/>
          </a:prstGeom>
          <a:noFill/>
          <a:ln>
            <a:noFill/>
          </a:ln>
        </p:spPr>
      </p:pic>
      <p:sp>
        <p:nvSpPr>
          <p:cNvPr id="2413" name="Google Shape;2413;p247"/>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414" name="Google Shape;2414;p247"/>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415" name="Google Shape;2415;p247"/>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Stock Price - 5 Year Performance</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416" name="Google Shape;2416;p247"/>
          <p:cNvGrpSpPr/>
          <p:nvPr/>
        </p:nvGrpSpPr>
        <p:grpSpPr>
          <a:xfrm>
            <a:off x="-124425" y="-90857"/>
            <a:ext cx="10536938" cy="789807"/>
            <a:chOff x="-124425" y="-90857"/>
            <a:chExt cx="10536938" cy="789807"/>
          </a:xfrm>
        </p:grpSpPr>
        <p:pic>
          <p:nvPicPr>
            <p:cNvPr id="2417" name="Google Shape;2417;p247"/>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418" name="Google Shape;2418;p247"/>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419" name="Google Shape;2419;p247"/>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420" name="Google Shape;2420;p247"/>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421" name="Google Shape;2421;p247"/>
            <p:cNvSpPr txBox="1"/>
            <p:nvPr/>
          </p:nvSpPr>
          <p:spPr>
            <a:xfrm>
              <a:off x="0" y="1"/>
              <a:ext cx="7810200" cy="5418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Price- 5 Year Performance </a:t>
              </a:r>
              <a:endParaRPr sz="3000" b="1"/>
            </a:p>
            <a:p>
              <a:pPr marL="0" marR="0" lvl="0" indent="0" algn="l" rtl="0">
                <a:lnSpc>
                  <a:spcPct val="100000"/>
                </a:lnSpc>
                <a:spcBef>
                  <a:spcPts val="0"/>
                </a:spcBef>
                <a:spcAft>
                  <a:spcPts val="0"/>
                </a:spcAft>
                <a:buClr>
                  <a:srgbClr val="000000"/>
                </a:buClr>
                <a:buSzPts val="2200"/>
                <a:buFont typeface="Arial"/>
                <a:buNone/>
              </a:pPr>
              <a:endParaRPr sz="3000" b="0" i="0" u="none" strike="noStrike" cap="none">
                <a:latin typeface="Calibri"/>
                <a:ea typeface="Calibri"/>
                <a:cs typeface="Calibri"/>
                <a:sym typeface="Calibri"/>
              </a:endParaRPr>
            </a:p>
          </p:txBody>
        </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5"/>
        <p:cNvGrpSpPr/>
        <p:nvPr/>
      </p:nvGrpSpPr>
      <p:grpSpPr>
        <a:xfrm>
          <a:off x="0" y="0"/>
          <a:ext cx="0" cy="0"/>
          <a:chOff x="0" y="0"/>
          <a:chExt cx="0" cy="0"/>
        </a:xfrm>
      </p:grpSpPr>
      <p:sp>
        <p:nvSpPr>
          <p:cNvPr id="2426" name="Google Shape;2426;p24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207</a:t>
            </a:fld>
            <a:endParaRPr/>
          </a:p>
        </p:txBody>
      </p:sp>
      <p:pic>
        <p:nvPicPr>
          <p:cNvPr id="2427" name="Google Shape;2427;p248"/>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428" name="Google Shape;2428;p248"/>
          <p:cNvSpPr txBox="1"/>
          <p:nvPr/>
        </p:nvSpPr>
        <p:spPr>
          <a:xfrm>
            <a:off x="453825" y="39575"/>
            <a:ext cx="59958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Stock Price - Max Performance</a:t>
            </a:r>
            <a:endParaRPr sz="3000"/>
          </a:p>
        </p:txBody>
      </p:sp>
      <p:pic>
        <p:nvPicPr>
          <p:cNvPr id="2429" name="Google Shape;2429;p248"/>
          <p:cNvPicPr preferRelativeResize="0"/>
          <p:nvPr/>
        </p:nvPicPr>
        <p:blipFill>
          <a:blip r:embed="rId4">
            <a:alphaModFix/>
          </a:blip>
          <a:stretch>
            <a:fillRect/>
          </a:stretch>
        </p:blipFill>
        <p:spPr>
          <a:xfrm>
            <a:off x="1621300" y="736975"/>
            <a:ext cx="5901400" cy="4330275"/>
          </a:xfrm>
          <a:prstGeom prst="rect">
            <a:avLst/>
          </a:prstGeom>
          <a:noFill/>
          <a:ln>
            <a:noFill/>
          </a:ln>
        </p:spPr>
      </p:pic>
      <p:sp>
        <p:nvSpPr>
          <p:cNvPr id="2430" name="Google Shape;2430;p248"/>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431" name="Google Shape;2431;p248"/>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432" name="Google Shape;2432;p248"/>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Stock Price - Maximum Performance</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433" name="Google Shape;2433;p248"/>
          <p:cNvGrpSpPr/>
          <p:nvPr/>
        </p:nvGrpSpPr>
        <p:grpSpPr>
          <a:xfrm>
            <a:off x="-124425" y="-90857"/>
            <a:ext cx="10536938" cy="789807"/>
            <a:chOff x="-124425" y="-90857"/>
            <a:chExt cx="10536938" cy="789807"/>
          </a:xfrm>
        </p:grpSpPr>
        <p:pic>
          <p:nvPicPr>
            <p:cNvPr id="2434" name="Google Shape;2434;p248"/>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435" name="Google Shape;2435;p248"/>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436" name="Google Shape;2436;p248"/>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437" name="Google Shape;2437;p248"/>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438" name="Google Shape;2438;p248"/>
            <p:cNvSpPr txBox="1"/>
            <p:nvPr/>
          </p:nvSpPr>
          <p:spPr>
            <a:xfrm>
              <a:off x="0" y="1"/>
              <a:ext cx="7810200" cy="4983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Maximum Performance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2"/>
        <p:cNvGrpSpPr/>
        <p:nvPr/>
      </p:nvGrpSpPr>
      <p:grpSpPr>
        <a:xfrm>
          <a:off x="0" y="0"/>
          <a:ext cx="0" cy="0"/>
          <a:chOff x="0" y="0"/>
          <a:chExt cx="0" cy="0"/>
        </a:xfrm>
      </p:grpSpPr>
      <p:sp>
        <p:nvSpPr>
          <p:cNvPr id="2443" name="Google Shape;2443;p24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208</a:t>
            </a:fld>
            <a:endParaRPr/>
          </a:p>
        </p:txBody>
      </p:sp>
      <p:pic>
        <p:nvPicPr>
          <p:cNvPr id="2444" name="Google Shape;2444;p249"/>
          <p:cNvPicPr preferRelativeResize="0"/>
          <p:nvPr/>
        </p:nvPicPr>
        <p:blipFill rotWithShape="1">
          <a:blip r:embed="rId3">
            <a:alphaModFix/>
          </a:blip>
          <a:srcRect/>
          <a:stretch/>
        </p:blipFill>
        <p:spPr>
          <a:xfrm>
            <a:off x="7931866" y="4330033"/>
            <a:ext cx="548700" cy="675567"/>
          </a:xfrm>
          <a:prstGeom prst="rect">
            <a:avLst/>
          </a:prstGeom>
          <a:noFill/>
          <a:ln>
            <a:noFill/>
          </a:ln>
        </p:spPr>
      </p:pic>
      <p:graphicFrame>
        <p:nvGraphicFramePr>
          <p:cNvPr id="2445" name="Google Shape;2445;p249"/>
          <p:cNvGraphicFramePr/>
          <p:nvPr/>
        </p:nvGraphicFramePr>
        <p:xfrm>
          <a:off x="286399" y="1221350"/>
          <a:ext cx="3000000" cy="3000000"/>
        </p:xfrm>
        <a:graphic>
          <a:graphicData uri="http://schemas.openxmlformats.org/drawingml/2006/table">
            <a:tbl>
              <a:tblPr>
                <a:noFill/>
                <a:tableStyleId>{087E5894-B519-4EB6-AEF4-E389050956EB}</a:tableStyleId>
              </a:tblPr>
              <a:tblGrid>
                <a:gridCol w="1658275"/>
                <a:gridCol w="1658275"/>
                <a:gridCol w="1658275"/>
                <a:gridCol w="1667225"/>
                <a:gridCol w="1667225"/>
              </a:tblGrid>
              <a:tr h="494250">
                <a:tc gridSpan="5">
                  <a:txBody>
                    <a:bodyPr/>
                    <a:lstStyle/>
                    <a:p>
                      <a:pPr marL="0" marR="0" lvl="0" indent="0" algn="l" rtl="0">
                        <a:lnSpc>
                          <a:spcPct val="115000"/>
                        </a:lnSpc>
                        <a:spcBef>
                          <a:spcPts val="0"/>
                        </a:spcBef>
                        <a:spcAft>
                          <a:spcPts val="0"/>
                        </a:spcAft>
                        <a:buClr>
                          <a:srgbClr val="000000"/>
                        </a:buClr>
                        <a:buSzPts val="2000"/>
                        <a:buFont typeface="Arial"/>
                        <a:buNone/>
                      </a:pPr>
                      <a:r>
                        <a:rPr lang="en" sz="1800"/>
                        <a:t>Shares Outstanding</a:t>
                      </a:r>
                      <a:r>
                        <a:rPr lang="en" sz="1800" i="0" u="none" strike="noStrike" cap="none"/>
                        <a:t> </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37950" cap="flat" cmpd="sng">
                      <a:solidFill>
                        <a:srgbClr val="434343"/>
                      </a:solidFill>
                      <a:prstDash val="solid"/>
                      <a:round/>
                      <a:headEnd type="none" w="sm" len="sm"/>
                      <a:tailEnd type="none" w="sm" len="sm"/>
                    </a:lnB>
                    <a:solidFill>
                      <a:srgbClr val="FFFFFF">
                        <a:alpha val="8471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94250">
                <a:tc>
                  <a:txBody>
                    <a:bodyPr/>
                    <a:lstStyle/>
                    <a:p>
                      <a:pPr marL="0" marR="0" lvl="0" indent="0" algn="ctr" rtl="0">
                        <a:lnSpc>
                          <a:spcPct val="115000"/>
                        </a:lnSpc>
                        <a:spcBef>
                          <a:spcPts val="0"/>
                        </a:spcBef>
                        <a:spcAft>
                          <a:spcPts val="0"/>
                        </a:spcAft>
                        <a:buClr>
                          <a:schemeClr val="dk1"/>
                        </a:buClr>
                        <a:buSzPts val="1100"/>
                        <a:buFont typeface="Arial"/>
                        <a:buNone/>
                      </a:pPr>
                      <a:r>
                        <a:rPr lang="en" sz="1800" i="0" u="none" strike="noStrike" cap="none"/>
                        <a:t>2015</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 sz="1800" i="0" u="none" strike="noStrike" cap="none"/>
                        <a:t>2016</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i="0" u="none" strike="noStrike" cap="none"/>
                        <a:t>2017</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i="0" u="none" strike="noStrike" cap="none"/>
                        <a:t>2018</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i="0" u="none" strike="noStrike" cap="none"/>
                        <a:t>2019</a:t>
                      </a:r>
                      <a:r>
                        <a:rPr lang="en" sz="1800"/>
                        <a:t> Q2</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r>
              <a:tr h="494250">
                <a:tc>
                  <a:txBody>
                    <a:bodyPr/>
                    <a:lstStyle/>
                    <a:p>
                      <a:pPr marL="0" marR="0" lvl="0" indent="0" algn="ctr" rtl="0">
                        <a:lnSpc>
                          <a:spcPct val="115000"/>
                        </a:lnSpc>
                        <a:spcBef>
                          <a:spcPts val="0"/>
                        </a:spcBef>
                        <a:spcAft>
                          <a:spcPts val="0"/>
                        </a:spcAft>
                        <a:buClr>
                          <a:schemeClr val="dk1"/>
                        </a:buClr>
                        <a:buSzPts val="1100"/>
                        <a:buFont typeface="Arial"/>
                        <a:buNone/>
                      </a:pPr>
                      <a:r>
                        <a:rPr lang="en" sz="1800"/>
                        <a:t>687.34M</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 sz="1800"/>
                        <a:t>691.23M</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a:t>694.78M</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a:t>695.56M</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1800"/>
                        <a:t>693.398M</a:t>
                      </a:r>
                      <a:endParaRPr sz="1800" i="0" u="none" strike="noStrike" cap="none"/>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10"/>
                      </a:srgbClr>
                    </a:solidFill>
                  </a:tcPr>
                </a:tc>
              </a:tr>
            </a:tbl>
          </a:graphicData>
        </a:graphic>
      </p:graphicFrame>
      <p:sp>
        <p:nvSpPr>
          <p:cNvPr id="2446" name="Google Shape;2446;p249"/>
          <p:cNvSpPr txBox="1"/>
          <p:nvPr/>
        </p:nvSpPr>
        <p:spPr>
          <a:xfrm>
            <a:off x="453825" y="39575"/>
            <a:ext cx="79776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Google - Shares Outstanding</a:t>
            </a:r>
            <a:endParaRPr sz="3000"/>
          </a:p>
        </p:txBody>
      </p:sp>
      <p:sp>
        <p:nvSpPr>
          <p:cNvPr id="2447" name="Google Shape;2447;p249"/>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448" name="Google Shape;2448;p249"/>
          <p:cNvPicPr preferRelativeResize="0"/>
          <p:nvPr/>
        </p:nvPicPr>
        <p:blipFill rotWithShape="1">
          <a:blip r:embed="rId4">
            <a:alphaModFix/>
          </a:blip>
          <a:srcRect/>
          <a:stretch/>
        </p:blipFill>
        <p:spPr>
          <a:xfrm>
            <a:off x="8147250" y="-90850"/>
            <a:ext cx="996750" cy="789800"/>
          </a:xfrm>
          <a:prstGeom prst="rect">
            <a:avLst/>
          </a:prstGeom>
          <a:noFill/>
          <a:ln>
            <a:noFill/>
          </a:ln>
        </p:spPr>
      </p:pic>
      <p:sp>
        <p:nvSpPr>
          <p:cNvPr id="2449" name="Google Shape;2449;p249"/>
          <p:cNvSpPr txBox="1"/>
          <p:nvPr/>
        </p:nvSpPr>
        <p:spPr>
          <a:xfrm>
            <a:off x="535938" y="-123510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450" name="Google Shape;2450;p249"/>
          <p:cNvGrpSpPr/>
          <p:nvPr/>
        </p:nvGrpSpPr>
        <p:grpSpPr>
          <a:xfrm>
            <a:off x="-124425" y="-90857"/>
            <a:ext cx="10536938" cy="789807"/>
            <a:chOff x="-124425" y="-90857"/>
            <a:chExt cx="10536938" cy="789807"/>
          </a:xfrm>
        </p:grpSpPr>
        <p:pic>
          <p:nvPicPr>
            <p:cNvPr id="2451" name="Google Shape;2451;p249"/>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452" name="Google Shape;2452;p249"/>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453" name="Google Shape;2453;p249"/>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454" name="Google Shape;2454;p249"/>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455" name="Google Shape;2455;p249"/>
            <p:cNvSpPr txBox="1"/>
            <p:nvPr/>
          </p:nvSpPr>
          <p:spPr>
            <a:xfrm>
              <a:off x="0" y="0"/>
              <a:ext cx="7810200" cy="4608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 I- Google Share Outstanding</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9"/>
        <p:cNvGrpSpPr/>
        <p:nvPr/>
      </p:nvGrpSpPr>
      <p:grpSpPr>
        <a:xfrm>
          <a:off x="0" y="0"/>
          <a:ext cx="0" cy="0"/>
          <a:chOff x="0" y="0"/>
          <a:chExt cx="0" cy="0"/>
        </a:xfrm>
      </p:grpSpPr>
      <p:sp>
        <p:nvSpPr>
          <p:cNvPr id="2460" name="Google Shape;2460;p25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209</a:t>
            </a:fld>
            <a:endParaRPr/>
          </a:p>
        </p:txBody>
      </p:sp>
      <p:pic>
        <p:nvPicPr>
          <p:cNvPr id="2461" name="Google Shape;2461;p250"/>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462" name="Google Shape;2462;p250"/>
          <p:cNvSpPr txBox="1"/>
          <p:nvPr/>
        </p:nvSpPr>
        <p:spPr>
          <a:xfrm>
            <a:off x="453825" y="39575"/>
            <a:ext cx="79776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Shares Structure Cont’d</a:t>
            </a:r>
            <a:endParaRPr sz="3000"/>
          </a:p>
        </p:txBody>
      </p:sp>
      <p:sp>
        <p:nvSpPr>
          <p:cNvPr id="2463" name="Google Shape;2463;p250"/>
          <p:cNvSpPr txBox="1"/>
          <p:nvPr/>
        </p:nvSpPr>
        <p:spPr>
          <a:xfrm>
            <a:off x="180375" y="778225"/>
            <a:ext cx="8772900" cy="3536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sz="1800"/>
              <a:t>Common shares outstanding - 693,398,350‬ (as of July 19, 2019)</a:t>
            </a:r>
            <a:endParaRPr sz="1800"/>
          </a:p>
          <a:p>
            <a:pPr marL="914400" lvl="1" indent="-342900" algn="l" rtl="0">
              <a:lnSpc>
                <a:spcPct val="100000"/>
              </a:lnSpc>
              <a:spcBef>
                <a:spcPts val="0"/>
              </a:spcBef>
              <a:spcAft>
                <a:spcPts val="0"/>
              </a:spcAft>
              <a:buSzPts val="1800"/>
              <a:buChar char="-"/>
            </a:pPr>
            <a:r>
              <a:rPr lang="en" sz="1800"/>
              <a:t>Class B Shares - Google Insiders only, not publicly traded, ten votes each</a:t>
            </a:r>
            <a:endParaRPr sz="1800"/>
          </a:p>
          <a:p>
            <a:pPr marL="914400" lvl="1" indent="-342900" algn="l" rtl="0">
              <a:lnSpc>
                <a:spcPct val="100000"/>
              </a:lnSpc>
              <a:spcBef>
                <a:spcPts val="0"/>
              </a:spcBef>
              <a:spcAft>
                <a:spcPts val="0"/>
              </a:spcAft>
              <a:buClr>
                <a:schemeClr val="dk1"/>
              </a:buClr>
              <a:buSzPts val="1800"/>
              <a:buChar char="-"/>
            </a:pPr>
            <a:r>
              <a:rPr lang="en" sz="1800">
                <a:solidFill>
                  <a:schemeClr val="dk1"/>
                </a:solidFill>
              </a:rPr>
              <a:t>Anyone who owned Google stock before the split got one share of the voting GOOGL stock and one share of the non-voting GOOG stock</a:t>
            </a:r>
            <a:endParaRPr sz="1800">
              <a:solidFill>
                <a:schemeClr val="dk1"/>
              </a:solidFill>
            </a:endParaRPr>
          </a:p>
          <a:p>
            <a:pPr marL="457200" lvl="0" indent="0" algn="l" rtl="0">
              <a:lnSpc>
                <a:spcPct val="100000"/>
              </a:lnSpc>
              <a:spcBef>
                <a:spcPts val="0"/>
              </a:spcBef>
              <a:spcAft>
                <a:spcPts val="0"/>
              </a:spcAft>
              <a:buNone/>
            </a:pPr>
            <a:endParaRPr sz="800"/>
          </a:p>
          <a:p>
            <a:pPr marL="457200" lvl="0" indent="-279400" algn="l" rtl="0">
              <a:lnSpc>
                <a:spcPct val="100000"/>
              </a:lnSpc>
              <a:spcBef>
                <a:spcPts val="0"/>
              </a:spcBef>
              <a:spcAft>
                <a:spcPts val="0"/>
              </a:spcAft>
              <a:buClr>
                <a:schemeClr val="dk1"/>
              </a:buClr>
              <a:buSzPts val="800"/>
              <a:buChar char="-"/>
            </a:pPr>
            <a:r>
              <a:rPr lang="en" sz="800"/>
              <a:t>Class A (GOOGL) 299,531,683 shares of the registrant’s Class A common stock outstanding</a:t>
            </a:r>
            <a:endParaRPr sz="800"/>
          </a:p>
          <a:p>
            <a:pPr marL="914400" lvl="1" indent="-279400" algn="l" rtl="0">
              <a:lnSpc>
                <a:spcPct val="100000"/>
              </a:lnSpc>
              <a:spcBef>
                <a:spcPts val="0"/>
              </a:spcBef>
              <a:spcAft>
                <a:spcPts val="0"/>
              </a:spcAft>
              <a:buClr>
                <a:schemeClr val="dk1"/>
              </a:buClr>
              <a:buSzPts val="800"/>
              <a:buChar char="-"/>
            </a:pPr>
            <a:r>
              <a:rPr lang="en" sz="800">
                <a:solidFill>
                  <a:schemeClr val="dk1"/>
                </a:solidFill>
              </a:rPr>
              <a:t>1 vote per share</a:t>
            </a:r>
            <a:endParaRPr sz="800">
              <a:solidFill>
                <a:schemeClr val="dk1"/>
              </a:solidFill>
            </a:endParaRPr>
          </a:p>
          <a:p>
            <a:pPr marL="914400" lvl="1" indent="-279400" algn="l" rtl="0">
              <a:lnSpc>
                <a:spcPct val="100000"/>
              </a:lnSpc>
              <a:spcBef>
                <a:spcPts val="0"/>
              </a:spcBef>
              <a:spcAft>
                <a:spcPts val="0"/>
              </a:spcAft>
              <a:buClr>
                <a:schemeClr val="dk1"/>
              </a:buClr>
              <a:buSzPts val="800"/>
              <a:buChar char="-"/>
            </a:pPr>
            <a:r>
              <a:rPr lang="en" sz="800">
                <a:solidFill>
                  <a:schemeClr val="dk1"/>
                </a:solidFill>
              </a:rPr>
              <a:t>Listed on the NASDAQ Global Select Market since August 19, 2004</a:t>
            </a:r>
            <a:endParaRPr sz="800">
              <a:solidFill>
                <a:schemeClr val="dk1"/>
              </a:solidFill>
            </a:endParaRPr>
          </a:p>
          <a:p>
            <a:pPr marL="457200" lvl="0" indent="0" algn="l" rtl="0">
              <a:lnSpc>
                <a:spcPct val="100000"/>
              </a:lnSpc>
              <a:spcBef>
                <a:spcPts val="0"/>
              </a:spcBef>
              <a:spcAft>
                <a:spcPts val="0"/>
              </a:spcAft>
              <a:buNone/>
            </a:pPr>
            <a:endParaRPr sz="800">
              <a:solidFill>
                <a:schemeClr val="dk1"/>
              </a:solidFill>
            </a:endParaRPr>
          </a:p>
          <a:p>
            <a:pPr marL="457200" lvl="0" indent="-279400" algn="l" rtl="0">
              <a:lnSpc>
                <a:spcPct val="100000"/>
              </a:lnSpc>
              <a:spcBef>
                <a:spcPts val="0"/>
              </a:spcBef>
              <a:spcAft>
                <a:spcPts val="0"/>
              </a:spcAft>
              <a:buClr>
                <a:schemeClr val="dk1"/>
              </a:buClr>
              <a:buSzPts val="800"/>
              <a:buChar char="-"/>
            </a:pPr>
            <a:r>
              <a:rPr lang="en" sz="800">
                <a:solidFill>
                  <a:schemeClr val="dk1"/>
                </a:solidFill>
              </a:rPr>
              <a:t>Class B 46,522,084 shares of the registrant’s Class B common stock outstanding</a:t>
            </a:r>
            <a:endParaRPr sz="800">
              <a:solidFill>
                <a:schemeClr val="dk1"/>
              </a:solidFill>
            </a:endParaRPr>
          </a:p>
          <a:p>
            <a:pPr marL="914400" lvl="1" indent="-279400" algn="l" rtl="0">
              <a:lnSpc>
                <a:spcPct val="100000"/>
              </a:lnSpc>
              <a:spcBef>
                <a:spcPts val="0"/>
              </a:spcBef>
              <a:spcAft>
                <a:spcPts val="0"/>
              </a:spcAft>
              <a:buClr>
                <a:schemeClr val="dk1"/>
              </a:buClr>
              <a:buSzPts val="800"/>
              <a:buChar char="-"/>
            </a:pPr>
            <a:r>
              <a:rPr lang="en" sz="800">
                <a:solidFill>
                  <a:schemeClr val="dk1"/>
                </a:solidFill>
              </a:rPr>
              <a:t>10 votes per share</a:t>
            </a:r>
            <a:endParaRPr sz="800">
              <a:solidFill>
                <a:schemeClr val="dk1"/>
              </a:solidFill>
            </a:endParaRPr>
          </a:p>
          <a:p>
            <a:pPr marL="914400" lvl="1" indent="-279400" algn="l" rtl="0">
              <a:lnSpc>
                <a:spcPct val="100000"/>
              </a:lnSpc>
              <a:spcBef>
                <a:spcPts val="0"/>
              </a:spcBef>
              <a:spcAft>
                <a:spcPts val="0"/>
              </a:spcAft>
              <a:buClr>
                <a:schemeClr val="dk1"/>
              </a:buClr>
              <a:buSzPts val="800"/>
              <a:buChar char="-"/>
            </a:pPr>
            <a:r>
              <a:rPr lang="en" sz="800">
                <a:solidFill>
                  <a:schemeClr val="dk1"/>
                </a:solidFill>
              </a:rPr>
              <a:t>Available only to Google Insiders and Executives</a:t>
            </a:r>
            <a:endParaRPr sz="800">
              <a:solidFill>
                <a:schemeClr val="dk1"/>
              </a:solidFill>
            </a:endParaRPr>
          </a:p>
          <a:p>
            <a:pPr marL="457200" lvl="0" indent="0" algn="l" rtl="0">
              <a:lnSpc>
                <a:spcPct val="100000"/>
              </a:lnSpc>
              <a:spcBef>
                <a:spcPts val="0"/>
              </a:spcBef>
              <a:spcAft>
                <a:spcPts val="0"/>
              </a:spcAft>
              <a:buNone/>
            </a:pPr>
            <a:endParaRPr sz="800">
              <a:solidFill>
                <a:schemeClr val="dk1"/>
              </a:solidFill>
            </a:endParaRPr>
          </a:p>
          <a:p>
            <a:pPr marL="457200" lvl="0" indent="-279400" algn="l" rtl="0">
              <a:lnSpc>
                <a:spcPct val="100000"/>
              </a:lnSpc>
              <a:spcBef>
                <a:spcPts val="0"/>
              </a:spcBef>
              <a:spcAft>
                <a:spcPts val="0"/>
              </a:spcAft>
              <a:buClr>
                <a:schemeClr val="dk1"/>
              </a:buClr>
              <a:buSzPts val="800"/>
              <a:buChar char="-"/>
            </a:pPr>
            <a:r>
              <a:rPr lang="en" sz="800">
                <a:solidFill>
                  <a:schemeClr val="dk1"/>
                </a:solidFill>
              </a:rPr>
              <a:t>Class C 347,344,583 shares of the registrant’s Class C common stock outstanding</a:t>
            </a:r>
            <a:endParaRPr sz="800">
              <a:solidFill>
                <a:schemeClr val="dk1"/>
              </a:solidFill>
            </a:endParaRPr>
          </a:p>
          <a:p>
            <a:pPr marL="914400" lvl="1" indent="-279400" algn="l" rtl="0">
              <a:lnSpc>
                <a:spcPct val="100000"/>
              </a:lnSpc>
              <a:spcBef>
                <a:spcPts val="0"/>
              </a:spcBef>
              <a:spcAft>
                <a:spcPts val="0"/>
              </a:spcAft>
              <a:buClr>
                <a:schemeClr val="dk1"/>
              </a:buClr>
              <a:buSzPts val="800"/>
              <a:buChar char="-"/>
            </a:pPr>
            <a:r>
              <a:rPr lang="en" sz="800">
                <a:solidFill>
                  <a:schemeClr val="dk1"/>
                </a:solidFill>
              </a:rPr>
              <a:t>No voting rights; maintain control of Google’s direction</a:t>
            </a:r>
            <a:endParaRPr sz="800">
              <a:solidFill>
                <a:schemeClr val="dk1"/>
              </a:solidFill>
            </a:endParaRPr>
          </a:p>
          <a:p>
            <a:pPr marL="914400" lvl="1" indent="-279400" algn="l" rtl="0">
              <a:lnSpc>
                <a:spcPct val="100000"/>
              </a:lnSpc>
              <a:spcBef>
                <a:spcPts val="0"/>
              </a:spcBef>
              <a:spcAft>
                <a:spcPts val="0"/>
              </a:spcAft>
              <a:buClr>
                <a:schemeClr val="dk1"/>
              </a:buClr>
              <a:buSzPts val="800"/>
              <a:buChar char="-"/>
            </a:pPr>
            <a:r>
              <a:rPr lang="en" sz="800">
                <a:solidFill>
                  <a:schemeClr val="dk1"/>
                </a:solidFill>
              </a:rPr>
              <a:t>Since April 3, 2014, listed on the NASDAQ Global Select Market</a:t>
            </a:r>
            <a:endParaRPr sz="800">
              <a:solidFill>
                <a:schemeClr val="dk1"/>
              </a:solidFill>
            </a:endParaRPr>
          </a:p>
          <a:p>
            <a:pPr marL="457200" lvl="0" indent="0" algn="l" rtl="0">
              <a:lnSpc>
                <a:spcPct val="115000"/>
              </a:lnSpc>
              <a:spcBef>
                <a:spcPts val="0"/>
              </a:spcBef>
              <a:spcAft>
                <a:spcPts val="0"/>
              </a:spcAft>
              <a:buNone/>
            </a:pPr>
            <a:endParaRPr sz="1800">
              <a:solidFill>
                <a:schemeClr val="dk1"/>
              </a:solidFill>
            </a:endParaRPr>
          </a:p>
        </p:txBody>
      </p:sp>
      <p:graphicFrame>
        <p:nvGraphicFramePr>
          <p:cNvPr id="2464" name="Google Shape;2464;p250"/>
          <p:cNvGraphicFramePr/>
          <p:nvPr/>
        </p:nvGraphicFramePr>
        <p:xfrm>
          <a:off x="256575" y="2124650"/>
          <a:ext cx="3000000" cy="3000000"/>
        </p:xfrm>
        <a:graphic>
          <a:graphicData uri="http://schemas.openxmlformats.org/drawingml/2006/table">
            <a:tbl>
              <a:tblPr>
                <a:noFill/>
                <a:tableStyleId>{5AD3BD06-E27C-44FF-9905-3734C1AC3C25}</a:tableStyleId>
              </a:tblPr>
              <a:tblGrid>
                <a:gridCol w="2924250"/>
                <a:gridCol w="2924250"/>
                <a:gridCol w="2924250"/>
              </a:tblGrid>
              <a:tr h="436875">
                <a:tc>
                  <a:txBody>
                    <a:bodyPr/>
                    <a:lstStyle/>
                    <a:p>
                      <a:pPr marL="0" lvl="0" indent="0" algn="ctr" rtl="0">
                        <a:spcBef>
                          <a:spcPts val="0"/>
                        </a:spcBef>
                        <a:spcAft>
                          <a:spcPts val="0"/>
                        </a:spcAft>
                        <a:buNone/>
                      </a:pPr>
                      <a:r>
                        <a:rPr lang="en" sz="1800" b="1"/>
                        <a:t>Class A (GOOGL)</a:t>
                      </a:r>
                      <a:endParaRPr sz="18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b="1"/>
                        <a:t>Class B</a:t>
                      </a:r>
                      <a:endParaRPr sz="18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b="1"/>
                        <a:t> Class C (GOOG)</a:t>
                      </a:r>
                      <a:endParaRPr sz="1800" b="1"/>
                    </a:p>
                  </a:txBody>
                  <a:tcPr marL="91425" marR="91425" marT="91425" marB="91425" anchor="ctr">
                    <a:solidFill>
                      <a:srgbClr val="FFFFFF"/>
                    </a:solidFill>
                  </a:tcPr>
                </a:tc>
              </a:tr>
              <a:tr h="436875">
                <a:tc>
                  <a:txBody>
                    <a:bodyPr/>
                    <a:lstStyle/>
                    <a:p>
                      <a:pPr marL="0" lvl="0" indent="0" algn="ctr" rtl="0">
                        <a:spcBef>
                          <a:spcPts val="0"/>
                        </a:spcBef>
                        <a:spcAft>
                          <a:spcPts val="0"/>
                        </a:spcAft>
                        <a:buNone/>
                      </a:pPr>
                      <a:r>
                        <a:rPr lang="en" sz="1800"/>
                        <a:t>299,531,683 Shares</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t>4</a:t>
                      </a:r>
                      <a:r>
                        <a:rPr lang="en" sz="1800">
                          <a:solidFill>
                            <a:schemeClr val="dk1"/>
                          </a:solidFill>
                        </a:rPr>
                        <a:t>6,522,084 Shares </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solidFill>
                            <a:schemeClr val="dk1"/>
                          </a:solidFill>
                        </a:rPr>
                        <a:t>347,344,583 Shares</a:t>
                      </a:r>
                      <a:endParaRPr sz="1800"/>
                    </a:p>
                  </a:txBody>
                  <a:tcPr marL="91425" marR="91425" marT="91425" marB="91425" anchor="ctr">
                    <a:solidFill>
                      <a:srgbClr val="FFFFFF"/>
                    </a:solidFill>
                  </a:tcPr>
                </a:tc>
              </a:tr>
              <a:tr h="670200">
                <a:tc>
                  <a:txBody>
                    <a:bodyPr/>
                    <a:lstStyle/>
                    <a:p>
                      <a:pPr marL="0" lvl="0" indent="0" algn="ctr" rtl="0">
                        <a:spcBef>
                          <a:spcPts val="0"/>
                        </a:spcBef>
                        <a:spcAft>
                          <a:spcPts val="0"/>
                        </a:spcAft>
                        <a:buNone/>
                      </a:pPr>
                      <a:r>
                        <a:rPr lang="en" sz="1800"/>
                        <a:t>1 </a:t>
                      </a:r>
                      <a:r>
                        <a:rPr lang="en" sz="1800">
                          <a:solidFill>
                            <a:schemeClr val="dk1"/>
                          </a:solidFill>
                        </a:rPr>
                        <a:t>vote per share</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t>10 </a:t>
                      </a:r>
                      <a:r>
                        <a:rPr lang="en" sz="1800">
                          <a:solidFill>
                            <a:schemeClr val="dk1"/>
                          </a:solidFill>
                        </a:rPr>
                        <a:t>vote per share</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t>No voting rights </a:t>
                      </a:r>
                      <a:endParaRPr sz="1800"/>
                    </a:p>
                    <a:p>
                      <a:pPr marL="0" lvl="0" indent="0" algn="ctr" rtl="0">
                        <a:spcBef>
                          <a:spcPts val="0"/>
                        </a:spcBef>
                        <a:spcAft>
                          <a:spcPts val="0"/>
                        </a:spcAft>
                        <a:buNone/>
                      </a:pPr>
                      <a:r>
                        <a:rPr lang="en" sz="1800"/>
                        <a:t>Maintain control of Google’s direction</a:t>
                      </a:r>
                      <a:endParaRPr sz="1800"/>
                    </a:p>
                  </a:txBody>
                  <a:tcPr marL="91425" marR="91425" marT="91425" marB="91425" anchor="ctr">
                    <a:solidFill>
                      <a:srgbClr val="FFFFFF"/>
                    </a:solidFill>
                  </a:tcPr>
                </a:tc>
              </a:tr>
              <a:tr h="903500">
                <a:tc>
                  <a:txBody>
                    <a:bodyPr/>
                    <a:lstStyle/>
                    <a:p>
                      <a:pPr marL="0" lvl="0" indent="0" algn="ctr" rtl="0">
                        <a:spcBef>
                          <a:spcPts val="0"/>
                        </a:spcBef>
                        <a:spcAft>
                          <a:spcPts val="0"/>
                        </a:spcAft>
                        <a:buNone/>
                      </a:pPr>
                      <a:r>
                        <a:rPr lang="en" sz="1800">
                          <a:solidFill>
                            <a:schemeClr val="dk1"/>
                          </a:solidFill>
                        </a:rPr>
                        <a:t>Listed on the NASDAQ Global Select Market since August 19, 2004</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solidFill>
                            <a:schemeClr val="dk1"/>
                          </a:solidFill>
                        </a:rPr>
                        <a:t>Available only to Google Insiders and Executives</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800"/>
                        <a:t>L</a:t>
                      </a:r>
                      <a:r>
                        <a:rPr lang="en" sz="1800">
                          <a:solidFill>
                            <a:schemeClr val="dk1"/>
                          </a:solidFill>
                        </a:rPr>
                        <a:t>isted on the NASDAQ Global Select Market since April 3, 2014</a:t>
                      </a:r>
                      <a:endParaRPr sz="1800"/>
                    </a:p>
                  </a:txBody>
                  <a:tcPr marL="91425" marR="91425" marT="91425" marB="91425" anchor="ctr">
                    <a:solidFill>
                      <a:srgbClr val="FFFFFF"/>
                    </a:solidFill>
                  </a:tcPr>
                </a:tc>
              </a:tr>
            </a:tbl>
          </a:graphicData>
        </a:graphic>
      </p:graphicFrame>
      <p:sp>
        <p:nvSpPr>
          <p:cNvPr id="2465" name="Google Shape;2465;p250"/>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466" name="Google Shape;2466;p250"/>
          <p:cNvPicPr preferRelativeResize="0"/>
          <p:nvPr/>
        </p:nvPicPr>
        <p:blipFill rotWithShape="1">
          <a:blip r:embed="rId4">
            <a:alphaModFix/>
          </a:blip>
          <a:srcRect/>
          <a:stretch/>
        </p:blipFill>
        <p:spPr>
          <a:xfrm>
            <a:off x="8147250" y="-90850"/>
            <a:ext cx="996750" cy="789800"/>
          </a:xfrm>
          <a:prstGeom prst="rect">
            <a:avLst/>
          </a:prstGeom>
          <a:noFill/>
          <a:ln>
            <a:noFill/>
          </a:ln>
        </p:spPr>
      </p:pic>
      <p:sp>
        <p:nvSpPr>
          <p:cNvPr id="2467" name="Google Shape;2467;p250"/>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Share Structure II</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468" name="Google Shape;2468;p250"/>
          <p:cNvGrpSpPr/>
          <p:nvPr/>
        </p:nvGrpSpPr>
        <p:grpSpPr>
          <a:xfrm>
            <a:off x="-124425" y="-90857"/>
            <a:ext cx="10536938" cy="789807"/>
            <a:chOff x="-124425" y="-90857"/>
            <a:chExt cx="10536938" cy="789807"/>
          </a:xfrm>
        </p:grpSpPr>
        <p:pic>
          <p:nvPicPr>
            <p:cNvPr id="2469" name="Google Shape;2469;p250"/>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470" name="Google Shape;2470;p250"/>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471" name="Google Shape;2471;p250"/>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472" name="Google Shape;2472;p250"/>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473" name="Google Shape;2473;p250"/>
            <p:cNvSpPr txBox="1"/>
            <p:nvPr/>
          </p:nvSpPr>
          <p:spPr>
            <a:xfrm>
              <a:off x="0" y="1"/>
              <a:ext cx="7810200" cy="5418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 II</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7"/>
        <p:cNvGrpSpPr/>
        <p:nvPr/>
      </p:nvGrpSpPr>
      <p:grpSpPr>
        <a:xfrm>
          <a:off x="0" y="0"/>
          <a:ext cx="0" cy="0"/>
          <a:chOff x="0" y="0"/>
          <a:chExt cx="0" cy="0"/>
        </a:xfrm>
      </p:grpSpPr>
      <p:sp>
        <p:nvSpPr>
          <p:cNvPr id="2478" name="Google Shape;2478;p25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210</a:t>
            </a:fld>
            <a:endParaRPr/>
          </a:p>
        </p:txBody>
      </p:sp>
      <p:pic>
        <p:nvPicPr>
          <p:cNvPr id="2479" name="Google Shape;2479;p251"/>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480" name="Google Shape;2480;p251"/>
          <p:cNvSpPr txBox="1"/>
          <p:nvPr/>
        </p:nvSpPr>
        <p:spPr>
          <a:xfrm>
            <a:off x="453825" y="191975"/>
            <a:ext cx="79776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p>
        </p:txBody>
      </p:sp>
      <p:pic>
        <p:nvPicPr>
          <p:cNvPr id="2481" name="Google Shape;2481;p251"/>
          <p:cNvPicPr preferRelativeResize="0"/>
          <p:nvPr/>
        </p:nvPicPr>
        <p:blipFill>
          <a:blip r:embed="rId4">
            <a:alphaModFix/>
          </a:blip>
          <a:stretch>
            <a:fillRect/>
          </a:stretch>
        </p:blipFill>
        <p:spPr>
          <a:xfrm>
            <a:off x="1737250" y="721575"/>
            <a:ext cx="5551200" cy="4214800"/>
          </a:xfrm>
          <a:prstGeom prst="rect">
            <a:avLst/>
          </a:prstGeom>
          <a:noFill/>
          <a:ln>
            <a:noFill/>
          </a:ln>
        </p:spPr>
      </p:pic>
      <p:sp>
        <p:nvSpPr>
          <p:cNvPr id="2482" name="Google Shape;2482;p251"/>
          <p:cNvSpPr txBox="1"/>
          <p:nvPr/>
        </p:nvSpPr>
        <p:spPr>
          <a:xfrm>
            <a:off x="0" y="4673650"/>
            <a:ext cx="73500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Light"/>
                <a:ea typeface="Lato Light"/>
                <a:cs typeface="Lato Light"/>
                <a:sym typeface="Lato Light"/>
              </a:rPr>
              <a:t>Source: CNN Money</a:t>
            </a:r>
            <a:endParaRPr>
              <a:latin typeface="Lato Light"/>
              <a:ea typeface="Lato Light"/>
              <a:cs typeface="Lato Light"/>
              <a:sym typeface="Lato Light"/>
            </a:endParaRPr>
          </a:p>
        </p:txBody>
      </p:sp>
      <p:sp>
        <p:nvSpPr>
          <p:cNvPr id="2483" name="Google Shape;2483;p251"/>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484" name="Google Shape;2484;p251"/>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485" name="Google Shape;2485;p251"/>
          <p:cNvSpPr txBox="1"/>
          <p:nvPr/>
        </p:nvSpPr>
        <p:spPr>
          <a:xfrm>
            <a:off x="121675" y="-1950154"/>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Top Institutional Shareholders (GOOG)</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486" name="Google Shape;2486;p251"/>
          <p:cNvGrpSpPr/>
          <p:nvPr/>
        </p:nvGrpSpPr>
        <p:grpSpPr>
          <a:xfrm>
            <a:off x="-124425" y="-90857"/>
            <a:ext cx="10536938" cy="789807"/>
            <a:chOff x="-124425" y="-90857"/>
            <a:chExt cx="10536938" cy="789807"/>
          </a:xfrm>
        </p:grpSpPr>
        <p:pic>
          <p:nvPicPr>
            <p:cNvPr id="2487" name="Google Shape;2487;p251"/>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488" name="Google Shape;2488;p251"/>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489" name="Google Shape;2489;p251"/>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490" name="Google Shape;2490;p251"/>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491" name="Google Shape;2491;p251"/>
            <p:cNvSpPr txBox="1"/>
            <p:nvPr/>
          </p:nvSpPr>
          <p:spPr>
            <a:xfrm>
              <a:off x="0" y="1"/>
              <a:ext cx="7810200" cy="5202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Top Institutional Shareholders (GOOG)</a:t>
              </a:r>
              <a:endParaRPr sz="3000" b="1"/>
            </a:p>
            <a:p>
              <a:pPr marL="0" marR="0" lvl="0" indent="0" algn="l" rtl="0">
                <a:lnSpc>
                  <a:spcPct val="100000"/>
                </a:lnSpc>
                <a:spcBef>
                  <a:spcPts val="0"/>
                </a:spcBef>
                <a:spcAft>
                  <a:spcPts val="0"/>
                </a:spcAft>
                <a:buClr>
                  <a:srgbClr val="000000"/>
                </a:buClr>
                <a:buSzPts val="2200"/>
                <a:buFont typeface="Arial"/>
                <a:buNone/>
              </a:pPr>
              <a:endParaRPr sz="3000" b="0" i="0" u="none" strike="noStrike" cap="none">
                <a:latin typeface="Calibri"/>
                <a:ea typeface="Calibri"/>
                <a:cs typeface="Calibri"/>
                <a:sym typeface="Calibri"/>
              </a:endParaRPr>
            </a:p>
          </p:txBody>
        </p:sp>
      </p:gr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5"/>
        <p:cNvGrpSpPr/>
        <p:nvPr/>
      </p:nvGrpSpPr>
      <p:grpSpPr>
        <a:xfrm>
          <a:off x="0" y="0"/>
          <a:ext cx="0" cy="0"/>
          <a:chOff x="0" y="0"/>
          <a:chExt cx="0" cy="0"/>
        </a:xfrm>
      </p:grpSpPr>
      <p:sp>
        <p:nvSpPr>
          <p:cNvPr id="2496" name="Google Shape;2496;p25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211</a:t>
            </a:fld>
            <a:endParaRPr/>
          </a:p>
        </p:txBody>
      </p:sp>
      <p:pic>
        <p:nvPicPr>
          <p:cNvPr id="2497" name="Google Shape;2497;p252"/>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498" name="Google Shape;2498;p252"/>
          <p:cNvSpPr txBox="1"/>
          <p:nvPr/>
        </p:nvSpPr>
        <p:spPr>
          <a:xfrm>
            <a:off x="453825" y="39575"/>
            <a:ext cx="79776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Top Institutional Shareholders (GOOGL)</a:t>
            </a:r>
            <a:endParaRPr sz="3000"/>
          </a:p>
        </p:txBody>
      </p:sp>
      <p:pic>
        <p:nvPicPr>
          <p:cNvPr id="2499" name="Google Shape;2499;p252"/>
          <p:cNvPicPr preferRelativeResize="0"/>
          <p:nvPr/>
        </p:nvPicPr>
        <p:blipFill>
          <a:blip r:embed="rId4">
            <a:alphaModFix/>
          </a:blip>
          <a:stretch>
            <a:fillRect/>
          </a:stretch>
        </p:blipFill>
        <p:spPr>
          <a:xfrm>
            <a:off x="1818674" y="744375"/>
            <a:ext cx="5506651" cy="4261224"/>
          </a:xfrm>
          <a:prstGeom prst="rect">
            <a:avLst/>
          </a:prstGeom>
          <a:noFill/>
          <a:ln>
            <a:noFill/>
          </a:ln>
        </p:spPr>
      </p:pic>
      <p:sp>
        <p:nvSpPr>
          <p:cNvPr id="2500" name="Google Shape;2500;p252"/>
          <p:cNvSpPr txBox="1"/>
          <p:nvPr/>
        </p:nvSpPr>
        <p:spPr>
          <a:xfrm>
            <a:off x="0" y="4673650"/>
            <a:ext cx="73500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Light"/>
                <a:ea typeface="Lato Light"/>
                <a:cs typeface="Lato Light"/>
                <a:sym typeface="Lato Light"/>
              </a:rPr>
              <a:t>Source: CNN Money</a:t>
            </a:r>
            <a:endParaRPr>
              <a:latin typeface="Lato Light"/>
              <a:ea typeface="Lato Light"/>
              <a:cs typeface="Lato Light"/>
              <a:sym typeface="Lato Light"/>
            </a:endParaRPr>
          </a:p>
        </p:txBody>
      </p:sp>
      <p:sp>
        <p:nvSpPr>
          <p:cNvPr id="2501" name="Google Shape;2501;p252"/>
          <p:cNvSpPr/>
          <p:nvPr/>
        </p:nvSpPr>
        <p:spPr>
          <a:xfrm>
            <a:off x="0" y="-24593"/>
            <a:ext cx="9144000" cy="657300"/>
          </a:xfrm>
          <a:prstGeom prst="rect">
            <a:avLst/>
          </a:prstGeom>
          <a:solidFill>
            <a:srgbClr val="FF99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502" name="Google Shape;2502;p252"/>
          <p:cNvPicPr preferRelativeResize="0"/>
          <p:nvPr/>
        </p:nvPicPr>
        <p:blipFill rotWithShape="1">
          <a:blip r:embed="rId5">
            <a:alphaModFix/>
          </a:blip>
          <a:srcRect/>
          <a:stretch/>
        </p:blipFill>
        <p:spPr>
          <a:xfrm>
            <a:off x="8147250" y="-90850"/>
            <a:ext cx="996750" cy="789800"/>
          </a:xfrm>
          <a:prstGeom prst="rect">
            <a:avLst/>
          </a:prstGeom>
          <a:noFill/>
          <a:ln>
            <a:noFill/>
          </a:ln>
        </p:spPr>
      </p:pic>
      <p:sp>
        <p:nvSpPr>
          <p:cNvPr id="2503" name="Google Shape;2503;p252"/>
          <p:cNvSpPr txBox="1"/>
          <p:nvPr/>
        </p:nvSpPr>
        <p:spPr>
          <a:xfrm>
            <a:off x="0" y="-2"/>
            <a:ext cx="7810200" cy="39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Top Institutional Shareholders (GOOGL)</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504" name="Google Shape;2504;p252"/>
          <p:cNvGrpSpPr/>
          <p:nvPr/>
        </p:nvGrpSpPr>
        <p:grpSpPr>
          <a:xfrm>
            <a:off x="-124425" y="-90857"/>
            <a:ext cx="10536938" cy="789807"/>
            <a:chOff x="-124425" y="-90857"/>
            <a:chExt cx="10536938" cy="789807"/>
          </a:xfrm>
        </p:grpSpPr>
        <p:pic>
          <p:nvPicPr>
            <p:cNvPr id="2505" name="Google Shape;2505;p252"/>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506" name="Google Shape;2506;p252"/>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507" name="Google Shape;2507;p252"/>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508" name="Google Shape;2508;p252"/>
            <p:cNvPicPr preferRelativeResize="0"/>
            <p:nvPr/>
          </p:nvPicPr>
          <p:blipFill rotWithShape="1">
            <a:blip r:embed="rId5">
              <a:alphaModFix/>
            </a:blip>
            <a:srcRect/>
            <a:stretch/>
          </p:blipFill>
          <p:spPr>
            <a:xfrm>
              <a:off x="8223450" y="-90850"/>
              <a:ext cx="789800" cy="789800"/>
            </a:xfrm>
            <a:prstGeom prst="rect">
              <a:avLst/>
            </a:prstGeom>
            <a:noFill/>
            <a:ln>
              <a:noFill/>
            </a:ln>
          </p:spPr>
        </p:pic>
        <p:sp>
          <p:nvSpPr>
            <p:cNvPr id="2509" name="Google Shape;2509;p252"/>
            <p:cNvSpPr txBox="1"/>
            <p:nvPr/>
          </p:nvSpPr>
          <p:spPr>
            <a:xfrm>
              <a:off x="0" y="1"/>
              <a:ext cx="7810200" cy="4983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Top Institutional Shareholders (GOOGL)</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3"/>
        <p:cNvGrpSpPr/>
        <p:nvPr/>
      </p:nvGrpSpPr>
      <p:grpSpPr>
        <a:xfrm>
          <a:off x="0" y="0"/>
          <a:ext cx="0" cy="0"/>
          <a:chOff x="0" y="0"/>
          <a:chExt cx="0" cy="0"/>
        </a:xfrm>
      </p:grpSpPr>
      <p:sp>
        <p:nvSpPr>
          <p:cNvPr id="2514" name="Google Shape;2514;p25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212</a:t>
            </a:fld>
            <a:endParaRPr/>
          </a:p>
        </p:txBody>
      </p:sp>
      <p:pic>
        <p:nvPicPr>
          <p:cNvPr id="2515" name="Google Shape;2515;p253"/>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516" name="Google Shape;2516;p253"/>
          <p:cNvSpPr txBox="1"/>
          <p:nvPr/>
        </p:nvSpPr>
        <p:spPr>
          <a:xfrm>
            <a:off x="453825" y="191975"/>
            <a:ext cx="79776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Net Income Per Share Class</a:t>
            </a:r>
            <a:endParaRPr sz="2800"/>
          </a:p>
        </p:txBody>
      </p:sp>
      <p:pic>
        <p:nvPicPr>
          <p:cNvPr id="2517" name="Google Shape;2517;p253"/>
          <p:cNvPicPr preferRelativeResize="0"/>
          <p:nvPr/>
        </p:nvPicPr>
        <p:blipFill>
          <a:blip r:embed="rId4">
            <a:alphaModFix/>
          </a:blip>
          <a:stretch>
            <a:fillRect/>
          </a:stretch>
        </p:blipFill>
        <p:spPr>
          <a:xfrm>
            <a:off x="1623825" y="711950"/>
            <a:ext cx="5896351" cy="4431549"/>
          </a:xfrm>
          <a:prstGeom prst="rect">
            <a:avLst/>
          </a:prstGeom>
          <a:noFill/>
          <a:ln>
            <a:noFill/>
          </a:ln>
        </p:spPr>
      </p:pic>
      <p:grpSp>
        <p:nvGrpSpPr>
          <p:cNvPr id="2518" name="Google Shape;2518;p253"/>
          <p:cNvGrpSpPr/>
          <p:nvPr/>
        </p:nvGrpSpPr>
        <p:grpSpPr>
          <a:xfrm>
            <a:off x="-124425" y="-90857"/>
            <a:ext cx="10536938" cy="789807"/>
            <a:chOff x="-124425" y="-90857"/>
            <a:chExt cx="10536938" cy="789807"/>
          </a:xfrm>
        </p:grpSpPr>
        <p:pic>
          <p:nvPicPr>
            <p:cNvPr id="2519" name="Google Shape;2519;p253"/>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520" name="Google Shape;2520;p253"/>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521" name="Google Shape;2521;p253"/>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522" name="Google Shape;2522;p253"/>
            <p:cNvPicPr preferRelativeResize="0"/>
            <p:nvPr/>
          </p:nvPicPr>
          <p:blipFill rotWithShape="1">
            <a:blip r:embed="rId6">
              <a:alphaModFix/>
            </a:blip>
            <a:srcRect/>
            <a:stretch/>
          </p:blipFill>
          <p:spPr>
            <a:xfrm>
              <a:off x="8223450" y="-90850"/>
              <a:ext cx="789800" cy="789800"/>
            </a:xfrm>
            <a:prstGeom prst="rect">
              <a:avLst/>
            </a:prstGeom>
            <a:noFill/>
            <a:ln>
              <a:noFill/>
            </a:ln>
          </p:spPr>
        </p:pic>
        <p:sp>
          <p:nvSpPr>
            <p:cNvPr id="2523" name="Google Shape;2523;p253"/>
            <p:cNvSpPr txBox="1"/>
            <p:nvPr/>
          </p:nvSpPr>
          <p:spPr>
            <a:xfrm>
              <a:off x="0" y="1"/>
              <a:ext cx="7810200" cy="5202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Net Income Per Share Class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sp>
        <p:nvSpPr>
          <p:cNvPr id="2529" name="Google Shape;2529;p254"/>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530" name="Google Shape;2530;p254"/>
          <p:cNvPicPr preferRelativeResize="0"/>
          <p:nvPr/>
        </p:nvPicPr>
        <p:blipFill rotWithShape="1">
          <a:blip r:embed="rId3">
            <a:alphaModFix/>
          </a:blip>
          <a:srcRect/>
          <a:stretch/>
        </p:blipFill>
        <p:spPr>
          <a:xfrm>
            <a:off x="8147250" y="-90850"/>
            <a:ext cx="996750" cy="789800"/>
          </a:xfrm>
          <a:prstGeom prst="rect">
            <a:avLst/>
          </a:prstGeom>
          <a:noFill/>
          <a:ln>
            <a:noFill/>
          </a:ln>
        </p:spPr>
      </p:pic>
      <p:sp>
        <p:nvSpPr>
          <p:cNvPr id="2531" name="Google Shape;2531;p254"/>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Revenue by Geographic Region</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532" name="Google Shape;2532;p254"/>
          <p:cNvPicPr preferRelativeResize="0"/>
          <p:nvPr/>
        </p:nvPicPr>
        <p:blipFill>
          <a:blip r:embed="rId4">
            <a:alphaModFix/>
          </a:blip>
          <a:stretch>
            <a:fillRect/>
          </a:stretch>
        </p:blipFill>
        <p:spPr>
          <a:xfrm>
            <a:off x="83475" y="698958"/>
            <a:ext cx="8839199" cy="2592928"/>
          </a:xfrm>
          <a:prstGeom prst="rect">
            <a:avLst/>
          </a:prstGeom>
          <a:noFill/>
          <a:ln>
            <a:noFill/>
          </a:ln>
        </p:spPr>
      </p:pic>
      <p:pic>
        <p:nvPicPr>
          <p:cNvPr id="2533" name="Google Shape;2533;p254"/>
          <p:cNvPicPr preferRelativeResize="0"/>
          <p:nvPr/>
        </p:nvPicPr>
        <p:blipFill>
          <a:blip r:embed="rId5">
            <a:alphaModFix/>
          </a:blip>
          <a:stretch>
            <a:fillRect/>
          </a:stretch>
        </p:blipFill>
        <p:spPr>
          <a:xfrm>
            <a:off x="83475" y="3353912"/>
            <a:ext cx="8839201" cy="1348353"/>
          </a:xfrm>
          <a:prstGeom prst="rect">
            <a:avLst/>
          </a:prstGeom>
          <a:noFill/>
          <a:ln>
            <a:noFill/>
          </a:ln>
        </p:spPr>
      </p:pic>
      <p:grpSp>
        <p:nvGrpSpPr>
          <p:cNvPr id="2534" name="Google Shape;2534;p254"/>
          <p:cNvGrpSpPr/>
          <p:nvPr/>
        </p:nvGrpSpPr>
        <p:grpSpPr>
          <a:xfrm>
            <a:off x="-124425" y="-90857"/>
            <a:ext cx="10536938" cy="789807"/>
            <a:chOff x="-124425" y="-90857"/>
            <a:chExt cx="10536938" cy="789807"/>
          </a:xfrm>
        </p:grpSpPr>
        <p:pic>
          <p:nvPicPr>
            <p:cNvPr id="2535" name="Google Shape;2535;p254"/>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2536" name="Google Shape;2536;p254"/>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2537" name="Google Shape;2537;p254"/>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2538" name="Google Shape;2538;p254"/>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539" name="Google Shape;2539;p254"/>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Revenue by Geographic Region</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p255"/>
          <p:cNvSpPr/>
          <p:nvPr/>
        </p:nvSpPr>
        <p:spPr>
          <a:xfrm>
            <a:off x="0" y="-20293"/>
            <a:ext cx="9144000" cy="6573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546" name="Google Shape;2546;p255"/>
          <p:cNvPicPr preferRelativeResize="0"/>
          <p:nvPr/>
        </p:nvPicPr>
        <p:blipFill rotWithShape="1">
          <a:blip r:embed="rId3">
            <a:alphaModFix/>
          </a:blip>
          <a:srcRect/>
          <a:stretch/>
        </p:blipFill>
        <p:spPr>
          <a:xfrm>
            <a:off x="8147250" y="-90850"/>
            <a:ext cx="996750" cy="789800"/>
          </a:xfrm>
          <a:prstGeom prst="rect">
            <a:avLst/>
          </a:prstGeom>
          <a:noFill/>
          <a:ln>
            <a:noFill/>
          </a:ln>
        </p:spPr>
      </p:pic>
      <p:sp>
        <p:nvSpPr>
          <p:cNvPr id="2547" name="Google Shape;2547;p255"/>
          <p:cNvSpPr txBox="1"/>
          <p:nvPr/>
        </p:nvSpPr>
        <p:spPr>
          <a:xfrm>
            <a:off x="0" y="-35279"/>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Revenue by Geographic Region</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548" name="Google Shape;2548;p255"/>
          <p:cNvGrpSpPr/>
          <p:nvPr/>
        </p:nvGrpSpPr>
        <p:grpSpPr>
          <a:xfrm>
            <a:off x="-124425" y="-90857"/>
            <a:ext cx="10536938" cy="789807"/>
            <a:chOff x="-124425" y="-90857"/>
            <a:chExt cx="10536938" cy="789807"/>
          </a:xfrm>
        </p:grpSpPr>
        <p:pic>
          <p:nvPicPr>
            <p:cNvPr id="2549" name="Google Shape;2549;p255"/>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2550" name="Google Shape;2550;p255"/>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2551" name="Google Shape;2551;p255"/>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2552" name="Google Shape;2552;p255"/>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553" name="Google Shape;2553;p255"/>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Revenue Growth</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554" name="Google Shape;2554;p255"/>
          <p:cNvPicPr preferRelativeResize="0"/>
          <p:nvPr/>
        </p:nvPicPr>
        <p:blipFill>
          <a:blip r:embed="rId5">
            <a:alphaModFix/>
          </a:blip>
          <a:stretch>
            <a:fillRect/>
          </a:stretch>
        </p:blipFill>
        <p:spPr>
          <a:xfrm>
            <a:off x="2102550" y="1042196"/>
            <a:ext cx="4657725" cy="329565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256"/>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561" name="Google Shape;2561;p256"/>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562" name="Google Shape;2562;p256"/>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Reve</a:t>
            </a:r>
            <a:r>
              <a:rPr lang="en" sz="2400">
                <a:solidFill>
                  <a:schemeClr val="lt1"/>
                </a:solidFill>
                <a:latin typeface="Calibri"/>
                <a:ea typeface="Calibri"/>
                <a:cs typeface="Calibri"/>
                <a:sym typeface="Calibri"/>
              </a:rPr>
              <a:t>nue By Segments</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563" name="Google Shape;2563;p256"/>
          <p:cNvPicPr preferRelativeResize="0"/>
          <p:nvPr/>
        </p:nvPicPr>
        <p:blipFill>
          <a:blip r:embed="rId4">
            <a:alphaModFix/>
          </a:blip>
          <a:stretch>
            <a:fillRect/>
          </a:stretch>
        </p:blipFill>
        <p:spPr>
          <a:xfrm>
            <a:off x="152400" y="890408"/>
            <a:ext cx="8839201" cy="3776152"/>
          </a:xfrm>
          <a:prstGeom prst="rect">
            <a:avLst/>
          </a:prstGeom>
          <a:noFill/>
          <a:ln>
            <a:noFill/>
          </a:ln>
        </p:spPr>
      </p:pic>
      <p:grpSp>
        <p:nvGrpSpPr>
          <p:cNvPr id="2564" name="Google Shape;2564;p256"/>
          <p:cNvGrpSpPr/>
          <p:nvPr/>
        </p:nvGrpSpPr>
        <p:grpSpPr>
          <a:xfrm>
            <a:off x="-124425" y="-90857"/>
            <a:ext cx="10536938" cy="789807"/>
            <a:chOff x="-124425" y="-90857"/>
            <a:chExt cx="10536938" cy="789807"/>
          </a:xfrm>
        </p:grpSpPr>
        <p:pic>
          <p:nvPicPr>
            <p:cNvPr id="2565" name="Google Shape;2565;p256"/>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566" name="Google Shape;2566;p256"/>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567" name="Google Shape;2567;p256"/>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568" name="Google Shape;2568;p256"/>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569" name="Google Shape;2569;p256"/>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Revenue by Segment (10-K)</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3"/>
        <p:cNvGrpSpPr/>
        <p:nvPr/>
      </p:nvGrpSpPr>
      <p:grpSpPr>
        <a:xfrm>
          <a:off x="0" y="0"/>
          <a:ext cx="0" cy="0"/>
          <a:chOff x="0" y="0"/>
          <a:chExt cx="0" cy="0"/>
        </a:xfrm>
      </p:grpSpPr>
      <p:sp>
        <p:nvSpPr>
          <p:cNvPr id="2574" name="Google Shape;2574;p25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216</a:t>
            </a:fld>
            <a:endParaRPr/>
          </a:p>
        </p:txBody>
      </p:sp>
      <p:pic>
        <p:nvPicPr>
          <p:cNvPr id="2575" name="Google Shape;2575;p257"/>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576" name="Google Shape;2576;p257"/>
          <p:cNvSpPr txBox="1"/>
          <p:nvPr/>
        </p:nvSpPr>
        <p:spPr>
          <a:xfrm>
            <a:off x="4276150" y="1755163"/>
            <a:ext cx="4689600" cy="16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Lato Light"/>
                <a:ea typeface="Lato Light"/>
                <a:cs typeface="Lato Light"/>
                <a:sym typeface="Lato Light"/>
              </a:rPr>
              <a:t>History and Management</a:t>
            </a:r>
            <a:endParaRPr sz="4000">
              <a:latin typeface="Lato Light"/>
              <a:ea typeface="Lato Light"/>
              <a:cs typeface="Lato Light"/>
              <a:sym typeface="Lato Light"/>
            </a:endParaRPr>
          </a:p>
        </p:txBody>
      </p:sp>
      <p:pic>
        <p:nvPicPr>
          <p:cNvPr id="2577" name="Google Shape;2577;p257"/>
          <p:cNvPicPr preferRelativeResize="0"/>
          <p:nvPr/>
        </p:nvPicPr>
        <p:blipFill>
          <a:blip r:embed="rId4">
            <a:alphaModFix/>
          </a:blip>
          <a:stretch>
            <a:fillRect/>
          </a:stretch>
        </p:blipFill>
        <p:spPr>
          <a:xfrm>
            <a:off x="162525" y="471338"/>
            <a:ext cx="4200825" cy="4200825"/>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258"/>
          <p:cNvSpPr txBox="1"/>
          <p:nvPr/>
        </p:nvSpPr>
        <p:spPr>
          <a:xfrm>
            <a:off x="930263" y="874575"/>
            <a:ext cx="2049600" cy="1231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1996</a:t>
            </a:r>
            <a:endParaRPr sz="1100"/>
          </a:p>
          <a:p>
            <a:pPr marL="0" marR="0" lvl="0" indent="0" algn="l" rtl="0">
              <a:spcBef>
                <a:spcPts val="0"/>
              </a:spcBef>
              <a:spcAft>
                <a:spcPts val="0"/>
              </a:spcAft>
              <a:buClr>
                <a:schemeClr val="dk1"/>
              </a:buClr>
              <a:buSzPts val="1100"/>
              <a:buFont typeface="Arial"/>
              <a:buNone/>
            </a:pPr>
            <a:r>
              <a:rPr lang="en">
                <a:solidFill>
                  <a:schemeClr val="dk1"/>
                </a:solidFill>
              </a:rPr>
              <a:t>Larry and Sergey create search engine BackRub, operates on Stanford servers, featuring algorithm, “PageRank”</a:t>
            </a:r>
            <a:endParaRPr>
              <a:solidFill>
                <a:schemeClr val="dk1"/>
              </a:solidFill>
            </a:endParaRPr>
          </a:p>
          <a:p>
            <a:pPr marL="0" marR="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spcBef>
                <a:spcPts val="0"/>
              </a:spcBef>
              <a:spcAft>
                <a:spcPts val="0"/>
              </a:spcAft>
              <a:buNone/>
            </a:pPr>
            <a:endParaRPr>
              <a:solidFill>
                <a:schemeClr val="dk1"/>
              </a:solidFill>
            </a:endParaRPr>
          </a:p>
        </p:txBody>
      </p:sp>
      <p:sp>
        <p:nvSpPr>
          <p:cNvPr id="2583" name="Google Shape;2583;p258"/>
          <p:cNvSpPr txBox="1"/>
          <p:nvPr/>
        </p:nvSpPr>
        <p:spPr>
          <a:xfrm>
            <a:off x="1571050" y="2913600"/>
            <a:ext cx="2128200" cy="1940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1997</a:t>
            </a:r>
            <a:endParaRPr sz="1100"/>
          </a:p>
          <a:p>
            <a:pPr marL="0" marR="0" lvl="0" indent="0" algn="l" rtl="0">
              <a:spcBef>
                <a:spcPts val="0"/>
              </a:spcBef>
              <a:spcAft>
                <a:spcPts val="0"/>
              </a:spcAft>
              <a:buNone/>
            </a:pPr>
            <a:r>
              <a:rPr lang="en">
                <a:solidFill>
                  <a:schemeClr val="dk1"/>
                </a:solidFill>
              </a:rPr>
              <a:t>September 15, the domain Google.com was registered. The name is a play on the word "googol"</a:t>
            </a:r>
            <a:endParaRPr>
              <a:solidFill>
                <a:schemeClr val="dk1"/>
              </a:solidFill>
            </a:endParaRPr>
          </a:p>
          <a:p>
            <a:pPr marL="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p:txBody>
      </p:sp>
      <p:sp>
        <p:nvSpPr>
          <p:cNvPr id="2584" name="Google Shape;2584;p258"/>
          <p:cNvSpPr txBox="1"/>
          <p:nvPr/>
        </p:nvSpPr>
        <p:spPr>
          <a:xfrm>
            <a:off x="3090025" y="965700"/>
            <a:ext cx="18243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1998</a:t>
            </a:r>
            <a:endParaRPr sz="1100"/>
          </a:p>
          <a:p>
            <a:pPr marL="457200" marR="0" lvl="0" indent="-317500" algn="l" rtl="0">
              <a:spcBef>
                <a:spcPts val="0"/>
              </a:spcBef>
              <a:spcAft>
                <a:spcPts val="0"/>
              </a:spcAft>
              <a:buClr>
                <a:schemeClr val="dk1"/>
              </a:buClr>
              <a:buSzPts val="1400"/>
              <a:buChar char="●"/>
            </a:pPr>
            <a:r>
              <a:rPr lang="en">
                <a:solidFill>
                  <a:schemeClr val="dk1"/>
                </a:solidFill>
              </a:rPr>
              <a:t>Bechtolsheim first investors invested $100,000</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Google Files incorporate</a:t>
            </a:r>
            <a:endParaRPr>
              <a:solidFill>
                <a:schemeClr val="dk1"/>
              </a:solidFill>
            </a:endParaRPr>
          </a:p>
        </p:txBody>
      </p:sp>
      <p:sp>
        <p:nvSpPr>
          <p:cNvPr id="2585" name="Google Shape;2585;p258"/>
          <p:cNvSpPr txBox="1"/>
          <p:nvPr/>
        </p:nvSpPr>
        <p:spPr>
          <a:xfrm>
            <a:off x="3778350" y="2908618"/>
            <a:ext cx="18243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1999</a:t>
            </a:r>
            <a:endParaRPr sz="1100"/>
          </a:p>
          <a:p>
            <a:pPr marL="457200" marR="0" lvl="0" indent="-298450" algn="l" rtl="0">
              <a:spcBef>
                <a:spcPts val="0"/>
              </a:spcBef>
              <a:spcAft>
                <a:spcPts val="0"/>
              </a:spcAft>
              <a:buSzPts val="1100"/>
              <a:buChar char="●"/>
            </a:pPr>
            <a:r>
              <a:rPr lang="en">
                <a:solidFill>
                  <a:schemeClr val="dk1"/>
                </a:solidFill>
              </a:rPr>
              <a:t>Venture capital firms invested $25 million;</a:t>
            </a:r>
            <a:endParaRPr>
              <a:solidFill>
                <a:schemeClr val="dk1"/>
              </a:solidFill>
            </a:endParaRPr>
          </a:p>
          <a:p>
            <a:pPr marL="457200" marR="0" lvl="0" indent="-298450" algn="l" rtl="0">
              <a:spcBef>
                <a:spcPts val="0"/>
              </a:spcBef>
              <a:spcAft>
                <a:spcPts val="0"/>
              </a:spcAft>
              <a:buSzPts val="1100"/>
              <a:buChar char="●"/>
            </a:pPr>
            <a:r>
              <a:rPr lang="en">
                <a:solidFill>
                  <a:schemeClr val="dk1"/>
                </a:solidFill>
              </a:rPr>
              <a:t>Website officially launched</a:t>
            </a:r>
            <a:endParaRPr>
              <a:solidFill>
                <a:schemeClr val="dk1"/>
              </a:solidFill>
            </a:endParaRPr>
          </a:p>
        </p:txBody>
      </p:sp>
      <p:sp>
        <p:nvSpPr>
          <p:cNvPr id="2586" name="Google Shape;2586;p258"/>
          <p:cNvSpPr txBox="1"/>
          <p:nvPr/>
        </p:nvSpPr>
        <p:spPr>
          <a:xfrm>
            <a:off x="4890075" y="947100"/>
            <a:ext cx="2193900" cy="999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2000</a:t>
            </a:r>
            <a:endParaRPr sz="1100"/>
          </a:p>
          <a:p>
            <a:pPr marL="457200" marR="0" lvl="0" indent="-298450" algn="l" rtl="0">
              <a:spcBef>
                <a:spcPts val="0"/>
              </a:spcBef>
              <a:spcAft>
                <a:spcPts val="0"/>
              </a:spcAft>
              <a:buSzPts val="1100"/>
              <a:buChar char="●"/>
            </a:pPr>
            <a:r>
              <a:rPr lang="en">
                <a:solidFill>
                  <a:schemeClr val="dk1"/>
                </a:solidFill>
              </a:rPr>
              <a:t>Google AdWords Launched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Google Toolbar released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Website in 10 languages</a:t>
            </a:r>
            <a:endParaRPr>
              <a:solidFill>
                <a:schemeClr val="dk1"/>
              </a:solidFill>
            </a:endParaRPr>
          </a:p>
        </p:txBody>
      </p:sp>
      <p:sp>
        <p:nvSpPr>
          <p:cNvPr id="2587" name="Google Shape;2587;p258"/>
          <p:cNvSpPr txBox="1"/>
          <p:nvPr/>
        </p:nvSpPr>
        <p:spPr>
          <a:xfrm>
            <a:off x="5845963" y="2910674"/>
            <a:ext cx="21777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2001</a:t>
            </a:r>
            <a:endParaRPr sz="1100"/>
          </a:p>
          <a:p>
            <a:pPr marL="215900" marR="0" lvl="0" indent="-215900" algn="l" rtl="0">
              <a:spcBef>
                <a:spcPts val="0"/>
              </a:spcBef>
              <a:spcAft>
                <a:spcPts val="0"/>
              </a:spcAft>
              <a:buClr>
                <a:schemeClr val="dk1"/>
              </a:buClr>
              <a:buSzPts val="1400"/>
              <a:buChar char="•"/>
            </a:pPr>
            <a:r>
              <a:rPr lang="en">
                <a:solidFill>
                  <a:schemeClr val="dk1"/>
                </a:solidFill>
              </a:rPr>
              <a:t>Eric Schmidt becomes CEO and Chairman of the Board</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Patent granted for PageRank</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First International Office in Tokyo, Japan</a:t>
            </a:r>
            <a:endParaRPr>
              <a:solidFill>
                <a:schemeClr val="dk1"/>
              </a:solidFill>
            </a:endParaRPr>
          </a:p>
          <a:p>
            <a:pPr marL="0" marR="0" lvl="0" indent="0" algn="l" rtl="0">
              <a:spcBef>
                <a:spcPts val="0"/>
              </a:spcBef>
              <a:spcAft>
                <a:spcPts val="0"/>
              </a:spcAft>
              <a:buNone/>
            </a:pPr>
            <a:endParaRPr sz="1400">
              <a:solidFill>
                <a:schemeClr val="dk1"/>
              </a:solidFill>
            </a:endParaRPr>
          </a:p>
          <a:p>
            <a:pPr marL="0" marR="0" lvl="0" indent="0" algn="l" rtl="0">
              <a:spcBef>
                <a:spcPts val="0"/>
              </a:spcBef>
              <a:spcAft>
                <a:spcPts val="0"/>
              </a:spcAft>
              <a:buNone/>
            </a:pPr>
            <a:endParaRPr sz="1400">
              <a:solidFill>
                <a:schemeClr val="dk1"/>
              </a:solidFill>
            </a:endParaRPr>
          </a:p>
        </p:txBody>
      </p:sp>
      <p:sp>
        <p:nvSpPr>
          <p:cNvPr id="2588" name="Google Shape;2588;p258"/>
          <p:cNvSpPr txBox="1"/>
          <p:nvPr/>
        </p:nvSpPr>
        <p:spPr>
          <a:xfrm>
            <a:off x="6970875" y="965700"/>
            <a:ext cx="2128200" cy="93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2002</a:t>
            </a:r>
            <a:endParaRPr sz="1100"/>
          </a:p>
          <a:p>
            <a:pPr marL="215900" marR="0" lvl="0" indent="-215900" algn="l" rtl="0">
              <a:spcBef>
                <a:spcPts val="0"/>
              </a:spcBef>
              <a:spcAft>
                <a:spcPts val="0"/>
              </a:spcAft>
              <a:buClr>
                <a:schemeClr val="dk1"/>
              </a:buClr>
              <a:buSzPts val="1400"/>
              <a:buChar char="•"/>
            </a:pPr>
            <a:r>
              <a:rPr lang="en">
                <a:solidFill>
                  <a:schemeClr val="dk1"/>
                </a:solidFill>
              </a:rPr>
              <a:t>Google Labs, Scholar Released</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AdWords becomes cost-per-click</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Google News Launched</a:t>
            </a:r>
            <a:endParaRPr>
              <a:solidFill>
                <a:schemeClr val="dk1"/>
              </a:solidFill>
            </a:endParaRPr>
          </a:p>
        </p:txBody>
      </p:sp>
      <p:sp>
        <p:nvSpPr>
          <p:cNvPr id="2589" name="Google Shape;2589;p258"/>
          <p:cNvSpPr/>
          <p:nvPr/>
        </p:nvSpPr>
        <p:spPr>
          <a:xfrm>
            <a:off x="880894" y="2524665"/>
            <a:ext cx="11548800" cy="12240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90" name="Google Shape;2590;p258"/>
          <p:cNvSpPr/>
          <p:nvPr/>
        </p:nvSpPr>
        <p:spPr>
          <a:xfrm>
            <a:off x="853973"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1" name="Google Shape;2591;p258"/>
          <p:cNvSpPr/>
          <p:nvPr/>
        </p:nvSpPr>
        <p:spPr>
          <a:xfrm>
            <a:off x="3016230"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2" name="Google Shape;2592;p258"/>
          <p:cNvSpPr/>
          <p:nvPr/>
        </p:nvSpPr>
        <p:spPr>
          <a:xfrm>
            <a:off x="4824147" y="131037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3" name="Google Shape;2593;p258"/>
          <p:cNvSpPr/>
          <p:nvPr/>
        </p:nvSpPr>
        <p:spPr>
          <a:xfrm>
            <a:off x="6934134" y="1310417"/>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4" name="Google Shape;2594;p258"/>
          <p:cNvSpPr/>
          <p:nvPr/>
        </p:nvSpPr>
        <p:spPr>
          <a:xfrm>
            <a:off x="1461021"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5" name="Google Shape;2595;p258"/>
          <p:cNvSpPr/>
          <p:nvPr/>
        </p:nvSpPr>
        <p:spPr>
          <a:xfrm>
            <a:off x="3715358" y="2595893"/>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596" name="Google Shape;2596;p258"/>
          <p:cNvSpPr/>
          <p:nvPr/>
        </p:nvSpPr>
        <p:spPr>
          <a:xfrm>
            <a:off x="5734264"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grpSp>
        <p:nvGrpSpPr>
          <p:cNvPr id="2597" name="Google Shape;2597;p258"/>
          <p:cNvGrpSpPr/>
          <p:nvPr/>
        </p:nvGrpSpPr>
        <p:grpSpPr>
          <a:xfrm>
            <a:off x="-124425" y="-90857"/>
            <a:ext cx="10536938" cy="789807"/>
            <a:chOff x="-124425" y="-90857"/>
            <a:chExt cx="10536938" cy="789807"/>
          </a:xfrm>
        </p:grpSpPr>
        <p:pic>
          <p:nvPicPr>
            <p:cNvPr id="2598" name="Google Shape;2598;p258"/>
            <p:cNvPicPr preferRelativeResize="0"/>
            <p:nvPr/>
          </p:nvPicPr>
          <p:blipFill rotWithShape="1">
            <a:blip r:embed="rId3">
              <a:alphaModFix/>
            </a:blip>
            <a:srcRect b="55179"/>
            <a:stretch/>
          </p:blipFill>
          <p:spPr>
            <a:xfrm>
              <a:off x="-124425" y="-90857"/>
              <a:ext cx="3533775" cy="789800"/>
            </a:xfrm>
            <a:prstGeom prst="rect">
              <a:avLst/>
            </a:prstGeom>
            <a:noFill/>
            <a:ln>
              <a:noFill/>
            </a:ln>
          </p:spPr>
        </p:pic>
        <p:pic>
          <p:nvPicPr>
            <p:cNvPr id="2599" name="Google Shape;2599;p258"/>
            <p:cNvPicPr preferRelativeResize="0"/>
            <p:nvPr/>
          </p:nvPicPr>
          <p:blipFill rotWithShape="1">
            <a:blip r:embed="rId3">
              <a:alphaModFix/>
            </a:blip>
            <a:srcRect b="55179"/>
            <a:stretch/>
          </p:blipFill>
          <p:spPr>
            <a:xfrm>
              <a:off x="3409350" y="-90857"/>
              <a:ext cx="3533775" cy="789800"/>
            </a:xfrm>
            <a:prstGeom prst="rect">
              <a:avLst/>
            </a:prstGeom>
            <a:noFill/>
            <a:ln>
              <a:noFill/>
            </a:ln>
          </p:spPr>
        </p:pic>
        <p:pic>
          <p:nvPicPr>
            <p:cNvPr id="2600" name="Google Shape;2600;p258"/>
            <p:cNvPicPr preferRelativeResize="0"/>
            <p:nvPr/>
          </p:nvPicPr>
          <p:blipFill rotWithShape="1">
            <a:blip r:embed="rId3">
              <a:alphaModFix/>
            </a:blip>
            <a:srcRect b="55179"/>
            <a:stretch/>
          </p:blipFill>
          <p:spPr>
            <a:xfrm>
              <a:off x="6878738" y="-90857"/>
              <a:ext cx="3533775" cy="789800"/>
            </a:xfrm>
            <a:prstGeom prst="rect">
              <a:avLst/>
            </a:prstGeom>
            <a:noFill/>
            <a:ln>
              <a:noFill/>
            </a:ln>
          </p:spPr>
        </p:pic>
        <p:pic>
          <p:nvPicPr>
            <p:cNvPr id="2601" name="Google Shape;2601;p258"/>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602" name="Google Shape;2602;p258"/>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Google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603" name="Google Shape;2603;p258"/>
          <p:cNvPicPr preferRelativeResize="0"/>
          <p:nvPr/>
        </p:nvPicPr>
        <p:blipFill rotWithShape="1">
          <a:blip r:embed="rId5">
            <a:alphaModFix/>
          </a:blip>
          <a:srcRect t="28268" b="34025"/>
          <a:stretch/>
        </p:blipFill>
        <p:spPr>
          <a:xfrm rot="-5400000">
            <a:off x="-1000100" y="2419625"/>
            <a:ext cx="2828925" cy="610550"/>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sp>
        <p:nvSpPr>
          <p:cNvPr id="2608" name="Google Shape;2608;p259"/>
          <p:cNvSpPr txBox="1"/>
          <p:nvPr/>
        </p:nvSpPr>
        <p:spPr>
          <a:xfrm>
            <a:off x="244463" y="874575"/>
            <a:ext cx="2049600" cy="1231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2003</a:t>
            </a:r>
            <a:endParaRPr sz="1100"/>
          </a:p>
          <a:p>
            <a:pPr marL="457200" marR="0" lvl="0" indent="-317500" algn="l" rtl="0">
              <a:spcBef>
                <a:spcPts val="0"/>
              </a:spcBef>
              <a:spcAft>
                <a:spcPts val="0"/>
              </a:spcAft>
              <a:buClr>
                <a:schemeClr val="dk1"/>
              </a:buClr>
              <a:buSzPts val="1400"/>
              <a:buChar char="●"/>
            </a:pPr>
            <a:r>
              <a:rPr lang="en">
                <a:solidFill>
                  <a:schemeClr val="dk1"/>
                </a:solidFill>
              </a:rPr>
              <a:t>Acquire Blogger Pyra Labs</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Launch Google AdSense, Google Grants and Google Print</a:t>
            </a:r>
            <a:endParaRPr>
              <a:solidFill>
                <a:schemeClr val="dk1"/>
              </a:solidFill>
            </a:endParaRPr>
          </a:p>
          <a:p>
            <a:pPr marL="0" marR="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spcBef>
                <a:spcPts val="0"/>
              </a:spcBef>
              <a:spcAft>
                <a:spcPts val="0"/>
              </a:spcAft>
              <a:buNone/>
            </a:pPr>
            <a:endParaRPr>
              <a:solidFill>
                <a:schemeClr val="dk1"/>
              </a:solidFill>
            </a:endParaRPr>
          </a:p>
        </p:txBody>
      </p:sp>
      <p:sp>
        <p:nvSpPr>
          <p:cNvPr id="2609" name="Google Shape;2609;p259"/>
          <p:cNvSpPr txBox="1"/>
          <p:nvPr/>
        </p:nvSpPr>
        <p:spPr>
          <a:xfrm>
            <a:off x="1571050" y="2913600"/>
            <a:ext cx="2128200" cy="1940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2004</a:t>
            </a:r>
            <a:endParaRPr sz="1100"/>
          </a:p>
          <a:p>
            <a:pPr marL="457200" marR="0" lvl="0" indent="-317500" algn="l" rtl="0">
              <a:spcBef>
                <a:spcPts val="0"/>
              </a:spcBef>
              <a:spcAft>
                <a:spcPts val="0"/>
              </a:spcAft>
              <a:buClr>
                <a:schemeClr val="dk1"/>
              </a:buClr>
              <a:buSzPts val="1400"/>
              <a:buChar char="●"/>
            </a:pPr>
            <a:r>
              <a:rPr lang="en">
                <a:solidFill>
                  <a:schemeClr val="dk1"/>
                </a:solidFill>
              </a:rPr>
              <a:t>Google Local (today’s Maps), Gmail released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IPO for Class A Shares raised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Acquire Kehole for developing Google Earth</a:t>
            </a:r>
            <a:endParaRPr>
              <a:solidFill>
                <a:schemeClr val="dk1"/>
              </a:solidFill>
            </a:endParaRPr>
          </a:p>
          <a:p>
            <a:pPr marL="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p:txBody>
      </p:sp>
      <p:sp>
        <p:nvSpPr>
          <p:cNvPr id="2610" name="Google Shape;2610;p259"/>
          <p:cNvSpPr txBox="1"/>
          <p:nvPr/>
        </p:nvSpPr>
        <p:spPr>
          <a:xfrm>
            <a:off x="2251825" y="965700"/>
            <a:ext cx="23436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2005</a:t>
            </a:r>
            <a:endParaRPr sz="1100"/>
          </a:p>
          <a:p>
            <a:pPr marL="457200" marR="0" lvl="0" indent="-317500" algn="l" rtl="0">
              <a:spcBef>
                <a:spcPts val="0"/>
              </a:spcBef>
              <a:spcAft>
                <a:spcPts val="0"/>
              </a:spcAft>
              <a:buClr>
                <a:schemeClr val="dk1"/>
              </a:buClr>
              <a:buSzPts val="1400"/>
              <a:buChar char="●"/>
            </a:pPr>
            <a:r>
              <a:rPr lang="en">
                <a:solidFill>
                  <a:schemeClr val="dk1"/>
                </a:solidFill>
              </a:rPr>
              <a:t>Google Maps with satellite views and directions launched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Google Earth, Mobile Web Search and Analytics released</a:t>
            </a:r>
            <a:endParaRPr>
              <a:solidFill>
                <a:schemeClr val="dk1"/>
              </a:solidFill>
            </a:endParaRPr>
          </a:p>
        </p:txBody>
      </p:sp>
      <p:sp>
        <p:nvSpPr>
          <p:cNvPr id="2611" name="Google Shape;2611;p259"/>
          <p:cNvSpPr txBox="1"/>
          <p:nvPr/>
        </p:nvSpPr>
        <p:spPr>
          <a:xfrm>
            <a:off x="3854550" y="2908618"/>
            <a:ext cx="18243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2006</a:t>
            </a:r>
            <a:endParaRPr sz="1100"/>
          </a:p>
          <a:p>
            <a:pPr marL="0" marR="0" lvl="0" indent="0" algn="l" rtl="0">
              <a:spcBef>
                <a:spcPts val="0"/>
              </a:spcBef>
              <a:spcAft>
                <a:spcPts val="0"/>
              </a:spcAft>
              <a:buNone/>
            </a:pPr>
            <a:r>
              <a:rPr lang="en">
                <a:solidFill>
                  <a:schemeClr val="dk1"/>
                </a:solidFill>
              </a:rPr>
              <a:t>Google Finance launched</a:t>
            </a:r>
            <a:endParaRPr>
              <a:solidFill>
                <a:schemeClr val="dk1"/>
              </a:solidFill>
            </a:endParaRPr>
          </a:p>
        </p:txBody>
      </p:sp>
      <p:sp>
        <p:nvSpPr>
          <p:cNvPr id="2612" name="Google Shape;2612;p259"/>
          <p:cNvSpPr txBox="1"/>
          <p:nvPr/>
        </p:nvSpPr>
        <p:spPr>
          <a:xfrm>
            <a:off x="4751038" y="947100"/>
            <a:ext cx="1381200" cy="999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2007</a:t>
            </a:r>
            <a:endParaRPr sz="1100"/>
          </a:p>
          <a:p>
            <a:pPr marL="0" marR="0" lvl="0" indent="0" algn="l" rtl="0">
              <a:spcBef>
                <a:spcPts val="0"/>
              </a:spcBef>
              <a:spcAft>
                <a:spcPts val="0"/>
              </a:spcAft>
              <a:buNone/>
            </a:pPr>
            <a:r>
              <a:rPr lang="en">
                <a:solidFill>
                  <a:schemeClr val="dk1"/>
                </a:solidFill>
              </a:rPr>
              <a:t>Share prices reach $700</a:t>
            </a:r>
            <a:endParaRPr>
              <a:solidFill>
                <a:schemeClr val="dk1"/>
              </a:solidFill>
            </a:endParaRPr>
          </a:p>
        </p:txBody>
      </p:sp>
      <p:sp>
        <p:nvSpPr>
          <p:cNvPr id="2613" name="Google Shape;2613;p259"/>
          <p:cNvSpPr txBox="1"/>
          <p:nvPr/>
        </p:nvSpPr>
        <p:spPr>
          <a:xfrm>
            <a:off x="5845963" y="2910674"/>
            <a:ext cx="21777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2009</a:t>
            </a:r>
            <a:endParaRPr sz="1100"/>
          </a:p>
          <a:p>
            <a:pPr marL="215900" marR="0" lvl="0" indent="-215900" algn="l" rtl="0">
              <a:spcBef>
                <a:spcPts val="0"/>
              </a:spcBef>
              <a:spcAft>
                <a:spcPts val="0"/>
              </a:spcAft>
              <a:buClr>
                <a:schemeClr val="dk1"/>
              </a:buClr>
              <a:buSzPts val="1400"/>
              <a:buChar char="•"/>
            </a:pPr>
            <a:r>
              <a:rPr lang="en">
                <a:solidFill>
                  <a:schemeClr val="dk1"/>
                </a:solidFill>
              </a:rPr>
              <a:t>Google Voice released</a:t>
            </a:r>
            <a:endParaRPr>
              <a:solidFill>
                <a:schemeClr val="dk1"/>
              </a:solidFill>
            </a:endParaRPr>
          </a:p>
          <a:p>
            <a:pPr marL="215900" marR="0" lvl="0" indent="-215900" algn="l" rtl="0">
              <a:spcBef>
                <a:spcPts val="0"/>
              </a:spcBef>
              <a:spcAft>
                <a:spcPts val="0"/>
              </a:spcAft>
              <a:buClr>
                <a:schemeClr val="dk1"/>
              </a:buClr>
              <a:buSzPts val="1400"/>
              <a:buChar char="•"/>
            </a:pPr>
            <a:r>
              <a:rPr lang="en">
                <a:solidFill>
                  <a:schemeClr val="dk1"/>
                </a:solidFill>
              </a:rPr>
              <a:t>Google Ventures announced</a:t>
            </a:r>
            <a:endParaRPr sz="1400">
              <a:solidFill>
                <a:schemeClr val="dk1"/>
              </a:solidFill>
            </a:endParaRPr>
          </a:p>
        </p:txBody>
      </p:sp>
      <p:sp>
        <p:nvSpPr>
          <p:cNvPr id="2614" name="Google Shape;2614;p259"/>
          <p:cNvSpPr txBox="1"/>
          <p:nvPr/>
        </p:nvSpPr>
        <p:spPr>
          <a:xfrm>
            <a:off x="6248325" y="965700"/>
            <a:ext cx="2850900" cy="93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2011</a:t>
            </a:r>
            <a:endParaRPr sz="1100"/>
          </a:p>
          <a:p>
            <a:pPr marL="215900" marR="0" lvl="0" indent="-196850" algn="l" rtl="0">
              <a:spcBef>
                <a:spcPts val="0"/>
              </a:spcBef>
              <a:spcAft>
                <a:spcPts val="0"/>
              </a:spcAft>
              <a:buClr>
                <a:schemeClr val="dk1"/>
              </a:buClr>
              <a:buSzPts val="1100"/>
              <a:buChar char="•"/>
            </a:pPr>
            <a:r>
              <a:rPr lang="en">
                <a:solidFill>
                  <a:schemeClr val="dk1"/>
                </a:solidFill>
              </a:rPr>
              <a:t>Larry Page took over as CEO</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Erich Schmidt becomes executive chairman</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Android reached 10B app download, growth at 1b/ month</a:t>
            </a:r>
            <a:endParaRPr>
              <a:solidFill>
                <a:schemeClr val="dk1"/>
              </a:solidFill>
            </a:endParaRPr>
          </a:p>
          <a:p>
            <a:pPr marL="215900" marR="0" lvl="0" indent="-196850" algn="l" rtl="0">
              <a:spcBef>
                <a:spcPts val="0"/>
              </a:spcBef>
              <a:spcAft>
                <a:spcPts val="0"/>
              </a:spcAft>
              <a:buClr>
                <a:schemeClr val="dk1"/>
              </a:buClr>
              <a:buSzPts val="1100"/>
              <a:buChar char="•"/>
            </a:pPr>
            <a:r>
              <a:rPr lang="en">
                <a:solidFill>
                  <a:schemeClr val="dk1"/>
                </a:solidFill>
              </a:rPr>
              <a:t>Google Drive Launched</a:t>
            </a:r>
            <a:endParaRPr>
              <a:solidFill>
                <a:schemeClr val="dk1"/>
              </a:solidFill>
            </a:endParaRPr>
          </a:p>
        </p:txBody>
      </p:sp>
      <p:sp>
        <p:nvSpPr>
          <p:cNvPr id="2615" name="Google Shape;2615;p259"/>
          <p:cNvSpPr/>
          <p:nvPr/>
        </p:nvSpPr>
        <p:spPr>
          <a:xfrm>
            <a:off x="118894" y="2524665"/>
            <a:ext cx="11548800" cy="12240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16" name="Google Shape;2616;p259"/>
          <p:cNvSpPr/>
          <p:nvPr/>
        </p:nvSpPr>
        <p:spPr>
          <a:xfrm>
            <a:off x="168173"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17" name="Google Shape;2617;p259"/>
          <p:cNvSpPr/>
          <p:nvPr/>
        </p:nvSpPr>
        <p:spPr>
          <a:xfrm>
            <a:off x="2330430"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18" name="Google Shape;2618;p259"/>
          <p:cNvSpPr/>
          <p:nvPr/>
        </p:nvSpPr>
        <p:spPr>
          <a:xfrm>
            <a:off x="4595547" y="131037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19" name="Google Shape;2619;p259"/>
          <p:cNvSpPr/>
          <p:nvPr/>
        </p:nvSpPr>
        <p:spPr>
          <a:xfrm>
            <a:off x="6172134" y="1310417"/>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20" name="Google Shape;2620;p259"/>
          <p:cNvSpPr/>
          <p:nvPr/>
        </p:nvSpPr>
        <p:spPr>
          <a:xfrm>
            <a:off x="1461021"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21" name="Google Shape;2621;p259"/>
          <p:cNvSpPr/>
          <p:nvPr/>
        </p:nvSpPr>
        <p:spPr>
          <a:xfrm>
            <a:off x="3715358" y="2595893"/>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22" name="Google Shape;2622;p259"/>
          <p:cNvSpPr/>
          <p:nvPr/>
        </p:nvSpPr>
        <p:spPr>
          <a:xfrm>
            <a:off x="5734264"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grpSp>
        <p:nvGrpSpPr>
          <p:cNvPr id="2623" name="Google Shape;2623;p259"/>
          <p:cNvGrpSpPr/>
          <p:nvPr/>
        </p:nvGrpSpPr>
        <p:grpSpPr>
          <a:xfrm>
            <a:off x="-124425" y="-90857"/>
            <a:ext cx="10536938" cy="789807"/>
            <a:chOff x="-124425" y="-90857"/>
            <a:chExt cx="10536938" cy="789807"/>
          </a:xfrm>
        </p:grpSpPr>
        <p:pic>
          <p:nvPicPr>
            <p:cNvPr id="2624" name="Google Shape;2624;p259"/>
            <p:cNvPicPr preferRelativeResize="0"/>
            <p:nvPr/>
          </p:nvPicPr>
          <p:blipFill rotWithShape="1">
            <a:blip r:embed="rId3">
              <a:alphaModFix/>
            </a:blip>
            <a:srcRect b="55179"/>
            <a:stretch/>
          </p:blipFill>
          <p:spPr>
            <a:xfrm>
              <a:off x="-124425" y="-90857"/>
              <a:ext cx="3533775" cy="789800"/>
            </a:xfrm>
            <a:prstGeom prst="rect">
              <a:avLst/>
            </a:prstGeom>
            <a:noFill/>
            <a:ln>
              <a:noFill/>
            </a:ln>
          </p:spPr>
        </p:pic>
        <p:pic>
          <p:nvPicPr>
            <p:cNvPr id="2625" name="Google Shape;2625;p259"/>
            <p:cNvPicPr preferRelativeResize="0"/>
            <p:nvPr/>
          </p:nvPicPr>
          <p:blipFill rotWithShape="1">
            <a:blip r:embed="rId3">
              <a:alphaModFix/>
            </a:blip>
            <a:srcRect b="55179"/>
            <a:stretch/>
          </p:blipFill>
          <p:spPr>
            <a:xfrm>
              <a:off x="3409350" y="-90857"/>
              <a:ext cx="3533775" cy="789800"/>
            </a:xfrm>
            <a:prstGeom prst="rect">
              <a:avLst/>
            </a:prstGeom>
            <a:noFill/>
            <a:ln>
              <a:noFill/>
            </a:ln>
          </p:spPr>
        </p:pic>
        <p:pic>
          <p:nvPicPr>
            <p:cNvPr id="2626" name="Google Shape;2626;p259"/>
            <p:cNvPicPr preferRelativeResize="0"/>
            <p:nvPr/>
          </p:nvPicPr>
          <p:blipFill rotWithShape="1">
            <a:blip r:embed="rId3">
              <a:alphaModFix/>
            </a:blip>
            <a:srcRect b="55179"/>
            <a:stretch/>
          </p:blipFill>
          <p:spPr>
            <a:xfrm>
              <a:off x="6878738" y="-90857"/>
              <a:ext cx="3533775" cy="789800"/>
            </a:xfrm>
            <a:prstGeom prst="rect">
              <a:avLst/>
            </a:prstGeom>
            <a:noFill/>
            <a:ln>
              <a:noFill/>
            </a:ln>
          </p:spPr>
        </p:pic>
        <p:pic>
          <p:nvPicPr>
            <p:cNvPr id="2627" name="Google Shape;2627;p259"/>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628" name="Google Shape;2628;p259"/>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Google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2633" name="Google Shape;2633;p260"/>
          <p:cNvSpPr txBox="1"/>
          <p:nvPr/>
        </p:nvSpPr>
        <p:spPr>
          <a:xfrm>
            <a:off x="100175" y="874575"/>
            <a:ext cx="2734500" cy="1231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2012</a:t>
            </a:r>
            <a:endParaRPr sz="1100"/>
          </a:p>
          <a:p>
            <a:pPr marL="457200" marR="0" lvl="0" indent="-317500" algn="l" rtl="0">
              <a:spcBef>
                <a:spcPts val="0"/>
              </a:spcBef>
              <a:spcAft>
                <a:spcPts val="0"/>
              </a:spcAft>
              <a:buClr>
                <a:schemeClr val="dk1"/>
              </a:buClr>
              <a:buSzPts val="1400"/>
              <a:buChar char="●"/>
            </a:pPr>
            <a:r>
              <a:rPr lang="en">
                <a:solidFill>
                  <a:schemeClr val="dk1"/>
                </a:solidFill>
              </a:rPr>
              <a:t>Chrome launches on Android and iOS</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Google has 88.8% market share as search engine, most visited website</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Unveiled Project Glass</a:t>
            </a:r>
            <a:endParaRPr>
              <a:solidFill>
                <a:schemeClr val="dk1"/>
              </a:solidFill>
            </a:endParaRPr>
          </a:p>
          <a:p>
            <a:pPr marL="0" marR="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spcBef>
                <a:spcPts val="0"/>
              </a:spcBef>
              <a:spcAft>
                <a:spcPts val="0"/>
              </a:spcAft>
              <a:buNone/>
            </a:pPr>
            <a:endParaRPr>
              <a:solidFill>
                <a:schemeClr val="dk1"/>
              </a:solidFill>
            </a:endParaRPr>
          </a:p>
        </p:txBody>
      </p:sp>
      <p:sp>
        <p:nvSpPr>
          <p:cNvPr id="2634" name="Google Shape;2634;p260"/>
          <p:cNvSpPr txBox="1"/>
          <p:nvPr/>
        </p:nvSpPr>
        <p:spPr>
          <a:xfrm>
            <a:off x="732850" y="2913600"/>
            <a:ext cx="2620800" cy="1940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2013</a:t>
            </a:r>
            <a:endParaRPr sz="1100"/>
          </a:p>
          <a:p>
            <a:pPr marL="457200" marR="0" lvl="0" indent="-317500" algn="l" rtl="0">
              <a:spcBef>
                <a:spcPts val="0"/>
              </a:spcBef>
              <a:spcAft>
                <a:spcPts val="0"/>
              </a:spcAft>
              <a:buClr>
                <a:schemeClr val="dk1"/>
              </a:buClr>
              <a:buSzPts val="1400"/>
              <a:buChar char="●"/>
            </a:pPr>
            <a:r>
              <a:rPr lang="en">
                <a:solidFill>
                  <a:schemeClr val="dk1"/>
                </a:solidFill>
              </a:rPr>
              <a:t>Released Google Play Music</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Android passed 1B devices activations</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Announced Calico, company focuses on health and well-being</a:t>
            </a:r>
            <a:endParaRPr>
              <a:solidFill>
                <a:schemeClr val="dk1"/>
              </a:solidFill>
            </a:endParaRPr>
          </a:p>
          <a:p>
            <a:pPr marL="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p:txBody>
      </p:sp>
      <p:sp>
        <p:nvSpPr>
          <p:cNvPr id="2635" name="Google Shape;2635;p260"/>
          <p:cNvSpPr txBox="1"/>
          <p:nvPr/>
        </p:nvSpPr>
        <p:spPr>
          <a:xfrm>
            <a:off x="2720974" y="965700"/>
            <a:ext cx="23238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2014</a:t>
            </a:r>
            <a:endParaRPr sz="1100"/>
          </a:p>
          <a:p>
            <a:pPr marL="457200" marR="0" lvl="0" indent="-317500" algn="l" rtl="0">
              <a:spcBef>
                <a:spcPts val="0"/>
              </a:spcBef>
              <a:spcAft>
                <a:spcPts val="0"/>
              </a:spcAft>
              <a:buClr>
                <a:schemeClr val="dk1"/>
              </a:buClr>
              <a:buSzPts val="1400"/>
              <a:buChar char="●"/>
            </a:pPr>
            <a:r>
              <a:rPr lang="en">
                <a:solidFill>
                  <a:schemeClr val="dk1"/>
                </a:solidFill>
              </a:rPr>
              <a:t>Self-driving car prototypes revealed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Motorola Mobility sold to Lenovo for $2.91B</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Launched VR media, Google Cardboard</a:t>
            </a:r>
            <a:endParaRPr>
              <a:solidFill>
                <a:schemeClr val="dk1"/>
              </a:solidFill>
            </a:endParaRPr>
          </a:p>
        </p:txBody>
      </p:sp>
      <p:sp>
        <p:nvSpPr>
          <p:cNvPr id="2636" name="Google Shape;2636;p260"/>
          <p:cNvSpPr txBox="1"/>
          <p:nvPr/>
        </p:nvSpPr>
        <p:spPr>
          <a:xfrm>
            <a:off x="3473550" y="2908618"/>
            <a:ext cx="18243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2015</a:t>
            </a:r>
            <a:endParaRPr sz="1100"/>
          </a:p>
          <a:p>
            <a:pPr marL="0" marR="0" lvl="0" indent="0" algn="l" rtl="0">
              <a:spcBef>
                <a:spcPts val="0"/>
              </a:spcBef>
              <a:spcAft>
                <a:spcPts val="0"/>
              </a:spcAft>
              <a:buNone/>
            </a:pPr>
            <a:r>
              <a:rPr lang="en">
                <a:solidFill>
                  <a:schemeClr val="dk1"/>
                </a:solidFill>
              </a:rPr>
              <a:t>Alphabet, Inc. was found as the parent company of Google</a:t>
            </a:r>
            <a:endParaRPr>
              <a:solidFill>
                <a:schemeClr val="dk1"/>
              </a:solidFill>
            </a:endParaRPr>
          </a:p>
        </p:txBody>
      </p:sp>
      <p:sp>
        <p:nvSpPr>
          <p:cNvPr id="2637" name="Google Shape;2637;p260"/>
          <p:cNvSpPr txBox="1"/>
          <p:nvPr/>
        </p:nvSpPr>
        <p:spPr>
          <a:xfrm>
            <a:off x="4952650" y="947100"/>
            <a:ext cx="2360100" cy="999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2016</a:t>
            </a:r>
            <a:endParaRPr sz="1100"/>
          </a:p>
          <a:p>
            <a:pPr marL="457200" marR="0" lvl="0" indent="-298450" algn="l" rtl="0">
              <a:spcBef>
                <a:spcPts val="0"/>
              </a:spcBef>
              <a:spcAft>
                <a:spcPts val="0"/>
              </a:spcAft>
              <a:buSzPts val="1100"/>
              <a:buChar char="●"/>
            </a:pPr>
            <a:r>
              <a:rPr lang="en">
                <a:solidFill>
                  <a:schemeClr val="dk1"/>
                </a:solidFill>
              </a:rPr>
              <a:t>Google Station announced in India, providing public Wi-Fi</a:t>
            </a:r>
            <a:endParaRPr>
              <a:solidFill>
                <a:schemeClr val="dk1"/>
              </a:solidFill>
            </a:endParaRPr>
          </a:p>
          <a:p>
            <a:pPr marL="457200" marR="0" lvl="0" indent="-298450" algn="l" rtl="0">
              <a:spcBef>
                <a:spcPts val="0"/>
              </a:spcBef>
              <a:spcAft>
                <a:spcPts val="0"/>
              </a:spcAft>
              <a:buSzPts val="1100"/>
              <a:buChar char="●"/>
            </a:pPr>
            <a:r>
              <a:rPr lang="en">
                <a:solidFill>
                  <a:schemeClr val="dk1"/>
                </a:solidFill>
              </a:rPr>
              <a:t>Released hardware devices i.e. Pixel Smartphone</a:t>
            </a:r>
            <a:endParaRPr>
              <a:solidFill>
                <a:schemeClr val="dk1"/>
              </a:solidFill>
            </a:endParaRPr>
          </a:p>
        </p:txBody>
      </p:sp>
      <p:sp>
        <p:nvSpPr>
          <p:cNvPr id="2638" name="Google Shape;2638;p260"/>
          <p:cNvSpPr txBox="1"/>
          <p:nvPr/>
        </p:nvSpPr>
        <p:spPr>
          <a:xfrm>
            <a:off x="5541163" y="2910674"/>
            <a:ext cx="21777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2017</a:t>
            </a:r>
            <a:endParaRPr sz="1100"/>
          </a:p>
          <a:p>
            <a:pPr marL="457200" marR="0" lvl="0" indent="-317500" algn="l" rtl="0">
              <a:spcBef>
                <a:spcPts val="0"/>
              </a:spcBef>
              <a:spcAft>
                <a:spcPts val="0"/>
              </a:spcAft>
              <a:buClr>
                <a:schemeClr val="dk1"/>
              </a:buClr>
              <a:buSzPts val="1400"/>
              <a:buChar char="●"/>
            </a:pPr>
            <a:r>
              <a:rPr lang="en">
                <a:solidFill>
                  <a:schemeClr val="dk1"/>
                </a:solidFill>
              </a:rPr>
              <a:t>James Damore was fired due to alleged memo distributed</a:t>
            </a:r>
            <a:endParaRPr>
              <a:solidFill>
                <a:schemeClr val="dk1"/>
              </a:solidFill>
            </a:endParaRPr>
          </a:p>
          <a:p>
            <a:pPr marL="457200" marR="0" lvl="0" indent="-317500" algn="l" rtl="0">
              <a:spcBef>
                <a:spcPts val="0"/>
              </a:spcBef>
              <a:spcAft>
                <a:spcPts val="0"/>
              </a:spcAft>
              <a:buClr>
                <a:schemeClr val="dk1"/>
              </a:buClr>
              <a:buSzPts val="1400"/>
              <a:buChar char="●"/>
            </a:pPr>
            <a:r>
              <a:rPr lang="en">
                <a:solidFill>
                  <a:schemeClr val="dk1"/>
                </a:solidFill>
              </a:rPr>
              <a:t>Google enabled new “personal” tab in Google Search</a:t>
            </a:r>
            <a:endParaRPr>
              <a:solidFill>
                <a:schemeClr val="dk1"/>
              </a:solidFill>
            </a:endParaRPr>
          </a:p>
          <a:p>
            <a:pPr marL="0" marR="0" lvl="0" indent="0" algn="l" rtl="0">
              <a:spcBef>
                <a:spcPts val="0"/>
              </a:spcBef>
              <a:spcAft>
                <a:spcPts val="0"/>
              </a:spcAft>
              <a:buNone/>
            </a:pPr>
            <a:endParaRPr sz="1400">
              <a:solidFill>
                <a:schemeClr val="dk1"/>
              </a:solidFill>
            </a:endParaRPr>
          </a:p>
          <a:p>
            <a:pPr marL="0" marR="0" lvl="0" indent="0" algn="l" rtl="0">
              <a:spcBef>
                <a:spcPts val="0"/>
              </a:spcBef>
              <a:spcAft>
                <a:spcPts val="0"/>
              </a:spcAft>
              <a:buNone/>
            </a:pPr>
            <a:endParaRPr sz="1400">
              <a:solidFill>
                <a:schemeClr val="dk1"/>
              </a:solidFill>
            </a:endParaRPr>
          </a:p>
        </p:txBody>
      </p:sp>
      <p:sp>
        <p:nvSpPr>
          <p:cNvPr id="2639" name="Google Shape;2639;p260"/>
          <p:cNvSpPr/>
          <p:nvPr/>
        </p:nvSpPr>
        <p:spPr>
          <a:xfrm>
            <a:off x="118894" y="2524665"/>
            <a:ext cx="11548800" cy="12240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40" name="Google Shape;2640;p260"/>
          <p:cNvSpPr/>
          <p:nvPr/>
        </p:nvSpPr>
        <p:spPr>
          <a:xfrm>
            <a:off x="91973"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41" name="Google Shape;2641;p260"/>
          <p:cNvSpPr/>
          <p:nvPr/>
        </p:nvSpPr>
        <p:spPr>
          <a:xfrm>
            <a:off x="2787630" y="131038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42" name="Google Shape;2642;p260"/>
          <p:cNvSpPr/>
          <p:nvPr/>
        </p:nvSpPr>
        <p:spPr>
          <a:xfrm>
            <a:off x="5052747" y="131037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43" name="Google Shape;2643;p260"/>
          <p:cNvSpPr/>
          <p:nvPr/>
        </p:nvSpPr>
        <p:spPr>
          <a:xfrm>
            <a:off x="622821"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44" name="Google Shape;2644;p260"/>
          <p:cNvSpPr/>
          <p:nvPr/>
        </p:nvSpPr>
        <p:spPr>
          <a:xfrm>
            <a:off x="3258158" y="2595893"/>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2645" name="Google Shape;2645;p260"/>
          <p:cNvSpPr/>
          <p:nvPr/>
        </p:nvSpPr>
        <p:spPr>
          <a:xfrm>
            <a:off x="5429464" y="259533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grpSp>
        <p:nvGrpSpPr>
          <p:cNvPr id="2646" name="Google Shape;2646;p260"/>
          <p:cNvGrpSpPr/>
          <p:nvPr/>
        </p:nvGrpSpPr>
        <p:grpSpPr>
          <a:xfrm>
            <a:off x="-124425" y="-90857"/>
            <a:ext cx="10536938" cy="789807"/>
            <a:chOff x="-124425" y="-90857"/>
            <a:chExt cx="10536938" cy="789807"/>
          </a:xfrm>
        </p:grpSpPr>
        <p:pic>
          <p:nvPicPr>
            <p:cNvPr id="2647" name="Google Shape;2647;p260"/>
            <p:cNvPicPr preferRelativeResize="0"/>
            <p:nvPr/>
          </p:nvPicPr>
          <p:blipFill rotWithShape="1">
            <a:blip r:embed="rId3">
              <a:alphaModFix/>
            </a:blip>
            <a:srcRect b="55179"/>
            <a:stretch/>
          </p:blipFill>
          <p:spPr>
            <a:xfrm>
              <a:off x="-124425" y="-90857"/>
              <a:ext cx="3533775" cy="789800"/>
            </a:xfrm>
            <a:prstGeom prst="rect">
              <a:avLst/>
            </a:prstGeom>
            <a:noFill/>
            <a:ln>
              <a:noFill/>
            </a:ln>
          </p:spPr>
        </p:pic>
        <p:pic>
          <p:nvPicPr>
            <p:cNvPr id="2648" name="Google Shape;2648;p260"/>
            <p:cNvPicPr preferRelativeResize="0"/>
            <p:nvPr/>
          </p:nvPicPr>
          <p:blipFill rotWithShape="1">
            <a:blip r:embed="rId3">
              <a:alphaModFix/>
            </a:blip>
            <a:srcRect b="55179"/>
            <a:stretch/>
          </p:blipFill>
          <p:spPr>
            <a:xfrm>
              <a:off x="3409350" y="-90857"/>
              <a:ext cx="3533775" cy="789800"/>
            </a:xfrm>
            <a:prstGeom prst="rect">
              <a:avLst/>
            </a:prstGeom>
            <a:noFill/>
            <a:ln>
              <a:noFill/>
            </a:ln>
          </p:spPr>
        </p:pic>
        <p:pic>
          <p:nvPicPr>
            <p:cNvPr id="2649" name="Google Shape;2649;p260"/>
            <p:cNvPicPr preferRelativeResize="0"/>
            <p:nvPr/>
          </p:nvPicPr>
          <p:blipFill rotWithShape="1">
            <a:blip r:embed="rId3">
              <a:alphaModFix/>
            </a:blip>
            <a:srcRect b="55179"/>
            <a:stretch/>
          </p:blipFill>
          <p:spPr>
            <a:xfrm>
              <a:off x="6878738" y="-90857"/>
              <a:ext cx="3533775" cy="789800"/>
            </a:xfrm>
            <a:prstGeom prst="rect">
              <a:avLst/>
            </a:prstGeom>
            <a:noFill/>
            <a:ln>
              <a:noFill/>
            </a:ln>
          </p:spPr>
        </p:pic>
        <p:pic>
          <p:nvPicPr>
            <p:cNvPr id="2650" name="Google Shape;2650;p260"/>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651" name="Google Shape;2651;p260"/>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Google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2652" name="Google Shape;2652;p260"/>
          <p:cNvSpPr txBox="1"/>
          <p:nvPr/>
        </p:nvSpPr>
        <p:spPr>
          <a:xfrm>
            <a:off x="7432200" y="950775"/>
            <a:ext cx="1592700" cy="1148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2019</a:t>
            </a:r>
            <a:endParaRPr sz="1100"/>
          </a:p>
          <a:p>
            <a:pPr marL="0" marR="0" lvl="0" indent="0" algn="l" rtl="0">
              <a:spcBef>
                <a:spcPts val="0"/>
              </a:spcBef>
              <a:spcAft>
                <a:spcPts val="0"/>
              </a:spcAft>
              <a:buNone/>
            </a:pPr>
            <a:r>
              <a:rPr lang="en">
                <a:solidFill>
                  <a:schemeClr val="dk1"/>
                </a:solidFill>
              </a:rPr>
              <a:t>Announce Google Stadia, cloud gaming platform</a:t>
            </a:r>
            <a:endParaRPr>
              <a:solidFill>
                <a:schemeClr val="dk1"/>
              </a:solidFill>
            </a:endParaRPr>
          </a:p>
        </p:txBody>
      </p:sp>
      <p:sp>
        <p:nvSpPr>
          <p:cNvPr id="2653" name="Google Shape;2653;p260"/>
          <p:cNvSpPr/>
          <p:nvPr/>
        </p:nvSpPr>
        <p:spPr>
          <a:xfrm>
            <a:off x="7262547" y="138657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pic>
        <p:nvPicPr>
          <p:cNvPr id="2654" name="Google Shape;2654;p260"/>
          <p:cNvPicPr preferRelativeResize="0"/>
          <p:nvPr/>
        </p:nvPicPr>
        <p:blipFill rotWithShape="1">
          <a:blip r:embed="rId4">
            <a:alphaModFix/>
          </a:blip>
          <a:srcRect/>
          <a:stretch/>
        </p:blipFill>
        <p:spPr>
          <a:xfrm>
            <a:off x="7718875" y="1806100"/>
            <a:ext cx="789800" cy="78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Computers</a:t>
            </a:r>
            <a:endParaRPr/>
          </a:p>
        </p:txBody>
      </p:sp>
      <p:sp>
        <p:nvSpPr>
          <p:cNvPr id="432" name="Google Shape;432;p6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rgbClr val="FFFFFF"/>
              </a:buClr>
              <a:buSzPts val="1800"/>
              <a:buChar char="-"/>
            </a:pPr>
            <a:r>
              <a:rPr lang="en" sz="1800">
                <a:solidFill>
                  <a:srgbClr val="FFFFFF"/>
                </a:solidFill>
              </a:rPr>
              <a:t>A device which can do a multitude of tasks:</a:t>
            </a:r>
            <a:endParaRPr sz="1800">
              <a:solidFill>
                <a:srgbClr val="FFFFFF"/>
              </a:solidFill>
            </a:endParaRPr>
          </a:p>
          <a:p>
            <a:pPr marL="914400" lvl="1" indent="-342900" algn="l" rtl="0">
              <a:lnSpc>
                <a:spcPct val="90000"/>
              </a:lnSpc>
              <a:spcBef>
                <a:spcPts val="0"/>
              </a:spcBef>
              <a:spcAft>
                <a:spcPts val="0"/>
              </a:spcAft>
              <a:buClr>
                <a:srgbClr val="FFFFFF"/>
              </a:buClr>
              <a:buSzPts val="1800"/>
              <a:buChar char="-"/>
            </a:pPr>
            <a:r>
              <a:rPr lang="en" sz="1800">
                <a:solidFill>
                  <a:srgbClr val="FFFFFF"/>
                </a:solidFill>
              </a:rPr>
              <a:t>processing and storing data </a:t>
            </a:r>
            <a:endParaRPr sz="1800">
              <a:solidFill>
                <a:srgbClr val="FFFFFF"/>
              </a:solidFill>
            </a:endParaRPr>
          </a:p>
          <a:p>
            <a:pPr marL="914400" lvl="1" indent="-342900" algn="l" rtl="0">
              <a:lnSpc>
                <a:spcPct val="90000"/>
              </a:lnSpc>
              <a:spcBef>
                <a:spcPts val="0"/>
              </a:spcBef>
              <a:spcAft>
                <a:spcPts val="0"/>
              </a:spcAft>
              <a:buClr>
                <a:srgbClr val="FFFFFF"/>
              </a:buClr>
              <a:buSzPts val="1800"/>
              <a:buChar char="-"/>
            </a:pPr>
            <a:r>
              <a:rPr lang="en" sz="1800">
                <a:solidFill>
                  <a:srgbClr val="FFFFFF"/>
                </a:solidFill>
              </a:rPr>
              <a:t>doing set tasks based on the software it is operating on</a:t>
            </a:r>
            <a:endParaRPr sz="1800">
              <a:solidFill>
                <a:srgbClr val="FFFFFF"/>
              </a:solidFill>
            </a:endParaRPr>
          </a:p>
          <a:p>
            <a:pPr marL="0" lvl="0" indent="0" algn="l" rtl="0">
              <a:spcBef>
                <a:spcPts val="0"/>
              </a:spcBef>
              <a:spcAft>
                <a:spcPts val="1600"/>
              </a:spcAft>
              <a:buNone/>
            </a:pPr>
            <a:endParaRPr sz="1800"/>
          </a:p>
        </p:txBody>
      </p:sp>
      <p:pic>
        <p:nvPicPr>
          <p:cNvPr id="433" name="Google Shape;433;p63"/>
          <p:cNvPicPr preferRelativeResize="0"/>
          <p:nvPr/>
        </p:nvPicPr>
        <p:blipFill>
          <a:blip r:embed="rId3">
            <a:alphaModFix/>
          </a:blip>
          <a:stretch>
            <a:fillRect/>
          </a:stretch>
        </p:blipFill>
        <p:spPr>
          <a:xfrm>
            <a:off x="3429188" y="2571750"/>
            <a:ext cx="2285625" cy="2285625"/>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p261"/>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661" name="Google Shape;2661;p261"/>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662" name="Google Shape;2662;p261"/>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663" name="Google Shape;2663;p261"/>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Key Acquisitions</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664" name="Google Shape;2664;p261"/>
          <p:cNvSpPr/>
          <p:nvPr/>
        </p:nvSpPr>
        <p:spPr>
          <a:xfrm>
            <a:off x="1" y="698959"/>
            <a:ext cx="9144000" cy="466281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April 2003:</a:t>
            </a:r>
            <a:r>
              <a:rPr lang="en" sz="1500" b="0" i="0" u="none" strike="noStrike" cap="none">
                <a:solidFill>
                  <a:schemeClr val="dk1"/>
                </a:solidFill>
                <a:latin typeface="Calibri"/>
                <a:ea typeface="Calibri"/>
                <a:cs typeface="Calibri"/>
                <a:sym typeface="Calibri"/>
              </a:rPr>
              <a:t> Applied Semantics (AdSense and AdWords) - 102m</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October 2004: </a:t>
            </a:r>
            <a:r>
              <a:rPr lang="en" sz="1500" b="0" i="0" u="none" strike="noStrike" cap="none">
                <a:solidFill>
                  <a:schemeClr val="dk1"/>
                </a:solidFill>
                <a:latin typeface="Calibri"/>
                <a:ea typeface="Calibri"/>
                <a:cs typeface="Calibri"/>
                <a:sym typeface="Calibri"/>
              </a:rPr>
              <a:t>Keyhole Corp. (Google Maps/ Google Earth) </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August 2005: </a:t>
            </a:r>
            <a:r>
              <a:rPr lang="en" sz="1500" b="0" i="0" u="none" strike="noStrike" cap="none">
                <a:solidFill>
                  <a:schemeClr val="dk1"/>
                </a:solidFill>
                <a:latin typeface="Calibri"/>
                <a:ea typeface="Calibri"/>
                <a:cs typeface="Calibri"/>
                <a:sym typeface="Calibri"/>
              </a:rPr>
              <a:t>Android 50m – Mobile Software</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October 2006: </a:t>
            </a:r>
            <a:r>
              <a:rPr lang="en" sz="1500" b="0" i="0" u="none" strike="noStrike" cap="none">
                <a:solidFill>
                  <a:schemeClr val="dk1"/>
                </a:solidFill>
                <a:latin typeface="Calibri"/>
                <a:ea typeface="Calibri"/>
                <a:cs typeface="Calibri"/>
                <a:sym typeface="Calibri"/>
              </a:rPr>
              <a:t>YouTube - 1.65B – Video sharing</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April 2007: </a:t>
            </a:r>
            <a:r>
              <a:rPr lang="en" sz="1500" b="0" i="0" u="none" strike="noStrike" cap="none">
                <a:solidFill>
                  <a:schemeClr val="dk1"/>
                </a:solidFill>
                <a:latin typeface="Calibri"/>
                <a:ea typeface="Calibri"/>
                <a:cs typeface="Calibri"/>
                <a:sym typeface="Calibri"/>
              </a:rPr>
              <a:t>Double Click - 3.1B – Online Advertising</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November 2009: </a:t>
            </a:r>
            <a:r>
              <a:rPr lang="en" sz="1500" b="0" i="0" u="none" strike="noStrike" cap="none">
                <a:solidFill>
                  <a:schemeClr val="dk1"/>
                </a:solidFill>
                <a:latin typeface="Calibri"/>
                <a:ea typeface="Calibri"/>
                <a:cs typeface="Calibri"/>
                <a:sym typeface="Calibri"/>
              </a:rPr>
              <a:t>AdMob - 750m – Mobile Advertising</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August 2011: </a:t>
            </a:r>
            <a:r>
              <a:rPr lang="en" sz="1500" b="0" i="0" u="none" strike="noStrike" cap="none">
                <a:solidFill>
                  <a:schemeClr val="dk1"/>
                </a:solidFill>
                <a:latin typeface="Calibri"/>
                <a:ea typeface="Calibri"/>
                <a:cs typeface="Calibri"/>
                <a:sym typeface="Calibri"/>
              </a:rPr>
              <a:t>Motorola 12.5B – Mobile Device Manufacturer</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September 2011:</a:t>
            </a:r>
            <a:r>
              <a:rPr lang="en" sz="1500" b="0" i="0" u="none" strike="noStrike" cap="none">
                <a:solidFill>
                  <a:schemeClr val="dk1"/>
                </a:solidFill>
                <a:latin typeface="Calibri"/>
                <a:ea typeface="Calibri"/>
                <a:cs typeface="Calibri"/>
                <a:sym typeface="Calibri"/>
              </a:rPr>
              <a:t> Zagat 151m – Restaurant reviews</a:t>
            </a:r>
            <a:endParaRPr sz="1100"/>
          </a:p>
          <a:p>
            <a:pPr marL="0" marR="0" lvl="0" indent="0" algn="l" rtl="0">
              <a:lnSpc>
                <a:spcPct val="100000"/>
              </a:lnSpc>
              <a:spcBef>
                <a:spcPts val="0"/>
              </a:spcBef>
              <a:spcAft>
                <a:spcPts val="0"/>
              </a:spcAft>
              <a:buClr>
                <a:srgbClr val="000000"/>
              </a:buClr>
              <a:buSzPts val="400"/>
              <a:buFont typeface="Calibri"/>
              <a:buNone/>
            </a:pPr>
            <a:r>
              <a:rPr lang="en" sz="1500" b="1" i="0" u="none" strike="noStrike" cap="none">
                <a:solidFill>
                  <a:srgbClr val="000000"/>
                </a:solidFill>
                <a:latin typeface="Calibri"/>
                <a:ea typeface="Calibri"/>
                <a:cs typeface="Calibri"/>
                <a:sym typeface="Calibri"/>
              </a:rPr>
              <a:t>During 2012:</a:t>
            </a:r>
            <a:endParaRPr sz="1100"/>
          </a:p>
          <a:p>
            <a:pPr marL="558800" marR="0" lvl="1" indent="-215900" algn="l" rtl="0">
              <a:lnSpc>
                <a:spcPct val="100000"/>
              </a:lnSpc>
              <a:spcBef>
                <a:spcPts val="200"/>
              </a:spcBef>
              <a:spcAft>
                <a:spcPts val="0"/>
              </a:spcAft>
              <a:buClr>
                <a:srgbClr val="538CD5"/>
              </a:buClr>
              <a:buSzPts val="1200"/>
              <a:buFont typeface="Arial"/>
              <a:buChar char="–"/>
            </a:pPr>
            <a:r>
              <a:rPr lang="en" sz="1200" b="0" i="0" u="none" strike="noStrike" cap="none">
                <a:solidFill>
                  <a:srgbClr val="000000"/>
                </a:solidFill>
                <a:latin typeface="Calibri"/>
                <a:ea typeface="Calibri"/>
                <a:cs typeface="Calibri"/>
                <a:sym typeface="Calibri"/>
              </a:rPr>
              <a:t>Meebo: Web-based instant messaging service ($100M)</a:t>
            </a:r>
            <a:endParaRPr sz="1100"/>
          </a:p>
          <a:p>
            <a:pPr marL="558800" marR="0" lvl="1" indent="-215900" algn="l" rtl="0">
              <a:lnSpc>
                <a:spcPct val="100000"/>
              </a:lnSpc>
              <a:spcBef>
                <a:spcPts val="200"/>
              </a:spcBef>
              <a:spcAft>
                <a:spcPts val="0"/>
              </a:spcAft>
              <a:buClr>
                <a:srgbClr val="538CD5"/>
              </a:buClr>
              <a:buSzPts val="1200"/>
              <a:buFont typeface="Arial"/>
              <a:buChar char="–"/>
            </a:pPr>
            <a:r>
              <a:rPr lang="en" sz="1200" b="0" i="0" u="none" strike="noStrike" cap="none">
                <a:solidFill>
                  <a:srgbClr val="000000"/>
                </a:solidFill>
                <a:latin typeface="Calibri"/>
                <a:ea typeface="Calibri"/>
                <a:cs typeface="Calibri"/>
                <a:sym typeface="Calibri"/>
              </a:rPr>
              <a:t>Sparrow: Email client for iOS and OSX devices ($25M)</a:t>
            </a:r>
            <a:endParaRPr sz="1100"/>
          </a:p>
          <a:p>
            <a:pPr marL="558800" marR="0" lvl="1" indent="-215900" algn="l" rtl="0">
              <a:lnSpc>
                <a:spcPct val="100000"/>
              </a:lnSpc>
              <a:spcBef>
                <a:spcPts val="200"/>
              </a:spcBef>
              <a:spcAft>
                <a:spcPts val="0"/>
              </a:spcAft>
              <a:buClr>
                <a:srgbClr val="538CD5"/>
              </a:buClr>
              <a:buSzPts val="1200"/>
              <a:buFont typeface="Arial"/>
              <a:buChar char="–"/>
            </a:pPr>
            <a:r>
              <a:rPr lang="en" sz="1200" b="0" i="0" u="none" strike="noStrike" cap="none">
                <a:solidFill>
                  <a:srgbClr val="000000"/>
                </a:solidFill>
                <a:latin typeface="Calibri"/>
                <a:ea typeface="Calibri"/>
                <a:cs typeface="Calibri"/>
                <a:sym typeface="Calibri"/>
              </a:rPr>
              <a:t>Wildfire: Social marketing software developer ($450M)</a:t>
            </a:r>
            <a:endParaRPr sz="1100"/>
          </a:p>
          <a:p>
            <a:pPr marL="558800" marR="0" lvl="1" indent="-215900" algn="l" rtl="0">
              <a:lnSpc>
                <a:spcPct val="100000"/>
              </a:lnSpc>
              <a:spcBef>
                <a:spcPts val="200"/>
              </a:spcBef>
              <a:spcAft>
                <a:spcPts val="0"/>
              </a:spcAft>
              <a:buClr>
                <a:srgbClr val="538CD5"/>
              </a:buClr>
              <a:buSzPts val="1200"/>
              <a:buFont typeface="Arial"/>
              <a:buChar char="–"/>
            </a:pPr>
            <a:r>
              <a:rPr lang="en" sz="1200" b="0" i="0" u="none" strike="noStrike" cap="none">
                <a:solidFill>
                  <a:srgbClr val="000000"/>
                </a:solidFill>
                <a:latin typeface="Calibri"/>
                <a:ea typeface="Calibri"/>
                <a:cs typeface="Calibri"/>
                <a:sym typeface="Calibri"/>
              </a:rPr>
              <a:t>Quickoffice: Productivity suite for Google Docs and smart devices.</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March 2013: </a:t>
            </a:r>
            <a:r>
              <a:rPr lang="en" sz="1500" b="0" i="0" u="none" strike="noStrike" cap="none">
                <a:solidFill>
                  <a:schemeClr val="dk1"/>
                </a:solidFill>
                <a:latin typeface="Calibri"/>
                <a:ea typeface="Calibri"/>
                <a:cs typeface="Calibri"/>
                <a:sym typeface="Calibri"/>
              </a:rPr>
              <a:t>DNNresearch Inc. 5m – Neural Networks</a:t>
            </a:r>
            <a:endParaRPr sz="1100"/>
          </a:p>
          <a:p>
            <a:pPr marL="0" marR="0" lvl="0" indent="0" algn="l" rtl="0">
              <a:lnSpc>
                <a:spcPct val="100000"/>
              </a:lnSpc>
              <a:spcBef>
                <a:spcPts val="80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May 2013: </a:t>
            </a:r>
            <a:r>
              <a:rPr lang="en" sz="1500" b="0" i="0" u="none" strike="noStrike" cap="none">
                <a:solidFill>
                  <a:schemeClr val="dk1"/>
                </a:solidFill>
                <a:latin typeface="Calibri"/>
                <a:ea typeface="Calibri"/>
                <a:cs typeface="Calibri"/>
                <a:sym typeface="Calibri"/>
              </a:rPr>
              <a:t>Makani Power 30m – Clean Energy</a:t>
            </a:r>
            <a:endParaRPr sz="1100"/>
          </a:p>
          <a:p>
            <a:pPr marL="0" marR="0" lvl="0" indent="0" algn="l" rtl="0">
              <a:lnSpc>
                <a:spcPct val="100000"/>
              </a:lnSpc>
              <a:spcBef>
                <a:spcPts val="800"/>
              </a:spcBef>
              <a:spcAft>
                <a:spcPts val="0"/>
              </a:spcAft>
              <a:buClr>
                <a:srgbClr val="3F3F3F"/>
              </a:buClr>
              <a:buSzPts val="400"/>
              <a:buFont typeface="Calibri"/>
              <a:buNone/>
            </a:pPr>
            <a:r>
              <a:rPr lang="en" sz="1500" b="0" i="0" u="none" strike="noStrike" cap="none">
                <a:solidFill>
                  <a:srgbClr val="3F3F3F"/>
                </a:solidFill>
                <a:latin typeface="Calibri"/>
                <a:ea typeface="Calibri"/>
                <a:cs typeface="Calibri"/>
                <a:sym typeface="Calibri"/>
              </a:rPr>
              <a:t> </a:t>
            </a:r>
            <a:endParaRPr sz="1100"/>
          </a:p>
        </p:txBody>
      </p:sp>
      <p:pic>
        <p:nvPicPr>
          <p:cNvPr id="2665" name="Google Shape;2665;p261"/>
          <p:cNvPicPr preferRelativeResize="0"/>
          <p:nvPr/>
        </p:nvPicPr>
        <p:blipFill rotWithShape="1">
          <a:blip r:embed="rId4">
            <a:alphaModFix/>
          </a:blip>
          <a:srcRect/>
          <a:stretch/>
        </p:blipFill>
        <p:spPr>
          <a:xfrm>
            <a:off x="6029545" y="1152841"/>
            <a:ext cx="1903356" cy="1903356"/>
          </a:xfrm>
          <a:prstGeom prst="rect">
            <a:avLst/>
          </a:prstGeom>
          <a:noFill/>
          <a:ln>
            <a:noFill/>
          </a:ln>
        </p:spPr>
      </p:pic>
      <p:pic>
        <p:nvPicPr>
          <p:cNvPr id="2666" name="Google Shape;2666;p261"/>
          <p:cNvPicPr preferRelativeResize="0"/>
          <p:nvPr/>
        </p:nvPicPr>
        <p:blipFill rotWithShape="1">
          <a:blip r:embed="rId5">
            <a:alphaModFix/>
          </a:blip>
          <a:srcRect/>
          <a:stretch/>
        </p:blipFill>
        <p:spPr>
          <a:xfrm>
            <a:off x="5656375" y="491159"/>
            <a:ext cx="3922578" cy="1537159"/>
          </a:xfrm>
          <a:prstGeom prst="rect">
            <a:avLst/>
          </a:prstGeom>
          <a:noFill/>
          <a:ln>
            <a:noFill/>
          </a:ln>
        </p:spPr>
      </p:pic>
      <p:pic>
        <p:nvPicPr>
          <p:cNvPr id="2667" name="Google Shape;2667;p261"/>
          <p:cNvPicPr preferRelativeResize="0"/>
          <p:nvPr/>
        </p:nvPicPr>
        <p:blipFill rotWithShape="1">
          <a:blip r:embed="rId6">
            <a:alphaModFix/>
          </a:blip>
          <a:srcRect/>
          <a:stretch/>
        </p:blipFill>
        <p:spPr>
          <a:xfrm>
            <a:off x="7007928" y="2555137"/>
            <a:ext cx="1002124" cy="1002124"/>
          </a:xfrm>
          <a:prstGeom prst="rect">
            <a:avLst/>
          </a:prstGeom>
          <a:noFill/>
          <a:ln>
            <a:noFill/>
          </a:ln>
        </p:spPr>
      </p:pic>
      <p:pic>
        <p:nvPicPr>
          <p:cNvPr id="2668" name="Google Shape;2668;p261"/>
          <p:cNvPicPr preferRelativeResize="0"/>
          <p:nvPr/>
        </p:nvPicPr>
        <p:blipFill rotWithShape="1">
          <a:blip r:embed="rId7">
            <a:alphaModFix/>
          </a:blip>
          <a:srcRect/>
          <a:stretch/>
        </p:blipFill>
        <p:spPr>
          <a:xfrm>
            <a:off x="5587999" y="3198128"/>
            <a:ext cx="3556000" cy="1524000"/>
          </a:xfrm>
          <a:prstGeom prst="rect">
            <a:avLst/>
          </a:prstGeom>
          <a:noFill/>
          <a:ln>
            <a:noFill/>
          </a:ln>
        </p:spPr>
      </p:pic>
      <p:grpSp>
        <p:nvGrpSpPr>
          <p:cNvPr id="2669" name="Google Shape;2669;p261"/>
          <p:cNvGrpSpPr/>
          <p:nvPr/>
        </p:nvGrpSpPr>
        <p:grpSpPr>
          <a:xfrm>
            <a:off x="-124425" y="-90857"/>
            <a:ext cx="10536938" cy="789807"/>
            <a:chOff x="-124425" y="-90857"/>
            <a:chExt cx="10536938" cy="789807"/>
          </a:xfrm>
        </p:grpSpPr>
        <p:pic>
          <p:nvPicPr>
            <p:cNvPr id="2670" name="Google Shape;2670;p261"/>
            <p:cNvPicPr preferRelativeResize="0"/>
            <p:nvPr/>
          </p:nvPicPr>
          <p:blipFill rotWithShape="1">
            <a:blip r:embed="rId8">
              <a:alphaModFix/>
            </a:blip>
            <a:srcRect b="55179"/>
            <a:stretch/>
          </p:blipFill>
          <p:spPr>
            <a:xfrm>
              <a:off x="-124425" y="-90857"/>
              <a:ext cx="3533775" cy="789800"/>
            </a:xfrm>
            <a:prstGeom prst="rect">
              <a:avLst/>
            </a:prstGeom>
            <a:noFill/>
            <a:ln>
              <a:noFill/>
            </a:ln>
          </p:spPr>
        </p:pic>
        <p:pic>
          <p:nvPicPr>
            <p:cNvPr id="2671" name="Google Shape;2671;p261"/>
            <p:cNvPicPr preferRelativeResize="0"/>
            <p:nvPr/>
          </p:nvPicPr>
          <p:blipFill rotWithShape="1">
            <a:blip r:embed="rId8">
              <a:alphaModFix/>
            </a:blip>
            <a:srcRect b="55179"/>
            <a:stretch/>
          </p:blipFill>
          <p:spPr>
            <a:xfrm>
              <a:off x="3409350" y="-90857"/>
              <a:ext cx="3533775" cy="789800"/>
            </a:xfrm>
            <a:prstGeom prst="rect">
              <a:avLst/>
            </a:prstGeom>
            <a:noFill/>
            <a:ln>
              <a:noFill/>
            </a:ln>
          </p:spPr>
        </p:pic>
        <p:pic>
          <p:nvPicPr>
            <p:cNvPr id="2672" name="Google Shape;2672;p261"/>
            <p:cNvPicPr preferRelativeResize="0"/>
            <p:nvPr/>
          </p:nvPicPr>
          <p:blipFill rotWithShape="1">
            <a:blip r:embed="rId8">
              <a:alphaModFix/>
            </a:blip>
            <a:srcRect b="55179"/>
            <a:stretch/>
          </p:blipFill>
          <p:spPr>
            <a:xfrm>
              <a:off x="6878738" y="-90857"/>
              <a:ext cx="3533775" cy="789800"/>
            </a:xfrm>
            <a:prstGeom prst="rect">
              <a:avLst/>
            </a:prstGeom>
            <a:noFill/>
            <a:ln>
              <a:noFill/>
            </a:ln>
          </p:spPr>
        </p:pic>
        <p:pic>
          <p:nvPicPr>
            <p:cNvPr id="2673" name="Google Shape;2673;p261"/>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674" name="Google Shape;2674;p261"/>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262"/>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681" name="Google Shape;2681;p262"/>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682" name="Google Shape;2682;p262"/>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683" name="Google Shape;2683;p262"/>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Key Acquisitions (Cont.)</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684" name="Google Shape;2684;p262"/>
          <p:cNvSpPr/>
          <p:nvPr/>
        </p:nvSpPr>
        <p:spPr>
          <a:xfrm>
            <a:off x="0" y="698946"/>
            <a:ext cx="7764900" cy="4083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F3F3F"/>
              </a:buClr>
              <a:buSzPts val="400"/>
              <a:buFont typeface="Calibri"/>
              <a:buNone/>
            </a:pPr>
            <a:r>
              <a:rPr lang="en" sz="1500" b="1" i="0" u="none" strike="noStrike" cap="none">
                <a:solidFill>
                  <a:srgbClr val="3F3F3F"/>
                </a:solidFill>
                <a:latin typeface="Calibri"/>
                <a:ea typeface="Calibri"/>
                <a:cs typeface="Calibri"/>
                <a:sym typeface="Calibri"/>
              </a:rPr>
              <a:t> </a:t>
            </a:r>
            <a:r>
              <a:rPr lang="en" sz="1500" b="1" i="0" u="none" strike="noStrike" cap="none">
                <a:solidFill>
                  <a:schemeClr val="dk1"/>
                </a:solidFill>
                <a:latin typeface="Calibri"/>
                <a:ea typeface="Calibri"/>
                <a:cs typeface="Calibri"/>
                <a:sym typeface="Calibri"/>
              </a:rPr>
              <a:t>June 2013</a:t>
            </a:r>
            <a:r>
              <a:rPr lang="en" sz="1500" b="1" i="0" u="none" strike="noStrike" cap="none">
                <a:solidFill>
                  <a:srgbClr val="3F3F3F"/>
                </a:solidFill>
                <a:latin typeface="Calibri"/>
                <a:ea typeface="Calibri"/>
                <a:cs typeface="Calibri"/>
                <a:sym typeface="Calibri"/>
              </a:rPr>
              <a:t>: </a:t>
            </a:r>
            <a:r>
              <a:rPr lang="en" sz="1500" b="0" i="0" u="none" strike="noStrike" cap="none">
                <a:solidFill>
                  <a:srgbClr val="3F3F3F"/>
                </a:solidFill>
                <a:latin typeface="Calibri"/>
                <a:ea typeface="Calibri"/>
                <a:cs typeface="Calibri"/>
                <a:sym typeface="Calibri"/>
              </a:rPr>
              <a:t>Waze 966m –Navigation Software</a:t>
            </a:r>
            <a:endParaRPr sz="1100"/>
          </a:p>
          <a:p>
            <a:pPr marL="0" marR="0" lvl="0" indent="0" algn="l" rtl="0">
              <a:lnSpc>
                <a:spcPct val="100000"/>
              </a:lnSpc>
              <a:spcBef>
                <a:spcPts val="800"/>
              </a:spcBef>
              <a:spcAft>
                <a:spcPts val="0"/>
              </a:spcAft>
              <a:buClr>
                <a:srgbClr val="3F3F3F"/>
              </a:buClr>
              <a:buSzPts val="400"/>
              <a:buFont typeface="Calibri"/>
              <a:buNone/>
            </a:pPr>
            <a:r>
              <a:rPr lang="en" sz="1500" b="1" i="0" u="none" strike="noStrike" cap="none">
                <a:solidFill>
                  <a:srgbClr val="3F3F3F"/>
                </a:solidFill>
                <a:latin typeface="Calibri"/>
                <a:ea typeface="Calibri"/>
                <a:cs typeface="Calibri"/>
                <a:sym typeface="Calibri"/>
              </a:rPr>
              <a:t> </a:t>
            </a:r>
            <a:r>
              <a:rPr lang="en" sz="1500" b="1" i="0" u="none" strike="noStrike" cap="none">
                <a:solidFill>
                  <a:srgbClr val="000000"/>
                </a:solidFill>
                <a:latin typeface="Calibri"/>
                <a:ea typeface="Calibri"/>
                <a:cs typeface="Calibri"/>
                <a:sym typeface="Calibri"/>
              </a:rPr>
              <a:t>December 2013</a:t>
            </a:r>
            <a:r>
              <a:rPr lang="en" sz="1500" b="1" i="0" u="none" strike="noStrike" cap="none">
                <a:solidFill>
                  <a:srgbClr val="3F3F3F"/>
                </a:solidFill>
                <a:latin typeface="Calibri"/>
                <a:ea typeface="Calibri"/>
                <a:cs typeface="Calibri"/>
                <a:sym typeface="Calibri"/>
              </a:rPr>
              <a:t>:</a:t>
            </a:r>
            <a:r>
              <a:rPr lang="en" sz="1500" b="0" i="0" u="none" strike="noStrike" cap="none">
                <a:solidFill>
                  <a:srgbClr val="3F3F3F"/>
                </a:solidFill>
                <a:latin typeface="Calibri"/>
                <a:ea typeface="Calibri"/>
                <a:cs typeface="Calibri"/>
                <a:sym typeface="Calibri"/>
              </a:rPr>
              <a:t> Boston Dynamics 500m - Robotics</a:t>
            </a:r>
            <a:endParaRPr sz="1100"/>
          </a:p>
          <a:p>
            <a:pPr marL="0" marR="0" lvl="0" indent="0" algn="l" rtl="0">
              <a:lnSpc>
                <a:spcPct val="100000"/>
              </a:lnSpc>
              <a:spcBef>
                <a:spcPts val="800"/>
              </a:spcBef>
              <a:spcAft>
                <a:spcPts val="0"/>
              </a:spcAft>
              <a:buClr>
                <a:srgbClr val="3F3F3F"/>
              </a:buClr>
              <a:buSzPts val="400"/>
              <a:buFont typeface="Calibri"/>
              <a:buNone/>
            </a:pPr>
            <a:r>
              <a:rPr lang="en" sz="1500" b="1" i="0" u="none" strike="noStrike" cap="none">
                <a:solidFill>
                  <a:srgbClr val="3F3F3F"/>
                </a:solidFill>
                <a:latin typeface="Calibri"/>
                <a:ea typeface="Calibri"/>
                <a:cs typeface="Calibri"/>
                <a:sym typeface="Calibri"/>
              </a:rPr>
              <a:t> </a:t>
            </a:r>
            <a:r>
              <a:rPr lang="en" sz="1500" b="1" i="0" u="none" strike="noStrike" cap="none">
                <a:solidFill>
                  <a:srgbClr val="000000"/>
                </a:solidFill>
                <a:latin typeface="Calibri"/>
                <a:ea typeface="Calibri"/>
                <a:cs typeface="Calibri"/>
                <a:sym typeface="Calibri"/>
              </a:rPr>
              <a:t>January 2014</a:t>
            </a:r>
            <a:r>
              <a:rPr lang="en" sz="1500" b="1" i="0" u="none" strike="noStrike" cap="none">
                <a:solidFill>
                  <a:srgbClr val="3F3F3F"/>
                </a:solidFill>
                <a:latin typeface="Calibri"/>
                <a:ea typeface="Calibri"/>
                <a:cs typeface="Calibri"/>
                <a:sym typeface="Calibri"/>
              </a:rPr>
              <a:t>: </a:t>
            </a:r>
            <a:r>
              <a:rPr lang="en" sz="1500" b="0" i="0" u="none" strike="noStrike" cap="none">
                <a:solidFill>
                  <a:srgbClr val="3F3F3F"/>
                </a:solidFill>
                <a:latin typeface="Calibri"/>
                <a:ea typeface="Calibri"/>
                <a:cs typeface="Calibri"/>
                <a:sym typeface="Calibri"/>
              </a:rPr>
              <a:t>DeepMind Technologies 650m – Artificial Intelligence </a:t>
            </a:r>
            <a:endParaRPr sz="1100"/>
          </a:p>
          <a:p>
            <a:pPr marL="0" marR="0" lvl="0" indent="0" algn="l" rtl="0">
              <a:lnSpc>
                <a:spcPct val="100000"/>
              </a:lnSpc>
              <a:spcBef>
                <a:spcPts val="800"/>
              </a:spcBef>
              <a:spcAft>
                <a:spcPts val="0"/>
              </a:spcAft>
              <a:buClr>
                <a:srgbClr val="3F3F3F"/>
              </a:buClr>
              <a:buSzPts val="400"/>
              <a:buFont typeface="Calibri"/>
              <a:buNone/>
            </a:pPr>
            <a:r>
              <a:rPr lang="en" sz="1500" b="0" i="0" u="none" strike="noStrike" cap="none">
                <a:solidFill>
                  <a:srgbClr val="3F3F3F"/>
                </a:solidFill>
                <a:latin typeface="Calibri"/>
                <a:ea typeface="Calibri"/>
                <a:cs typeface="Calibri"/>
                <a:sym typeface="Calibri"/>
              </a:rPr>
              <a:t> </a:t>
            </a:r>
            <a:r>
              <a:rPr lang="en" sz="1500" b="1" i="0" u="none" strike="noStrike" cap="none">
                <a:solidFill>
                  <a:srgbClr val="000000"/>
                </a:solidFill>
                <a:latin typeface="Calibri"/>
                <a:ea typeface="Calibri"/>
                <a:cs typeface="Calibri"/>
                <a:sym typeface="Calibri"/>
              </a:rPr>
              <a:t>February 2014</a:t>
            </a:r>
            <a:r>
              <a:rPr lang="en" sz="1500" b="1" i="0" u="none" strike="noStrike" cap="none">
                <a:solidFill>
                  <a:srgbClr val="3F3F3F"/>
                </a:solidFill>
                <a:latin typeface="Calibri"/>
                <a:ea typeface="Calibri"/>
                <a:cs typeface="Calibri"/>
                <a:sym typeface="Calibri"/>
              </a:rPr>
              <a:t>: </a:t>
            </a:r>
            <a:r>
              <a:rPr lang="en" sz="1500" b="0" i="0" u="none" strike="noStrike" cap="none">
                <a:solidFill>
                  <a:srgbClr val="3F3F3F"/>
                </a:solidFill>
                <a:latin typeface="Calibri"/>
                <a:ea typeface="Calibri"/>
                <a:cs typeface="Calibri"/>
                <a:sym typeface="Calibri"/>
              </a:rPr>
              <a:t>Nest 3.2B – Home Automation</a:t>
            </a:r>
            <a:endParaRPr sz="1100"/>
          </a:p>
          <a:p>
            <a:pPr marL="0" marR="0" lvl="0" indent="0" algn="l" rtl="0">
              <a:lnSpc>
                <a:spcPct val="100000"/>
              </a:lnSpc>
              <a:spcBef>
                <a:spcPts val="800"/>
              </a:spcBef>
              <a:spcAft>
                <a:spcPts val="0"/>
              </a:spcAft>
              <a:buClr>
                <a:srgbClr val="3F3F3F"/>
              </a:buClr>
              <a:buSzPts val="400"/>
              <a:buFont typeface="Calibri"/>
              <a:buNone/>
            </a:pPr>
            <a:r>
              <a:rPr lang="en" sz="1500" b="1" i="0" u="none" strike="noStrike" cap="none">
                <a:solidFill>
                  <a:srgbClr val="3F3F3F"/>
                </a:solidFill>
                <a:latin typeface="Calibri"/>
                <a:ea typeface="Calibri"/>
                <a:cs typeface="Calibri"/>
                <a:sym typeface="Calibri"/>
              </a:rPr>
              <a:t> </a:t>
            </a:r>
            <a:r>
              <a:rPr lang="en" sz="1500" b="1" i="0" u="none" strike="noStrike" cap="none">
                <a:solidFill>
                  <a:srgbClr val="000000"/>
                </a:solidFill>
                <a:latin typeface="Calibri"/>
                <a:ea typeface="Calibri"/>
                <a:cs typeface="Calibri"/>
                <a:sym typeface="Calibri"/>
              </a:rPr>
              <a:t>April 2014: </a:t>
            </a:r>
            <a:r>
              <a:rPr lang="en" sz="1500" b="0" i="0" u="none" strike="noStrike" cap="none">
                <a:solidFill>
                  <a:srgbClr val="3F3F3F"/>
                </a:solidFill>
                <a:latin typeface="Calibri"/>
                <a:ea typeface="Calibri"/>
                <a:cs typeface="Calibri"/>
                <a:sym typeface="Calibri"/>
              </a:rPr>
              <a:t>Titan Aerospace 60m – Drones and UAVS</a:t>
            </a:r>
            <a:endParaRPr sz="1100"/>
          </a:p>
          <a:p>
            <a:pPr marL="0" marR="0" lvl="0" indent="0" algn="l" rtl="0">
              <a:lnSpc>
                <a:spcPct val="100000"/>
              </a:lnSpc>
              <a:spcBef>
                <a:spcPts val="800"/>
              </a:spcBef>
              <a:spcAft>
                <a:spcPts val="0"/>
              </a:spcAft>
              <a:buClr>
                <a:srgbClr val="3F3F3F"/>
              </a:buClr>
              <a:buSzPts val="400"/>
              <a:buFont typeface="Calibri"/>
              <a:buNone/>
            </a:pPr>
            <a:r>
              <a:rPr lang="en" sz="1500" b="0" i="0" u="none" strike="noStrike" cap="none">
                <a:solidFill>
                  <a:srgbClr val="3F3F3F"/>
                </a:solidFill>
                <a:latin typeface="Calibri"/>
                <a:ea typeface="Calibri"/>
                <a:cs typeface="Calibri"/>
                <a:sym typeface="Calibri"/>
              </a:rPr>
              <a:t> </a:t>
            </a:r>
            <a:r>
              <a:rPr lang="en" sz="1500" b="1" i="0" u="none" strike="noStrike" cap="none">
                <a:solidFill>
                  <a:srgbClr val="000000"/>
                </a:solidFill>
                <a:latin typeface="Calibri"/>
                <a:ea typeface="Calibri"/>
                <a:cs typeface="Calibri"/>
                <a:sym typeface="Calibri"/>
              </a:rPr>
              <a:t>June 2014: </a:t>
            </a:r>
            <a:r>
              <a:rPr lang="en" sz="1500" b="0" i="0" u="none" strike="noStrike" cap="none">
                <a:solidFill>
                  <a:srgbClr val="3F3F3F"/>
                </a:solidFill>
                <a:latin typeface="Calibri"/>
                <a:ea typeface="Calibri"/>
                <a:cs typeface="Calibri"/>
                <a:sym typeface="Calibri"/>
              </a:rPr>
              <a:t>Skybox Imaging – 500m - Satellite</a:t>
            </a:r>
            <a:endParaRPr sz="1100"/>
          </a:p>
          <a:p>
            <a:pPr marL="0" marR="0" lvl="0" indent="0" algn="l" rtl="0">
              <a:lnSpc>
                <a:spcPct val="100000"/>
              </a:lnSpc>
              <a:spcBef>
                <a:spcPts val="800"/>
              </a:spcBef>
              <a:spcAft>
                <a:spcPts val="0"/>
              </a:spcAft>
              <a:buClr>
                <a:srgbClr val="3F3F3F"/>
              </a:buClr>
              <a:buSzPts val="400"/>
              <a:buFont typeface="Calibri"/>
              <a:buNone/>
            </a:pPr>
            <a:r>
              <a:rPr lang="en" sz="1500" b="1" i="0" u="none" strike="noStrike" cap="none">
                <a:solidFill>
                  <a:srgbClr val="3F3F3F"/>
                </a:solidFill>
                <a:latin typeface="Calibri"/>
                <a:ea typeface="Calibri"/>
                <a:cs typeface="Calibri"/>
                <a:sym typeface="Calibri"/>
              </a:rPr>
              <a:t> </a:t>
            </a:r>
            <a:r>
              <a:rPr lang="en" sz="1500" b="1">
                <a:solidFill>
                  <a:schemeClr val="dk1"/>
                </a:solidFill>
                <a:latin typeface="Calibri"/>
                <a:ea typeface="Calibri"/>
                <a:cs typeface="Calibri"/>
                <a:sym typeface="Calibri"/>
              </a:rPr>
              <a:t>July 2014: </a:t>
            </a:r>
            <a:r>
              <a:rPr lang="en" sz="1500">
                <a:solidFill>
                  <a:srgbClr val="3F3F3F"/>
                </a:solidFill>
                <a:latin typeface="Calibri"/>
                <a:ea typeface="Calibri"/>
                <a:cs typeface="Calibri"/>
                <a:sym typeface="Calibri"/>
              </a:rPr>
              <a:t>Dropcam – 517m – Home Monitoring</a:t>
            </a:r>
            <a:endParaRPr sz="1500" b="1">
              <a:solidFill>
                <a:srgbClr val="3F3F3F"/>
              </a:solidFill>
              <a:latin typeface="Calibri"/>
              <a:ea typeface="Calibri"/>
              <a:cs typeface="Calibri"/>
              <a:sym typeface="Calibri"/>
            </a:endParaRPr>
          </a:p>
          <a:p>
            <a:pPr marL="0" marR="0" lvl="0" indent="0" algn="l" rtl="0">
              <a:lnSpc>
                <a:spcPct val="100000"/>
              </a:lnSpc>
              <a:spcBef>
                <a:spcPts val="800"/>
              </a:spcBef>
              <a:spcAft>
                <a:spcPts val="0"/>
              </a:spcAft>
              <a:buClr>
                <a:srgbClr val="3F3F3F"/>
              </a:buClr>
              <a:buSzPts val="400"/>
              <a:buFont typeface="Calibri"/>
              <a:buNone/>
            </a:pPr>
            <a:r>
              <a:rPr lang="en" sz="1500" b="1">
                <a:latin typeface="Calibri"/>
                <a:ea typeface="Calibri"/>
                <a:cs typeface="Calibri"/>
                <a:sym typeface="Calibri"/>
              </a:rPr>
              <a:t> September 2016: </a:t>
            </a:r>
            <a:r>
              <a:rPr lang="en" sz="1500">
                <a:latin typeface="Calibri"/>
                <a:ea typeface="Calibri"/>
                <a:cs typeface="Calibri"/>
                <a:sym typeface="Calibri"/>
              </a:rPr>
              <a:t>Apigee for $625M (Google Cloud Platform)</a:t>
            </a:r>
            <a:endParaRPr sz="1500">
              <a:latin typeface="Calibri"/>
              <a:ea typeface="Calibri"/>
              <a:cs typeface="Calibri"/>
              <a:sym typeface="Calibri"/>
            </a:endParaRPr>
          </a:p>
          <a:p>
            <a:pPr marL="0" marR="0" lvl="0" indent="0" algn="l" rtl="0">
              <a:lnSpc>
                <a:spcPct val="100000"/>
              </a:lnSpc>
              <a:spcBef>
                <a:spcPts val="800"/>
              </a:spcBef>
              <a:spcAft>
                <a:spcPts val="0"/>
              </a:spcAft>
              <a:buClr>
                <a:srgbClr val="3F3F3F"/>
              </a:buClr>
              <a:buSzPts val="400"/>
              <a:buFont typeface="Calibri"/>
              <a:buNone/>
            </a:pPr>
            <a:r>
              <a:rPr lang="en" sz="1500">
                <a:latin typeface="Calibri"/>
                <a:ea typeface="Calibri"/>
                <a:cs typeface="Calibri"/>
                <a:sym typeface="Calibri"/>
              </a:rPr>
              <a:t> </a:t>
            </a:r>
            <a:r>
              <a:rPr lang="en" sz="1500" b="1">
                <a:latin typeface="Calibri"/>
                <a:ea typeface="Calibri"/>
                <a:cs typeface="Calibri"/>
                <a:sym typeface="Calibri"/>
              </a:rPr>
              <a:t>September 2017: </a:t>
            </a:r>
            <a:r>
              <a:rPr lang="en" sz="1500">
                <a:latin typeface="Calibri"/>
                <a:ea typeface="Calibri"/>
                <a:cs typeface="Calibri"/>
                <a:sym typeface="Calibri"/>
              </a:rPr>
              <a:t>HTC Design Team for $1.1B (Google Pixel)</a:t>
            </a:r>
            <a:endParaRPr sz="1500">
              <a:latin typeface="Calibri"/>
              <a:ea typeface="Calibri"/>
              <a:cs typeface="Calibri"/>
              <a:sym typeface="Calibri"/>
            </a:endParaRPr>
          </a:p>
          <a:p>
            <a:pPr marL="0" marR="0" lvl="0" indent="0" algn="l" rtl="0">
              <a:lnSpc>
                <a:spcPct val="100000"/>
              </a:lnSpc>
              <a:spcBef>
                <a:spcPts val="800"/>
              </a:spcBef>
              <a:spcAft>
                <a:spcPts val="0"/>
              </a:spcAft>
              <a:buClr>
                <a:srgbClr val="3F3F3F"/>
              </a:buClr>
              <a:buSzPts val="400"/>
              <a:buFont typeface="Calibri"/>
              <a:buNone/>
            </a:pPr>
            <a:r>
              <a:rPr lang="en" sz="1500">
                <a:latin typeface="Calibri"/>
                <a:ea typeface="Calibri"/>
                <a:cs typeface="Calibri"/>
                <a:sym typeface="Calibri"/>
              </a:rPr>
              <a:t> </a:t>
            </a:r>
            <a:r>
              <a:rPr lang="en" sz="1500" b="1">
                <a:latin typeface="Calibri"/>
                <a:ea typeface="Calibri"/>
                <a:cs typeface="Calibri"/>
                <a:sym typeface="Calibri"/>
              </a:rPr>
              <a:t>December 2018: </a:t>
            </a:r>
            <a:r>
              <a:rPr lang="en" sz="1500">
                <a:latin typeface="Calibri"/>
                <a:ea typeface="Calibri"/>
                <a:cs typeface="Calibri"/>
                <a:sym typeface="Calibri"/>
              </a:rPr>
              <a:t>Sigmoid Labs for $40M</a:t>
            </a:r>
            <a:endParaRPr sz="1500">
              <a:latin typeface="Calibri"/>
              <a:ea typeface="Calibri"/>
              <a:cs typeface="Calibri"/>
              <a:sym typeface="Calibri"/>
            </a:endParaRPr>
          </a:p>
          <a:p>
            <a:pPr marL="0" marR="0" lvl="0" indent="0" algn="l" rtl="0">
              <a:lnSpc>
                <a:spcPct val="100000"/>
              </a:lnSpc>
              <a:spcBef>
                <a:spcPts val="800"/>
              </a:spcBef>
              <a:spcAft>
                <a:spcPts val="0"/>
              </a:spcAft>
              <a:buClr>
                <a:srgbClr val="3F3F3F"/>
              </a:buClr>
              <a:buSzPts val="400"/>
              <a:buFont typeface="Calibri"/>
              <a:buNone/>
            </a:pPr>
            <a:r>
              <a:rPr lang="en" sz="1500">
                <a:latin typeface="Calibri"/>
                <a:ea typeface="Calibri"/>
                <a:cs typeface="Calibri"/>
                <a:sym typeface="Calibri"/>
              </a:rPr>
              <a:t> </a:t>
            </a:r>
            <a:r>
              <a:rPr lang="en" sz="1500" b="1">
                <a:latin typeface="Calibri"/>
                <a:ea typeface="Calibri"/>
                <a:cs typeface="Calibri"/>
                <a:sym typeface="Calibri"/>
              </a:rPr>
              <a:t>January 2019: </a:t>
            </a:r>
            <a:r>
              <a:rPr lang="en" sz="1500">
                <a:latin typeface="Calibri"/>
                <a:ea typeface="Calibri"/>
                <a:cs typeface="Calibri"/>
                <a:sym typeface="Calibri"/>
              </a:rPr>
              <a:t>Superpod for $60M (Google Assistant)</a:t>
            </a:r>
            <a:endParaRPr sz="1500">
              <a:latin typeface="Calibri"/>
              <a:ea typeface="Calibri"/>
              <a:cs typeface="Calibri"/>
              <a:sym typeface="Calibri"/>
            </a:endParaRPr>
          </a:p>
          <a:p>
            <a:pPr marL="0" marR="0" lvl="0" indent="0" algn="l" rtl="0">
              <a:lnSpc>
                <a:spcPct val="100000"/>
              </a:lnSpc>
              <a:spcBef>
                <a:spcPts val="800"/>
              </a:spcBef>
              <a:spcAft>
                <a:spcPts val="0"/>
              </a:spcAft>
              <a:buClr>
                <a:srgbClr val="3F3F3F"/>
              </a:buClr>
              <a:buSzPts val="400"/>
              <a:buFont typeface="Calibri"/>
              <a:buNone/>
            </a:pPr>
            <a:r>
              <a:rPr lang="en" sz="1500">
                <a:latin typeface="Calibri"/>
                <a:ea typeface="Calibri"/>
                <a:cs typeface="Calibri"/>
                <a:sym typeface="Calibri"/>
              </a:rPr>
              <a:t> </a:t>
            </a:r>
            <a:r>
              <a:rPr lang="en" sz="1500" b="1">
                <a:latin typeface="Calibri"/>
                <a:ea typeface="Calibri"/>
                <a:cs typeface="Calibri"/>
                <a:sym typeface="Calibri"/>
              </a:rPr>
              <a:t>June 2019: </a:t>
            </a:r>
            <a:r>
              <a:rPr lang="en" sz="1500">
                <a:latin typeface="Calibri"/>
                <a:ea typeface="Calibri"/>
                <a:cs typeface="Calibri"/>
                <a:sym typeface="Calibri"/>
              </a:rPr>
              <a:t>Looker for $2.6B (Google Cloud Platform)</a:t>
            </a:r>
            <a:endParaRPr sz="1500">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400"/>
              <a:buFont typeface="Calibri"/>
              <a:buNone/>
            </a:pPr>
            <a:r>
              <a:rPr lang="en" sz="1500" b="0" i="0" u="none" strike="noStrike" cap="none">
                <a:solidFill>
                  <a:srgbClr val="000000"/>
                </a:solidFill>
                <a:latin typeface="Calibri"/>
                <a:ea typeface="Calibri"/>
                <a:cs typeface="Calibri"/>
                <a:sym typeface="Calibri"/>
              </a:rPr>
              <a:t>As of </a:t>
            </a:r>
            <a:r>
              <a:rPr lang="en" sz="1500">
                <a:latin typeface="Calibri"/>
                <a:ea typeface="Calibri"/>
                <a:cs typeface="Calibri"/>
                <a:sym typeface="Calibri"/>
              </a:rPr>
              <a:t>June 2019</a:t>
            </a:r>
            <a:r>
              <a:rPr lang="en" sz="1500" b="0" i="0" u="none" strike="noStrike" cap="none">
                <a:solidFill>
                  <a:srgbClr val="000000"/>
                </a:solidFill>
                <a:latin typeface="Calibri"/>
                <a:ea typeface="Calibri"/>
                <a:cs typeface="Calibri"/>
                <a:sym typeface="Calibri"/>
              </a:rPr>
              <a:t> , Google as acquired </a:t>
            </a:r>
            <a:r>
              <a:rPr lang="en" sz="1500">
                <a:latin typeface="Calibri"/>
                <a:ea typeface="Calibri"/>
                <a:cs typeface="Calibri"/>
                <a:sym typeface="Calibri"/>
              </a:rPr>
              <a:t>227</a:t>
            </a:r>
            <a:r>
              <a:rPr lang="en" sz="1500" b="0" i="0" u="none" strike="noStrike" cap="none">
                <a:solidFill>
                  <a:srgbClr val="000000"/>
                </a:solidFill>
                <a:latin typeface="Calibri"/>
                <a:ea typeface="Calibri"/>
                <a:cs typeface="Calibri"/>
                <a:sym typeface="Calibri"/>
              </a:rPr>
              <a:t> companies.</a:t>
            </a:r>
            <a:endParaRPr sz="1100"/>
          </a:p>
        </p:txBody>
      </p:sp>
      <p:pic>
        <p:nvPicPr>
          <p:cNvPr id="2685" name="Google Shape;2685;p262"/>
          <p:cNvPicPr preferRelativeResize="0"/>
          <p:nvPr/>
        </p:nvPicPr>
        <p:blipFill rotWithShape="1">
          <a:blip r:embed="rId4">
            <a:alphaModFix/>
          </a:blip>
          <a:srcRect/>
          <a:stretch/>
        </p:blipFill>
        <p:spPr>
          <a:xfrm>
            <a:off x="6768709" y="1612397"/>
            <a:ext cx="2082796" cy="671702"/>
          </a:xfrm>
          <a:prstGeom prst="rect">
            <a:avLst/>
          </a:prstGeom>
          <a:noFill/>
          <a:ln>
            <a:noFill/>
          </a:ln>
        </p:spPr>
      </p:pic>
      <p:pic>
        <p:nvPicPr>
          <p:cNvPr id="2686" name="Google Shape;2686;p262"/>
          <p:cNvPicPr preferRelativeResize="0"/>
          <p:nvPr/>
        </p:nvPicPr>
        <p:blipFill rotWithShape="1">
          <a:blip r:embed="rId5">
            <a:alphaModFix/>
          </a:blip>
          <a:srcRect/>
          <a:stretch/>
        </p:blipFill>
        <p:spPr>
          <a:xfrm>
            <a:off x="6040080" y="396995"/>
            <a:ext cx="2976685" cy="1420690"/>
          </a:xfrm>
          <a:prstGeom prst="rect">
            <a:avLst/>
          </a:prstGeom>
          <a:noFill/>
          <a:ln>
            <a:noFill/>
          </a:ln>
        </p:spPr>
      </p:pic>
      <p:pic>
        <p:nvPicPr>
          <p:cNvPr id="2687" name="Google Shape;2687;p262"/>
          <p:cNvPicPr preferRelativeResize="0"/>
          <p:nvPr/>
        </p:nvPicPr>
        <p:blipFill rotWithShape="1">
          <a:blip r:embed="rId6">
            <a:alphaModFix/>
          </a:blip>
          <a:srcRect/>
          <a:stretch/>
        </p:blipFill>
        <p:spPr>
          <a:xfrm>
            <a:off x="5941031" y="3306943"/>
            <a:ext cx="2093912" cy="2093912"/>
          </a:xfrm>
          <a:prstGeom prst="rect">
            <a:avLst/>
          </a:prstGeom>
          <a:noFill/>
          <a:ln>
            <a:noFill/>
          </a:ln>
        </p:spPr>
      </p:pic>
      <p:pic>
        <p:nvPicPr>
          <p:cNvPr id="2688" name="Google Shape;2688;p262"/>
          <p:cNvPicPr preferRelativeResize="0"/>
          <p:nvPr/>
        </p:nvPicPr>
        <p:blipFill rotWithShape="1">
          <a:blip r:embed="rId7">
            <a:alphaModFix/>
          </a:blip>
          <a:srcRect/>
          <a:stretch/>
        </p:blipFill>
        <p:spPr>
          <a:xfrm>
            <a:off x="6635183" y="2704490"/>
            <a:ext cx="2259622" cy="1063050"/>
          </a:xfrm>
          <a:prstGeom prst="rect">
            <a:avLst/>
          </a:prstGeom>
          <a:noFill/>
          <a:ln>
            <a:noFill/>
          </a:ln>
        </p:spPr>
      </p:pic>
      <p:grpSp>
        <p:nvGrpSpPr>
          <p:cNvPr id="2689" name="Google Shape;2689;p262"/>
          <p:cNvGrpSpPr/>
          <p:nvPr/>
        </p:nvGrpSpPr>
        <p:grpSpPr>
          <a:xfrm>
            <a:off x="-124425" y="-90857"/>
            <a:ext cx="10536938" cy="789807"/>
            <a:chOff x="-124425" y="-90857"/>
            <a:chExt cx="10536938" cy="789807"/>
          </a:xfrm>
        </p:grpSpPr>
        <p:pic>
          <p:nvPicPr>
            <p:cNvPr id="2690" name="Google Shape;2690;p262"/>
            <p:cNvPicPr preferRelativeResize="0"/>
            <p:nvPr/>
          </p:nvPicPr>
          <p:blipFill rotWithShape="1">
            <a:blip r:embed="rId8">
              <a:alphaModFix/>
            </a:blip>
            <a:srcRect b="55179"/>
            <a:stretch/>
          </p:blipFill>
          <p:spPr>
            <a:xfrm>
              <a:off x="-124425" y="-90857"/>
              <a:ext cx="3533775" cy="789800"/>
            </a:xfrm>
            <a:prstGeom prst="rect">
              <a:avLst/>
            </a:prstGeom>
            <a:noFill/>
            <a:ln>
              <a:noFill/>
            </a:ln>
          </p:spPr>
        </p:pic>
        <p:pic>
          <p:nvPicPr>
            <p:cNvPr id="2691" name="Google Shape;2691;p262"/>
            <p:cNvPicPr preferRelativeResize="0"/>
            <p:nvPr/>
          </p:nvPicPr>
          <p:blipFill rotWithShape="1">
            <a:blip r:embed="rId8">
              <a:alphaModFix/>
            </a:blip>
            <a:srcRect b="55179"/>
            <a:stretch/>
          </p:blipFill>
          <p:spPr>
            <a:xfrm>
              <a:off x="3409350" y="-90857"/>
              <a:ext cx="3533775" cy="789800"/>
            </a:xfrm>
            <a:prstGeom prst="rect">
              <a:avLst/>
            </a:prstGeom>
            <a:noFill/>
            <a:ln>
              <a:noFill/>
            </a:ln>
          </p:spPr>
        </p:pic>
        <p:pic>
          <p:nvPicPr>
            <p:cNvPr id="2692" name="Google Shape;2692;p262"/>
            <p:cNvPicPr preferRelativeResize="0"/>
            <p:nvPr/>
          </p:nvPicPr>
          <p:blipFill rotWithShape="1">
            <a:blip r:embed="rId8">
              <a:alphaModFix/>
            </a:blip>
            <a:srcRect b="55179"/>
            <a:stretch/>
          </p:blipFill>
          <p:spPr>
            <a:xfrm>
              <a:off x="6878738" y="-90857"/>
              <a:ext cx="3533775" cy="789800"/>
            </a:xfrm>
            <a:prstGeom prst="rect">
              <a:avLst/>
            </a:prstGeom>
            <a:noFill/>
            <a:ln>
              <a:noFill/>
            </a:ln>
          </p:spPr>
        </p:pic>
        <p:pic>
          <p:nvPicPr>
            <p:cNvPr id="2693" name="Google Shape;2693;p262"/>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694" name="Google Shape;2694;p262"/>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263"/>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01" name="Google Shape;2701;p263"/>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702" name="Google Shape;2702;p263"/>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03" name="Google Shape;2703;p263"/>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Company Overview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04" name="Google Shape;2704;p263"/>
          <p:cNvSpPr txBox="1"/>
          <p:nvPr/>
        </p:nvSpPr>
        <p:spPr>
          <a:xfrm>
            <a:off x="311700" y="835838"/>
            <a:ext cx="8520599" cy="3521129"/>
          </a:xfrm>
          <a:prstGeom prst="rect">
            <a:avLst/>
          </a:prstGeom>
          <a:noFill/>
          <a:ln>
            <a:noFill/>
          </a:ln>
        </p:spPr>
        <p:txBody>
          <a:bodyPr spcFirstLastPara="1" wrap="square" lIns="68575" tIns="34275" rIns="68575" bIns="34275" anchor="t" anchorCtr="0">
            <a:noAutofit/>
          </a:bodyPr>
          <a:lstStyle/>
          <a:p>
            <a:pPr marL="254000" marR="0" lvl="0" indent="-304800" algn="l" rtl="0">
              <a:lnSpc>
                <a:spcPct val="100000"/>
              </a:lnSpc>
              <a:spcBef>
                <a:spcPts val="0"/>
              </a:spcBef>
              <a:spcAft>
                <a:spcPts val="0"/>
              </a:spcAft>
              <a:buClr>
                <a:schemeClr val="accent1"/>
              </a:buClr>
              <a:buSzPts val="3000"/>
              <a:buFont typeface="Arial"/>
              <a:buChar char="•"/>
            </a:pPr>
            <a:r>
              <a:rPr lang="en" sz="3000" b="0" i="0" u="none" strike="noStrike" cap="none" baseline="30000">
                <a:solidFill>
                  <a:srgbClr val="000000"/>
                </a:solidFill>
                <a:latin typeface="Calibri"/>
                <a:ea typeface="Calibri"/>
                <a:cs typeface="Calibri"/>
                <a:sym typeface="Calibri"/>
              </a:rPr>
              <a:t>Focused on improving the ways people connect with information</a:t>
            </a:r>
            <a:endParaRPr sz="3000"/>
          </a:p>
          <a:p>
            <a:pPr marL="254000" marR="0" lvl="0" indent="-304800" algn="l" rtl="0">
              <a:lnSpc>
                <a:spcPct val="100000"/>
              </a:lnSpc>
              <a:spcBef>
                <a:spcPts val="500"/>
              </a:spcBef>
              <a:spcAft>
                <a:spcPts val="0"/>
              </a:spcAft>
              <a:buClr>
                <a:schemeClr val="accent1"/>
              </a:buClr>
              <a:buSzPts val="3000"/>
              <a:buFont typeface="Arial"/>
              <a:buChar char="•"/>
            </a:pPr>
            <a:r>
              <a:rPr lang="en" sz="3000" b="0" i="0" u="none" strike="noStrike" cap="none" baseline="30000">
                <a:solidFill>
                  <a:srgbClr val="000000"/>
                </a:solidFill>
                <a:latin typeface="Calibri"/>
                <a:ea typeface="Calibri"/>
                <a:cs typeface="Calibri"/>
                <a:sym typeface="Calibri"/>
              </a:rPr>
              <a:t>Organize the world’s information and make it universally accessible and useful. </a:t>
            </a:r>
            <a:endParaRPr sz="3000"/>
          </a:p>
          <a:p>
            <a:pPr marL="254000" marR="0" lvl="0" indent="-304800" algn="l" rtl="0">
              <a:lnSpc>
                <a:spcPct val="100000"/>
              </a:lnSpc>
              <a:spcBef>
                <a:spcPts val="500"/>
              </a:spcBef>
              <a:spcAft>
                <a:spcPts val="0"/>
              </a:spcAft>
              <a:buClr>
                <a:schemeClr val="accent1"/>
              </a:buClr>
              <a:buSzPts val="3000"/>
              <a:buFont typeface="Arial"/>
              <a:buChar char="•"/>
            </a:pPr>
            <a:r>
              <a:rPr lang="en" sz="3000" b="0" i="0" u="none" strike="noStrike" cap="none" baseline="30000">
                <a:solidFill>
                  <a:srgbClr val="000000"/>
                </a:solidFill>
                <a:latin typeface="Calibri"/>
                <a:ea typeface="Calibri"/>
                <a:cs typeface="Calibri"/>
                <a:sym typeface="Calibri"/>
              </a:rPr>
              <a:t>Innovations in </a:t>
            </a:r>
            <a:r>
              <a:rPr lang="en" sz="3000" b="1" i="0" u="none" strike="noStrike" cap="none" baseline="30000">
                <a:solidFill>
                  <a:srgbClr val="000000"/>
                </a:solidFill>
                <a:latin typeface="Calibri"/>
                <a:ea typeface="Calibri"/>
                <a:cs typeface="Calibri"/>
                <a:sym typeface="Calibri"/>
              </a:rPr>
              <a:t>web search </a:t>
            </a:r>
            <a:r>
              <a:rPr lang="en" sz="3000" b="0" i="0" u="none" strike="noStrike" cap="none" baseline="30000">
                <a:solidFill>
                  <a:srgbClr val="000000"/>
                </a:solidFill>
                <a:latin typeface="Calibri"/>
                <a:ea typeface="Calibri"/>
                <a:cs typeface="Calibri"/>
                <a:sym typeface="Calibri"/>
              </a:rPr>
              <a:t>and </a:t>
            </a:r>
            <a:r>
              <a:rPr lang="en" sz="3000" b="1" i="0" u="none" strike="noStrike" cap="none" baseline="30000">
                <a:solidFill>
                  <a:srgbClr val="000000"/>
                </a:solidFill>
                <a:latin typeface="Calibri"/>
                <a:ea typeface="Calibri"/>
                <a:cs typeface="Calibri"/>
                <a:sym typeface="Calibri"/>
              </a:rPr>
              <a:t>advertising </a:t>
            </a:r>
            <a:r>
              <a:rPr lang="en" sz="3000" b="0" i="0" u="none" strike="noStrike" cap="none" baseline="30000">
                <a:solidFill>
                  <a:srgbClr val="000000"/>
                </a:solidFill>
                <a:latin typeface="Calibri"/>
                <a:ea typeface="Calibri"/>
                <a:cs typeface="Calibri"/>
                <a:sym typeface="Calibri"/>
              </a:rPr>
              <a:t>have made their website a top internet property and their brand one of the most recognized in the world.</a:t>
            </a:r>
            <a:endParaRPr sz="3000"/>
          </a:p>
          <a:p>
            <a:pPr marL="254000" marR="0" lvl="0" indent="-304800" algn="l" rtl="0">
              <a:lnSpc>
                <a:spcPct val="100000"/>
              </a:lnSpc>
              <a:spcBef>
                <a:spcPts val="500"/>
              </a:spcBef>
              <a:spcAft>
                <a:spcPts val="0"/>
              </a:spcAft>
              <a:buClr>
                <a:schemeClr val="accent1"/>
              </a:buClr>
              <a:buSzPts val="3000"/>
              <a:buFont typeface="Arial"/>
              <a:buChar char="•"/>
            </a:pPr>
            <a:r>
              <a:rPr lang="en" sz="3000" b="0" i="0" u="none" strike="noStrike" cap="none" baseline="30000">
                <a:solidFill>
                  <a:srgbClr val="000000"/>
                </a:solidFill>
                <a:latin typeface="Calibri"/>
                <a:ea typeface="Calibri"/>
                <a:cs typeface="Calibri"/>
                <a:sym typeface="Calibri"/>
              </a:rPr>
              <a:t>Revenues primarily by delivering relevant, cost-effective </a:t>
            </a:r>
            <a:r>
              <a:rPr lang="en" sz="3000" b="1" i="0" u="none" strike="noStrike" cap="none" baseline="30000">
                <a:solidFill>
                  <a:srgbClr val="000000"/>
                </a:solidFill>
                <a:latin typeface="Calibri"/>
                <a:ea typeface="Calibri"/>
                <a:cs typeface="Calibri"/>
                <a:sym typeface="Calibri"/>
              </a:rPr>
              <a:t>online advertising</a:t>
            </a:r>
            <a:r>
              <a:rPr lang="en" sz="3000" b="0" i="0" u="none" strike="noStrike" cap="none" baseline="30000">
                <a:solidFill>
                  <a:srgbClr val="000000"/>
                </a:solidFill>
                <a:latin typeface="Calibri"/>
                <a:ea typeface="Calibri"/>
                <a:cs typeface="Calibri"/>
                <a:sym typeface="Calibri"/>
              </a:rPr>
              <a:t>.</a:t>
            </a:r>
            <a:endParaRPr sz="3000"/>
          </a:p>
          <a:p>
            <a:pPr marL="254000" marR="0" lvl="0" indent="-304800" algn="l" rtl="0">
              <a:lnSpc>
                <a:spcPct val="100000"/>
              </a:lnSpc>
              <a:spcBef>
                <a:spcPts val="500"/>
              </a:spcBef>
              <a:spcAft>
                <a:spcPts val="0"/>
              </a:spcAft>
              <a:buClr>
                <a:schemeClr val="accent1"/>
              </a:buClr>
              <a:buSzPts val="3000"/>
              <a:buFont typeface="Arial"/>
              <a:buChar char="•"/>
            </a:pPr>
            <a:r>
              <a:rPr lang="en" sz="3000" b="0" i="0" u="none" strike="noStrike" cap="none" baseline="30000">
                <a:solidFill>
                  <a:srgbClr val="000000"/>
                </a:solidFill>
                <a:latin typeface="Calibri"/>
                <a:ea typeface="Calibri"/>
                <a:cs typeface="Calibri"/>
                <a:sym typeface="Calibri"/>
              </a:rPr>
              <a:t>Google’s </a:t>
            </a:r>
            <a:r>
              <a:rPr lang="en" sz="3000" b="1" i="0" u="none" strike="noStrike" cap="none" baseline="30000">
                <a:solidFill>
                  <a:srgbClr val="000000"/>
                </a:solidFill>
                <a:latin typeface="Calibri"/>
                <a:ea typeface="Calibri"/>
                <a:cs typeface="Calibri"/>
                <a:sym typeface="Calibri"/>
              </a:rPr>
              <a:t>AdWords </a:t>
            </a:r>
            <a:r>
              <a:rPr lang="en" sz="3000" b="0" i="0" u="none" strike="noStrike" cap="none" baseline="30000">
                <a:solidFill>
                  <a:srgbClr val="000000"/>
                </a:solidFill>
                <a:latin typeface="Calibri"/>
                <a:ea typeface="Calibri"/>
                <a:cs typeface="Calibri"/>
                <a:sym typeface="Calibri"/>
              </a:rPr>
              <a:t>program and </a:t>
            </a:r>
            <a:r>
              <a:rPr lang="en" sz="3000" b="1" i="0" u="none" strike="noStrike" cap="none" baseline="30000">
                <a:solidFill>
                  <a:srgbClr val="000000"/>
                </a:solidFill>
                <a:latin typeface="Calibri"/>
                <a:ea typeface="Calibri"/>
                <a:cs typeface="Calibri"/>
                <a:sym typeface="Calibri"/>
              </a:rPr>
              <a:t>AdSense</a:t>
            </a:r>
            <a:r>
              <a:rPr lang="en" sz="3000" b="0" i="0" u="none" strike="noStrike" cap="none" baseline="30000">
                <a:solidFill>
                  <a:srgbClr val="000000"/>
                </a:solidFill>
                <a:latin typeface="Calibri"/>
                <a:ea typeface="Calibri"/>
                <a:cs typeface="Calibri"/>
                <a:sym typeface="Calibri"/>
              </a:rPr>
              <a:t> program to promote their products and services with advertising</a:t>
            </a:r>
            <a:endParaRPr sz="3000"/>
          </a:p>
          <a:p>
            <a:pPr marL="254000" marR="0" lvl="0" indent="-254000" algn="l" rtl="0">
              <a:lnSpc>
                <a:spcPct val="100000"/>
              </a:lnSpc>
              <a:spcBef>
                <a:spcPts val="500"/>
              </a:spcBef>
              <a:spcAft>
                <a:spcPts val="0"/>
              </a:spcAft>
              <a:buClr>
                <a:schemeClr val="dk1"/>
              </a:buClr>
              <a:buSzPts val="2400"/>
              <a:buFont typeface="Arial"/>
              <a:buNone/>
            </a:pPr>
            <a:endParaRPr sz="2000" b="0" i="0" u="none" strike="noStrike" cap="none">
              <a:solidFill>
                <a:schemeClr val="dk2"/>
              </a:solidFill>
              <a:latin typeface="Calibri"/>
              <a:ea typeface="Calibri"/>
              <a:cs typeface="Calibri"/>
              <a:sym typeface="Calibri"/>
            </a:endParaRPr>
          </a:p>
        </p:txBody>
      </p:sp>
      <p:grpSp>
        <p:nvGrpSpPr>
          <p:cNvPr id="2705" name="Google Shape;2705;p263"/>
          <p:cNvGrpSpPr/>
          <p:nvPr/>
        </p:nvGrpSpPr>
        <p:grpSpPr>
          <a:xfrm>
            <a:off x="-124425" y="-90857"/>
            <a:ext cx="10536938" cy="789807"/>
            <a:chOff x="-124425" y="-90857"/>
            <a:chExt cx="10536938" cy="789807"/>
          </a:xfrm>
        </p:grpSpPr>
        <p:pic>
          <p:nvPicPr>
            <p:cNvPr id="2706" name="Google Shape;2706;p263"/>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2707" name="Google Shape;2707;p263"/>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2708" name="Google Shape;2708;p263"/>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2709" name="Google Shape;2709;p263"/>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710" name="Google Shape;2710;p263"/>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Overview</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264"/>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17" name="Google Shape;2717;p264"/>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718" name="Google Shape;2718;p264"/>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19" name="Google Shape;2719;p264"/>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and Services – For All</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20" name="Google Shape;2720;p264"/>
          <p:cNvSpPr txBox="1"/>
          <p:nvPr/>
        </p:nvSpPr>
        <p:spPr>
          <a:xfrm>
            <a:off x="2413138" y="763243"/>
            <a:ext cx="2925600" cy="44358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Play</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Play Apps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Play Games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Play Movies &amp; TV</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Play Newsstand</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Store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Sync</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Wi-Fi</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 for Education</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Google+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Hangouts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Inbox by Gmail</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Keep</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Maps</a:t>
            </a:r>
            <a:endParaRPr sz="11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21" name="Google Shape;2721;p264"/>
          <p:cNvSpPr txBox="1"/>
          <p:nvPr/>
        </p:nvSpPr>
        <p:spPr>
          <a:xfrm>
            <a:off x="4888210" y="763243"/>
            <a:ext cx="1926600" cy="44358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News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Nexus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Nik Collection</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OnHub</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Photos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Pixel</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Project Fi</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Scholar</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Search</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Sheets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Sites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Slides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SmartBox</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Tango</a:t>
            </a:r>
            <a:endParaRPr sz="11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22" name="Google Shape;2722;p264"/>
          <p:cNvSpPr txBox="1"/>
          <p:nvPr/>
        </p:nvSpPr>
        <p:spPr>
          <a:xfrm>
            <a:off x="6996680" y="763243"/>
            <a:ext cx="2157000" cy="24045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400" b="0" i="0" u="none" strike="noStrike" cap="none">
                <a:solidFill>
                  <a:srgbClr val="3F3F3F"/>
                </a:solidFill>
                <a:latin typeface="Calibri"/>
                <a:ea typeface="Calibri"/>
                <a:cs typeface="Calibri"/>
                <a:sym typeface="Calibri"/>
              </a:rPr>
              <a:t> Tilt Brush</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rgbClr val="3F3F3F"/>
                </a:solidFill>
                <a:latin typeface="Calibri"/>
                <a:ea typeface="Calibri"/>
                <a:cs typeface="Calibri"/>
                <a:sym typeface="Calibri"/>
              </a:rPr>
              <a:t> Translate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rgbClr val="3F3F3F"/>
                </a:solidFill>
                <a:latin typeface="Calibri"/>
                <a:ea typeface="Calibri"/>
                <a:cs typeface="Calibri"/>
                <a:sym typeface="Calibri"/>
              </a:rPr>
              <a:t> Voice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rgbClr val="3F3F3F"/>
                </a:solidFill>
                <a:latin typeface="Calibri"/>
                <a:ea typeface="Calibri"/>
                <a:cs typeface="Calibri"/>
                <a:sym typeface="Calibri"/>
              </a:rPr>
              <a:t> Waze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rgbClr val="3F3F3F"/>
                </a:solidFill>
                <a:latin typeface="Calibri"/>
                <a:ea typeface="Calibri"/>
                <a:cs typeface="Calibri"/>
                <a:sym typeface="Calibri"/>
              </a:rPr>
              <a:t> YouTube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YouTube Gaming</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YouTube Kids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 Zagat</a:t>
            </a:r>
            <a:endParaRPr sz="1100"/>
          </a:p>
        </p:txBody>
      </p:sp>
      <p:sp>
        <p:nvSpPr>
          <p:cNvPr id="2723" name="Google Shape;2723;p264"/>
          <p:cNvSpPr/>
          <p:nvPr/>
        </p:nvSpPr>
        <p:spPr>
          <a:xfrm>
            <a:off x="361507" y="763243"/>
            <a:ext cx="3259500" cy="4224300"/>
          </a:xfrm>
          <a:prstGeom prst="rect">
            <a:avLst/>
          </a:prstGeom>
          <a:noFill/>
          <a:ln>
            <a:noFill/>
          </a:ln>
        </p:spPr>
        <p:txBody>
          <a:bodyPr spcFirstLastPara="1" wrap="square" lIns="68575" tIns="34275" rIns="68575" bIns="34275" anchor="t" anchorCtr="0">
            <a:noAutofit/>
          </a:bodyPr>
          <a:lstStyle/>
          <a:p>
            <a:pPr marL="342900" marR="0" lvl="0" indent="-336550" algn="l" rtl="0">
              <a:lnSpc>
                <a:spcPct val="100000"/>
              </a:lnSpc>
              <a:spcBef>
                <a:spcPts val="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Auto</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OS</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One</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Pay</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Phones</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Tablets</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Android Wear</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rgbClr val="3F3F3F"/>
                </a:solidFill>
                <a:latin typeface="Calibri"/>
                <a:ea typeface="Calibri"/>
                <a:cs typeface="Calibri"/>
                <a:sym typeface="Calibri"/>
              </a:rPr>
              <a:t>Calendar</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Cardboard</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Chrome</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Chrome Web Store</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Chromebook</a:t>
            </a:r>
            <a:endParaRPr sz="1100"/>
          </a:p>
          <a:p>
            <a:pPr marL="342900" marR="0" lvl="0" indent="-336550" algn="l" rtl="0">
              <a:lnSpc>
                <a:spcPct val="100000"/>
              </a:lnSpc>
              <a:spcBef>
                <a:spcPts val="8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Chromecast</a:t>
            </a:r>
            <a:endParaRPr sz="1100"/>
          </a:p>
        </p:txBody>
      </p:sp>
      <p:pic>
        <p:nvPicPr>
          <p:cNvPr id="2724" name="Google Shape;2724;p264"/>
          <p:cNvPicPr preferRelativeResize="0"/>
          <p:nvPr/>
        </p:nvPicPr>
        <p:blipFill rotWithShape="1">
          <a:blip r:embed="rId4">
            <a:alphaModFix/>
          </a:blip>
          <a:srcRect/>
          <a:stretch/>
        </p:blipFill>
        <p:spPr>
          <a:xfrm>
            <a:off x="6082275" y="3109400"/>
            <a:ext cx="2998176" cy="2034100"/>
          </a:xfrm>
          <a:prstGeom prst="rect">
            <a:avLst/>
          </a:prstGeom>
          <a:noFill/>
          <a:ln>
            <a:noFill/>
          </a:ln>
        </p:spPr>
      </p:pic>
      <p:grpSp>
        <p:nvGrpSpPr>
          <p:cNvPr id="2725" name="Google Shape;2725;p264"/>
          <p:cNvGrpSpPr/>
          <p:nvPr/>
        </p:nvGrpSpPr>
        <p:grpSpPr>
          <a:xfrm>
            <a:off x="-124425" y="-90857"/>
            <a:ext cx="10536938" cy="789807"/>
            <a:chOff x="-124425" y="-90857"/>
            <a:chExt cx="10536938" cy="789807"/>
          </a:xfrm>
        </p:grpSpPr>
        <p:pic>
          <p:nvPicPr>
            <p:cNvPr id="2726" name="Google Shape;2726;p264"/>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727" name="Google Shape;2727;p264"/>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728" name="Google Shape;2728;p264"/>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729" name="Google Shape;2729;p264"/>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730" name="Google Shape;2730;p264"/>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Products and Services for all</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pic>
        <p:nvPicPr>
          <p:cNvPr id="2736" name="Google Shape;2736;p265" descr="Bus417p-1.jpg"/>
          <p:cNvPicPr preferRelativeResize="0"/>
          <p:nvPr/>
        </p:nvPicPr>
        <p:blipFill rotWithShape="1">
          <a:blip r:embed="rId3">
            <a:alphaModFix/>
          </a:blip>
          <a:srcRect/>
          <a:stretch/>
        </p:blipFill>
        <p:spPr>
          <a:xfrm>
            <a:off x="816675" y="1107350"/>
            <a:ext cx="7510649" cy="3583350"/>
          </a:xfrm>
          <a:prstGeom prst="rect">
            <a:avLst/>
          </a:prstGeom>
          <a:noFill/>
          <a:ln>
            <a:noFill/>
          </a:ln>
        </p:spPr>
      </p:pic>
      <p:sp>
        <p:nvSpPr>
          <p:cNvPr id="2737" name="Google Shape;2737;p265"/>
          <p:cNvSpPr/>
          <p:nvPr/>
        </p:nvSpPr>
        <p:spPr>
          <a:xfrm>
            <a:off x="0" y="-20293"/>
            <a:ext cx="9144000" cy="6573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38" name="Google Shape;2738;p265"/>
          <p:cNvPicPr preferRelativeResize="0"/>
          <p:nvPr/>
        </p:nvPicPr>
        <p:blipFill rotWithShape="1">
          <a:blip r:embed="rId4">
            <a:alphaModFix/>
          </a:blip>
          <a:srcRect/>
          <a:stretch/>
        </p:blipFill>
        <p:spPr>
          <a:xfrm>
            <a:off x="7924406" y="-90852"/>
            <a:ext cx="1219594" cy="789811"/>
          </a:xfrm>
          <a:prstGeom prst="rect">
            <a:avLst/>
          </a:prstGeom>
          <a:noFill/>
          <a:ln>
            <a:noFill/>
          </a:ln>
        </p:spPr>
      </p:pic>
      <p:sp>
        <p:nvSpPr>
          <p:cNvPr id="2739" name="Google Shape;2739;p265"/>
          <p:cNvSpPr txBox="1"/>
          <p:nvPr/>
        </p:nvSpPr>
        <p:spPr>
          <a:xfrm>
            <a:off x="0" y="-35279"/>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40" name="Google Shape;2740;p265"/>
          <p:cNvSpPr txBox="1"/>
          <p:nvPr/>
        </p:nvSpPr>
        <p:spPr>
          <a:xfrm>
            <a:off x="0" y="-35279"/>
            <a:ext cx="7810200" cy="1142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and Services – For All</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741" name="Google Shape;2741;p265"/>
          <p:cNvGrpSpPr/>
          <p:nvPr/>
        </p:nvGrpSpPr>
        <p:grpSpPr>
          <a:xfrm>
            <a:off x="-124425" y="-90857"/>
            <a:ext cx="10536938" cy="789807"/>
            <a:chOff x="-124425" y="-90857"/>
            <a:chExt cx="10536938" cy="789807"/>
          </a:xfrm>
        </p:grpSpPr>
        <p:pic>
          <p:nvPicPr>
            <p:cNvPr id="2742" name="Google Shape;2742;p265"/>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743" name="Google Shape;2743;p265"/>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744" name="Google Shape;2744;p265"/>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745" name="Google Shape;2745;p265"/>
            <p:cNvPicPr preferRelativeResize="0"/>
            <p:nvPr/>
          </p:nvPicPr>
          <p:blipFill rotWithShape="1">
            <a:blip r:embed="rId4">
              <a:alphaModFix/>
            </a:blip>
            <a:srcRect/>
            <a:stretch/>
          </p:blipFill>
          <p:spPr>
            <a:xfrm>
              <a:off x="8223450" y="-90850"/>
              <a:ext cx="789800" cy="789800"/>
            </a:xfrm>
            <a:prstGeom prst="rect">
              <a:avLst/>
            </a:prstGeom>
            <a:noFill/>
            <a:ln>
              <a:noFill/>
            </a:ln>
          </p:spPr>
        </p:pic>
      </p:grpSp>
      <p:sp>
        <p:nvSpPr>
          <p:cNvPr id="2746" name="Google Shape;2746;p265"/>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Products and Services for all</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pic>
        <p:nvPicPr>
          <p:cNvPr id="2752" name="Google Shape;2752;p266" descr="bus417p-2.jpg"/>
          <p:cNvPicPr preferRelativeResize="0"/>
          <p:nvPr/>
        </p:nvPicPr>
        <p:blipFill rotWithShape="1">
          <a:blip r:embed="rId3">
            <a:alphaModFix/>
          </a:blip>
          <a:srcRect/>
          <a:stretch/>
        </p:blipFill>
        <p:spPr>
          <a:xfrm>
            <a:off x="4877701" y="3060009"/>
            <a:ext cx="4266298" cy="2083489"/>
          </a:xfrm>
          <a:prstGeom prst="rect">
            <a:avLst/>
          </a:prstGeom>
          <a:noFill/>
          <a:ln>
            <a:noFill/>
          </a:ln>
        </p:spPr>
      </p:pic>
      <p:sp>
        <p:nvSpPr>
          <p:cNvPr id="2753" name="Google Shape;2753;p266"/>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54" name="Google Shape;2754;p266"/>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2755" name="Google Shape;2755;p266"/>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56" name="Google Shape;2756;p266"/>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and Services: For Business</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57" name="Google Shape;2757;p266"/>
          <p:cNvSpPr txBox="1"/>
          <p:nvPr/>
        </p:nvSpPr>
        <p:spPr>
          <a:xfrm>
            <a:off x="114298" y="733969"/>
            <a:ext cx="3145219" cy="4228081"/>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AdMob</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AdSense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AdWords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AdWords Express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Analytics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Android for Work</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Blogger</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Chrome for Work</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DoubleClick by Google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 Suite</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Cloud Platform</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Domains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Maps Business View</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Maps for Work</a:t>
            </a:r>
            <a:endParaRPr sz="1100"/>
          </a:p>
        </p:txBody>
      </p:sp>
      <p:sp>
        <p:nvSpPr>
          <p:cNvPr id="2758" name="Google Shape;2758;p266"/>
          <p:cNvSpPr txBox="1"/>
          <p:nvPr/>
        </p:nvSpPr>
        <p:spPr>
          <a:xfrm>
            <a:off x="3259519" y="733969"/>
            <a:ext cx="3204723" cy="3620221"/>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Merchant Center</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My Business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Search for Work</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Shopping Campaigns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Surveys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Tag Manager</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Trends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Trusted Stores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Web Designer</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Google+ Brands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Local Inventory Ads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Search Console</a:t>
            </a:r>
            <a:endParaRPr sz="1100"/>
          </a:p>
        </p:txBody>
      </p:sp>
      <p:grpSp>
        <p:nvGrpSpPr>
          <p:cNvPr id="2759" name="Google Shape;2759;p266"/>
          <p:cNvGrpSpPr/>
          <p:nvPr/>
        </p:nvGrpSpPr>
        <p:grpSpPr>
          <a:xfrm>
            <a:off x="-124425" y="-90857"/>
            <a:ext cx="10536938" cy="789807"/>
            <a:chOff x="-124425" y="-90857"/>
            <a:chExt cx="10536938" cy="789807"/>
          </a:xfrm>
        </p:grpSpPr>
        <p:pic>
          <p:nvPicPr>
            <p:cNvPr id="2760" name="Google Shape;2760;p266"/>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761" name="Google Shape;2761;p266"/>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762" name="Google Shape;2762;p266"/>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763" name="Google Shape;2763;p266"/>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764" name="Google Shape;2764;p266"/>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Products and Services for Business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p267"/>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71" name="Google Shape;2771;p267"/>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772" name="Google Shape;2772;p267"/>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73" name="Google Shape;2773;p267"/>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AdWords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774" name="Google Shape;2774;p267"/>
          <p:cNvPicPr preferRelativeResize="0"/>
          <p:nvPr/>
        </p:nvPicPr>
        <p:blipFill rotWithShape="1">
          <a:blip r:embed="rId4">
            <a:alphaModFix/>
          </a:blip>
          <a:srcRect/>
          <a:stretch/>
        </p:blipFill>
        <p:spPr>
          <a:xfrm>
            <a:off x="116675" y="758213"/>
            <a:ext cx="7337175" cy="3627075"/>
          </a:xfrm>
          <a:prstGeom prst="rect">
            <a:avLst/>
          </a:prstGeom>
          <a:noFill/>
          <a:ln>
            <a:noFill/>
          </a:ln>
        </p:spPr>
      </p:pic>
      <p:grpSp>
        <p:nvGrpSpPr>
          <p:cNvPr id="2775" name="Google Shape;2775;p267"/>
          <p:cNvGrpSpPr/>
          <p:nvPr/>
        </p:nvGrpSpPr>
        <p:grpSpPr>
          <a:xfrm>
            <a:off x="-124425" y="-90857"/>
            <a:ext cx="10536938" cy="789807"/>
            <a:chOff x="-124425" y="-90857"/>
            <a:chExt cx="10536938" cy="789807"/>
          </a:xfrm>
        </p:grpSpPr>
        <p:pic>
          <p:nvPicPr>
            <p:cNvPr id="2776" name="Google Shape;2776;p267"/>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777" name="Google Shape;2777;p267"/>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778" name="Google Shape;2778;p267"/>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779" name="Google Shape;2779;p267"/>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780" name="Google Shape;2780;p267"/>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AdWords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2781" name="Google Shape;2781;p267"/>
          <p:cNvSpPr/>
          <p:nvPr/>
        </p:nvSpPr>
        <p:spPr>
          <a:xfrm>
            <a:off x="5232875" y="1618975"/>
            <a:ext cx="2577300" cy="306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67"/>
          <p:cNvSpPr txBox="1"/>
          <p:nvPr/>
        </p:nvSpPr>
        <p:spPr>
          <a:xfrm>
            <a:off x="5373725" y="1543825"/>
            <a:ext cx="3694200" cy="3521100"/>
          </a:xfrm>
          <a:prstGeom prst="rect">
            <a:avLst/>
          </a:prstGeom>
          <a:noFill/>
          <a:ln>
            <a:noFill/>
          </a:ln>
        </p:spPr>
        <p:txBody>
          <a:bodyPr spcFirstLastPara="1" wrap="square" lIns="68575" tIns="34275" rIns="68575" bIns="34275" anchor="t" anchorCtr="0">
            <a:noAutofit/>
          </a:bodyPr>
          <a:lstStyle/>
          <a:p>
            <a:pPr marL="254000" marR="0" lvl="0" indent="-234950" algn="l" rtl="0">
              <a:lnSpc>
                <a:spcPct val="80000"/>
              </a:lnSpc>
              <a:spcBef>
                <a:spcPts val="0"/>
              </a:spcBef>
              <a:spcAft>
                <a:spcPts val="0"/>
              </a:spcAft>
              <a:buClr>
                <a:schemeClr val="accent1"/>
              </a:buClr>
              <a:buSzPts val="1500"/>
              <a:buFont typeface="Arial"/>
              <a:buChar char="•"/>
            </a:pPr>
            <a:r>
              <a:rPr lang="en" sz="1500" b="0" i="0" u="none" strike="noStrike" cap="none">
                <a:solidFill>
                  <a:srgbClr val="000000"/>
                </a:solidFill>
                <a:latin typeface="Calibri"/>
                <a:ea typeface="Calibri"/>
                <a:cs typeface="Calibri"/>
                <a:sym typeface="Calibri"/>
              </a:rPr>
              <a:t>Advertisers create ads to show alongside Google search results</a:t>
            </a:r>
            <a:endParaRPr sz="1100"/>
          </a:p>
          <a:p>
            <a:pPr marL="254000" marR="0" lvl="0" indent="-234950" algn="l" rtl="0">
              <a:lnSpc>
                <a:spcPct val="80000"/>
              </a:lnSpc>
              <a:spcBef>
                <a:spcPts val="200"/>
              </a:spcBef>
              <a:spcAft>
                <a:spcPts val="0"/>
              </a:spcAft>
              <a:buClr>
                <a:schemeClr val="accent1"/>
              </a:buClr>
              <a:buSzPts val="1500"/>
              <a:buFont typeface="Arial"/>
              <a:buChar char="•"/>
            </a:pPr>
            <a:r>
              <a:rPr lang="en" sz="1500" b="0" i="0" u="none" strike="noStrike" cap="none">
                <a:solidFill>
                  <a:srgbClr val="000000"/>
                </a:solidFill>
                <a:latin typeface="Calibri"/>
                <a:ea typeface="Calibri"/>
                <a:cs typeface="Calibri"/>
                <a:sym typeface="Calibri"/>
              </a:rPr>
              <a:t>Advertisers “bid” in an auction to have their ads displayed alongside certain specific keywords</a:t>
            </a:r>
            <a:endParaRPr sz="1100"/>
          </a:p>
          <a:p>
            <a:pPr marL="558800" marR="0" lvl="1" indent="-215900" algn="l" rtl="0">
              <a:lnSpc>
                <a:spcPct val="80000"/>
              </a:lnSpc>
              <a:spcBef>
                <a:spcPts val="200"/>
              </a:spcBef>
              <a:spcAft>
                <a:spcPts val="0"/>
              </a:spcAft>
              <a:buClr>
                <a:schemeClr val="accent1"/>
              </a:buClr>
              <a:buSzPts val="1400"/>
              <a:buFont typeface="Arial"/>
              <a:buChar char="–"/>
            </a:pPr>
            <a:r>
              <a:rPr lang="en" sz="1400" b="0" i="0" u="none" strike="noStrike" cap="none">
                <a:solidFill>
                  <a:srgbClr val="000000"/>
                </a:solidFill>
                <a:latin typeface="Calibri"/>
                <a:ea typeface="Calibri"/>
                <a:cs typeface="Calibri"/>
                <a:sym typeface="Calibri"/>
              </a:rPr>
              <a:t>Pay per click</a:t>
            </a:r>
            <a:endParaRPr sz="1100"/>
          </a:p>
          <a:p>
            <a:pPr marL="558800" marR="0" lvl="1" indent="-215900" algn="l" rtl="0">
              <a:lnSpc>
                <a:spcPct val="80000"/>
              </a:lnSpc>
              <a:spcBef>
                <a:spcPts val="200"/>
              </a:spcBef>
              <a:spcAft>
                <a:spcPts val="0"/>
              </a:spcAft>
              <a:buClr>
                <a:schemeClr val="accent1"/>
              </a:buClr>
              <a:buSzPts val="1400"/>
              <a:buFont typeface="Arial"/>
              <a:buChar char="–"/>
            </a:pPr>
            <a:r>
              <a:rPr lang="en" sz="1400" b="0" i="0" u="none" strike="noStrike" cap="none">
                <a:solidFill>
                  <a:srgbClr val="000000"/>
                </a:solidFill>
                <a:latin typeface="Calibri"/>
                <a:ea typeface="Calibri"/>
                <a:cs typeface="Calibri"/>
                <a:sym typeface="Calibri"/>
              </a:rPr>
              <a:t>Cost-per-thousand</a:t>
            </a:r>
            <a:endParaRPr sz="1100"/>
          </a:p>
          <a:p>
            <a:pPr marL="254000" marR="0" lvl="0" indent="-234950" algn="l" rtl="0">
              <a:lnSpc>
                <a:spcPct val="80000"/>
              </a:lnSpc>
              <a:spcBef>
                <a:spcPts val="300"/>
              </a:spcBef>
              <a:spcAft>
                <a:spcPts val="0"/>
              </a:spcAft>
              <a:buClr>
                <a:schemeClr val="accent1"/>
              </a:buClr>
              <a:buSzPts val="1500"/>
              <a:buFont typeface="Arial"/>
              <a:buChar char="•"/>
            </a:pPr>
            <a:r>
              <a:rPr lang="en" sz="1500" b="0" i="0" u="none" strike="noStrike" cap="none">
                <a:solidFill>
                  <a:srgbClr val="000000"/>
                </a:solidFill>
                <a:latin typeface="Calibri"/>
                <a:ea typeface="Calibri"/>
                <a:cs typeface="Calibri"/>
                <a:sym typeface="Calibri"/>
              </a:rPr>
              <a:t>Advertisers create ads to show alongside Google search results</a:t>
            </a:r>
            <a:endParaRPr sz="1100"/>
          </a:p>
          <a:p>
            <a:pPr marL="558800" marR="0" lvl="1" indent="-209550" algn="l" rtl="0">
              <a:lnSpc>
                <a:spcPct val="80000"/>
              </a:lnSpc>
              <a:spcBef>
                <a:spcPts val="200"/>
              </a:spcBef>
              <a:spcAft>
                <a:spcPts val="0"/>
              </a:spcAft>
              <a:buClr>
                <a:schemeClr val="accent1"/>
              </a:buClr>
              <a:buSzPts val="1300"/>
              <a:buFont typeface="Arial"/>
              <a:buChar char="–"/>
            </a:pPr>
            <a:r>
              <a:rPr lang="en" sz="1400" b="0" i="0" u="none" strike="noStrike" cap="none">
                <a:solidFill>
                  <a:srgbClr val="000000"/>
                </a:solidFill>
                <a:latin typeface="Calibri"/>
                <a:ea typeface="Calibri"/>
                <a:cs typeface="Calibri"/>
                <a:sym typeface="Calibri"/>
              </a:rPr>
              <a:t>Consists of 1 headline, 25 characters</a:t>
            </a:r>
            <a:endParaRPr sz="1100"/>
          </a:p>
          <a:p>
            <a:pPr marL="558800" marR="0" lvl="1" indent="-209550" algn="l" rtl="0">
              <a:lnSpc>
                <a:spcPct val="80000"/>
              </a:lnSpc>
              <a:spcBef>
                <a:spcPts val="200"/>
              </a:spcBef>
              <a:spcAft>
                <a:spcPts val="0"/>
              </a:spcAft>
              <a:buClr>
                <a:schemeClr val="accent1"/>
              </a:buClr>
              <a:buSzPts val="1300"/>
              <a:buFont typeface="Arial"/>
              <a:buChar char="–"/>
            </a:pPr>
            <a:r>
              <a:rPr lang="en" sz="1400" b="0" i="0" u="none" strike="noStrike" cap="none">
                <a:solidFill>
                  <a:srgbClr val="000000"/>
                </a:solidFill>
                <a:latin typeface="Calibri"/>
                <a:ea typeface="Calibri"/>
                <a:cs typeface="Calibri"/>
                <a:sym typeface="Calibri"/>
              </a:rPr>
              <a:t>2 text lines, 35 characters each</a:t>
            </a:r>
            <a:endParaRPr sz="1100"/>
          </a:p>
          <a:p>
            <a:pPr marL="254000" marR="0" lvl="0" indent="-234950" algn="l" rtl="0">
              <a:lnSpc>
                <a:spcPct val="80000"/>
              </a:lnSpc>
              <a:spcBef>
                <a:spcPts val="300"/>
              </a:spcBef>
              <a:spcAft>
                <a:spcPts val="0"/>
              </a:spcAft>
              <a:buClr>
                <a:schemeClr val="accent1"/>
              </a:buClr>
              <a:buSzPts val="1500"/>
              <a:buFont typeface="Arial"/>
              <a:buChar char="•"/>
            </a:pPr>
            <a:r>
              <a:rPr lang="en" sz="1500" b="0" i="0" u="none" strike="noStrike" cap="none">
                <a:solidFill>
                  <a:srgbClr val="000000"/>
                </a:solidFill>
                <a:latin typeface="Calibri"/>
                <a:ea typeface="Calibri"/>
                <a:cs typeface="Calibri"/>
                <a:sym typeface="Calibri"/>
              </a:rPr>
              <a:t>Advertisers may bid on certain specific keywords to have their ads displayed alongside</a:t>
            </a:r>
            <a:endParaRPr sz="1100"/>
          </a:p>
          <a:p>
            <a:pPr marL="558800" marR="0" lvl="1" indent="-209550" algn="l" rtl="0">
              <a:lnSpc>
                <a:spcPct val="80000"/>
              </a:lnSpc>
              <a:spcBef>
                <a:spcPts val="200"/>
              </a:spcBef>
              <a:spcAft>
                <a:spcPts val="0"/>
              </a:spcAft>
              <a:buClr>
                <a:schemeClr val="accent1"/>
              </a:buClr>
              <a:buSzPts val="1300"/>
              <a:buFont typeface="Arial"/>
              <a:buChar char="–"/>
            </a:pPr>
            <a:r>
              <a:rPr lang="en" sz="1400" b="0" i="0" u="none" strike="noStrike" cap="none">
                <a:solidFill>
                  <a:srgbClr val="000000"/>
                </a:solidFill>
                <a:latin typeface="Calibri"/>
                <a:ea typeface="Calibri"/>
                <a:cs typeface="Calibri"/>
                <a:sym typeface="Calibri"/>
              </a:rPr>
              <a:t>Cost-per-impression (CPM)</a:t>
            </a:r>
            <a:endParaRPr sz="1100"/>
          </a:p>
          <a:p>
            <a:pPr marL="558800" marR="0" lvl="1" indent="-209550" algn="l" rtl="0">
              <a:lnSpc>
                <a:spcPct val="80000"/>
              </a:lnSpc>
              <a:spcBef>
                <a:spcPts val="200"/>
              </a:spcBef>
              <a:spcAft>
                <a:spcPts val="0"/>
              </a:spcAft>
              <a:buClr>
                <a:schemeClr val="accent1"/>
              </a:buClr>
              <a:buSzPts val="1300"/>
              <a:buFont typeface="Arial"/>
              <a:buChar char="–"/>
            </a:pPr>
            <a:r>
              <a:rPr lang="en" sz="1400" b="0" i="0" u="none" strike="noStrike" cap="none">
                <a:solidFill>
                  <a:srgbClr val="000000"/>
                </a:solidFill>
                <a:latin typeface="Calibri"/>
                <a:ea typeface="Calibri"/>
                <a:cs typeface="Calibri"/>
                <a:sym typeface="Calibri"/>
              </a:rPr>
              <a:t>Cost-per-click (CPC)</a:t>
            </a:r>
            <a:endParaRPr sz="1100"/>
          </a:p>
          <a:p>
            <a:pPr marL="254000" marR="0" lvl="0" indent="-254000" algn="l" rtl="0">
              <a:lnSpc>
                <a:spcPct val="100000"/>
              </a:lnSpc>
              <a:spcBef>
                <a:spcPts val="500"/>
              </a:spcBef>
              <a:spcAft>
                <a:spcPts val="0"/>
              </a:spcAft>
              <a:buClr>
                <a:schemeClr val="dk1"/>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2783" name="Google Shape;2783;p267"/>
          <p:cNvSpPr/>
          <p:nvPr/>
        </p:nvSpPr>
        <p:spPr>
          <a:xfrm>
            <a:off x="1029250" y="1792325"/>
            <a:ext cx="4203600" cy="18417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788"/>
        <p:cNvGrpSpPr/>
        <p:nvPr/>
      </p:nvGrpSpPr>
      <p:grpSpPr>
        <a:xfrm>
          <a:off x="0" y="0"/>
          <a:ext cx="0" cy="0"/>
          <a:chOff x="0" y="0"/>
          <a:chExt cx="0" cy="0"/>
        </a:xfrm>
      </p:grpSpPr>
      <p:sp>
        <p:nvSpPr>
          <p:cNvPr id="2789" name="Google Shape;2789;p268"/>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790" name="Google Shape;2790;p268"/>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791" name="Google Shape;2791;p268"/>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792" name="Google Shape;2792;p268"/>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AdSense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2793" name="Google Shape;2793;p268"/>
          <p:cNvGrpSpPr/>
          <p:nvPr/>
        </p:nvGrpSpPr>
        <p:grpSpPr>
          <a:xfrm>
            <a:off x="-124425" y="-90857"/>
            <a:ext cx="10536938" cy="789807"/>
            <a:chOff x="-124425" y="-90857"/>
            <a:chExt cx="10536938" cy="789807"/>
          </a:xfrm>
        </p:grpSpPr>
        <p:pic>
          <p:nvPicPr>
            <p:cNvPr id="2794" name="Google Shape;2794;p268"/>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2795" name="Google Shape;2795;p268"/>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2796" name="Google Shape;2796;p268"/>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2797" name="Google Shape;2797;p268"/>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798" name="Google Shape;2798;p268"/>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AdSense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799" name="Google Shape;2799;p268"/>
          <p:cNvPicPr preferRelativeResize="0"/>
          <p:nvPr/>
        </p:nvPicPr>
        <p:blipFill rotWithShape="1">
          <a:blip r:embed="rId5">
            <a:alphaModFix/>
          </a:blip>
          <a:srcRect r="24823" b="26291"/>
          <a:stretch/>
        </p:blipFill>
        <p:spPr>
          <a:xfrm>
            <a:off x="173250" y="1101750"/>
            <a:ext cx="5015825" cy="2940000"/>
          </a:xfrm>
          <a:prstGeom prst="rect">
            <a:avLst/>
          </a:prstGeom>
          <a:noFill/>
          <a:ln>
            <a:noFill/>
          </a:ln>
        </p:spPr>
      </p:pic>
      <p:sp>
        <p:nvSpPr>
          <p:cNvPr id="2800" name="Google Shape;2800;p268"/>
          <p:cNvSpPr txBox="1"/>
          <p:nvPr/>
        </p:nvSpPr>
        <p:spPr>
          <a:xfrm>
            <a:off x="5341475" y="922400"/>
            <a:ext cx="3737400" cy="2504100"/>
          </a:xfrm>
          <a:prstGeom prst="rect">
            <a:avLst/>
          </a:prstGeom>
          <a:noFill/>
          <a:ln>
            <a:noFill/>
          </a:ln>
        </p:spPr>
        <p:txBody>
          <a:bodyPr spcFirstLastPara="1" wrap="square" lIns="68575" tIns="34275" rIns="68575" bIns="34275" anchor="t" anchorCtr="0">
            <a:noAutofit/>
          </a:bodyPr>
          <a:lstStyle/>
          <a:p>
            <a:pPr marL="254000" marR="0" lvl="0" indent="-247650" algn="l" rtl="0">
              <a:lnSpc>
                <a:spcPct val="90000"/>
              </a:lnSpc>
              <a:spcBef>
                <a:spcPts val="0"/>
              </a:spcBef>
              <a:spcAft>
                <a:spcPts val="0"/>
              </a:spcAft>
              <a:buClr>
                <a:schemeClr val="accent1"/>
              </a:buClr>
              <a:buSzPts val="2100"/>
              <a:buFont typeface="Arial"/>
              <a:buChar char="•"/>
            </a:pPr>
            <a:r>
              <a:rPr lang="en" sz="2100" b="0" i="0" u="none" strike="noStrike" cap="none">
                <a:solidFill>
                  <a:srgbClr val="000000"/>
                </a:solidFill>
                <a:latin typeface="Calibri"/>
                <a:ea typeface="Calibri"/>
                <a:cs typeface="Calibri"/>
                <a:sym typeface="Calibri"/>
              </a:rPr>
              <a:t>Google partnerships with publishers within Google Network Members, who sell the ad space of their websites</a:t>
            </a:r>
            <a:endParaRPr sz="1100"/>
          </a:p>
          <a:p>
            <a:pPr marL="254000" marR="0" lvl="0" indent="-247650" algn="l" rtl="0">
              <a:lnSpc>
                <a:spcPct val="90000"/>
              </a:lnSpc>
              <a:spcBef>
                <a:spcPts val="300"/>
              </a:spcBef>
              <a:spcAft>
                <a:spcPts val="0"/>
              </a:spcAft>
              <a:buClr>
                <a:schemeClr val="accent1"/>
              </a:buClr>
              <a:buSzPts val="2100"/>
              <a:buFont typeface="Arial"/>
              <a:buChar char="•"/>
            </a:pPr>
            <a:r>
              <a:rPr lang="en" sz="2100" b="0" i="0" u="none" strike="noStrike" cap="none">
                <a:solidFill>
                  <a:srgbClr val="000000"/>
                </a:solidFill>
                <a:latin typeface="Calibri"/>
                <a:ea typeface="Calibri"/>
                <a:cs typeface="Calibri"/>
                <a:sym typeface="Calibri"/>
              </a:rPr>
              <a:t>Ads are shown on publishers’ websites in terms of relevancy to their products</a:t>
            </a:r>
            <a:endParaRPr sz="1100"/>
          </a:p>
          <a:p>
            <a:pPr marL="254000" marR="0" lvl="0" indent="-247650" algn="l" rtl="0">
              <a:lnSpc>
                <a:spcPct val="90000"/>
              </a:lnSpc>
              <a:spcBef>
                <a:spcPts val="300"/>
              </a:spcBef>
              <a:spcAft>
                <a:spcPts val="0"/>
              </a:spcAft>
              <a:buClr>
                <a:schemeClr val="accent1"/>
              </a:buClr>
              <a:buSzPts val="2100"/>
              <a:buFont typeface="Arial"/>
              <a:buChar char="•"/>
            </a:pPr>
            <a:r>
              <a:rPr lang="en" sz="2100" b="0" i="0" u="none" strike="noStrike" cap="none">
                <a:solidFill>
                  <a:srgbClr val="000000"/>
                </a:solidFill>
                <a:latin typeface="Calibri"/>
                <a:ea typeface="Calibri"/>
                <a:cs typeface="Calibri"/>
                <a:sym typeface="Calibri"/>
              </a:rPr>
              <a:t>Google shares profits with the website publishers</a:t>
            </a:r>
            <a:endParaRPr sz="1100"/>
          </a:p>
          <a:p>
            <a:pPr marL="546100" marR="0" lvl="1" indent="-260350" algn="l" rtl="0">
              <a:lnSpc>
                <a:spcPct val="90000"/>
              </a:lnSpc>
              <a:spcBef>
                <a:spcPts val="400"/>
              </a:spcBef>
              <a:spcAft>
                <a:spcPts val="0"/>
              </a:spcAft>
              <a:buClr>
                <a:schemeClr val="accent1"/>
              </a:buClr>
              <a:buSzPts val="2100"/>
              <a:buFont typeface="Arial"/>
              <a:buChar char="–"/>
            </a:pPr>
            <a:r>
              <a:rPr lang="en" sz="2100" b="0" i="0" u="none" strike="noStrike" cap="none">
                <a:solidFill>
                  <a:srgbClr val="000000"/>
                </a:solidFill>
                <a:latin typeface="Calibri"/>
                <a:ea typeface="Calibri"/>
                <a:cs typeface="Calibri"/>
                <a:sym typeface="Calibri"/>
              </a:rPr>
              <a:t>Per click</a:t>
            </a:r>
            <a:endParaRPr sz="1100"/>
          </a:p>
          <a:p>
            <a:pPr marL="546100" marR="0" lvl="1" indent="-260350" algn="l" rtl="0">
              <a:lnSpc>
                <a:spcPct val="90000"/>
              </a:lnSpc>
              <a:spcBef>
                <a:spcPts val="400"/>
              </a:spcBef>
              <a:spcAft>
                <a:spcPts val="0"/>
              </a:spcAft>
              <a:buClr>
                <a:schemeClr val="accent1"/>
              </a:buClr>
              <a:buSzPts val="2100"/>
              <a:buFont typeface="Arial"/>
              <a:buChar char="–"/>
            </a:pPr>
            <a:r>
              <a:rPr lang="en" sz="2100" b="0" i="0" u="none" strike="noStrike" cap="none">
                <a:solidFill>
                  <a:srgbClr val="000000"/>
                </a:solidFill>
                <a:latin typeface="Calibri"/>
                <a:ea typeface="Calibri"/>
                <a:cs typeface="Calibri"/>
                <a:sym typeface="Calibri"/>
              </a:rPr>
              <a:t>Per impression</a:t>
            </a:r>
            <a:endParaRPr sz="1100"/>
          </a:p>
          <a:p>
            <a:pPr marL="254000" marR="0" lvl="0" indent="-254000" algn="l" rtl="0">
              <a:lnSpc>
                <a:spcPct val="10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sp>
        <p:nvSpPr>
          <p:cNvPr id="2806" name="Google Shape;2806;p269"/>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07" name="Google Shape;2807;p269"/>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808" name="Google Shape;2808;p269"/>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09" name="Google Shape;2809;p269"/>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 Google Search Engine</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10" name="Google Shape;2810;p269"/>
          <p:cNvSpPr txBox="1"/>
          <p:nvPr/>
        </p:nvSpPr>
        <p:spPr>
          <a:xfrm>
            <a:off x="270850" y="1107350"/>
            <a:ext cx="8297100" cy="19797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Most popular and widely used search engine in the world</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More than 2.3 million google searches a minute.</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Uses over 200 factors into account before delivering your results in 1/8</a:t>
            </a:r>
            <a:r>
              <a:rPr lang="en" sz="1800" b="0" i="0" u="none" strike="noStrike" cap="none" baseline="30000">
                <a:solidFill>
                  <a:srgbClr val="3F3F3F"/>
                </a:solidFill>
                <a:latin typeface="Calibri"/>
                <a:ea typeface="Calibri"/>
                <a:cs typeface="Calibri"/>
                <a:sym typeface="Calibri"/>
              </a:rPr>
              <a:t>th</a:t>
            </a:r>
            <a:r>
              <a:rPr lang="en" sz="1800" b="0" i="0" u="none" strike="noStrike" cap="none">
                <a:solidFill>
                  <a:srgbClr val="3F3F3F"/>
                </a:solidFill>
                <a:latin typeface="Calibri"/>
                <a:ea typeface="Calibri"/>
                <a:cs typeface="Calibri"/>
                <a:sym typeface="Calibri"/>
              </a:rPr>
              <a:t> of a second.</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About 80% of the search engine market share is taken by Google</a:t>
            </a:r>
            <a:endParaRPr sz="1100"/>
          </a:p>
          <a:p>
            <a:pPr marL="254000" marR="0" lvl="0" indent="-254000" algn="l" rtl="0">
              <a:lnSpc>
                <a:spcPct val="100000"/>
              </a:lnSpc>
              <a:spcBef>
                <a:spcPts val="800"/>
              </a:spcBef>
              <a:spcAft>
                <a:spcPts val="0"/>
              </a:spcAft>
              <a:buClr>
                <a:srgbClr val="90C226"/>
              </a:buClr>
              <a:buSzPts val="1400"/>
              <a:buFont typeface="Arial"/>
              <a:buNone/>
            </a:pPr>
            <a:endParaRPr sz="1400" b="0" i="0" u="none" strike="noStrike" cap="none">
              <a:solidFill>
                <a:srgbClr val="3F3F3F"/>
              </a:solidFill>
              <a:latin typeface="Calibri"/>
              <a:ea typeface="Calibri"/>
              <a:cs typeface="Calibri"/>
              <a:sym typeface="Calibri"/>
            </a:endParaRPr>
          </a:p>
        </p:txBody>
      </p:sp>
      <p:pic>
        <p:nvPicPr>
          <p:cNvPr id="2811" name="Google Shape;2811;p269"/>
          <p:cNvPicPr preferRelativeResize="0"/>
          <p:nvPr/>
        </p:nvPicPr>
        <p:blipFill>
          <a:blip r:embed="rId4">
            <a:alphaModFix/>
          </a:blip>
          <a:stretch>
            <a:fillRect/>
          </a:stretch>
        </p:blipFill>
        <p:spPr>
          <a:xfrm>
            <a:off x="1667775" y="2865275"/>
            <a:ext cx="5892800" cy="1897825"/>
          </a:xfrm>
          <a:prstGeom prst="rect">
            <a:avLst/>
          </a:prstGeom>
          <a:noFill/>
          <a:ln>
            <a:noFill/>
          </a:ln>
        </p:spPr>
      </p:pic>
      <p:grpSp>
        <p:nvGrpSpPr>
          <p:cNvPr id="2812" name="Google Shape;2812;p269"/>
          <p:cNvGrpSpPr/>
          <p:nvPr/>
        </p:nvGrpSpPr>
        <p:grpSpPr>
          <a:xfrm>
            <a:off x="-124425" y="-90857"/>
            <a:ext cx="10536938" cy="789807"/>
            <a:chOff x="-124425" y="-90857"/>
            <a:chExt cx="10536938" cy="789807"/>
          </a:xfrm>
        </p:grpSpPr>
        <p:pic>
          <p:nvPicPr>
            <p:cNvPr id="2813" name="Google Shape;2813;p269"/>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814" name="Google Shape;2814;p269"/>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815" name="Google Shape;2815;p269"/>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816" name="Google Shape;2816;p269"/>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817" name="Google Shape;2817;p269"/>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Google Search Engine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822"/>
        <p:cNvGrpSpPr/>
        <p:nvPr/>
      </p:nvGrpSpPr>
      <p:grpSpPr>
        <a:xfrm>
          <a:off x="0" y="0"/>
          <a:ext cx="0" cy="0"/>
          <a:chOff x="0" y="0"/>
          <a:chExt cx="0" cy="0"/>
        </a:xfrm>
      </p:grpSpPr>
      <p:sp>
        <p:nvSpPr>
          <p:cNvPr id="2823" name="Google Shape;2823;p270"/>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24" name="Google Shape;2824;p270"/>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825" name="Google Shape;2825;p270"/>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26" name="Google Shape;2826;p270"/>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 Google Chrome</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27" name="Google Shape;2827;p270"/>
          <p:cNvSpPr txBox="1"/>
          <p:nvPr/>
        </p:nvSpPr>
        <p:spPr>
          <a:xfrm>
            <a:off x="660537" y="763241"/>
            <a:ext cx="7907296" cy="276999"/>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rgbClr val="90C226"/>
              </a:buClr>
              <a:buSzPts val="1400"/>
              <a:buFont typeface="Arial"/>
              <a:buNone/>
            </a:pPr>
            <a:endParaRPr sz="1400" b="0" i="0" u="none" strike="noStrike" cap="none">
              <a:solidFill>
                <a:srgbClr val="3F3F3F"/>
              </a:solidFill>
              <a:latin typeface="Calibri"/>
              <a:ea typeface="Calibri"/>
              <a:cs typeface="Calibri"/>
              <a:sym typeface="Calibri"/>
            </a:endParaRPr>
          </a:p>
        </p:txBody>
      </p:sp>
      <p:sp>
        <p:nvSpPr>
          <p:cNvPr id="2828" name="Google Shape;2828;p270"/>
          <p:cNvSpPr txBox="1"/>
          <p:nvPr/>
        </p:nvSpPr>
        <p:spPr>
          <a:xfrm>
            <a:off x="390025" y="975075"/>
            <a:ext cx="8374800" cy="31353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A free web-based web browser</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First released in 2008 for windows then later ported to Linux, macOS, iOS and Android</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Google Chrome accounts for a 62% share of the worldwide usages of web browsers</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Most popular browser for smartphones</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rgbClr val="3F3F3F"/>
                </a:solidFill>
                <a:latin typeface="Calibri"/>
                <a:ea typeface="Calibri"/>
                <a:cs typeface="Calibri"/>
                <a:sym typeface="Calibri"/>
              </a:rPr>
              <a:t>Google Chromes success has led to an expansions of the brand name “Chrome” to various products</a:t>
            </a:r>
            <a:endParaRPr sz="1100"/>
          </a:p>
          <a:p>
            <a:pPr marL="254000" marR="0" lvl="0" indent="-254000" algn="l" rtl="0">
              <a:lnSpc>
                <a:spcPct val="100000"/>
              </a:lnSpc>
              <a:spcBef>
                <a:spcPts val="800"/>
              </a:spcBef>
              <a:spcAft>
                <a:spcPts val="0"/>
              </a:spcAft>
              <a:buClr>
                <a:srgbClr val="90C226"/>
              </a:buClr>
              <a:buSzPts val="1800"/>
              <a:buFont typeface="Arial"/>
              <a:buNone/>
            </a:pPr>
            <a:endParaRPr sz="1800" b="0" i="0" u="none" strike="noStrike" cap="none">
              <a:solidFill>
                <a:srgbClr val="3F3F3F"/>
              </a:solidFill>
              <a:latin typeface="Calibri"/>
              <a:ea typeface="Calibri"/>
              <a:cs typeface="Calibri"/>
              <a:sym typeface="Calibri"/>
            </a:endParaRPr>
          </a:p>
          <a:p>
            <a:pPr marL="254000" marR="0" lvl="0" indent="-254000" algn="l" rtl="0">
              <a:lnSpc>
                <a:spcPct val="100000"/>
              </a:lnSpc>
              <a:spcBef>
                <a:spcPts val="800"/>
              </a:spcBef>
              <a:spcAft>
                <a:spcPts val="0"/>
              </a:spcAft>
              <a:buClr>
                <a:srgbClr val="90C226"/>
              </a:buClr>
              <a:buSzPts val="1400"/>
              <a:buFont typeface="Arial"/>
              <a:buNone/>
            </a:pPr>
            <a:endParaRPr sz="1400" b="0" i="0" u="none" strike="noStrike" cap="none">
              <a:solidFill>
                <a:srgbClr val="3F3F3F"/>
              </a:solidFill>
              <a:latin typeface="Calibri"/>
              <a:ea typeface="Calibri"/>
              <a:cs typeface="Calibri"/>
              <a:sym typeface="Calibri"/>
            </a:endParaRPr>
          </a:p>
        </p:txBody>
      </p:sp>
      <p:pic>
        <p:nvPicPr>
          <p:cNvPr id="2829" name="Google Shape;2829;p270"/>
          <p:cNvPicPr preferRelativeResize="0"/>
          <p:nvPr/>
        </p:nvPicPr>
        <p:blipFill rotWithShape="1">
          <a:blip r:embed="rId4">
            <a:alphaModFix/>
          </a:blip>
          <a:srcRect/>
          <a:stretch/>
        </p:blipFill>
        <p:spPr>
          <a:xfrm>
            <a:off x="4897025" y="3156100"/>
            <a:ext cx="4246974" cy="2151600"/>
          </a:xfrm>
          <a:prstGeom prst="rect">
            <a:avLst/>
          </a:prstGeom>
          <a:noFill/>
          <a:ln>
            <a:noFill/>
          </a:ln>
        </p:spPr>
      </p:pic>
      <p:grpSp>
        <p:nvGrpSpPr>
          <p:cNvPr id="2830" name="Google Shape;2830;p270"/>
          <p:cNvGrpSpPr/>
          <p:nvPr/>
        </p:nvGrpSpPr>
        <p:grpSpPr>
          <a:xfrm>
            <a:off x="-124425" y="-90857"/>
            <a:ext cx="10536938" cy="789807"/>
            <a:chOff x="-124425" y="-90857"/>
            <a:chExt cx="10536938" cy="789807"/>
          </a:xfrm>
        </p:grpSpPr>
        <p:pic>
          <p:nvPicPr>
            <p:cNvPr id="2831" name="Google Shape;2831;p270"/>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832" name="Google Shape;2832;p270"/>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833" name="Google Shape;2833;p270"/>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834" name="Google Shape;2834;p270"/>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835" name="Google Shape;2835;p270"/>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Google Chrome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the Computer</a:t>
            </a:r>
            <a:endParaRPr/>
          </a:p>
        </p:txBody>
      </p:sp>
      <p:sp>
        <p:nvSpPr>
          <p:cNvPr id="439" name="Google Shape;439;p6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800" b="1">
                <a:solidFill>
                  <a:srgbClr val="FFFFFF"/>
                </a:solidFill>
              </a:rPr>
              <a:t>1936</a:t>
            </a:r>
            <a:r>
              <a:rPr lang="en" sz="1800">
                <a:solidFill>
                  <a:srgbClr val="FFFFFF"/>
                </a:solidFill>
              </a:rPr>
              <a:t>  First freely programmable computer</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1951</a:t>
            </a:r>
            <a:r>
              <a:rPr lang="en" sz="1800">
                <a:solidFill>
                  <a:srgbClr val="FFFFFF"/>
                </a:solidFill>
              </a:rPr>
              <a:t>   First commercial computer released</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1974</a:t>
            </a:r>
            <a:r>
              <a:rPr lang="en" sz="1800">
                <a:solidFill>
                  <a:srgbClr val="FFFFFF"/>
                </a:solidFill>
              </a:rPr>
              <a:t>   First consumer computers (IBM)</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1976</a:t>
            </a:r>
            <a:r>
              <a:rPr lang="en" sz="1800">
                <a:solidFill>
                  <a:srgbClr val="FFFFFF"/>
                </a:solidFill>
              </a:rPr>
              <a:t>   Apple I &amp; II</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1984</a:t>
            </a:r>
            <a:r>
              <a:rPr lang="en" sz="1800">
                <a:solidFill>
                  <a:srgbClr val="FFFFFF"/>
                </a:solidFill>
              </a:rPr>
              <a:t>   Apple Macintosh</a:t>
            </a:r>
            <a:endParaRPr sz="1800">
              <a:solidFill>
                <a:srgbClr val="FFFFFF"/>
              </a:solidFill>
            </a:endParaRPr>
          </a:p>
          <a:p>
            <a:pPr marL="0" lvl="0" indent="0" algn="l" rtl="0">
              <a:lnSpc>
                <a:spcPct val="90000"/>
              </a:lnSpc>
              <a:spcBef>
                <a:spcPts val="1000"/>
              </a:spcBef>
              <a:spcAft>
                <a:spcPts val="0"/>
              </a:spcAft>
              <a:buNone/>
            </a:pPr>
            <a:r>
              <a:rPr lang="en" sz="1800" b="1">
                <a:solidFill>
                  <a:srgbClr val="FFFFFF"/>
                </a:solidFill>
              </a:rPr>
              <a:t>1985 </a:t>
            </a:r>
            <a:r>
              <a:rPr lang="en" sz="1800">
                <a:solidFill>
                  <a:srgbClr val="FFFFFF"/>
                </a:solidFill>
              </a:rPr>
              <a:t>  Microsoft Windows</a:t>
            </a:r>
            <a:endParaRPr sz="1800">
              <a:solidFill>
                <a:srgbClr val="FFFFFF"/>
              </a:solidFill>
            </a:endParaRPr>
          </a:p>
          <a:p>
            <a:pPr marL="0" lvl="0" indent="0" algn="l" rtl="0">
              <a:spcBef>
                <a:spcPts val="0"/>
              </a:spcBef>
              <a:spcAft>
                <a:spcPts val="1600"/>
              </a:spcAft>
              <a:buNone/>
            </a:pPr>
            <a:endParaRPr sz="1800">
              <a:solidFill>
                <a:srgbClr val="FFFFFF"/>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1" name="Google Shape;2841;p271" descr="bus417p-5.png"/>
          <p:cNvPicPr preferRelativeResize="0"/>
          <p:nvPr/>
        </p:nvPicPr>
        <p:blipFill rotWithShape="1">
          <a:blip r:embed="rId3">
            <a:alphaModFix/>
          </a:blip>
          <a:srcRect/>
          <a:stretch/>
        </p:blipFill>
        <p:spPr>
          <a:xfrm>
            <a:off x="5536113" y="1119378"/>
            <a:ext cx="3901484" cy="1828820"/>
          </a:xfrm>
          <a:prstGeom prst="rect">
            <a:avLst/>
          </a:prstGeom>
          <a:noFill/>
          <a:ln>
            <a:noFill/>
          </a:ln>
        </p:spPr>
      </p:pic>
      <p:sp>
        <p:nvSpPr>
          <p:cNvPr id="2842" name="Google Shape;2842;p271"/>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43" name="Google Shape;2843;p271"/>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2844" name="Google Shape;2844;p271"/>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45" name="Google Shape;2845;p271"/>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Products: Android</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46" name="Google Shape;2846;p271"/>
          <p:cNvSpPr txBox="1"/>
          <p:nvPr/>
        </p:nvSpPr>
        <p:spPr>
          <a:xfrm>
            <a:off x="660537" y="763241"/>
            <a:ext cx="7907296" cy="276999"/>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rgbClr val="90C226"/>
              </a:buClr>
              <a:buSzPts val="1400"/>
              <a:buFont typeface="Arial"/>
              <a:buNone/>
            </a:pPr>
            <a:endParaRPr sz="1400" b="0" i="0" u="none" strike="noStrike" cap="none">
              <a:solidFill>
                <a:srgbClr val="3F3F3F"/>
              </a:solidFill>
              <a:latin typeface="Calibri"/>
              <a:ea typeface="Calibri"/>
              <a:cs typeface="Calibri"/>
              <a:sym typeface="Calibri"/>
            </a:endParaRPr>
          </a:p>
        </p:txBody>
      </p:sp>
      <p:sp>
        <p:nvSpPr>
          <p:cNvPr id="2847" name="Google Shape;2847;p271"/>
          <p:cNvSpPr txBox="1"/>
          <p:nvPr/>
        </p:nvSpPr>
        <p:spPr>
          <a:xfrm>
            <a:off x="444200" y="953400"/>
            <a:ext cx="8123700" cy="35610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800"/>
              <a:buFont typeface="Noto Sans Symbols"/>
              <a:buChar char="▪"/>
            </a:pPr>
            <a:r>
              <a:rPr lang="en" sz="1800" b="0" i="0" u="none" strike="noStrike" cap="none">
                <a:solidFill>
                  <a:schemeClr val="dk1"/>
                </a:solidFill>
                <a:latin typeface="Calibri"/>
                <a:ea typeface="Calibri"/>
                <a:cs typeface="Calibri"/>
                <a:sym typeface="Calibri"/>
              </a:rPr>
              <a:t>Mobile operating system designed primarily for touchscreen mobile devices</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chemeClr val="dk1"/>
                </a:solidFill>
                <a:latin typeface="Calibri"/>
                <a:ea typeface="Calibri"/>
                <a:cs typeface="Calibri"/>
                <a:sym typeface="Calibri"/>
              </a:rPr>
              <a:t>Further developed for televisions, cars and wrist watches</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chemeClr val="dk1"/>
                </a:solidFill>
                <a:latin typeface="Calibri"/>
                <a:ea typeface="Calibri"/>
                <a:cs typeface="Calibri"/>
                <a:sym typeface="Calibri"/>
              </a:rPr>
              <a:t>Captured 8</a:t>
            </a:r>
            <a:r>
              <a:rPr lang="en" sz="1800">
                <a:solidFill>
                  <a:schemeClr val="dk1"/>
                </a:solidFill>
                <a:latin typeface="Calibri"/>
                <a:ea typeface="Calibri"/>
                <a:cs typeface="Calibri"/>
                <a:sym typeface="Calibri"/>
              </a:rPr>
              <a:t>6.7</a:t>
            </a:r>
            <a:r>
              <a:rPr lang="en" sz="1800" b="0" i="0" u="none" strike="noStrike" cap="none">
                <a:solidFill>
                  <a:schemeClr val="dk1"/>
                </a:solidFill>
                <a:latin typeface="Calibri"/>
                <a:ea typeface="Calibri"/>
                <a:cs typeface="Calibri"/>
                <a:sym typeface="Calibri"/>
              </a:rPr>
              <a:t>% of the market share for mobile OS in 201</a:t>
            </a:r>
            <a:r>
              <a:rPr lang="en" sz="1800">
                <a:solidFill>
                  <a:schemeClr val="dk1"/>
                </a:solidFill>
                <a:latin typeface="Calibri"/>
                <a:ea typeface="Calibri"/>
                <a:cs typeface="Calibri"/>
                <a:sym typeface="Calibri"/>
              </a:rPr>
              <a:t>9</a:t>
            </a:r>
            <a:endParaRPr sz="1100"/>
          </a:p>
          <a:p>
            <a:pPr marL="254000" marR="0" lvl="0" indent="-254000" algn="l" rtl="0">
              <a:lnSpc>
                <a:spcPct val="100000"/>
              </a:lnSpc>
              <a:spcBef>
                <a:spcPts val="800"/>
              </a:spcBef>
              <a:spcAft>
                <a:spcPts val="0"/>
              </a:spcAft>
              <a:buClr>
                <a:schemeClr val="dk1"/>
              </a:buClr>
              <a:buSzPts val="1800"/>
              <a:buFont typeface="Noto Sans Symbols"/>
              <a:buChar char="▪"/>
            </a:pPr>
            <a:r>
              <a:rPr lang="en" sz="1800" b="0" i="0" u="none" strike="noStrike" cap="none">
                <a:solidFill>
                  <a:schemeClr val="dk1"/>
                </a:solidFill>
                <a:latin typeface="Calibri"/>
                <a:ea typeface="Calibri"/>
                <a:cs typeface="Calibri"/>
                <a:sym typeface="Calibri"/>
              </a:rPr>
              <a:t>9 out of 10 smartphones run Android OS</a:t>
            </a:r>
            <a:endParaRPr sz="1100"/>
          </a:p>
          <a:p>
            <a:pPr marL="254000" marR="0" lvl="0" indent="-254000" algn="l" rtl="0">
              <a:lnSpc>
                <a:spcPct val="100000"/>
              </a:lnSpc>
              <a:spcBef>
                <a:spcPts val="80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500"/>
              <a:buFont typeface="Calibri"/>
              <a:buNone/>
            </a:pPr>
            <a:r>
              <a:rPr lang="en" sz="1800" b="0" i="1" u="none" strike="noStrike" cap="none">
                <a:solidFill>
                  <a:schemeClr val="dk1"/>
                </a:solidFill>
                <a:latin typeface="Calibri"/>
                <a:ea typeface="Calibri"/>
                <a:cs typeface="Calibri"/>
                <a:sym typeface="Calibri"/>
              </a:rPr>
              <a:t>List of Android Versions</a:t>
            </a:r>
            <a:endParaRPr sz="1100"/>
          </a:p>
          <a:p>
            <a:pPr marL="0" marR="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596900" marR="0" lvl="1" indent="-247650" algn="l" rtl="0">
              <a:lnSpc>
                <a:spcPct val="100000"/>
              </a:lnSpc>
              <a:spcBef>
                <a:spcPts val="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Cupcake, Donut, Éclair, Froyo </a:t>
            </a:r>
            <a:endParaRPr sz="1100"/>
          </a:p>
          <a:p>
            <a:pPr marL="596900" marR="0" lvl="1" indent="-254000" algn="l" rtl="0">
              <a:lnSpc>
                <a:spcPct val="100000"/>
              </a:lnSpc>
              <a:spcBef>
                <a:spcPts val="0"/>
              </a:spcBef>
              <a:spcAft>
                <a:spcPts val="0"/>
              </a:spcAft>
              <a:buClr>
                <a:schemeClr val="dk1"/>
              </a:buClr>
              <a:buSzPts val="1500"/>
              <a:buFont typeface="Noto Sans Symbols"/>
              <a:buNone/>
            </a:pPr>
            <a:endParaRPr sz="1500" b="0" i="0" u="none" strike="noStrike" cap="none">
              <a:solidFill>
                <a:schemeClr val="dk1"/>
              </a:solidFill>
              <a:latin typeface="Calibri"/>
              <a:ea typeface="Calibri"/>
              <a:cs typeface="Calibri"/>
              <a:sym typeface="Calibri"/>
            </a:endParaRPr>
          </a:p>
          <a:p>
            <a:pPr marL="596900" marR="0" lvl="1" indent="-247650" algn="l" rtl="0">
              <a:lnSpc>
                <a:spcPct val="100000"/>
              </a:lnSpc>
              <a:spcBef>
                <a:spcPts val="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Gingerbread, Honeycomb, Ice Cream Sandwich</a:t>
            </a:r>
            <a:endParaRPr sz="1100"/>
          </a:p>
          <a:p>
            <a:pPr marL="596900" marR="0" lvl="1" indent="-254000" algn="l" rtl="0">
              <a:lnSpc>
                <a:spcPct val="100000"/>
              </a:lnSpc>
              <a:spcBef>
                <a:spcPts val="0"/>
              </a:spcBef>
              <a:spcAft>
                <a:spcPts val="0"/>
              </a:spcAft>
              <a:buClr>
                <a:schemeClr val="dk1"/>
              </a:buClr>
              <a:buSzPts val="1500"/>
              <a:buFont typeface="Noto Sans Symbols"/>
              <a:buNone/>
            </a:pPr>
            <a:endParaRPr sz="1500" b="0" i="0" u="none" strike="noStrike" cap="none">
              <a:solidFill>
                <a:schemeClr val="dk1"/>
              </a:solidFill>
              <a:latin typeface="Calibri"/>
              <a:ea typeface="Calibri"/>
              <a:cs typeface="Calibri"/>
              <a:sym typeface="Calibri"/>
            </a:endParaRPr>
          </a:p>
          <a:p>
            <a:pPr marL="596900" marR="0" lvl="1" indent="-247650" algn="l" rtl="0">
              <a:lnSpc>
                <a:spcPct val="100000"/>
              </a:lnSpc>
              <a:spcBef>
                <a:spcPts val="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Jelly Bean, KitKat, Lollipop, Marshmallow</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596900" marR="0" lvl="1" indent="-247650" algn="l" rtl="0">
              <a:lnSpc>
                <a:spcPct val="10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Nougat, Oreo, Pie, Android 10 (September, 2019)</a:t>
            </a:r>
            <a:endParaRPr sz="1500">
              <a:solidFill>
                <a:schemeClr val="dk1"/>
              </a:solidFill>
              <a:latin typeface="Calibri"/>
              <a:ea typeface="Calibri"/>
              <a:cs typeface="Calibri"/>
              <a:sym typeface="Calibri"/>
            </a:endParaRPr>
          </a:p>
        </p:txBody>
      </p:sp>
      <p:grpSp>
        <p:nvGrpSpPr>
          <p:cNvPr id="2848" name="Google Shape;2848;p271"/>
          <p:cNvGrpSpPr/>
          <p:nvPr/>
        </p:nvGrpSpPr>
        <p:grpSpPr>
          <a:xfrm>
            <a:off x="-124425" y="-90857"/>
            <a:ext cx="10536938" cy="789807"/>
            <a:chOff x="-124425" y="-90857"/>
            <a:chExt cx="10536938" cy="789807"/>
          </a:xfrm>
        </p:grpSpPr>
        <p:pic>
          <p:nvPicPr>
            <p:cNvPr id="2849" name="Google Shape;2849;p271"/>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850" name="Google Shape;2850;p271"/>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851" name="Google Shape;2851;p271"/>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852" name="Google Shape;2852;p271"/>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2853" name="Google Shape;2853;p271"/>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Android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854" name="Google Shape;2854;p271"/>
          <p:cNvPicPr preferRelativeResize="0"/>
          <p:nvPr/>
        </p:nvPicPr>
        <p:blipFill>
          <a:blip r:embed="rId6">
            <a:alphaModFix/>
          </a:blip>
          <a:stretch>
            <a:fillRect/>
          </a:stretch>
        </p:blipFill>
        <p:spPr>
          <a:xfrm>
            <a:off x="5487721" y="2454846"/>
            <a:ext cx="1219600" cy="2506615"/>
          </a:xfrm>
          <a:prstGeom prst="rect">
            <a:avLst/>
          </a:prstGeom>
          <a:noFill/>
          <a:ln>
            <a:noFill/>
          </a:ln>
        </p:spPr>
      </p:pic>
      <p:sp>
        <p:nvSpPr>
          <p:cNvPr id="2855" name="Google Shape;2855;p271"/>
          <p:cNvSpPr txBox="1"/>
          <p:nvPr/>
        </p:nvSpPr>
        <p:spPr>
          <a:xfrm>
            <a:off x="6337600" y="4389275"/>
            <a:ext cx="3000000" cy="3000000"/>
          </a:xfrm>
          <a:prstGeom prst="rect">
            <a:avLst/>
          </a:prstGeom>
          <a:noFill/>
          <a:ln>
            <a:noFill/>
          </a:ln>
        </p:spPr>
        <p:txBody>
          <a:bodyPr spcFirstLastPara="1" wrap="square" lIns="91425" tIns="91425" rIns="91425" bIns="91425" anchor="t" anchorCtr="0">
            <a:noAutofit/>
          </a:bodyPr>
          <a:lstStyle/>
          <a:p>
            <a:pPr marL="596900" lvl="1" indent="-247650" algn="l" rtl="0">
              <a:spcBef>
                <a:spcPts val="0"/>
              </a:spcBef>
              <a:spcAft>
                <a:spcPts val="0"/>
              </a:spcAft>
              <a:buClr>
                <a:schemeClr val="dk1"/>
              </a:buClr>
              <a:buSzPts val="1500"/>
              <a:buFont typeface="Calibri"/>
              <a:buChar char="▪"/>
            </a:pPr>
            <a:r>
              <a:rPr lang="en" sz="1500" b="1">
                <a:solidFill>
                  <a:schemeClr val="dk1"/>
                </a:solidFill>
                <a:latin typeface="Calibri"/>
                <a:ea typeface="Calibri"/>
                <a:cs typeface="Calibri"/>
                <a:sym typeface="Calibri"/>
              </a:rPr>
              <a:t>Android 10 (September, 2019)</a:t>
            </a:r>
            <a:endParaRPr b="1"/>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272"/>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62" name="Google Shape;2862;p272"/>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863" name="Google Shape;2863;p272"/>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64" name="Google Shape;2864;p272"/>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Services: YouTube</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65" name="Google Shape;2865;p272"/>
          <p:cNvSpPr txBox="1"/>
          <p:nvPr/>
        </p:nvSpPr>
        <p:spPr>
          <a:xfrm>
            <a:off x="660537" y="763241"/>
            <a:ext cx="7907296" cy="276999"/>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rgbClr val="90C226"/>
              </a:buClr>
              <a:buSzPts val="1400"/>
              <a:buFont typeface="Arial"/>
              <a:buNone/>
            </a:pPr>
            <a:endParaRPr sz="1400" b="0" i="0" u="none" strike="noStrike" cap="none">
              <a:solidFill>
                <a:srgbClr val="3F3F3F"/>
              </a:solidFill>
              <a:latin typeface="Calibri"/>
              <a:ea typeface="Calibri"/>
              <a:cs typeface="Calibri"/>
              <a:sym typeface="Calibri"/>
            </a:endParaRPr>
          </a:p>
        </p:txBody>
      </p:sp>
      <p:sp>
        <p:nvSpPr>
          <p:cNvPr id="2866" name="Google Shape;2866;p272"/>
          <p:cNvSpPr txBox="1"/>
          <p:nvPr/>
        </p:nvSpPr>
        <p:spPr>
          <a:xfrm>
            <a:off x="335850" y="763250"/>
            <a:ext cx="8232000" cy="26700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Noto Sans Symbols"/>
              <a:buChar char="▪"/>
            </a:pPr>
            <a:r>
              <a:rPr lang="en" sz="1800" b="0" i="0" u="none" strike="noStrike" cap="none">
                <a:solidFill>
                  <a:srgbClr val="3F3F3F"/>
                </a:solidFill>
                <a:latin typeface="Calibri"/>
                <a:ea typeface="Calibri"/>
                <a:cs typeface="Calibri"/>
                <a:sym typeface="Calibri"/>
              </a:rPr>
              <a:t>The standard for online video watching</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800" b="0" i="0" u="none" strike="noStrike" cap="none">
                <a:solidFill>
                  <a:srgbClr val="3F3F3F"/>
                </a:solidFill>
                <a:latin typeface="Calibri"/>
                <a:ea typeface="Calibri"/>
                <a:cs typeface="Calibri"/>
                <a:sym typeface="Calibri"/>
              </a:rPr>
              <a:t>Has over 1 billion users – almost one-third of all internet users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800" b="0" i="0" u="none" strike="noStrike" cap="none">
                <a:solidFill>
                  <a:srgbClr val="3F3F3F"/>
                </a:solidFill>
                <a:latin typeface="Calibri"/>
                <a:ea typeface="Calibri"/>
                <a:cs typeface="Calibri"/>
                <a:sym typeface="Calibri"/>
              </a:rPr>
              <a:t>9% of U.S small businesses use YouTube for marketing purposes</a:t>
            </a:r>
            <a:endParaRPr sz="1100"/>
          </a:p>
          <a:p>
            <a:pPr marL="254000" marR="0" lvl="0" indent="-254000" algn="l" rtl="0">
              <a:lnSpc>
                <a:spcPct val="100000"/>
              </a:lnSpc>
              <a:spcBef>
                <a:spcPts val="800"/>
              </a:spcBef>
              <a:spcAft>
                <a:spcPts val="0"/>
              </a:spcAft>
              <a:buClr>
                <a:schemeClr val="dk1"/>
              </a:buClr>
              <a:buSzPts val="1400"/>
              <a:buFont typeface="Noto Sans Symbols"/>
              <a:buChar char="▪"/>
            </a:pPr>
            <a:r>
              <a:rPr lang="en" sz="1800" b="0" i="0" u="none" strike="noStrike" cap="none">
                <a:solidFill>
                  <a:schemeClr val="dk1"/>
                </a:solidFill>
                <a:latin typeface="Calibri"/>
                <a:ea typeface="Calibri"/>
                <a:cs typeface="Calibri"/>
                <a:sym typeface="Calibri"/>
              </a:rPr>
              <a:t>Google aims to monetize video content by leveraging partnerships in the mobile space</a:t>
            </a:r>
            <a:endParaRPr sz="1100"/>
          </a:p>
          <a:p>
            <a:pPr marL="254000" marR="0" lvl="0" indent="-254000" algn="l" rtl="0">
              <a:lnSpc>
                <a:spcPct val="100000"/>
              </a:lnSpc>
              <a:spcBef>
                <a:spcPts val="800"/>
              </a:spcBef>
              <a:spcAft>
                <a:spcPts val="0"/>
              </a:spcAft>
              <a:buClr>
                <a:schemeClr val="dk1"/>
              </a:buClr>
              <a:buSzPts val="1800"/>
              <a:buFont typeface="Noto Sans Symbols"/>
              <a:buNone/>
            </a:pPr>
            <a:endParaRPr sz="1800" b="0" i="0" u="none" strike="noStrike" cap="none">
              <a:solidFill>
                <a:srgbClr val="3F3F3F"/>
              </a:solidFill>
              <a:latin typeface="Calibri"/>
              <a:ea typeface="Calibri"/>
              <a:cs typeface="Calibri"/>
              <a:sym typeface="Calibri"/>
            </a:endParaRPr>
          </a:p>
        </p:txBody>
      </p:sp>
      <p:pic>
        <p:nvPicPr>
          <p:cNvPr id="2867" name="Google Shape;2867;p272"/>
          <p:cNvPicPr preferRelativeResize="0"/>
          <p:nvPr/>
        </p:nvPicPr>
        <p:blipFill rotWithShape="1">
          <a:blip r:embed="rId4">
            <a:alphaModFix/>
          </a:blip>
          <a:srcRect/>
          <a:stretch/>
        </p:blipFill>
        <p:spPr>
          <a:xfrm>
            <a:off x="3744442" y="2801288"/>
            <a:ext cx="4823389" cy="2251019"/>
          </a:xfrm>
          <a:prstGeom prst="rect">
            <a:avLst/>
          </a:prstGeom>
          <a:noFill/>
          <a:ln>
            <a:noFill/>
          </a:ln>
        </p:spPr>
      </p:pic>
      <p:grpSp>
        <p:nvGrpSpPr>
          <p:cNvPr id="2868" name="Google Shape;2868;p272"/>
          <p:cNvGrpSpPr/>
          <p:nvPr/>
        </p:nvGrpSpPr>
        <p:grpSpPr>
          <a:xfrm>
            <a:off x="-124425" y="-90857"/>
            <a:ext cx="10536938" cy="789807"/>
            <a:chOff x="-124425" y="-90857"/>
            <a:chExt cx="10536938" cy="789807"/>
          </a:xfrm>
        </p:grpSpPr>
        <p:pic>
          <p:nvPicPr>
            <p:cNvPr id="2869" name="Google Shape;2869;p272"/>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870" name="Google Shape;2870;p272"/>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871" name="Google Shape;2871;p272"/>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872" name="Google Shape;2872;p272"/>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873" name="Google Shape;2873;p272"/>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YouTube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sp>
        <p:nvSpPr>
          <p:cNvPr id="2879" name="Google Shape;2879;p273"/>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80" name="Google Shape;2880;p273"/>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881" name="Google Shape;2881;p273"/>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82" name="Google Shape;2882;p273"/>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Alphabet INC</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883" name="Google Shape;2883;p273"/>
          <p:cNvSpPr/>
          <p:nvPr/>
        </p:nvSpPr>
        <p:spPr>
          <a:xfrm>
            <a:off x="-1018426" y="5376995"/>
            <a:ext cx="7661100" cy="16080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Alphabet is the parent company of Google (introduced in 2015)</a:t>
            </a:r>
            <a:endParaRPr sz="1100"/>
          </a:p>
          <a:p>
            <a:pPr marL="254000" marR="0" lvl="0" indent="-254000" algn="l" rtl="0">
              <a:lnSpc>
                <a:spcPct val="100000"/>
              </a:lnSpc>
              <a:spcBef>
                <a:spcPts val="5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Same founders as Google</a:t>
            </a:r>
            <a:endParaRPr sz="1100"/>
          </a:p>
          <a:p>
            <a:pPr marL="254000" marR="0" lvl="0" indent="-254000" algn="l" rtl="0">
              <a:lnSpc>
                <a:spcPct val="100000"/>
              </a:lnSpc>
              <a:spcBef>
                <a:spcPts val="5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Includes other companies:</a:t>
            </a:r>
            <a:endParaRPr sz="1100"/>
          </a:p>
          <a:p>
            <a:pPr marL="558800" marR="0" lvl="1" indent="-215900" algn="l" rtl="0">
              <a:lnSpc>
                <a:spcPct val="100000"/>
              </a:lnSpc>
              <a:spcBef>
                <a:spcPts val="2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 Access, Calico, CapitalG, GV, Nest, Verily, Waymo, X</a:t>
            </a:r>
            <a:endParaRPr sz="1100"/>
          </a:p>
        </p:txBody>
      </p:sp>
      <p:grpSp>
        <p:nvGrpSpPr>
          <p:cNvPr id="2884" name="Google Shape;2884;p273"/>
          <p:cNvGrpSpPr/>
          <p:nvPr/>
        </p:nvGrpSpPr>
        <p:grpSpPr>
          <a:xfrm>
            <a:off x="-124425" y="-90857"/>
            <a:ext cx="10536938" cy="789807"/>
            <a:chOff x="-124425" y="-90857"/>
            <a:chExt cx="10536938" cy="789807"/>
          </a:xfrm>
        </p:grpSpPr>
        <p:pic>
          <p:nvPicPr>
            <p:cNvPr id="2885" name="Google Shape;2885;p273"/>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2886" name="Google Shape;2886;p273"/>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2887" name="Google Shape;2887;p273"/>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2888" name="Google Shape;2888;p273"/>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889" name="Google Shape;2889;p273"/>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Alphabet, Inc</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890" name="Google Shape;2890;p273"/>
          <p:cNvPicPr preferRelativeResize="0"/>
          <p:nvPr/>
        </p:nvPicPr>
        <p:blipFill>
          <a:blip r:embed="rId5">
            <a:alphaModFix/>
          </a:blip>
          <a:stretch>
            <a:fillRect/>
          </a:stretch>
        </p:blipFill>
        <p:spPr>
          <a:xfrm>
            <a:off x="401225" y="816074"/>
            <a:ext cx="8341551" cy="4198400"/>
          </a:xfrm>
          <a:prstGeom prst="rect">
            <a:avLst/>
          </a:prstGeom>
          <a:noFill/>
          <a:ln>
            <a:noFill/>
          </a:ln>
        </p:spPr>
      </p:pic>
      <p:sp>
        <p:nvSpPr>
          <p:cNvPr id="2891" name="Google Shape;2891;p273"/>
          <p:cNvSpPr txBox="1"/>
          <p:nvPr/>
        </p:nvSpPr>
        <p:spPr>
          <a:xfrm>
            <a:off x="5547775" y="738000"/>
            <a:ext cx="3000000" cy="3000000"/>
          </a:xfrm>
          <a:prstGeom prst="rect">
            <a:avLst/>
          </a:prstGeom>
          <a:noFill/>
          <a:ln>
            <a:noFill/>
          </a:ln>
        </p:spPr>
        <p:txBody>
          <a:bodyPr spcFirstLastPara="1" wrap="square" lIns="91425" tIns="91425" rIns="91425" bIns="91425" anchor="t" anchorCtr="0">
            <a:noAutofit/>
          </a:bodyPr>
          <a:lstStyle/>
          <a:p>
            <a:pPr marL="254000" lvl="0" indent="-254000" algn="l" rtl="0">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Introduced in 2015</a:t>
            </a:r>
            <a:endParaRPr sz="1800">
              <a:solidFill>
                <a:schemeClr val="dk1"/>
              </a:solidFill>
              <a:latin typeface="Calibri"/>
              <a:ea typeface="Calibri"/>
              <a:cs typeface="Calibri"/>
              <a:sym typeface="Calibri"/>
            </a:endParaRPr>
          </a:p>
          <a:p>
            <a:pPr marL="254000" lvl="0" indent="-254000" algn="l" rtl="0">
              <a:spcBef>
                <a:spcPts val="0"/>
              </a:spcBef>
              <a:spcAft>
                <a:spcPts val="0"/>
              </a:spcAft>
              <a:buClr>
                <a:schemeClr val="dk1"/>
              </a:buClr>
              <a:buSzPts val="1800"/>
              <a:buChar char="•"/>
            </a:pPr>
            <a:r>
              <a:rPr lang="en" sz="1800">
                <a:solidFill>
                  <a:schemeClr val="dk1"/>
                </a:solidFill>
                <a:latin typeface="Calibri"/>
                <a:ea typeface="Calibri"/>
                <a:cs typeface="Calibri"/>
                <a:sym typeface="Calibri"/>
              </a:rPr>
              <a:t>Same founders as Google</a:t>
            </a:r>
            <a:endParaRPr sz="1800">
              <a:solidFill>
                <a:schemeClr val="dk1"/>
              </a:solidFill>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896"/>
        <p:cNvGrpSpPr/>
        <p:nvPr/>
      </p:nvGrpSpPr>
      <p:grpSpPr>
        <a:xfrm>
          <a:off x="0" y="0"/>
          <a:ext cx="0" cy="0"/>
          <a:chOff x="0" y="0"/>
          <a:chExt cx="0" cy="0"/>
        </a:xfrm>
      </p:grpSpPr>
      <p:sp>
        <p:nvSpPr>
          <p:cNvPr id="2897" name="Google Shape;2897;p274"/>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898" name="Google Shape;2898;p274"/>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899" name="Google Shape;2899;p274"/>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00" name="Google Shape;2900;p274"/>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01" name="Google Shape;2901;p274"/>
          <p:cNvPicPr preferRelativeResize="0"/>
          <p:nvPr/>
        </p:nvPicPr>
        <p:blipFill rotWithShape="1">
          <a:blip r:embed="rId4">
            <a:alphaModFix/>
          </a:blip>
          <a:srcRect/>
          <a:stretch/>
        </p:blipFill>
        <p:spPr>
          <a:xfrm>
            <a:off x="0" y="2123501"/>
            <a:ext cx="2723100" cy="3020000"/>
          </a:xfrm>
          <a:prstGeom prst="rect">
            <a:avLst/>
          </a:prstGeom>
          <a:noFill/>
          <a:ln>
            <a:noFill/>
          </a:ln>
        </p:spPr>
      </p:pic>
      <p:sp>
        <p:nvSpPr>
          <p:cNvPr id="2902" name="Google Shape;2902;p274"/>
          <p:cNvSpPr/>
          <p:nvPr/>
        </p:nvSpPr>
        <p:spPr>
          <a:xfrm>
            <a:off x="2723089" y="1541369"/>
            <a:ext cx="6420911" cy="307007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Lawrence Edward Page</a:t>
            </a:r>
            <a:r>
              <a:rPr lang="en" sz="1500" b="0" i="0" u="none" strike="noStrike" cap="none">
                <a:solidFill>
                  <a:schemeClr val="dk1"/>
                </a:solidFill>
                <a:latin typeface="Calibri"/>
                <a:ea typeface="Calibri"/>
                <a:cs typeface="Calibri"/>
                <a:sym typeface="Calibri"/>
              </a:rPr>
              <a:t>, Chief Executive Officer &amp; Director at Alphabet Inc. (since October 2015, Co-founded Google in 1998) </a:t>
            </a:r>
            <a:endParaRPr sz="1100"/>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Directors of Google Inc., since its inception in 1998.</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Formally CEO of Google Inc. from September 1998 to July 2001.</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Served as President of Products at Alphabet Inc. from July 2001 to April 2011</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Member of the National Advisory Committee (NAC) for the University of Michigan College of Engineering.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 served roles with Chips &amp; Technologies Inc.</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in Computer Engineering from University of Michigan; Masters in computer science from Stanford University.</a:t>
            </a:r>
            <a:endParaRPr sz="1100"/>
          </a:p>
        </p:txBody>
      </p:sp>
      <p:grpSp>
        <p:nvGrpSpPr>
          <p:cNvPr id="2903" name="Google Shape;2903;p274"/>
          <p:cNvGrpSpPr/>
          <p:nvPr/>
        </p:nvGrpSpPr>
        <p:grpSpPr>
          <a:xfrm>
            <a:off x="-124425" y="-90857"/>
            <a:ext cx="10536938" cy="789807"/>
            <a:chOff x="-124425" y="-90857"/>
            <a:chExt cx="10536938" cy="789807"/>
          </a:xfrm>
        </p:grpSpPr>
        <p:pic>
          <p:nvPicPr>
            <p:cNvPr id="2904" name="Google Shape;2904;p274"/>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05" name="Google Shape;2905;p274"/>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06" name="Google Shape;2906;p274"/>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07" name="Google Shape;2907;p274"/>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08" name="Google Shape;2908;p274"/>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Google Shape;2914;p275"/>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915" name="Google Shape;2915;p275"/>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916" name="Google Shape;2916;p275"/>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17" name="Google Shape;2917;p275"/>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18" name="Google Shape;2918;p275"/>
          <p:cNvPicPr preferRelativeResize="0"/>
          <p:nvPr/>
        </p:nvPicPr>
        <p:blipFill rotWithShape="1">
          <a:blip r:embed="rId4">
            <a:alphaModFix/>
          </a:blip>
          <a:srcRect/>
          <a:stretch/>
        </p:blipFill>
        <p:spPr>
          <a:xfrm>
            <a:off x="6580167" y="2255387"/>
            <a:ext cx="2563832" cy="2888113"/>
          </a:xfrm>
          <a:prstGeom prst="rect">
            <a:avLst/>
          </a:prstGeom>
          <a:noFill/>
          <a:ln>
            <a:noFill/>
          </a:ln>
        </p:spPr>
      </p:pic>
      <p:sp>
        <p:nvSpPr>
          <p:cNvPr id="2919" name="Google Shape;2919;p275"/>
          <p:cNvSpPr txBox="1"/>
          <p:nvPr/>
        </p:nvSpPr>
        <p:spPr>
          <a:xfrm>
            <a:off x="205851" y="1231731"/>
            <a:ext cx="7269300" cy="2816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Eric E. Schmidt</a:t>
            </a:r>
            <a:r>
              <a:rPr lang="en" sz="1500" b="0" i="0" u="none" strike="noStrike" cap="none">
                <a:solidFill>
                  <a:schemeClr val="dk1"/>
                </a:solidFill>
                <a:latin typeface="Calibri"/>
                <a:ea typeface="Calibri"/>
                <a:cs typeface="Calibri"/>
                <a:sym typeface="Calibri"/>
              </a:rPr>
              <a:t>, Executive Chairman of Google Inc. (since April 2011, joined company in 2001)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Executive Chairman of Alphabet Inc. since October, 2015</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Responsible for the external matters of Google: building partnerships and broader business relationships, government outreach and technology thought leadership.</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Also advising the CEO and senior leadership on business and policy issues.</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Formerly the CEO from July 2001 to April 2011.</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 served roles with Novell, Sun Microsystems, and Apple.</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in Electrical Engineering from Princeton (1982); Masters and PHD in Computer Science from University of Berkley (1988)</a:t>
            </a:r>
            <a:endParaRPr sz="11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920" name="Google Shape;2920;p275"/>
          <p:cNvGrpSpPr/>
          <p:nvPr/>
        </p:nvGrpSpPr>
        <p:grpSpPr>
          <a:xfrm>
            <a:off x="-124425" y="-90857"/>
            <a:ext cx="10536938" cy="789807"/>
            <a:chOff x="-124425" y="-90857"/>
            <a:chExt cx="10536938" cy="789807"/>
          </a:xfrm>
        </p:grpSpPr>
        <p:pic>
          <p:nvPicPr>
            <p:cNvPr id="2921" name="Google Shape;2921;p275"/>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22" name="Google Shape;2922;p275"/>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23" name="Google Shape;2923;p275"/>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24" name="Google Shape;2924;p275"/>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25" name="Google Shape;2925;p275"/>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930"/>
        <p:cNvGrpSpPr/>
        <p:nvPr/>
      </p:nvGrpSpPr>
      <p:grpSpPr>
        <a:xfrm>
          <a:off x="0" y="0"/>
          <a:ext cx="0" cy="0"/>
          <a:chOff x="0" y="0"/>
          <a:chExt cx="0" cy="0"/>
        </a:xfrm>
      </p:grpSpPr>
      <p:sp>
        <p:nvSpPr>
          <p:cNvPr id="2931" name="Google Shape;2931;p276"/>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932" name="Google Shape;2932;p276"/>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933" name="Google Shape;2933;p276"/>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34" name="Google Shape;2934;p276"/>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35" name="Google Shape;2935;p276"/>
          <p:cNvPicPr preferRelativeResize="0"/>
          <p:nvPr/>
        </p:nvPicPr>
        <p:blipFill rotWithShape="1">
          <a:blip r:embed="rId4">
            <a:alphaModFix/>
          </a:blip>
          <a:srcRect/>
          <a:stretch/>
        </p:blipFill>
        <p:spPr>
          <a:xfrm flipH="1">
            <a:off x="0" y="2096400"/>
            <a:ext cx="3047100" cy="3047100"/>
          </a:xfrm>
          <a:prstGeom prst="rect">
            <a:avLst/>
          </a:prstGeom>
          <a:noFill/>
          <a:ln>
            <a:noFill/>
          </a:ln>
        </p:spPr>
      </p:pic>
      <p:sp>
        <p:nvSpPr>
          <p:cNvPr id="2936" name="Google Shape;2936;p276"/>
          <p:cNvSpPr/>
          <p:nvPr/>
        </p:nvSpPr>
        <p:spPr>
          <a:xfrm>
            <a:off x="3229281" y="1563749"/>
            <a:ext cx="5914718" cy="348557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Sergey Mikhaylovich Brin</a:t>
            </a:r>
            <a:r>
              <a:rPr lang="en" sz="1500" b="0" i="0" u="none" strike="noStrike" cap="none">
                <a:solidFill>
                  <a:schemeClr val="dk1"/>
                </a:solidFill>
                <a:latin typeface="Calibri"/>
                <a:ea typeface="Calibri"/>
                <a:cs typeface="Calibri"/>
                <a:sym typeface="Calibri"/>
              </a:rPr>
              <a:t>, President &amp; Director of Alphabet Inc. (since October 2015, co-founded Google in 1998) </a:t>
            </a:r>
            <a:endParaRPr sz="1100"/>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Director of Google Inc. since 1998</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Formally President of Google Inc. from September 1998 to July 2011.</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Then served as Google</a:t>
            </a:r>
            <a:r>
              <a:rPr lang="en">
                <a:solidFill>
                  <a:schemeClr val="dk1"/>
                </a:solidFill>
                <a:latin typeface="Calibri"/>
                <a:ea typeface="Calibri"/>
                <a:cs typeface="Calibri"/>
                <a:sym typeface="Calibri"/>
              </a:rPr>
              <a:t>’s</a:t>
            </a:r>
            <a:r>
              <a:rPr lang="en" sz="1400" b="0" i="0" u="none" strike="noStrike" cap="none">
                <a:solidFill>
                  <a:schemeClr val="dk1"/>
                </a:solidFill>
                <a:latin typeface="Calibri"/>
                <a:ea typeface="Calibri"/>
                <a:cs typeface="Calibri"/>
                <a:sym typeface="Calibri"/>
              </a:rPr>
              <a:t> President of Technology from July 2001 until April , 2011</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Published more than a dozen academic papers</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Research interests include search engines, information extraction from unstructured sources and data mining of large text collections and scientific data.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in Mathematics and Computer Science from University of Maryland; Masters in Computer Science from Stanford.</a:t>
            </a:r>
            <a:endParaRPr sz="1100"/>
          </a:p>
        </p:txBody>
      </p:sp>
      <p:grpSp>
        <p:nvGrpSpPr>
          <p:cNvPr id="2937" name="Google Shape;2937;p276"/>
          <p:cNvGrpSpPr/>
          <p:nvPr/>
        </p:nvGrpSpPr>
        <p:grpSpPr>
          <a:xfrm>
            <a:off x="-124425" y="-90857"/>
            <a:ext cx="10536938" cy="789807"/>
            <a:chOff x="-124425" y="-90857"/>
            <a:chExt cx="10536938" cy="789807"/>
          </a:xfrm>
        </p:grpSpPr>
        <p:pic>
          <p:nvPicPr>
            <p:cNvPr id="2938" name="Google Shape;2938;p276"/>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39" name="Google Shape;2939;p276"/>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40" name="Google Shape;2940;p276"/>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41" name="Google Shape;2941;p276"/>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42" name="Google Shape;2942;p276"/>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947"/>
        <p:cNvGrpSpPr/>
        <p:nvPr/>
      </p:nvGrpSpPr>
      <p:grpSpPr>
        <a:xfrm>
          <a:off x="0" y="0"/>
          <a:ext cx="0" cy="0"/>
          <a:chOff x="0" y="0"/>
          <a:chExt cx="0" cy="0"/>
        </a:xfrm>
      </p:grpSpPr>
      <p:sp>
        <p:nvSpPr>
          <p:cNvPr id="2948" name="Google Shape;2948;p277"/>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949" name="Google Shape;2949;p277"/>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950" name="Google Shape;2950;p277"/>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51" name="Google Shape;2951;p277"/>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52" name="Google Shape;2952;p277"/>
          <p:cNvPicPr preferRelativeResize="0"/>
          <p:nvPr/>
        </p:nvPicPr>
        <p:blipFill rotWithShape="1">
          <a:blip r:embed="rId4">
            <a:alphaModFix/>
          </a:blip>
          <a:srcRect/>
          <a:stretch/>
        </p:blipFill>
        <p:spPr>
          <a:xfrm>
            <a:off x="0" y="2000951"/>
            <a:ext cx="3910050" cy="3142551"/>
          </a:xfrm>
          <a:prstGeom prst="rect">
            <a:avLst/>
          </a:prstGeom>
          <a:noFill/>
          <a:ln>
            <a:noFill/>
          </a:ln>
        </p:spPr>
      </p:pic>
      <p:sp>
        <p:nvSpPr>
          <p:cNvPr id="2953" name="Google Shape;2953;p277"/>
          <p:cNvSpPr/>
          <p:nvPr/>
        </p:nvSpPr>
        <p:spPr>
          <a:xfrm>
            <a:off x="3500087" y="952013"/>
            <a:ext cx="5643912" cy="390683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Sundar Pichai</a:t>
            </a:r>
            <a:r>
              <a:rPr lang="en" sz="1500" b="0" i="0" u="none" strike="noStrike" cap="none">
                <a:solidFill>
                  <a:schemeClr val="dk1"/>
                </a:solidFill>
                <a:latin typeface="Calibri"/>
                <a:ea typeface="Calibri"/>
                <a:cs typeface="Calibri"/>
                <a:sym typeface="Calibri"/>
              </a:rPr>
              <a:t>, Chief Executive Officer of Google Inc. (since August 2015, joined Google in April 2004) </a:t>
            </a:r>
            <a:endParaRPr sz="1100"/>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Previously the Senior Vice President of products at Google from 2008 to August 2015.</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Originally worked on the Google search toolbar, Google Gears and Google Pack</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Convinced Google to launch its own browser, Google Chrome, in 2008. It became the No.1 browser in the world.</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 served roles with Applied Materials Inc., McKinsey &amp; Company and Jive Software Inc.</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in Metallurgical Engineering at Indian Institute of Technology Kharagpur; Masters in Business administration at the Wharton School of the University of Pennsylvania; Masters of Science degree in materials, science and engineering from Stanford.</a:t>
            </a:r>
            <a:endParaRPr sz="1100"/>
          </a:p>
          <a:p>
            <a:pPr marL="0" marR="0" lvl="0" indent="0" algn="l" rtl="0">
              <a:lnSpc>
                <a:spcPct val="100000"/>
              </a:lnSpc>
              <a:spcBef>
                <a:spcPts val="20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954" name="Google Shape;2954;p277"/>
          <p:cNvGrpSpPr/>
          <p:nvPr/>
        </p:nvGrpSpPr>
        <p:grpSpPr>
          <a:xfrm>
            <a:off x="-124425" y="-90857"/>
            <a:ext cx="10536938" cy="789807"/>
            <a:chOff x="-124425" y="-90857"/>
            <a:chExt cx="10536938" cy="789807"/>
          </a:xfrm>
        </p:grpSpPr>
        <p:pic>
          <p:nvPicPr>
            <p:cNvPr id="2955" name="Google Shape;2955;p277"/>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56" name="Google Shape;2956;p277"/>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57" name="Google Shape;2957;p277"/>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58" name="Google Shape;2958;p277"/>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59" name="Google Shape;2959;p277"/>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2965" name="Google Shape;2965;p278"/>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966" name="Google Shape;2966;p278"/>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967" name="Google Shape;2967;p278"/>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68" name="Google Shape;2968;p278"/>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69" name="Google Shape;2969;p278"/>
          <p:cNvPicPr preferRelativeResize="0"/>
          <p:nvPr/>
        </p:nvPicPr>
        <p:blipFill rotWithShape="1">
          <a:blip r:embed="rId4">
            <a:alphaModFix/>
          </a:blip>
          <a:srcRect/>
          <a:stretch/>
        </p:blipFill>
        <p:spPr>
          <a:xfrm>
            <a:off x="4646041" y="2491738"/>
            <a:ext cx="5316504" cy="2651761"/>
          </a:xfrm>
          <a:prstGeom prst="rect">
            <a:avLst/>
          </a:prstGeom>
          <a:noFill/>
          <a:ln>
            <a:noFill/>
          </a:ln>
        </p:spPr>
      </p:pic>
      <p:sp>
        <p:nvSpPr>
          <p:cNvPr id="2970" name="Google Shape;2970;p278"/>
          <p:cNvSpPr txBox="1"/>
          <p:nvPr/>
        </p:nvSpPr>
        <p:spPr>
          <a:xfrm>
            <a:off x="0" y="865531"/>
            <a:ext cx="6620700" cy="3254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Ruth M. Porat</a:t>
            </a:r>
            <a:r>
              <a:rPr lang="en" sz="1500" b="0" i="0" u="none" strike="noStrike" cap="none">
                <a:solidFill>
                  <a:schemeClr val="dk1"/>
                </a:solidFill>
                <a:latin typeface="Calibri"/>
                <a:ea typeface="Calibri"/>
                <a:cs typeface="Calibri"/>
                <a:sym typeface="Calibri"/>
              </a:rPr>
              <a:t>, Chief Financial Officer &amp; Senior Vice President at Alphabet Inc. (since October 2015, joined company in 2015)</a:t>
            </a:r>
            <a:endParaRPr sz="1100"/>
          </a:p>
          <a:p>
            <a:pPr marL="0" marR="0" lvl="0" indent="0" algn="l" rtl="0">
              <a:lnSpc>
                <a:spcPct val="100000"/>
              </a:lnSpc>
              <a:spcBef>
                <a:spcPts val="0"/>
              </a:spcBef>
              <a:spcAft>
                <a:spcPts val="0"/>
              </a:spcAft>
              <a:buClr>
                <a:schemeClr val="dk1"/>
              </a:buClr>
              <a:buSzPts val="400"/>
              <a:buFont typeface="Calibri"/>
              <a:buNone/>
            </a:pPr>
            <a:r>
              <a:rPr lang="en" sz="1500" b="0" i="0" u="none" strike="noStrike" cap="none">
                <a:solidFill>
                  <a:schemeClr val="dk1"/>
                </a:solidFill>
                <a:latin typeface="Calibri"/>
                <a:ea typeface="Calibri"/>
                <a:cs typeface="Calibri"/>
                <a:sym typeface="Calibri"/>
              </a:rPr>
              <a:t>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Chief Financial Officer and Senior Vice President at Google Inc. since May, 2015.</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Lead Banker on numerous milestone technology financing rounds, including for Amazon, eBay, Netscape, Priceline and Verisign as well as for The Blackstone Group, GE and the NYSE.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Member of the U.S. Treasury's Borrowing Advisory Committee</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 served roles with Morgan Stanley, Financial Sponsors Group, and Speyer Properties LP</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of Economics and Internal relations from Stanford; Masters in Business Administration from the Wharton School at the University of Pennsylvania; Masters in Economics from the London School of Economics.</a:t>
            </a:r>
            <a:endParaRPr sz="1100"/>
          </a:p>
        </p:txBody>
      </p:sp>
      <p:grpSp>
        <p:nvGrpSpPr>
          <p:cNvPr id="2971" name="Google Shape;2971;p278"/>
          <p:cNvGrpSpPr/>
          <p:nvPr/>
        </p:nvGrpSpPr>
        <p:grpSpPr>
          <a:xfrm>
            <a:off x="-124425" y="-90857"/>
            <a:ext cx="10536938" cy="789807"/>
            <a:chOff x="-124425" y="-90857"/>
            <a:chExt cx="10536938" cy="789807"/>
          </a:xfrm>
        </p:grpSpPr>
        <p:pic>
          <p:nvPicPr>
            <p:cNvPr id="2972" name="Google Shape;2972;p278"/>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73" name="Google Shape;2973;p278"/>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74" name="Google Shape;2974;p278"/>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75" name="Google Shape;2975;p278"/>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76" name="Google Shape;2976;p278"/>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sp>
        <p:nvSpPr>
          <p:cNvPr id="2982" name="Google Shape;2982;p279"/>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983" name="Google Shape;2983;p279"/>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2984" name="Google Shape;2984;p279"/>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2985" name="Google Shape;2985;p279"/>
          <p:cNvSpPr txBox="1"/>
          <p:nvPr/>
        </p:nvSpPr>
        <p:spPr>
          <a:xfrm>
            <a:off x="0" y="-35279"/>
            <a:ext cx="7810106" cy="114262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Executive Team </a:t>
            </a:r>
            <a:endParaRPr sz="1100"/>
          </a:p>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986" name="Google Shape;2986;p279"/>
          <p:cNvPicPr preferRelativeResize="0"/>
          <p:nvPr/>
        </p:nvPicPr>
        <p:blipFill rotWithShape="1">
          <a:blip r:embed="rId4">
            <a:alphaModFix/>
          </a:blip>
          <a:srcRect/>
          <a:stretch/>
        </p:blipFill>
        <p:spPr>
          <a:xfrm>
            <a:off x="0" y="2073425"/>
            <a:ext cx="3070075" cy="3070075"/>
          </a:xfrm>
          <a:prstGeom prst="rect">
            <a:avLst/>
          </a:prstGeom>
          <a:noFill/>
          <a:ln>
            <a:noFill/>
          </a:ln>
        </p:spPr>
      </p:pic>
      <p:sp>
        <p:nvSpPr>
          <p:cNvPr id="2987" name="Google Shape;2987;p279"/>
          <p:cNvSpPr/>
          <p:nvPr/>
        </p:nvSpPr>
        <p:spPr>
          <a:xfrm>
            <a:off x="2974050" y="988583"/>
            <a:ext cx="6169949" cy="307007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400"/>
              <a:buFont typeface="Calibri"/>
              <a:buNone/>
            </a:pPr>
            <a:r>
              <a:rPr lang="en" sz="1500" b="1" i="0" u="none" strike="noStrike" cap="none">
                <a:solidFill>
                  <a:schemeClr val="dk1"/>
                </a:solidFill>
                <a:latin typeface="Calibri"/>
                <a:ea typeface="Calibri"/>
                <a:cs typeface="Calibri"/>
                <a:sym typeface="Calibri"/>
              </a:rPr>
              <a:t>David C. Drummond</a:t>
            </a:r>
            <a:r>
              <a:rPr lang="en" sz="1500" b="0" i="0" u="none" strike="noStrike" cap="none">
                <a:solidFill>
                  <a:schemeClr val="dk1"/>
                </a:solidFill>
                <a:latin typeface="Calibri"/>
                <a:ea typeface="Calibri"/>
                <a:cs typeface="Calibri"/>
                <a:sym typeface="Calibri"/>
              </a:rPr>
              <a:t>, Secretary, Chief Legal Officer &amp; Senior Vice President of Alphabet, Inc. (since August 2015, joined Google in April 2004) </a:t>
            </a:r>
            <a:endParaRPr sz="1100"/>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Leads Google</a:t>
            </a:r>
            <a:r>
              <a:rPr lang="en">
                <a:solidFill>
                  <a:schemeClr val="dk1"/>
                </a:solidFill>
                <a:latin typeface="Calibri"/>
                <a:ea typeface="Calibri"/>
                <a:cs typeface="Calibri"/>
                <a:sym typeface="Calibri"/>
              </a:rPr>
              <a:t>’</a:t>
            </a:r>
            <a:r>
              <a:rPr lang="en" sz="1400" b="0" i="0" u="none" strike="noStrike" cap="none">
                <a:solidFill>
                  <a:schemeClr val="dk1"/>
                </a:solidFill>
                <a:latin typeface="Calibri"/>
                <a:ea typeface="Calibri"/>
                <a:cs typeface="Calibri"/>
                <a:sym typeface="Calibri"/>
              </a:rPr>
              <a:t>s global teams for legal, government relations, corporate development and new business development.</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Worked with co-founders of Google to incorporate the company and secure its initial round of financing.</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Brought his expertise of working with technology companies on complex mergers, acquisitions and initial public offerings </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Previous served roles with SmartForce PLC, Wilson Sonsini Goodrich and Rosati PC</a:t>
            </a:r>
            <a:endParaRPr sz="1100"/>
          </a:p>
          <a:p>
            <a:pPr marL="215900" marR="0" lvl="0" indent="-215900" algn="l" rtl="0">
              <a:lnSpc>
                <a:spcPct val="100000"/>
              </a:lnSpc>
              <a:spcBef>
                <a:spcPts val="0"/>
              </a:spcBef>
              <a:spcAft>
                <a:spcPts val="0"/>
              </a:spcAft>
              <a:buClr>
                <a:schemeClr val="dk1"/>
              </a:buClr>
              <a:buSzPts val="1400"/>
              <a:buFont typeface="Noto Sans Symbols"/>
              <a:buChar char="▪"/>
            </a:pPr>
            <a:r>
              <a:rPr lang="en" sz="1400" b="0" i="0" u="none" strike="noStrike" cap="none">
                <a:solidFill>
                  <a:schemeClr val="dk1"/>
                </a:solidFill>
                <a:latin typeface="Calibri"/>
                <a:ea typeface="Calibri"/>
                <a:cs typeface="Calibri"/>
                <a:sym typeface="Calibri"/>
              </a:rPr>
              <a:t>Education: Bachelors of Arts at Santa Clara University; JD from Stanford Law School. </a:t>
            </a:r>
            <a:endParaRPr sz="1100"/>
          </a:p>
        </p:txBody>
      </p:sp>
      <p:grpSp>
        <p:nvGrpSpPr>
          <p:cNvPr id="2988" name="Google Shape;2988;p279"/>
          <p:cNvGrpSpPr/>
          <p:nvPr/>
        </p:nvGrpSpPr>
        <p:grpSpPr>
          <a:xfrm>
            <a:off x="-124425" y="-90857"/>
            <a:ext cx="10536938" cy="789807"/>
            <a:chOff x="-124425" y="-90857"/>
            <a:chExt cx="10536938" cy="789807"/>
          </a:xfrm>
        </p:grpSpPr>
        <p:pic>
          <p:nvPicPr>
            <p:cNvPr id="2989" name="Google Shape;2989;p279"/>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2990" name="Google Shape;2990;p279"/>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2991" name="Google Shape;2991;p279"/>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2992" name="Google Shape;2992;p279"/>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2993" name="Google Shape;2993;p279"/>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7"/>
        <p:cNvGrpSpPr/>
        <p:nvPr/>
      </p:nvGrpSpPr>
      <p:grpSpPr>
        <a:xfrm>
          <a:off x="0" y="0"/>
          <a:ext cx="0" cy="0"/>
          <a:chOff x="0" y="0"/>
          <a:chExt cx="0" cy="0"/>
        </a:xfrm>
      </p:grpSpPr>
      <p:sp>
        <p:nvSpPr>
          <p:cNvPr id="2998" name="Google Shape;2998;p28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239</a:t>
            </a:fld>
            <a:endParaRPr/>
          </a:p>
        </p:txBody>
      </p:sp>
      <p:pic>
        <p:nvPicPr>
          <p:cNvPr id="2999" name="Google Shape;2999;p280"/>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3000" name="Google Shape;3000;p280"/>
          <p:cNvSpPr txBox="1"/>
          <p:nvPr/>
        </p:nvSpPr>
        <p:spPr>
          <a:xfrm>
            <a:off x="4276150" y="1755163"/>
            <a:ext cx="4689600" cy="16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Lato Light"/>
                <a:ea typeface="Lato Light"/>
                <a:cs typeface="Lato Light"/>
                <a:sym typeface="Lato Light"/>
              </a:rPr>
              <a:t>Financial</a:t>
            </a:r>
            <a:endParaRPr sz="4000">
              <a:latin typeface="Lato Light"/>
              <a:ea typeface="Lato Light"/>
              <a:cs typeface="Lato Light"/>
              <a:sym typeface="Lato Light"/>
            </a:endParaRPr>
          </a:p>
          <a:p>
            <a:pPr marL="0" lvl="0" indent="0" algn="l" rtl="0">
              <a:spcBef>
                <a:spcPts val="0"/>
              </a:spcBef>
              <a:spcAft>
                <a:spcPts val="0"/>
              </a:spcAft>
              <a:buNone/>
            </a:pPr>
            <a:r>
              <a:rPr lang="en" sz="4000">
                <a:latin typeface="Lato Light"/>
                <a:ea typeface="Lato Light"/>
                <a:cs typeface="Lato Light"/>
                <a:sym typeface="Lato Light"/>
              </a:rPr>
              <a:t>Analysis</a:t>
            </a:r>
            <a:endParaRPr sz="4000">
              <a:latin typeface="Lato Light"/>
              <a:ea typeface="Lato Light"/>
              <a:cs typeface="Lato Light"/>
              <a:sym typeface="Lato Light"/>
            </a:endParaRPr>
          </a:p>
        </p:txBody>
      </p:sp>
      <p:pic>
        <p:nvPicPr>
          <p:cNvPr id="3001" name="Google Shape;3001;p280"/>
          <p:cNvPicPr preferRelativeResize="0"/>
          <p:nvPr/>
        </p:nvPicPr>
        <p:blipFill>
          <a:blip r:embed="rId4">
            <a:alphaModFix/>
          </a:blip>
          <a:stretch>
            <a:fillRect/>
          </a:stretch>
        </p:blipFill>
        <p:spPr>
          <a:xfrm>
            <a:off x="162525" y="471338"/>
            <a:ext cx="4200825" cy="4200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Timeline</a:t>
            </a:r>
            <a:endParaRPr/>
          </a:p>
        </p:txBody>
      </p:sp>
      <p:pic>
        <p:nvPicPr>
          <p:cNvPr id="445" name="Google Shape;445;p65"/>
          <p:cNvPicPr preferRelativeResize="0"/>
          <p:nvPr/>
        </p:nvPicPr>
        <p:blipFill>
          <a:blip r:embed="rId3">
            <a:alphaModFix/>
          </a:blip>
          <a:stretch>
            <a:fillRect/>
          </a:stretch>
        </p:blipFill>
        <p:spPr>
          <a:xfrm>
            <a:off x="1297499" y="1007300"/>
            <a:ext cx="6568224" cy="3628975"/>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pic>
        <p:nvPicPr>
          <p:cNvPr id="3007" name="Google Shape;3007;p281"/>
          <p:cNvPicPr preferRelativeResize="0"/>
          <p:nvPr/>
        </p:nvPicPr>
        <p:blipFill>
          <a:blip r:embed="rId3">
            <a:alphaModFix/>
          </a:blip>
          <a:stretch>
            <a:fillRect/>
          </a:stretch>
        </p:blipFill>
        <p:spPr>
          <a:xfrm>
            <a:off x="764527" y="698950"/>
            <a:ext cx="7559075" cy="4330200"/>
          </a:xfrm>
          <a:prstGeom prst="rect">
            <a:avLst/>
          </a:prstGeom>
          <a:noFill/>
          <a:ln>
            <a:noFill/>
          </a:ln>
        </p:spPr>
      </p:pic>
      <p:sp>
        <p:nvSpPr>
          <p:cNvPr id="3008" name="Google Shape;3008;p281"/>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009" name="Google Shape;3009;p281"/>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3010" name="Google Shape;3010;p281"/>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11" name="Google Shape;3011;p281"/>
          <p:cNvSpPr txBox="1"/>
          <p:nvPr/>
        </p:nvSpPr>
        <p:spPr>
          <a:xfrm>
            <a:off x="-54175" y="-609479"/>
            <a:ext cx="7810200" cy="773400"/>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Balance Sheet:10-Q (Assets)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12" name="Google Shape;3012;p281"/>
          <p:cNvSpPr/>
          <p:nvPr/>
        </p:nvSpPr>
        <p:spPr>
          <a:xfrm>
            <a:off x="812300" y="2184825"/>
            <a:ext cx="7511400" cy="3537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13" name="Google Shape;3013;p281"/>
          <p:cNvSpPr/>
          <p:nvPr/>
        </p:nvSpPr>
        <p:spPr>
          <a:xfrm>
            <a:off x="812300" y="2709250"/>
            <a:ext cx="7511400" cy="179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14" name="Google Shape;3014;p281"/>
          <p:cNvSpPr/>
          <p:nvPr/>
        </p:nvSpPr>
        <p:spPr>
          <a:xfrm>
            <a:off x="788350" y="4086350"/>
            <a:ext cx="7511400" cy="220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015" name="Google Shape;3015;p281"/>
          <p:cNvGrpSpPr/>
          <p:nvPr/>
        </p:nvGrpSpPr>
        <p:grpSpPr>
          <a:xfrm>
            <a:off x="-124425" y="-90857"/>
            <a:ext cx="10536938" cy="789807"/>
            <a:chOff x="-124425" y="-90857"/>
            <a:chExt cx="10536938" cy="789807"/>
          </a:xfrm>
        </p:grpSpPr>
        <p:pic>
          <p:nvPicPr>
            <p:cNvPr id="3016" name="Google Shape;3016;p281"/>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017" name="Google Shape;3017;p281"/>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018" name="Google Shape;3018;p281"/>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019" name="Google Shape;3019;p281"/>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020" name="Google Shape;3020;p281"/>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10-Q (Assets)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pic>
        <p:nvPicPr>
          <p:cNvPr id="3026" name="Google Shape;3026;p282"/>
          <p:cNvPicPr preferRelativeResize="0"/>
          <p:nvPr/>
        </p:nvPicPr>
        <p:blipFill>
          <a:blip r:embed="rId3">
            <a:alphaModFix/>
          </a:blip>
          <a:stretch>
            <a:fillRect/>
          </a:stretch>
        </p:blipFill>
        <p:spPr>
          <a:xfrm>
            <a:off x="1423809" y="698950"/>
            <a:ext cx="6379028" cy="4444551"/>
          </a:xfrm>
          <a:prstGeom prst="rect">
            <a:avLst/>
          </a:prstGeom>
          <a:noFill/>
          <a:ln>
            <a:noFill/>
          </a:ln>
        </p:spPr>
      </p:pic>
      <p:sp>
        <p:nvSpPr>
          <p:cNvPr id="3027" name="Google Shape;3027;p282"/>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028" name="Google Shape;3028;p282"/>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3029" name="Google Shape;3029;p282"/>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30" name="Google Shape;3030;p282"/>
          <p:cNvSpPr txBox="1"/>
          <p:nvPr/>
        </p:nvSpPr>
        <p:spPr>
          <a:xfrm>
            <a:off x="0" y="-542429"/>
            <a:ext cx="7810200" cy="1128000"/>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Balance Sheet: 10-Q(Liabilities and Shareholder Equity) </a:t>
            </a: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31" name="Google Shape;3031;p282"/>
          <p:cNvSpPr/>
          <p:nvPr/>
        </p:nvSpPr>
        <p:spPr>
          <a:xfrm>
            <a:off x="1391775" y="1003750"/>
            <a:ext cx="6468000" cy="1782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32" name="Google Shape;3032;p282"/>
          <p:cNvSpPr/>
          <p:nvPr/>
        </p:nvSpPr>
        <p:spPr>
          <a:xfrm>
            <a:off x="1379300" y="2631050"/>
            <a:ext cx="6468000" cy="143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33" name="Google Shape;3033;p282"/>
          <p:cNvSpPr/>
          <p:nvPr/>
        </p:nvSpPr>
        <p:spPr>
          <a:xfrm>
            <a:off x="1404225" y="2042600"/>
            <a:ext cx="6443100" cy="143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34" name="Google Shape;3034;p282"/>
          <p:cNvSpPr/>
          <p:nvPr/>
        </p:nvSpPr>
        <p:spPr>
          <a:xfrm>
            <a:off x="1404225" y="4819625"/>
            <a:ext cx="6443100" cy="143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035" name="Google Shape;3035;p282"/>
          <p:cNvGrpSpPr/>
          <p:nvPr/>
        </p:nvGrpSpPr>
        <p:grpSpPr>
          <a:xfrm>
            <a:off x="-124425" y="-90857"/>
            <a:ext cx="10536938" cy="789807"/>
            <a:chOff x="-124425" y="-90857"/>
            <a:chExt cx="10536938" cy="789807"/>
          </a:xfrm>
        </p:grpSpPr>
        <p:pic>
          <p:nvPicPr>
            <p:cNvPr id="3036" name="Google Shape;3036;p282"/>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037" name="Google Shape;3037;p282"/>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038" name="Google Shape;3038;p282"/>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039" name="Google Shape;3039;p282"/>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040" name="Google Shape;3040;p282"/>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10-Q </a:t>
              </a:r>
              <a:r>
                <a:rPr lang="en" sz="1800" b="1">
                  <a:latin typeface="Calibri"/>
                  <a:ea typeface="Calibri"/>
                  <a:cs typeface="Calibri"/>
                  <a:sym typeface="Calibri"/>
                </a:rPr>
                <a:t>(Liabilities and Shareholder Equity)</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pic>
        <p:nvPicPr>
          <p:cNvPr id="3046" name="Google Shape;3046;p283"/>
          <p:cNvPicPr preferRelativeResize="0"/>
          <p:nvPr/>
        </p:nvPicPr>
        <p:blipFill>
          <a:blip r:embed="rId3">
            <a:alphaModFix/>
          </a:blip>
          <a:stretch>
            <a:fillRect/>
          </a:stretch>
        </p:blipFill>
        <p:spPr>
          <a:xfrm>
            <a:off x="527512" y="636925"/>
            <a:ext cx="8101926" cy="4389401"/>
          </a:xfrm>
          <a:prstGeom prst="rect">
            <a:avLst/>
          </a:prstGeom>
          <a:noFill/>
          <a:ln>
            <a:noFill/>
          </a:ln>
        </p:spPr>
      </p:pic>
      <p:sp>
        <p:nvSpPr>
          <p:cNvPr id="3047" name="Google Shape;3047;p283"/>
          <p:cNvSpPr/>
          <p:nvPr/>
        </p:nvSpPr>
        <p:spPr>
          <a:xfrm>
            <a:off x="0" y="-20292"/>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048" name="Google Shape;3048;p283"/>
          <p:cNvPicPr preferRelativeResize="0"/>
          <p:nvPr/>
        </p:nvPicPr>
        <p:blipFill rotWithShape="1">
          <a:blip r:embed="rId4">
            <a:alphaModFix/>
          </a:blip>
          <a:srcRect/>
          <a:stretch/>
        </p:blipFill>
        <p:spPr>
          <a:xfrm>
            <a:off x="7924406" y="-90853"/>
            <a:ext cx="1219500" cy="789750"/>
          </a:xfrm>
          <a:prstGeom prst="rect">
            <a:avLst/>
          </a:prstGeom>
          <a:noFill/>
          <a:ln>
            <a:noFill/>
          </a:ln>
        </p:spPr>
      </p:pic>
      <p:sp>
        <p:nvSpPr>
          <p:cNvPr id="3049" name="Google Shape;3049;p283"/>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50" name="Google Shape;3050;p283"/>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Balance Sheet:10-K (Assets)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51" name="Google Shape;3051;p283"/>
          <p:cNvSpPr/>
          <p:nvPr/>
        </p:nvSpPr>
        <p:spPr>
          <a:xfrm>
            <a:off x="591975" y="2121100"/>
            <a:ext cx="8007300" cy="395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52" name="Google Shape;3052;p283"/>
          <p:cNvSpPr/>
          <p:nvPr/>
        </p:nvSpPr>
        <p:spPr>
          <a:xfrm>
            <a:off x="568350" y="4429625"/>
            <a:ext cx="8007300" cy="203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053" name="Google Shape;3053;p283"/>
          <p:cNvGrpSpPr/>
          <p:nvPr/>
        </p:nvGrpSpPr>
        <p:grpSpPr>
          <a:xfrm>
            <a:off x="-124425" y="-90857"/>
            <a:ext cx="10536938" cy="789807"/>
            <a:chOff x="-124425" y="-90857"/>
            <a:chExt cx="10536938" cy="789807"/>
          </a:xfrm>
        </p:grpSpPr>
        <p:pic>
          <p:nvPicPr>
            <p:cNvPr id="3054" name="Google Shape;3054;p283"/>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055" name="Google Shape;3055;p283"/>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056" name="Google Shape;3056;p283"/>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057" name="Google Shape;3057;p283"/>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058" name="Google Shape;3058;p283"/>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10-K (Assets)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sp>
        <p:nvSpPr>
          <p:cNvPr id="3064" name="Google Shape;3064;p284"/>
          <p:cNvSpPr/>
          <p:nvPr/>
        </p:nvSpPr>
        <p:spPr>
          <a:xfrm>
            <a:off x="0" y="-20292"/>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065" name="Google Shape;3065;p284"/>
          <p:cNvPicPr preferRelativeResize="0"/>
          <p:nvPr/>
        </p:nvPicPr>
        <p:blipFill rotWithShape="1">
          <a:blip r:embed="rId3">
            <a:alphaModFix/>
          </a:blip>
          <a:srcRect/>
          <a:stretch/>
        </p:blipFill>
        <p:spPr>
          <a:xfrm>
            <a:off x="7924406" y="-90853"/>
            <a:ext cx="1219500" cy="789750"/>
          </a:xfrm>
          <a:prstGeom prst="rect">
            <a:avLst/>
          </a:prstGeom>
          <a:noFill/>
          <a:ln>
            <a:noFill/>
          </a:ln>
        </p:spPr>
      </p:pic>
      <p:sp>
        <p:nvSpPr>
          <p:cNvPr id="3066" name="Google Shape;3066;p284"/>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67" name="Google Shape;3067;p284"/>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Balance Sheet: 10-K(Liabilities and Shareholder Equity) </a:t>
            </a: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nvGrpSpPr>
          <p:cNvPr id="3068" name="Google Shape;3068;p284"/>
          <p:cNvGrpSpPr/>
          <p:nvPr/>
        </p:nvGrpSpPr>
        <p:grpSpPr>
          <a:xfrm>
            <a:off x="-124425" y="-90857"/>
            <a:ext cx="10536938" cy="789807"/>
            <a:chOff x="-124425" y="-90857"/>
            <a:chExt cx="10536938" cy="789807"/>
          </a:xfrm>
        </p:grpSpPr>
        <p:pic>
          <p:nvPicPr>
            <p:cNvPr id="3069" name="Google Shape;3069;p284"/>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3070" name="Google Shape;3070;p284"/>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3071" name="Google Shape;3071;p284"/>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3072" name="Google Shape;3072;p284"/>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073" name="Google Shape;3073;p284"/>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Balance Sheet: 10-K </a:t>
              </a:r>
              <a:r>
                <a:rPr lang="en" sz="1800" b="1">
                  <a:latin typeface="Calibri"/>
                  <a:ea typeface="Calibri"/>
                  <a:cs typeface="Calibri"/>
                  <a:sym typeface="Calibri"/>
                </a:rPr>
                <a:t>(Liabilities and Shareholder Equity)</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3074" name="Google Shape;3074;p284"/>
          <p:cNvPicPr preferRelativeResize="0"/>
          <p:nvPr/>
        </p:nvPicPr>
        <p:blipFill>
          <a:blip r:embed="rId5">
            <a:alphaModFix/>
          </a:blip>
          <a:stretch>
            <a:fillRect/>
          </a:stretch>
        </p:blipFill>
        <p:spPr>
          <a:xfrm>
            <a:off x="1117225" y="636925"/>
            <a:ext cx="6692976" cy="4469400"/>
          </a:xfrm>
          <a:prstGeom prst="rect">
            <a:avLst/>
          </a:prstGeom>
          <a:noFill/>
          <a:ln>
            <a:noFill/>
          </a:ln>
        </p:spPr>
      </p:pic>
      <p:sp>
        <p:nvSpPr>
          <p:cNvPr id="3075" name="Google Shape;3075;p284"/>
          <p:cNvSpPr/>
          <p:nvPr/>
        </p:nvSpPr>
        <p:spPr>
          <a:xfrm>
            <a:off x="1117225" y="1835350"/>
            <a:ext cx="6693000" cy="2025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76" name="Google Shape;3076;p284"/>
          <p:cNvSpPr/>
          <p:nvPr/>
        </p:nvSpPr>
        <p:spPr>
          <a:xfrm>
            <a:off x="1117075" y="2037850"/>
            <a:ext cx="6693000" cy="1527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77" name="Google Shape;3077;p284"/>
          <p:cNvSpPr/>
          <p:nvPr/>
        </p:nvSpPr>
        <p:spPr>
          <a:xfrm>
            <a:off x="1129375" y="4726200"/>
            <a:ext cx="6668700" cy="2025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pic>
        <p:nvPicPr>
          <p:cNvPr id="3083" name="Google Shape;3083;p285"/>
          <p:cNvPicPr preferRelativeResize="0"/>
          <p:nvPr/>
        </p:nvPicPr>
        <p:blipFill>
          <a:blip r:embed="rId3">
            <a:alphaModFix/>
          </a:blip>
          <a:stretch>
            <a:fillRect/>
          </a:stretch>
        </p:blipFill>
        <p:spPr>
          <a:xfrm>
            <a:off x="1283213" y="674350"/>
            <a:ext cx="6577574" cy="4440676"/>
          </a:xfrm>
          <a:prstGeom prst="rect">
            <a:avLst/>
          </a:prstGeom>
          <a:noFill/>
          <a:ln>
            <a:noFill/>
          </a:ln>
        </p:spPr>
      </p:pic>
      <p:sp>
        <p:nvSpPr>
          <p:cNvPr id="3084" name="Google Shape;3084;p285"/>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085" name="Google Shape;3085;p285"/>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3086" name="Google Shape;3086;p285"/>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87" name="Google Shape;3087;p285"/>
          <p:cNvSpPr txBox="1"/>
          <p:nvPr/>
        </p:nvSpPr>
        <p:spPr>
          <a:xfrm>
            <a:off x="0" y="-35279"/>
            <a:ext cx="7810106" cy="79637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Income Statement: 10-Q</a:t>
            </a: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088" name="Google Shape;3088;p285"/>
          <p:cNvSpPr/>
          <p:nvPr/>
        </p:nvSpPr>
        <p:spPr>
          <a:xfrm>
            <a:off x="1304575" y="1783550"/>
            <a:ext cx="6530100" cy="2556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89" name="Google Shape;3089;p285"/>
          <p:cNvSpPr/>
          <p:nvPr/>
        </p:nvSpPr>
        <p:spPr>
          <a:xfrm>
            <a:off x="1306625" y="4072350"/>
            <a:ext cx="6530100" cy="2256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090" name="Google Shape;3090;p285"/>
          <p:cNvGrpSpPr/>
          <p:nvPr/>
        </p:nvGrpSpPr>
        <p:grpSpPr>
          <a:xfrm>
            <a:off x="-124425" y="-90857"/>
            <a:ext cx="10536938" cy="789807"/>
            <a:chOff x="-124425" y="-90857"/>
            <a:chExt cx="10536938" cy="789807"/>
          </a:xfrm>
        </p:grpSpPr>
        <p:pic>
          <p:nvPicPr>
            <p:cNvPr id="3091" name="Google Shape;3091;p285"/>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092" name="Google Shape;3092;p285"/>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093" name="Google Shape;3093;p285"/>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094" name="Google Shape;3094;p285"/>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095" name="Google Shape;3095;p285"/>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Income Statement: 10-Q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pic>
        <p:nvPicPr>
          <p:cNvPr id="3101" name="Google Shape;3101;p286"/>
          <p:cNvPicPr preferRelativeResize="0"/>
          <p:nvPr/>
        </p:nvPicPr>
        <p:blipFill>
          <a:blip r:embed="rId3">
            <a:alphaModFix/>
          </a:blip>
          <a:stretch>
            <a:fillRect/>
          </a:stretch>
        </p:blipFill>
        <p:spPr>
          <a:xfrm>
            <a:off x="1166663" y="636925"/>
            <a:ext cx="6637124" cy="4426574"/>
          </a:xfrm>
          <a:prstGeom prst="rect">
            <a:avLst/>
          </a:prstGeom>
          <a:noFill/>
          <a:ln>
            <a:noFill/>
          </a:ln>
        </p:spPr>
      </p:pic>
      <p:sp>
        <p:nvSpPr>
          <p:cNvPr id="3102" name="Google Shape;3102;p286"/>
          <p:cNvSpPr/>
          <p:nvPr/>
        </p:nvSpPr>
        <p:spPr>
          <a:xfrm>
            <a:off x="0" y="-20292"/>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03" name="Google Shape;3103;p286"/>
          <p:cNvPicPr preferRelativeResize="0"/>
          <p:nvPr/>
        </p:nvPicPr>
        <p:blipFill rotWithShape="1">
          <a:blip r:embed="rId4">
            <a:alphaModFix/>
          </a:blip>
          <a:srcRect/>
          <a:stretch/>
        </p:blipFill>
        <p:spPr>
          <a:xfrm>
            <a:off x="7924406" y="-90853"/>
            <a:ext cx="1219500" cy="789750"/>
          </a:xfrm>
          <a:prstGeom prst="rect">
            <a:avLst/>
          </a:prstGeom>
          <a:noFill/>
          <a:ln>
            <a:noFill/>
          </a:ln>
        </p:spPr>
      </p:pic>
      <p:sp>
        <p:nvSpPr>
          <p:cNvPr id="3104" name="Google Shape;3104;p286"/>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05" name="Google Shape;3105;p286"/>
          <p:cNvSpPr txBox="1"/>
          <p:nvPr/>
        </p:nvSpPr>
        <p:spPr>
          <a:xfrm>
            <a:off x="0" y="-35279"/>
            <a:ext cx="7810200" cy="79627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10-K Income Statement</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06" name="Google Shape;3106;p286"/>
          <p:cNvSpPr/>
          <p:nvPr/>
        </p:nvSpPr>
        <p:spPr>
          <a:xfrm>
            <a:off x="1166675" y="3989425"/>
            <a:ext cx="6637200" cy="2424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107" name="Google Shape;3107;p286"/>
          <p:cNvGrpSpPr/>
          <p:nvPr/>
        </p:nvGrpSpPr>
        <p:grpSpPr>
          <a:xfrm>
            <a:off x="-124425" y="-90857"/>
            <a:ext cx="10536938" cy="789807"/>
            <a:chOff x="-124425" y="-90857"/>
            <a:chExt cx="10536938" cy="789807"/>
          </a:xfrm>
        </p:grpSpPr>
        <p:pic>
          <p:nvPicPr>
            <p:cNvPr id="3108" name="Google Shape;3108;p286"/>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09" name="Google Shape;3109;p286"/>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10" name="Google Shape;3110;p286"/>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111" name="Google Shape;3111;p286"/>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112" name="Google Shape;3112;p286"/>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Income Statement: 10-K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pic>
        <p:nvPicPr>
          <p:cNvPr id="3118" name="Google Shape;3118;p287"/>
          <p:cNvPicPr preferRelativeResize="0"/>
          <p:nvPr/>
        </p:nvPicPr>
        <p:blipFill>
          <a:blip r:embed="rId3">
            <a:alphaModFix/>
          </a:blip>
          <a:stretch>
            <a:fillRect/>
          </a:stretch>
        </p:blipFill>
        <p:spPr>
          <a:xfrm>
            <a:off x="1296913" y="677726"/>
            <a:ext cx="6550176" cy="4465775"/>
          </a:xfrm>
          <a:prstGeom prst="rect">
            <a:avLst/>
          </a:prstGeom>
          <a:noFill/>
          <a:ln>
            <a:noFill/>
          </a:ln>
        </p:spPr>
      </p:pic>
      <p:sp>
        <p:nvSpPr>
          <p:cNvPr id="3119" name="Google Shape;3119;p287"/>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20" name="Google Shape;3120;p287"/>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3121" name="Google Shape;3121;p287"/>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22" name="Google Shape;3122;p287"/>
          <p:cNvSpPr txBox="1"/>
          <p:nvPr/>
        </p:nvSpPr>
        <p:spPr>
          <a:xfrm>
            <a:off x="0" y="-35279"/>
            <a:ext cx="7810106" cy="79637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Cash Flows: 10-Q (Operating)</a:t>
            </a: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23" name="Google Shape;3123;p287"/>
          <p:cNvSpPr/>
          <p:nvPr/>
        </p:nvSpPr>
        <p:spPr>
          <a:xfrm>
            <a:off x="1320751" y="4907700"/>
            <a:ext cx="6502500" cy="235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124" name="Google Shape;3124;p287"/>
          <p:cNvGrpSpPr/>
          <p:nvPr/>
        </p:nvGrpSpPr>
        <p:grpSpPr>
          <a:xfrm>
            <a:off x="-124425" y="-90857"/>
            <a:ext cx="10536938" cy="789807"/>
            <a:chOff x="-124425" y="-90857"/>
            <a:chExt cx="10536938" cy="789807"/>
          </a:xfrm>
        </p:grpSpPr>
        <p:pic>
          <p:nvPicPr>
            <p:cNvPr id="3125" name="Google Shape;3125;p287"/>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26" name="Google Shape;3126;p287"/>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27" name="Google Shape;3127;p287"/>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128" name="Google Shape;3128;p287"/>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129" name="Google Shape;3129;p287"/>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Operating Cash Flow: 10-Q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pic>
        <p:nvPicPr>
          <p:cNvPr id="3135" name="Google Shape;3135;p288"/>
          <p:cNvPicPr preferRelativeResize="0"/>
          <p:nvPr/>
        </p:nvPicPr>
        <p:blipFill>
          <a:blip r:embed="rId3">
            <a:alphaModFix/>
          </a:blip>
          <a:stretch>
            <a:fillRect/>
          </a:stretch>
        </p:blipFill>
        <p:spPr>
          <a:xfrm>
            <a:off x="859450" y="636925"/>
            <a:ext cx="7645726" cy="4540274"/>
          </a:xfrm>
          <a:prstGeom prst="rect">
            <a:avLst/>
          </a:prstGeom>
          <a:noFill/>
          <a:ln>
            <a:noFill/>
          </a:ln>
        </p:spPr>
      </p:pic>
      <p:sp>
        <p:nvSpPr>
          <p:cNvPr id="3136" name="Google Shape;3136;p288"/>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37" name="Google Shape;3137;p288"/>
          <p:cNvPicPr preferRelativeResize="0"/>
          <p:nvPr/>
        </p:nvPicPr>
        <p:blipFill rotWithShape="1">
          <a:blip r:embed="rId4">
            <a:alphaModFix/>
          </a:blip>
          <a:srcRect/>
          <a:stretch/>
        </p:blipFill>
        <p:spPr>
          <a:xfrm>
            <a:off x="7924406" y="-90852"/>
            <a:ext cx="1219594" cy="789812"/>
          </a:xfrm>
          <a:prstGeom prst="rect">
            <a:avLst/>
          </a:prstGeom>
          <a:noFill/>
          <a:ln>
            <a:noFill/>
          </a:ln>
        </p:spPr>
      </p:pic>
      <p:sp>
        <p:nvSpPr>
          <p:cNvPr id="3138" name="Google Shape;3138;p288"/>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39" name="Google Shape;3139;p288"/>
          <p:cNvSpPr txBox="1"/>
          <p:nvPr/>
        </p:nvSpPr>
        <p:spPr>
          <a:xfrm>
            <a:off x="0" y="-35279"/>
            <a:ext cx="7810106" cy="39241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Cash Flows: 10-Q (Investing and Financing)</a:t>
            </a:r>
            <a:endParaRPr sz="1100"/>
          </a:p>
        </p:txBody>
      </p:sp>
      <p:sp>
        <p:nvSpPr>
          <p:cNvPr id="3140" name="Google Shape;3140;p288"/>
          <p:cNvSpPr/>
          <p:nvPr/>
        </p:nvSpPr>
        <p:spPr>
          <a:xfrm>
            <a:off x="859350" y="4427250"/>
            <a:ext cx="7645800" cy="697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41" name="Google Shape;3141;p288"/>
          <p:cNvSpPr/>
          <p:nvPr/>
        </p:nvSpPr>
        <p:spPr>
          <a:xfrm>
            <a:off x="859450" y="2425338"/>
            <a:ext cx="7645800" cy="254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42" name="Google Shape;3142;p288"/>
          <p:cNvSpPr/>
          <p:nvPr/>
        </p:nvSpPr>
        <p:spPr>
          <a:xfrm>
            <a:off x="859450" y="4007375"/>
            <a:ext cx="7645800" cy="235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143" name="Google Shape;3143;p288"/>
          <p:cNvGrpSpPr/>
          <p:nvPr/>
        </p:nvGrpSpPr>
        <p:grpSpPr>
          <a:xfrm>
            <a:off x="-124425" y="-90857"/>
            <a:ext cx="10536938" cy="789807"/>
            <a:chOff x="-124425" y="-90857"/>
            <a:chExt cx="10536938" cy="789807"/>
          </a:xfrm>
        </p:grpSpPr>
        <p:pic>
          <p:nvPicPr>
            <p:cNvPr id="3144" name="Google Shape;3144;p288"/>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45" name="Google Shape;3145;p288"/>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46" name="Google Shape;3146;p288"/>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147" name="Google Shape;3147;p288"/>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148" name="Google Shape;3148;p288"/>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Cash Flow (Investing and Financing): 10-Q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3149" name="Google Shape;3149;p288"/>
          <p:cNvSpPr/>
          <p:nvPr/>
        </p:nvSpPr>
        <p:spPr>
          <a:xfrm>
            <a:off x="859350" y="872125"/>
            <a:ext cx="7645800" cy="2253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pic>
        <p:nvPicPr>
          <p:cNvPr id="3155" name="Google Shape;3155;p289"/>
          <p:cNvPicPr preferRelativeResize="0"/>
          <p:nvPr/>
        </p:nvPicPr>
        <p:blipFill>
          <a:blip r:embed="rId3">
            <a:alphaModFix/>
          </a:blip>
          <a:stretch>
            <a:fillRect/>
          </a:stretch>
        </p:blipFill>
        <p:spPr>
          <a:xfrm>
            <a:off x="892938" y="636925"/>
            <a:ext cx="7358125" cy="4445425"/>
          </a:xfrm>
          <a:prstGeom prst="rect">
            <a:avLst/>
          </a:prstGeom>
          <a:noFill/>
          <a:ln>
            <a:noFill/>
          </a:ln>
        </p:spPr>
      </p:pic>
      <p:sp>
        <p:nvSpPr>
          <p:cNvPr id="3156" name="Google Shape;3156;p289"/>
          <p:cNvSpPr/>
          <p:nvPr/>
        </p:nvSpPr>
        <p:spPr>
          <a:xfrm>
            <a:off x="0" y="-20292"/>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57" name="Google Shape;3157;p289"/>
          <p:cNvPicPr preferRelativeResize="0"/>
          <p:nvPr/>
        </p:nvPicPr>
        <p:blipFill rotWithShape="1">
          <a:blip r:embed="rId4">
            <a:alphaModFix/>
          </a:blip>
          <a:srcRect/>
          <a:stretch/>
        </p:blipFill>
        <p:spPr>
          <a:xfrm>
            <a:off x="7924406" y="-90853"/>
            <a:ext cx="1219500" cy="789750"/>
          </a:xfrm>
          <a:prstGeom prst="rect">
            <a:avLst/>
          </a:prstGeom>
          <a:noFill/>
          <a:ln>
            <a:noFill/>
          </a:ln>
        </p:spPr>
      </p:pic>
      <p:sp>
        <p:nvSpPr>
          <p:cNvPr id="3158" name="Google Shape;3158;p289"/>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59" name="Google Shape;3159;p289"/>
          <p:cNvSpPr txBox="1"/>
          <p:nvPr/>
        </p:nvSpPr>
        <p:spPr>
          <a:xfrm>
            <a:off x="0" y="-35280"/>
            <a:ext cx="7810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Cash Flows: 10-K (Operating)</a:t>
            </a:r>
            <a:endParaRPr sz="1100"/>
          </a:p>
        </p:txBody>
      </p:sp>
      <p:sp>
        <p:nvSpPr>
          <p:cNvPr id="3160" name="Google Shape;3160;p289"/>
          <p:cNvSpPr/>
          <p:nvPr/>
        </p:nvSpPr>
        <p:spPr>
          <a:xfrm>
            <a:off x="892850" y="4867850"/>
            <a:ext cx="7358100" cy="235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161" name="Google Shape;3161;p289"/>
          <p:cNvGrpSpPr/>
          <p:nvPr/>
        </p:nvGrpSpPr>
        <p:grpSpPr>
          <a:xfrm>
            <a:off x="-124425" y="-90857"/>
            <a:ext cx="10536938" cy="789807"/>
            <a:chOff x="-124425" y="-90857"/>
            <a:chExt cx="10536938" cy="789807"/>
          </a:xfrm>
        </p:grpSpPr>
        <p:pic>
          <p:nvPicPr>
            <p:cNvPr id="3162" name="Google Shape;3162;p289"/>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63" name="Google Shape;3163;p289"/>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64" name="Google Shape;3164;p289"/>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165" name="Google Shape;3165;p289"/>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166" name="Google Shape;3166;p289"/>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Operating Cash Flow: 10-K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3171"/>
        <p:cNvGrpSpPr/>
        <p:nvPr/>
      </p:nvGrpSpPr>
      <p:grpSpPr>
        <a:xfrm>
          <a:off x="0" y="0"/>
          <a:ext cx="0" cy="0"/>
          <a:chOff x="0" y="0"/>
          <a:chExt cx="0" cy="0"/>
        </a:xfrm>
      </p:grpSpPr>
      <p:pic>
        <p:nvPicPr>
          <p:cNvPr id="3172" name="Google Shape;3172;p290"/>
          <p:cNvPicPr preferRelativeResize="0"/>
          <p:nvPr/>
        </p:nvPicPr>
        <p:blipFill>
          <a:blip r:embed="rId3">
            <a:alphaModFix/>
          </a:blip>
          <a:stretch>
            <a:fillRect/>
          </a:stretch>
        </p:blipFill>
        <p:spPr>
          <a:xfrm>
            <a:off x="878300" y="698900"/>
            <a:ext cx="7387401" cy="4394474"/>
          </a:xfrm>
          <a:prstGeom prst="rect">
            <a:avLst/>
          </a:prstGeom>
          <a:noFill/>
          <a:ln>
            <a:noFill/>
          </a:ln>
        </p:spPr>
      </p:pic>
      <p:sp>
        <p:nvSpPr>
          <p:cNvPr id="3173" name="Google Shape;3173;p290"/>
          <p:cNvSpPr/>
          <p:nvPr/>
        </p:nvSpPr>
        <p:spPr>
          <a:xfrm>
            <a:off x="0" y="-20292"/>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74" name="Google Shape;3174;p290"/>
          <p:cNvPicPr preferRelativeResize="0"/>
          <p:nvPr/>
        </p:nvPicPr>
        <p:blipFill rotWithShape="1">
          <a:blip r:embed="rId4">
            <a:alphaModFix/>
          </a:blip>
          <a:srcRect/>
          <a:stretch/>
        </p:blipFill>
        <p:spPr>
          <a:xfrm>
            <a:off x="7924406" y="-90853"/>
            <a:ext cx="1219500" cy="789750"/>
          </a:xfrm>
          <a:prstGeom prst="rect">
            <a:avLst/>
          </a:prstGeom>
          <a:noFill/>
          <a:ln>
            <a:noFill/>
          </a:ln>
        </p:spPr>
      </p:pic>
      <p:sp>
        <p:nvSpPr>
          <p:cNvPr id="3175" name="Google Shape;3175;p290"/>
          <p:cNvSpPr txBox="1"/>
          <p:nvPr/>
        </p:nvSpPr>
        <p:spPr>
          <a:xfrm>
            <a:off x="0" y="-35279"/>
            <a:ext cx="7810200" cy="7733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76" name="Google Shape;3176;p290"/>
          <p:cNvSpPr txBox="1"/>
          <p:nvPr/>
        </p:nvSpPr>
        <p:spPr>
          <a:xfrm>
            <a:off x="0" y="-35280"/>
            <a:ext cx="7810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500"/>
              <a:buFont typeface="Calibri"/>
              <a:buNone/>
            </a:pPr>
            <a:r>
              <a:rPr lang="en" sz="2100" b="0" i="0" u="none" strike="noStrike" cap="none">
                <a:solidFill>
                  <a:schemeClr val="lt1"/>
                </a:solidFill>
                <a:latin typeface="Calibri"/>
                <a:ea typeface="Calibri"/>
                <a:cs typeface="Calibri"/>
                <a:sym typeface="Calibri"/>
              </a:rPr>
              <a:t>Cash Flows: 10-K (Financing &amp; Investing)</a:t>
            </a:r>
            <a:endParaRPr sz="1100"/>
          </a:p>
        </p:txBody>
      </p:sp>
      <p:sp>
        <p:nvSpPr>
          <p:cNvPr id="3177" name="Google Shape;3177;p290"/>
          <p:cNvSpPr/>
          <p:nvPr/>
        </p:nvSpPr>
        <p:spPr>
          <a:xfrm>
            <a:off x="878300" y="2804175"/>
            <a:ext cx="7387500" cy="235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78" name="Google Shape;3178;p290"/>
          <p:cNvSpPr/>
          <p:nvPr/>
        </p:nvSpPr>
        <p:spPr>
          <a:xfrm>
            <a:off x="878300" y="4093550"/>
            <a:ext cx="7387500" cy="2358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179" name="Google Shape;3179;p290"/>
          <p:cNvGrpSpPr/>
          <p:nvPr/>
        </p:nvGrpSpPr>
        <p:grpSpPr>
          <a:xfrm>
            <a:off x="-124425" y="-90857"/>
            <a:ext cx="10536938" cy="789807"/>
            <a:chOff x="-124425" y="-90857"/>
            <a:chExt cx="10536938" cy="789807"/>
          </a:xfrm>
        </p:grpSpPr>
        <p:pic>
          <p:nvPicPr>
            <p:cNvPr id="3180" name="Google Shape;3180;p290"/>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81" name="Google Shape;3181;p290"/>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82" name="Google Shape;3182;p290"/>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183" name="Google Shape;3183;p290"/>
            <p:cNvPicPr preferRelativeResize="0"/>
            <p:nvPr/>
          </p:nvPicPr>
          <p:blipFill rotWithShape="1">
            <a:blip r:embed="rId4">
              <a:alphaModFix/>
            </a:blip>
            <a:srcRect/>
            <a:stretch/>
          </p:blipFill>
          <p:spPr>
            <a:xfrm>
              <a:off x="8223450" y="-90850"/>
              <a:ext cx="789800" cy="789800"/>
            </a:xfrm>
            <a:prstGeom prst="rect">
              <a:avLst/>
            </a:prstGeom>
            <a:noFill/>
            <a:ln>
              <a:noFill/>
            </a:ln>
          </p:spPr>
        </p:pic>
        <p:sp>
          <p:nvSpPr>
            <p:cNvPr id="3184" name="Google Shape;3184;p290"/>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Cash Flow (Investing and Financing): 10-K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3185" name="Google Shape;3185;p290"/>
          <p:cNvSpPr/>
          <p:nvPr/>
        </p:nvSpPr>
        <p:spPr>
          <a:xfrm>
            <a:off x="910300" y="895375"/>
            <a:ext cx="7355400" cy="1998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Smartphones</a:t>
            </a:r>
            <a:endParaRPr/>
          </a:p>
        </p:txBody>
      </p:sp>
      <p:sp>
        <p:nvSpPr>
          <p:cNvPr id="451" name="Google Shape;451;p6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rgbClr val="FFFFFF"/>
              </a:buClr>
              <a:buSzPts val="1800"/>
              <a:buChar char="-"/>
            </a:pPr>
            <a:r>
              <a:rPr lang="en" sz="1800">
                <a:solidFill>
                  <a:srgbClr val="FFFFFF"/>
                </a:solidFill>
              </a:rPr>
              <a:t>All in one multi-media device that can be used as a cell phone with computing functions</a:t>
            </a:r>
            <a:endParaRPr sz="1800">
              <a:solidFill>
                <a:srgbClr val="FFFFFF"/>
              </a:solidFill>
            </a:endParaRPr>
          </a:p>
          <a:p>
            <a:pPr marL="457200" lvl="0" indent="-342900" algn="l" rtl="0">
              <a:lnSpc>
                <a:spcPct val="90000"/>
              </a:lnSpc>
              <a:spcBef>
                <a:spcPts val="0"/>
              </a:spcBef>
              <a:spcAft>
                <a:spcPts val="0"/>
              </a:spcAft>
              <a:buClr>
                <a:srgbClr val="FFFFFF"/>
              </a:buClr>
              <a:buSzPts val="1800"/>
              <a:buChar char="-"/>
            </a:pPr>
            <a:r>
              <a:rPr lang="en" sz="1800">
                <a:solidFill>
                  <a:srgbClr val="FFFFFF"/>
                </a:solidFill>
              </a:rPr>
              <a:t>Variety of applications available (both free and purchased from application store)</a:t>
            </a:r>
            <a:endParaRPr sz="1800">
              <a:solidFill>
                <a:srgbClr val="FFFFFF"/>
              </a:solidFill>
            </a:endParaRPr>
          </a:p>
          <a:p>
            <a:pPr marL="457200" lvl="0" indent="-342900" algn="l" rtl="0">
              <a:lnSpc>
                <a:spcPct val="90000"/>
              </a:lnSpc>
              <a:spcBef>
                <a:spcPts val="0"/>
              </a:spcBef>
              <a:spcAft>
                <a:spcPts val="0"/>
              </a:spcAft>
              <a:buClr>
                <a:srgbClr val="FFFFFF"/>
              </a:buClr>
              <a:buSzPts val="1800"/>
              <a:buChar char="-"/>
            </a:pPr>
            <a:r>
              <a:rPr lang="en" sz="1800">
                <a:solidFill>
                  <a:srgbClr val="FFFFFF"/>
                </a:solidFill>
              </a:rPr>
              <a:t>High Speed Data Access</a:t>
            </a:r>
            <a:endParaRPr sz="1800">
              <a:solidFill>
                <a:srgbClr val="FFFFFF"/>
              </a:solidFill>
            </a:endParaRPr>
          </a:p>
          <a:p>
            <a:pPr marL="457200" lvl="0" indent="-342900" algn="l" rtl="0">
              <a:lnSpc>
                <a:spcPct val="90000"/>
              </a:lnSpc>
              <a:spcBef>
                <a:spcPts val="0"/>
              </a:spcBef>
              <a:spcAft>
                <a:spcPts val="0"/>
              </a:spcAft>
              <a:buClr>
                <a:srgbClr val="FFFFFF"/>
              </a:buClr>
              <a:buSzPts val="1800"/>
              <a:buChar char="-"/>
            </a:pPr>
            <a:r>
              <a:rPr lang="en" sz="1800">
                <a:solidFill>
                  <a:srgbClr val="FFFFFF"/>
                </a:solidFill>
              </a:rPr>
              <a:t>Essential in the 21st century</a:t>
            </a:r>
            <a:endParaRPr sz="1800">
              <a:solidFill>
                <a:srgbClr val="FFFFFF"/>
              </a:solidFill>
            </a:endParaRPr>
          </a:p>
          <a:p>
            <a:pPr marL="457200" lvl="0" indent="0" algn="l" rtl="0">
              <a:lnSpc>
                <a:spcPct val="90000"/>
              </a:lnSpc>
              <a:spcBef>
                <a:spcPts val="0"/>
              </a:spcBef>
              <a:spcAft>
                <a:spcPts val="0"/>
              </a:spcAft>
              <a:buNone/>
            </a:pPr>
            <a:endParaRPr sz="1800">
              <a:solidFill>
                <a:srgbClr val="FFFFFF"/>
              </a:solidFill>
            </a:endParaRPr>
          </a:p>
          <a:p>
            <a:pPr marL="0" lvl="0" indent="0" algn="l" rtl="0">
              <a:spcBef>
                <a:spcPts val="0"/>
              </a:spcBef>
              <a:spcAft>
                <a:spcPts val="1600"/>
              </a:spcAft>
              <a:buNone/>
            </a:pPr>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sp>
        <p:nvSpPr>
          <p:cNvPr id="3191" name="Google Shape;3191;p291"/>
          <p:cNvSpPr/>
          <p:nvPr/>
        </p:nvSpPr>
        <p:spPr>
          <a:xfrm>
            <a:off x="0" y="-20293"/>
            <a:ext cx="9144000" cy="6573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192" name="Google Shape;3192;p291"/>
          <p:cNvPicPr preferRelativeResize="0"/>
          <p:nvPr/>
        </p:nvPicPr>
        <p:blipFill rotWithShape="1">
          <a:blip r:embed="rId3">
            <a:alphaModFix/>
          </a:blip>
          <a:srcRect/>
          <a:stretch/>
        </p:blipFill>
        <p:spPr>
          <a:xfrm>
            <a:off x="7924406" y="-90852"/>
            <a:ext cx="1219594" cy="789811"/>
          </a:xfrm>
          <a:prstGeom prst="rect">
            <a:avLst/>
          </a:prstGeom>
          <a:noFill/>
          <a:ln>
            <a:noFill/>
          </a:ln>
        </p:spPr>
      </p:pic>
      <p:sp>
        <p:nvSpPr>
          <p:cNvPr id="3193" name="Google Shape;3193;p291"/>
          <p:cNvSpPr txBox="1"/>
          <p:nvPr/>
        </p:nvSpPr>
        <p:spPr>
          <a:xfrm>
            <a:off x="0" y="-35279"/>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194" name="Google Shape;3194;p291"/>
          <p:cNvSpPr txBox="1"/>
          <p:nvPr/>
        </p:nvSpPr>
        <p:spPr>
          <a:xfrm>
            <a:off x="0" y="-35279"/>
            <a:ext cx="7810200" cy="43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S</a:t>
            </a:r>
            <a:r>
              <a:rPr lang="en" sz="2400">
                <a:solidFill>
                  <a:schemeClr val="lt1"/>
                </a:solidFill>
                <a:latin typeface="Calibri"/>
                <a:ea typeface="Calibri"/>
                <a:cs typeface="Calibri"/>
                <a:sym typeface="Calibri"/>
              </a:rPr>
              <a:t>ales</a:t>
            </a:r>
            <a:r>
              <a:rPr lang="en" sz="2400" b="0" i="0" u="none" strike="noStrike" cap="none">
                <a:solidFill>
                  <a:schemeClr val="lt1"/>
                </a:solidFill>
                <a:latin typeface="Calibri"/>
                <a:ea typeface="Calibri"/>
                <a:cs typeface="Calibri"/>
                <a:sym typeface="Calibri"/>
              </a:rPr>
              <a:t> Forecast</a:t>
            </a:r>
            <a:endParaRPr sz="1100"/>
          </a:p>
        </p:txBody>
      </p:sp>
      <p:pic>
        <p:nvPicPr>
          <p:cNvPr id="3195" name="Google Shape;3195;p291"/>
          <p:cNvPicPr preferRelativeResize="0"/>
          <p:nvPr/>
        </p:nvPicPr>
        <p:blipFill>
          <a:blip r:embed="rId4">
            <a:alphaModFix/>
          </a:blip>
          <a:stretch>
            <a:fillRect/>
          </a:stretch>
        </p:blipFill>
        <p:spPr>
          <a:xfrm>
            <a:off x="2340175" y="1251025"/>
            <a:ext cx="6359025" cy="2478600"/>
          </a:xfrm>
          <a:prstGeom prst="rect">
            <a:avLst/>
          </a:prstGeom>
          <a:noFill/>
          <a:ln>
            <a:noFill/>
          </a:ln>
        </p:spPr>
      </p:pic>
      <p:grpSp>
        <p:nvGrpSpPr>
          <p:cNvPr id="3196" name="Google Shape;3196;p291"/>
          <p:cNvGrpSpPr/>
          <p:nvPr/>
        </p:nvGrpSpPr>
        <p:grpSpPr>
          <a:xfrm>
            <a:off x="-124425" y="-90857"/>
            <a:ext cx="10536938" cy="789807"/>
            <a:chOff x="-124425" y="-90857"/>
            <a:chExt cx="10536938" cy="789807"/>
          </a:xfrm>
        </p:grpSpPr>
        <p:pic>
          <p:nvPicPr>
            <p:cNvPr id="3197" name="Google Shape;3197;p291"/>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198" name="Google Shape;3198;p291"/>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199" name="Google Shape;3199;p291"/>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200" name="Google Shape;3200;p291"/>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201" name="Google Shape;3201;p291"/>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Forecast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3202" name="Google Shape;3202;p291"/>
          <p:cNvSpPr/>
          <p:nvPr/>
        </p:nvSpPr>
        <p:spPr>
          <a:xfrm>
            <a:off x="140850" y="1582625"/>
            <a:ext cx="3163500" cy="31392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Sales in Q</a:t>
            </a:r>
            <a:r>
              <a:rPr lang="en" sz="1600">
                <a:latin typeface="Source Sans Pro"/>
                <a:ea typeface="Source Sans Pro"/>
                <a:cs typeface="Source Sans Pro"/>
                <a:sym typeface="Source Sans Pro"/>
              </a:rPr>
              <a:t>2</a:t>
            </a:r>
            <a:r>
              <a:rPr lang="en" sz="1600" i="0" u="none" strike="noStrike" cap="none">
                <a:solidFill>
                  <a:srgbClr val="000000"/>
                </a:solidFill>
                <a:latin typeface="Source Sans Pro"/>
                <a:ea typeface="Source Sans Pro"/>
                <a:cs typeface="Source Sans Pro"/>
                <a:sym typeface="Source Sans Pro"/>
              </a:rPr>
              <a:t>, 2019 is </a:t>
            </a:r>
            <a:r>
              <a:rPr lang="en" sz="1600">
                <a:latin typeface="Source Sans Pro"/>
                <a:ea typeface="Source Sans Pro"/>
                <a:cs typeface="Source Sans Pro"/>
                <a:sym typeface="Source Sans Pro"/>
              </a:rPr>
              <a:t>38.9</a:t>
            </a:r>
            <a:r>
              <a:rPr lang="en" sz="1600" i="0" u="none" strike="noStrike" cap="none">
                <a:solidFill>
                  <a:srgbClr val="000000"/>
                </a:solidFill>
                <a:latin typeface="Source Sans Pro"/>
                <a:ea typeface="Source Sans Pro"/>
                <a:cs typeface="Source Sans Pro"/>
                <a:sym typeface="Source Sans Pro"/>
              </a:rPr>
              <a:t>B</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Q</a:t>
            </a:r>
            <a:r>
              <a:rPr lang="en" sz="1600">
                <a:latin typeface="Source Sans Pro"/>
                <a:ea typeface="Source Sans Pro"/>
                <a:cs typeface="Source Sans Pro"/>
                <a:sym typeface="Source Sans Pro"/>
              </a:rPr>
              <a:t>3</a:t>
            </a:r>
            <a:r>
              <a:rPr lang="en" sz="1600" i="0" u="none" strike="noStrike" cap="none">
                <a:solidFill>
                  <a:srgbClr val="000000"/>
                </a:solidFill>
                <a:latin typeface="Source Sans Pro"/>
                <a:ea typeface="Source Sans Pro"/>
                <a:cs typeface="Source Sans Pro"/>
                <a:sym typeface="Source Sans Pro"/>
              </a:rPr>
              <a:t> 2019 Sales forecasts range from </a:t>
            </a:r>
            <a:r>
              <a:rPr lang="en" sz="1600">
                <a:latin typeface="Source Sans Pro"/>
                <a:ea typeface="Source Sans Pro"/>
                <a:cs typeface="Source Sans Pro"/>
                <a:sym typeface="Source Sans Pro"/>
              </a:rPr>
              <a:t>39.0</a:t>
            </a:r>
            <a:r>
              <a:rPr lang="en" sz="1600" i="0" u="none" strike="noStrike" cap="none">
                <a:solidFill>
                  <a:srgbClr val="000000"/>
                </a:solidFill>
                <a:latin typeface="Source Sans Pro"/>
                <a:ea typeface="Source Sans Pro"/>
                <a:cs typeface="Source Sans Pro"/>
                <a:sym typeface="Source Sans Pro"/>
              </a:rPr>
              <a:t>B to </a:t>
            </a:r>
            <a:r>
              <a:rPr lang="en" sz="1600">
                <a:latin typeface="Source Sans Pro"/>
                <a:ea typeface="Source Sans Pro"/>
                <a:cs typeface="Source Sans Pro"/>
                <a:sym typeface="Source Sans Pro"/>
              </a:rPr>
              <a:t>41.7</a:t>
            </a:r>
            <a:r>
              <a:rPr lang="en" sz="1600" i="0" u="none" strike="noStrike" cap="none">
                <a:solidFill>
                  <a:srgbClr val="000000"/>
                </a:solidFill>
                <a:latin typeface="Source Sans Pro"/>
                <a:ea typeface="Source Sans Pro"/>
                <a:cs typeface="Source Sans Pro"/>
                <a:sym typeface="Source Sans Pro"/>
              </a:rPr>
              <a:t>B with a consensus estimate of </a:t>
            </a:r>
            <a:r>
              <a:rPr lang="en" sz="1600">
                <a:latin typeface="Source Sans Pro"/>
                <a:ea typeface="Source Sans Pro"/>
                <a:cs typeface="Source Sans Pro"/>
                <a:sym typeface="Source Sans Pro"/>
              </a:rPr>
              <a:t>40.3</a:t>
            </a:r>
            <a:r>
              <a:rPr lang="en" sz="1600" i="0" u="none" strike="noStrike" cap="none">
                <a:solidFill>
                  <a:srgbClr val="000000"/>
                </a:solidFill>
                <a:latin typeface="Source Sans Pro"/>
                <a:ea typeface="Source Sans Pro"/>
                <a:cs typeface="Source Sans Pro"/>
                <a:sym typeface="Source Sans Pro"/>
              </a:rPr>
              <a:t>B (</a:t>
            </a:r>
            <a:r>
              <a:rPr lang="en" sz="1600">
                <a:latin typeface="Source Sans Pro"/>
                <a:ea typeface="Source Sans Pro"/>
                <a:cs typeface="Source Sans Pro"/>
                <a:sym typeface="Source Sans Pro"/>
              </a:rPr>
              <a:t>3.47</a:t>
            </a:r>
            <a:r>
              <a:rPr lang="en" sz="1600" i="0" u="none" strike="noStrike" cap="none">
                <a:solidFill>
                  <a:srgbClr val="000000"/>
                </a:solidFill>
                <a:latin typeface="Source Sans Pro"/>
                <a:ea typeface="Source Sans Pro"/>
                <a:cs typeface="Source Sans Pro"/>
                <a:sym typeface="Source Sans Pro"/>
              </a:rPr>
              <a:t>% growth)</a:t>
            </a:r>
            <a:endParaRPr sz="160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Sales in 2018 is </a:t>
            </a:r>
            <a:r>
              <a:rPr lang="en" sz="1600">
                <a:latin typeface="Source Sans Pro"/>
                <a:ea typeface="Source Sans Pro"/>
                <a:cs typeface="Source Sans Pro"/>
                <a:sym typeface="Source Sans Pro"/>
              </a:rPr>
              <a:t>136.8</a:t>
            </a:r>
            <a:r>
              <a:rPr lang="en" sz="1600" i="0" u="none" strike="noStrike" cap="none">
                <a:solidFill>
                  <a:srgbClr val="000000"/>
                </a:solidFill>
                <a:latin typeface="Source Sans Pro"/>
                <a:ea typeface="Source Sans Pro"/>
                <a:cs typeface="Source Sans Pro"/>
                <a:sym typeface="Source Sans Pro"/>
              </a:rPr>
              <a:t>B</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20</a:t>
            </a:r>
            <a:r>
              <a:rPr lang="en" sz="1600">
                <a:latin typeface="Source Sans Pro"/>
                <a:ea typeface="Source Sans Pro"/>
                <a:cs typeface="Source Sans Pro"/>
                <a:sym typeface="Source Sans Pro"/>
              </a:rPr>
              <a:t>19</a:t>
            </a:r>
            <a:r>
              <a:rPr lang="en" sz="1600" i="0" u="none" strike="noStrike" cap="none">
                <a:solidFill>
                  <a:srgbClr val="000000"/>
                </a:solidFill>
                <a:latin typeface="Source Sans Pro"/>
                <a:ea typeface="Source Sans Pro"/>
                <a:cs typeface="Source Sans Pro"/>
                <a:sym typeface="Source Sans Pro"/>
              </a:rPr>
              <a:t> Sales forecasts range from </a:t>
            </a:r>
            <a:r>
              <a:rPr lang="en" sz="1600">
                <a:latin typeface="Source Sans Pro"/>
                <a:ea typeface="Source Sans Pro"/>
                <a:cs typeface="Source Sans Pro"/>
                <a:sym typeface="Source Sans Pro"/>
              </a:rPr>
              <a:t>160.2</a:t>
            </a:r>
            <a:r>
              <a:rPr lang="en" sz="1600" i="0" u="none" strike="noStrike" cap="none">
                <a:solidFill>
                  <a:srgbClr val="000000"/>
                </a:solidFill>
                <a:latin typeface="Source Sans Pro"/>
                <a:ea typeface="Source Sans Pro"/>
                <a:cs typeface="Source Sans Pro"/>
                <a:sym typeface="Source Sans Pro"/>
              </a:rPr>
              <a:t>B to </a:t>
            </a:r>
            <a:r>
              <a:rPr lang="en" sz="1600">
                <a:latin typeface="Source Sans Pro"/>
                <a:ea typeface="Source Sans Pro"/>
                <a:cs typeface="Source Sans Pro"/>
                <a:sym typeface="Source Sans Pro"/>
              </a:rPr>
              <a:t>165.3</a:t>
            </a:r>
            <a:r>
              <a:rPr lang="en" sz="1600" i="0" u="none" strike="noStrike" cap="none">
                <a:solidFill>
                  <a:srgbClr val="000000"/>
                </a:solidFill>
                <a:latin typeface="Source Sans Pro"/>
                <a:ea typeface="Source Sans Pro"/>
                <a:cs typeface="Source Sans Pro"/>
                <a:sym typeface="Source Sans Pro"/>
              </a:rPr>
              <a:t>B with a consensus estimate of </a:t>
            </a:r>
            <a:r>
              <a:rPr lang="en" sz="1600">
                <a:latin typeface="Source Sans Pro"/>
                <a:ea typeface="Source Sans Pro"/>
                <a:cs typeface="Source Sans Pro"/>
                <a:sym typeface="Source Sans Pro"/>
              </a:rPr>
              <a:t>162.4</a:t>
            </a:r>
            <a:r>
              <a:rPr lang="en" sz="1600" i="0" u="none" strike="noStrike" cap="none">
                <a:solidFill>
                  <a:srgbClr val="000000"/>
                </a:solidFill>
                <a:latin typeface="Source Sans Pro"/>
                <a:ea typeface="Source Sans Pro"/>
                <a:cs typeface="Source Sans Pro"/>
                <a:sym typeface="Source Sans Pro"/>
              </a:rPr>
              <a:t>B </a:t>
            </a:r>
            <a:r>
              <a:rPr lang="en" sz="1600">
                <a:latin typeface="Source Sans Pro"/>
                <a:ea typeface="Source Sans Pro"/>
                <a:cs typeface="Source Sans Pro"/>
                <a:sym typeface="Source Sans Pro"/>
              </a:rPr>
              <a:t>(18.73%</a:t>
            </a:r>
            <a:r>
              <a:rPr lang="en" sz="1600" i="0" u="none" strike="noStrike" cap="none">
                <a:solidFill>
                  <a:srgbClr val="000000"/>
                </a:solidFill>
                <a:latin typeface="Source Sans Pro"/>
                <a:ea typeface="Source Sans Pro"/>
                <a:cs typeface="Source Sans Pro"/>
                <a:sym typeface="Source Sans Pro"/>
              </a:rPr>
              <a:t> </a:t>
            </a:r>
            <a:r>
              <a:rPr lang="en" sz="1600">
                <a:latin typeface="Source Sans Pro"/>
                <a:ea typeface="Source Sans Pro"/>
                <a:cs typeface="Source Sans Pro"/>
                <a:sym typeface="Source Sans Pro"/>
              </a:rPr>
              <a:t>growth</a:t>
            </a:r>
            <a:r>
              <a:rPr lang="en" sz="1600" i="0" u="none" strike="noStrike" cap="none">
                <a:solidFill>
                  <a:srgbClr val="000000"/>
                </a:solidFill>
                <a:latin typeface="Source Sans Pro"/>
                <a:ea typeface="Source Sans Pro"/>
                <a:cs typeface="Source Sans Pro"/>
                <a:sym typeface="Source Sans Pro"/>
              </a:rPr>
              <a:t>)</a:t>
            </a:r>
            <a:endParaRPr sz="1600">
              <a:latin typeface="Source Sans Pro"/>
              <a:ea typeface="Source Sans Pro"/>
              <a:cs typeface="Source Sans Pro"/>
              <a:sym typeface="Source Sans Pro"/>
            </a:endParaRPr>
          </a:p>
        </p:txBody>
      </p:sp>
      <p:sp>
        <p:nvSpPr>
          <p:cNvPr id="3203" name="Google Shape;3203;p291"/>
          <p:cNvSpPr txBox="1"/>
          <p:nvPr/>
        </p:nvSpPr>
        <p:spPr>
          <a:xfrm>
            <a:off x="6665370" y="386235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3208"/>
        <p:cNvGrpSpPr/>
        <p:nvPr/>
      </p:nvGrpSpPr>
      <p:grpSpPr>
        <a:xfrm>
          <a:off x="0" y="0"/>
          <a:ext cx="0" cy="0"/>
          <a:chOff x="0" y="0"/>
          <a:chExt cx="0" cy="0"/>
        </a:xfrm>
      </p:grpSpPr>
      <p:sp>
        <p:nvSpPr>
          <p:cNvPr id="3209" name="Google Shape;3209;p292"/>
          <p:cNvSpPr/>
          <p:nvPr/>
        </p:nvSpPr>
        <p:spPr>
          <a:xfrm>
            <a:off x="0" y="-20293"/>
            <a:ext cx="9144000" cy="6573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210" name="Google Shape;3210;p292"/>
          <p:cNvPicPr preferRelativeResize="0"/>
          <p:nvPr/>
        </p:nvPicPr>
        <p:blipFill rotWithShape="1">
          <a:blip r:embed="rId3">
            <a:alphaModFix/>
          </a:blip>
          <a:srcRect/>
          <a:stretch/>
        </p:blipFill>
        <p:spPr>
          <a:xfrm>
            <a:off x="7924406" y="-90852"/>
            <a:ext cx="1219594" cy="789811"/>
          </a:xfrm>
          <a:prstGeom prst="rect">
            <a:avLst/>
          </a:prstGeom>
          <a:noFill/>
          <a:ln>
            <a:noFill/>
          </a:ln>
        </p:spPr>
      </p:pic>
      <p:sp>
        <p:nvSpPr>
          <p:cNvPr id="3211" name="Google Shape;3211;p292"/>
          <p:cNvSpPr txBox="1"/>
          <p:nvPr/>
        </p:nvSpPr>
        <p:spPr>
          <a:xfrm>
            <a:off x="0" y="-35279"/>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212" name="Google Shape;3212;p292"/>
          <p:cNvSpPr txBox="1"/>
          <p:nvPr/>
        </p:nvSpPr>
        <p:spPr>
          <a:xfrm>
            <a:off x="0" y="-35279"/>
            <a:ext cx="7810200" cy="43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Earnings </a:t>
            </a:r>
            <a:r>
              <a:rPr lang="en" sz="2400" b="0" i="0" u="none" strike="noStrike" cap="none">
                <a:solidFill>
                  <a:schemeClr val="lt1"/>
                </a:solidFill>
                <a:latin typeface="Calibri"/>
                <a:ea typeface="Calibri"/>
                <a:cs typeface="Calibri"/>
                <a:sym typeface="Calibri"/>
              </a:rPr>
              <a:t>Forecast</a:t>
            </a:r>
            <a:endParaRPr sz="1100"/>
          </a:p>
        </p:txBody>
      </p:sp>
      <p:pic>
        <p:nvPicPr>
          <p:cNvPr id="3213" name="Google Shape;3213;p292"/>
          <p:cNvPicPr preferRelativeResize="0"/>
          <p:nvPr/>
        </p:nvPicPr>
        <p:blipFill>
          <a:blip r:embed="rId4">
            <a:alphaModFix/>
          </a:blip>
          <a:stretch>
            <a:fillRect/>
          </a:stretch>
        </p:blipFill>
        <p:spPr>
          <a:xfrm>
            <a:off x="2701807" y="987375"/>
            <a:ext cx="6442193" cy="3139200"/>
          </a:xfrm>
          <a:prstGeom prst="rect">
            <a:avLst/>
          </a:prstGeom>
          <a:noFill/>
          <a:ln>
            <a:noFill/>
          </a:ln>
        </p:spPr>
      </p:pic>
      <p:pic>
        <p:nvPicPr>
          <p:cNvPr id="3214" name="Google Shape;3214;p292"/>
          <p:cNvPicPr preferRelativeResize="0"/>
          <p:nvPr/>
        </p:nvPicPr>
        <p:blipFill>
          <a:blip r:embed="rId5">
            <a:alphaModFix/>
          </a:blip>
          <a:stretch>
            <a:fillRect/>
          </a:stretch>
        </p:blipFill>
        <p:spPr>
          <a:xfrm>
            <a:off x="747000" y="2509650"/>
            <a:ext cx="1257525" cy="1107825"/>
          </a:xfrm>
          <a:prstGeom prst="rect">
            <a:avLst/>
          </a:prstGeom>
          <a:noFill/>
          <a:ln>
            <a:noFill/>
          </a:ln>
        </p:spPr>
      </p:pic>
      <p:grpSp>
        <p:nvGrpSpPr>
          <p:cNvPr id="3215" name="Google Shape;3215;p292"/>
          <p:cNvGrpSpPr/>
          <p:nvPr/>
        </p:nvGrpSpPr>
        <p:grpSpPr>
          <a:xfrm>
            <a:off x="-124425" y="-90857"/>
            <a:ext cx="10536938" cy="789807"/>
            <a:chOff x="-124425" y="-90857"/>
            <a:chExt cx="10536938" cy="789807"/>
          </a:xfrm>
        </p:grpSpPr>
        <p:pic>
          <p:nvPicPr>
            <p:cNvPr id="3216" name="Google Shape;3216;p292"/>
            <p:cNvPicPr preferRelativeResize="0"/>
            <p:nvPr/>
          </p:nvPicPr>
          <p:blipFill rotWithShape="1">
            <a:blip r:embed="rId6">
              <a:alphaModFix/>
            </a:blip>
            <a:srcRect b="55179"/>
            <a:stretch/>
          </p:blipFill>
          <p:spPr>
            <a:xfrm>
              <a:off x="-124425" y="-90857"/>
              <a:ext cx="3533775" cy="789800"/>
            </a:xfrm>
            <a:prstGeom prst="rect">
              <a:avLst/>
            </a:prstGeom>
            <a:noFill/>
            <a:ln>
              <a:noFill/>
            </a:ln>
          </p:spPr>
        </p:pic>
        <p:pic>
          <p:nvPicPr>
            <p:cNvPr id="3217" name="Google Shape;3217;p292"/>
            <p:cNvPicPr preferRelativeResize="0"/>
            <p:nvPr/>
          </p:nvPicPr>
          <p:blipFill rotWithShape="1">
            <a:blip r:embed="rId6">
              <a:alphaModFix/>
            </a:blip>
            <a:srcRect b="55179"/>
            <a:stretch/>
          </p:blipFill>
          <p:spPr>
            <a:xfrm>
              <a:off x="3409350" y="-90857"/>
              <a:ext cx="3533775" cy="789800"/>
            </a:xfrm>
            <a:prstGeom prst="rect">
              <a:avLst/>
            </a:prstGeom>
            <a:noFill/>
            <a:ln>
              <a:noFill/>
            </a:ln>
          </p:spPr>
        </p:pic>
        <p:pic>
          <p:nvPicPr>
            <p:cNvPr id="3218" name="Google Shape;3218;p292"/>
            <p:cNvPicPr preferRelativeResize="0"/>
            <p:nvPr/>
          </p:nvPicPr>
          <p:blipFill rotWithShape="1">
            <a:blip r:embed="rId6">
              <a:alphaModFix/>
            </a:blip>
            <a:srcRect b="55179"/>
            <a:stretch/>
          </p:blipFill>
          <p:spPr>
            <a:xfrm>
              <a:off x="6878738" y="-90857"/>
              <a:ext cx="3533775" cy="789800"/>
            </a:xfrm>
            <a:prstGeom prst="rect">
              <a:avLst/>
            </a:prstGeom>
            <a:noFill/>
            <a:ln>
              <a:noFill/>
            </a:ln>
          </p:spPr>
        </p:pic>
        <p:pic>
          <p:nvPicPr>
            <p:cNvPr id="3219" name="Google Shape;3219;p292"/>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220" name="Google Shape;3220;p292"/>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Earnings Forecast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3221" name="Google Shape;3221;p292"/>
          <p:cNvSpPr/>
          <p:nvPr/>
        </p:nvSpPr>
        <p:spPr>
          <a:xfrm>
            <a:off x="4" y="1047569"/>
            <a:ext cx="2767800" cy="31392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EPS in Q3, 2019 is </a:t>
            </a:r>
            <a:r>
              <a:rPr lang="en" sz="1600">
                <a:latin typeface="Source Sans Pro"/>
                <a:ea typeface="Source Sans Pro"/>
                <a:cs typeface="Source Sans Pro"/>
                <a:sym typeface="Source Sans Pro"/>
              </a:rPr>
              <a:t>14.21</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Q</a:t>
            </a:r>
            <a:r>
              <a:rPr lang="en" sz="1600">
                <a:latin typeface="Source Sans Pro"/>
                <a:ea typeface="Source Sans Pro"/>
                <a:cs typeface="Source Sans Pro"/>
                <a:sym typeface="Source Sans Pro"/>
              </a:rPr>
              <a:t>3</a:t>
            </a:r>
            <a:r>
              <a:rPr lang="en" sz="1600" i="0" u="none" strike="noStrike" cap="none">
                <a:solidFill>
                  <a:srgbClr val="000000"/>
                </a:solidFill>
                <a:latin typeface="Source Sans Pro"/>
                <a:ea typeface="Source Sans Pro"/>
                <a:cs typeface="Source Sans Pro"/>
                <a:sym typeface="Source Sans Pro"/>
              </a:rPr>
              <a:t> 2019 EPS forecasts range from </a:t>
            </a:r>
            <a:r>
              <a:rPr lang="en" sz="1600">
                <a:latin typeface="Source Sans Pro"/>
                <a:ea typeface="Source Sans Pro"/>
                <a:cs typeface="Source Sans Pro"/>
                <a:sym typeface="Source Sans Pro"/>
              </a:rPr>
              <a:t>10.83</a:t>
            </a:r>
            <a:r>
              <a:rPr lang="en" sz="1600" i="0" u="none" strike="noStrike" cap="none">
                <a:solidFill>
                  <a:srgbClr val="000000"/>
                </a:solidFill>
                <a:latin typeface="Source Sans Pro"/>
                <a:ea typeface="Source Sans Pro"/>
                <a:cs typeface="Source Sans Pro"/>
                <a:sym typeface="Source Sans Pro"/>
              </a:rPr>
              <a:t> to </a:t>
            </a:r>
            <a:r>
              <a:rPr lang="en" sz="1600">
                <a:latin typeface="Source Sans Pro"/>
                <a:ea typeface="Source Sans Pro"/>
                <a:cs typeface="Source Sans Pro"/>
                <a:sym typeface="Source Sans Pro"/>
              </a:rPr>
              <a:t>14.42 </a:t>
            </a:r>
            <a:r>
              <a:rPr lang="en" sz="1600" i="0" u="none" strike="noStrike" cap="none">
                <a:solidFill>
                  <a:srgbClr val="000000"/>
                </a:solidFill>
                <a:latin typeface="Source Sans Pro"/>
                <a:ea typeface="Source Sans Pro"/>
                <a:cs typeface="Source Sans Pro"/>
                <a:sym typeface="Source Sans Pro"/>
              </a:rPr>
              <a:t>with a consensus estimate of </a:t>
            </a:r>
            <a:r>
              <a:rPr lang="en" sz="1600">
                <a:latin typeface="Source Sans Pro"/>
                <a:ea typeface="Source Sans Pro"/>
                <a:cs typeface="Source Sans Pro"/>
                <a:sym typeface="Source Sans Pro"/>
              </a:rPr>
              <a:t>12.31</a:t>
            </a:r>
            <a:r>
              <a:rPr lang="en" sz="1600" i="0" u="none" strike="noStrike" cap="none">
                <a:solidFill>
                  <a:srgbClr val="000000"/>
                </a:solidFill>
                <a:latin typeface="Source Sans Pro"/>
                <a:ea typeface="Source Sans Pro"/>
                <a:cs typeface="Source Sans Pro"/>
                <a:sym typeface="Source Sans Pro"/>
              </a:rPr>
              <a:t> (</a:t>
            </a:r>
            <a:r>
              <a:rPr lang="en" sz="1600">
                <a:latin typeface="Source Sans Pro"/>
                <a:ea typeface="Source Sans Pro"/>
                <a:cs typeface="Source Sans Pro"/>
                <a:sym typeface="Source Sans Pro"/>
              </a:rPr>
              <a:t>13.37</a:t>
            </a:r>
            <a:r>
              <a:rPr lang="en" sz="1600" i="0" u="none" strike="noStrike" cap="none">
                <a:solidFill>
                  <a:srgbClr val="000000"/>
                </a:solidFill>
                <a:latin typeface="Source Sans Pro"/>
                <a:ea typeface="Source Sans Pro"/>
                <a:cs typeface="Source Sans Pro"/>
                <a:sym typeface="Source Sans Pro"/>
              </a:rPr>
              <a:t>% </a:t>
            </a:r>
            <a:r>
              <a:rPr lang="en" sz="1600">
                <a:latin typeface="Source Sans Pro"/>
                <a:ea typeface="Source Sans Pro"/>
                <a:cs typeface="Source Sans Pro"/>
                <a:sym typeface="Source Sans Pro"/>
              </a:rPr>
              <a:t>decline</a:t>
            </a:r>
            <a:r>
              <a:rPr lang="en" sz="1600" i="0" u="none" strike="noStrike" cap="none">
                <a:solidFill>
                  <a:srgbClr val="000000"/>
                </a:solidFill>
                <a:latin typeface="Source Sans Pro"/>
                <a:ea typeface="Source Sans Pro"/>
                <a:cs typeface="Source Sans Pro"/>
                <a:sym typeface="Source Sans Pro"/>
              </a:rPr>
              <a:t>)</a:t>
            </a:r>
            <a:endParaRPr sz="160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Reported EPS in 2018 is </a:t>
            </a:r>
            <a:r>
              <a:rPr lang="en" sz="1600">
                <a:latin typeface="Source Sans Pro"/>
                <a:ea typeface="Source Sans Pro"/>
                <a:cs typeface="Source Sans Pro"/>
                <a:sym typeface="Source Sans Pro"/>
              </a:rPr>
              <a:t>43.70</a:t>
            </a:r>
            <a:endParaRPr sz="1600" i="0" u="none" strike="noStrike" cap="none">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a:solidFill>
                  <a:srgbClr val="000000"/>
                </a:solidFill>
                <a:latin typeface="Source Sans Pro"/>
                <a:ea typeface="Source Sans Pro"/>
                <a:cs typeface="Source Sans Pro"/>
                <a:sym typeface="Source Sans Pro"/>
              </a:rPr>
              <a:t>20</a:t>
            </a:r>
            <a:r>
              <a:rPr lang="en" sz="1600">
                <a:latin typeface="Source Sans Pro"/>
                <a:ea typeface="Source Sans Pro"/>
                <a:cs typeface="Source Sans Pro"/>
                <a:sym typeface="Source Sans Pro"/>
              </a:rPr>
              <a:t>19</a:t>
            </a:r>
            <a:r>
              <a:rPr lang="en" sz="1600" i="0" u="none" strike="noStrike" cap="none">
                <a:solidFill>
                  <a:srgbClr val="000000"/>
                </a:solidFill>
                <a:latin typeface="Source Sans Pro"/>
                <a:ea typeface="Source Sans Pro"/>
                <a:cs typeface="Source Sans Pro"/>
                <a:sym typeface="Source Sans Pro"/>
              </a:rPr>
              <a:t> EPS forecasts range from </a:t>
            </a:r>
            <a:r>
              <a:rPr lang="en" sz="1600">
                <a:latin typeface="Source Sans Pro"/>
                <a:ea typeface="Source Sans Pro"/>
                <a:cs typeface="Source Sans Pro"/>
                <a:sym typeface="Source Sans Pro"/>
              </a:rPr>
              <a:t>46.13</a:t>
            </a:r>
            <a:r>
              <a:rPr lang="en" sz="1600" i="0" u="none" strike="noStrike" cap="none">
                <a:solidFill>
                  <a:srgbClr val="000000"/>
                </a:solidFill>
                <a:latin typeface="Source Sans Pro"/>
                <a:ea typeface="Source Sans Pro"/>
                <a:cs typeface="Source Sans Pro"/>
                <a:sym typeface="Source Sans Pro"/>
              </a:rPr>
              <a:t> to </a:t>
            </a:r>
            <a:r>
              <a:rPr lang="en" sz="1600">
                <a:latin typeface="Source Sans Pro"/>
                <a:ea typeface="Source Sans Pro"/>
                <a:cs typeface="Source Sans Pro"/>
                <a:sym typeface="Source Sans Pro"/>
              </a:rPr>
              <a:t>52.18</a:t>
            </a:r>
            <a:r>
              <a:rPr lang="en" sz="1600" i="0" u="none" strike="noStrike" cap="none">
                <a:solidFill>
                  <a:srgbClr val="000000"/>
                </a:solidFill>
                <a:latin typeface="Source Sans Pro"/>
                <a:ea typeface="Source Sans Pro"/>
                <a:cs typeface="Source Sans Pro"/>
                <a:sym typeface="Source Sans Pro"/>
              </a:rPr>
              <a:t> with a consensus estimate of </a:t>
            </a:r>
            <a:r>
              <a:rPr lang="en" sz="1600">
                <a:latin typeface="Source Sans Pro"/>
                <a:ea typeface="Source Sans Pro"/>
                <a:cs typeface="Source Sans Pro"/>
                <a:sym typeface="Source Sans Pro"/>
              </a:rPr>
              <a:t>48.77</a:t>
            </a:r>
            <a:r>
              <a:rPr lang="en" sz="1600" i="0" u="none" strike="noStrike" cap="none">
                <a:solidFill>
                  <a:srgbClr val="000000"/>
                </a:solidFill>
                <a:latin typeface="Source Sans Pro"/>
                <a:ea typeface="Source Sans Pro"/>
                <a:cs typeface="Source Sans Pro"/>
                <a:sym typeface="Source Sans Pro"/>
              </a:rPr>
              <a:t> (</a:t>
            </a:r>
            <a:r>
              <a:rPr lang="en" sz="1600">
                <a:latin typeface="Source Sans Pro"/>
                <a:ea typeface="Source Sans Pro"/>
                <a:cs typeface="Source Sans Pro"/>
                <a:sym typeface="Source Sans Pro"/>
              </a:rPr>
              <a:t>11.59</a:t>
            </a:r>
            <a:r>
              <a:rPr lang="en" sz="1600" i="0" u="none" strike="noStrike" cap="none">
                <a:solidFill>
                  <a:srgbClr val="000000"/>
                </a:solidFill>
                <a:latin typeface="Source Sans Pro"/>
                <a:ea typeface="Source Sans Pro"/>
                <a:cs typeface="Source Sans Pro"/>
                <a:sym typeface="Source Sans Pro"/>
              </a:rPr>
              <a:t>% </a:t>
            </a:r>
            <a:r>
              <a:rPr lang="en" sz="1600">
                <a:latin typeface="Source Sans Pro"/>
                <a:ea typeface="Source Sans Pro"/>
                <a:cs typeface="Source Sans Pro"/>
                <a:sym typeface="Source Sans Pro"/>
              </a:rPr>
              <a:t>growth</a:t>
            </a:r>
            <a:r>
              <a:rPr lang="en" sz="1600" i="0" u="none" strike="noStrike" cap="none">
                <a:solidFill>
                  <a:srgbClr val="000000"/>
                </a:solidFill>
                <a:latin typeface="Source Sans Pro"/>
                <a:ea typeface="Source Sans Pro"/>
                <a:cs typeface="Source Sans Pro"/>
                <a:sym typeface="Source Sans Pro"/>
              </a:rPr>
              <a:t>)</a:t>
            </a:r>
            <a:endParaRPr sz="1600">
              <a:latin typeface="Source Sans Pro"/>
              <a:ea typeface="Source Sans Pro"/>
              <a:cs typeface="Source Sans Pro"/>
              <a:sym typeface="Source Sans Pro"/>
            </a:endParaRPr>
          </a:p>
        </p:txBody>
      </p:sp>
      <p:sp>
        <p:nvSpPr>
          <p:cNvPr id="3222" name="Google Shape;3222;p292"/>
          <p:cNvSpPr txBox="1"/>
          <p:nvPr/>
        </p:nvSpPr>
        <p:spPr>
          <a:xfrm>
            <a:off x="7099295" y="426980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228" name="Google Shape;3228;p293"/>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229" name="Google Shape;3229;p293"/>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3230" name="Google Shape;3230;p293"/>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231" name="Google Shape;3231;p293"/>
          <p:cNvSpPr txBox="1"/>
          <p:nvPr/>
        </p:nvSpPr>
        <p:spPr>
          <a:xfrm>
            <a:off x="0" y="-35279"/>
            <a:ext cx="7810106" cy="43858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Stock Forecast</a:t>
            </a:r>
            <a:endParaRPr sz="1100"/>
          </a:p>
        </p:txBody>
      </p:sp>
      <p:pic>
        <p:nvPicPr>
          <p:cNvPr id="3232" name="Google Shape;3232;p293"/>
          <p:cNvPicPr preferRelativeResize="0"/>
          <p:nvPr/>
        </p:nvPicPr>
        <p:blipFill>
          <a:blip r:embed="rId4">
            <a:alphaModFix/>
          </a:blip>
          <a:stretch>
            <a:fillRect/>
          </a:stretch>
        </p:blipFill>
        <p:spPr>
          <a:xfrm>
            <a:off x="578400" y="1489601"/>
            <a:ext cx="7987199" cy="2668025"/>
          </a:xfrm>
          <a:prstGeom prst="rect">
            <a:avLst/>
          </a:prstGeom>
          <a:noFill/>
          <a:ln>
            <a:noFill/>
          </a:ln>
        </p:spPr>
      </p:pic>
      <p:grpSp>
        <p:nvGrpSpPr>
          <p:cNvPr id="3233" name="Google Shape;3233;p293"/>
          <p:cNvGrpSpPr/>
          <p:nvPr/>
        </p:nvGrpSpPr>
        <p:grpSpPr>
          <a:xfrm>
            <a:off x="-124425" y="-90857"/>
            <a:ext cx="10536938" cy="789807"/>
            <a:chOff x="-124425" y="-90857"/>
            <a:chExt cx="10536938" cy="789807"/>
          </a:xfrm>
        </p:grpSpPr>
        <p:pic>
          <p:nvPicPr>
            <p:cNvPr id="3234" name="Google Shape;3234;p293"/>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235" name="Google Shape;3235;p293"/>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236" name="Google Shape;3236;p293"/>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237" name="Google Shape;3237;p293"/>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238" name="Google Shape;3238;p293"/>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Forecast</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
        <p:nvSpPr>
          <p:cNvPr id="3239" name="Google Shape;3239;p293"/>
          <p:cNvSpPr txBox="1"/>
          <p:nvPr/>
        </p:nvSpPr>
        <p:spPr>
          <a:xfrm>
            <a:off x="578395" y="3259125"/>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Google Shape;3245;p294"/>
          <p:cNvSpPr/>
          <p:nvPr/>
        </p:nvSpPr>
        <p:spPr>
          <a:xfrm>
            <a:off x="0" y="-20293"/>
            <a:ext cx="9144000" cy="6573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246" name="Google Shape;3246;p294"/>
          <p:cNvPicPr preferRelativeResize="0"/>
          <p:nvPr/>
        </p:nvPicPr>
        <p:blipFill rotWithShape="1">
          <a:blip r:embed="rId3">
            <a:alphaModFix/>
          </a:blip>
          <a:srcRect/>
          <a:stretch/>
        </p:blipFill>
        <p:spPr>
          <a:xfrm>
            <a:off x="7924406" y="-90852"/>
            <a:ext cx="1219594" cy="789811"/>
          </a:xfrm>
          <a:prstGeom prst="rect">
            <a:avLst/>
          </a:prstGeom>
          <a:noFill/>
          <a:ln>
            <a:noFill/>
          </a:ln>
        </p:spPr>
      </p:pic>
      <p:sp>
        <p:nvSpPr>
          <p:cNvPr id="3247" name="Google Shape;3247;p294"/>
          <p:cNvSpPr txBox="1"/>
          <p:nvPr/>
        </p:nvSpPr>
        <p:spPr>
          <a:xfrm>
            <a:off x="0" y="-35279"/>
            <a:ext cx="7810200" cy="77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248" name="Google Shape;3248;p294"/>
          <p:cNvSpPr txBox="1"/>
          <p:nvPr/>
        </p:nvSpPr>
        <p:spPr>
          <a:xfrm>
            <a:off x="0" y="-35279"/>
            <a:ext cx="7810200" cy="43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a:solidFill>
                  <a:schemeClr val="lt1"/>
                </a:solidFill>
                <a:latin typeface="Calibri"/>
                <a:ea typeface="Calibri"/>
                <a:cs typeface="Calibri"/>
                <a:sym typeface="Calibri"/>
              </a:rPr>
              <a:t>Analyst Recommendations</a:t>
            </a:r>
            <a:endParaRPr sz="1100"/>
          </a:p>
        </p:txBody>
      </p:sp>
      <p:pic>
        <p:nvPicPr>
          <p:cNvPr id="3249" name="Google Shape;3249;p294"/>
          <p:cNvPicPr preferRelativeResize="0"/>
          <p:nvPr/>
        </p:nvPicPr>
        <p:blipFill>
          <a:blip r:embed="rId4">
            <a:alphaModFix/>
          </a:blip>
          <a:stretch>
            <a:fillRect/>
          </a:stretch>
        </p:blipFill>
        <p:spPr>
          <a:xfrm>
            <a:off x="1266875" y="1031476"/>
            <a:ext cx="6610251" cy="2025500"/>
          </a:xfrm>
          <a:prstGeom prst="rect">
            <a:avLst/>
          </a:prstGeom>
          <a:noFill/>
          <a:ln>
            <a:noFill/>
          </a:ln>
        </p:spPr>
      </p:pic>
      <p:grpSp>
        <p:nvGrpSpPr>
          <p:cNvPr id="3250" name="Google Shape;3250;p294"/>
          <p:cNvGrpSpPr/>
          <p:nvPr/>
        </p:nvGrpSpPr>
        <p:grpSpPr>
          <a:xfrm>
            <a:off x="-124425" y="-90857"/>
            <a:ext cx="10536938" cy="789807"/>
            <a:chOff x="-124425" y="-90857"/>
            <a:chExt cx="10536938" cy="789807"/>
          </a:xfrm>
        </p:grpSpPr>
        <p:pic>
          <p:nvPicPr>
            <p:cNvPr id="3251" name="Google Shape;3251;p294"/>
            <p:cNvPicPr preferRelativeResize="0"/>
            <p:nvPr/>
          </p:nvPicPr>
          <p:blipFill rotWithShape="1">
            <a:blip r:embed="rId5">
              <a:alphaModFix/>
            </a:blip>
            <a:srcRect b="55179"/>
            <a:stretch/>
          </p:blipFill>
          <p:spPr>
            <a:xfrm>
              <a:off x="-124425" y="-90857"/>
              <a:ext cx="3533775" cy="789800"/>
            </a:xfrm>
            <a:prstGeom prst="rect">
              <a:avLst/>
            </a:prstGeom>
            <a:noFill/>
            <a:ln>
              <a:noFill/>
            </a:ln>
          </p:spPr>
        </p:pic>
        <p:pic>
          <p:nvPicPr>
            <p:cNvPr id="3252" name="Google Shape;3252;p294"/>
            <p:cNvPicPr preferRelativeResize="0"/>
            <p:nvPr/>
          </p:nvPicPr>
          <p:blipFill rotWithShape="1">
            <a:blip r:embed="rId5">
              <a:alphaModFix/>
            </a:blip>
            <a:srcRect b="55179"/>
            <a:stretch/>
          </p:blipFill>
          <p:spPr>
            <a:xfrm>
              <a:off x="3409350" y="-90857"/>
              <a:ext cx="3533775" cy="789800"/>
            </a:xfrm>
            <a:prstGeom prst="rect">
              <a:avLst/>
            </a:prstGeom>
            <a:noFill/>
            <a:ln>
              <a:noFill/>
            </a:ln>
          </p:spPr>
        </p:pic>
        <p:pic>
          <p:nvPicPr>
            <p:cNvPr id="3253" name="Google Shape;3253;p294"/>
            <p:cNvPicPr preferRelativeResize="0"/>
            <p:nvPr/>
          </p:nvPicPr>
          <p:blipFill rotWithShape="1">
            <a:blip r:embed="rId5">
              <a:alphaModFix/>
            </a:blip>
            <a:srcRect b="55179"/>
            <a:stretch/>
          </p:blipFill>
          <p:spPr>
            <a:xfrm>
              <a:off x="6878738" y="-90857"/>
              <a:ext cx="3533775" cy="789800"/>
            </a:xfrm>
            <a:prstGeom prst="rect">
              <a:avLst/>
            </a:prstGeom>
            <a:noFill/>
            <a:ln>
              <a:noFill/>
            </a:ln>
          </p:spPr>
        </p:pic>
        <p:pic>
          <p:nvPicPr>
            <p:cNvPr id="3254" name="Google Shape;3254;p294"/>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255" name="Google Shape;3255;p294"/>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Analyst Recommendation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3256" name="Google Shape;3256;p294"/>
          <p:cNvPicPr preferRelativeResize="0"/>
          <p:nvPr/>
        </p:nvPicPr>
        <p:blipFill>
          <a:blip r:embed="rId6">
            <a:alphaModFix/>
          </a:blip>
          <a:stretch>
            <a:fillRect/>
          </a:stretch>
        </p:blipFill>
        <p:spPr>
          <a:xfrm>
            <a:off x="1266875" y="3350326"/>
            <a:ext cx="2841902" cy="1624899"/>
          </a:xfrm>
          <a:prstGeom prst="rect">
            <a:avLst/>
          </a:prstGeom>
          <a:noFill/>
          <a:ln>
            <a:noFill/>
          </a:ln>
        </p:spPr>
      </p:pic>
      <p:pic>
        <p:nvPicPr>
          <p:cNvPr id="3257" name="Google Shape;3257;p294"/>
          <p:cNvPicPr preferRelativeResize="0"/>
          <p:nvPr/>
        </p:nvPicPr>
        <p:blipFill>
          <a:blip r:embed="rId7">
            <a:alphaModFix/>
          </a:blip>
          <a:stretch>
            <a:fillRect/>
          </a:stretch>
        </p:blipFill>
        <p:spPr>
          <a:xfrm>
            <a:off x="5443800" y="3563150"/>
            <a:ext cx="2433325" cy="1412075"/>
          </a:xfrm>
          <a:prstGeom prst="rect">
            <a:avLst/>
          </a:prstGeom>
          <a:noFill/>
          <a:ln>
            <a:noFill/>
          </a:ln>
        </p:spPr>
      </p:pic>
      <p:sp>
        <p:nvSpPr>
          <p:cNvPr id="3258" name="Google Shape;3258;p294"/>
          <p:cNvSpPr txBox="1"/>
          <p:nvPr/>
        </p:nvSpPr>
        <p:spPr>
          <a:xfrm>
            <a:off x="1266870" y="2374950"/>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p295"/>
          <p:cNvSpPr/>
          <p:nvPr/>
        </p:nvSpPr>
        <p:spPr>
          <a:xfrm>
            <a:off x="0" y="-20293"/>
            <a:ext cx="9144000" cy="657225"/>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3265" name="Google Shape;3265;p295"/>
          <p:cNvPicPr preferRelativeResize="0"/>
          <p:nvPr/>
        </p:nvPicPr>
        <p:blipFill rotWithShape="1">
          <a:blip r:embed="rId3">
            <a:alphaModFix/>
          </a:blip>
          <a:srcRect/>
          <a:stretch/>
        </p:blipFill>
        <p:spPr>
          <a:xfrm>
            <a:off x="7924406" y="-90852"/>
            <a:ext cx="1219594" cy="789812"/>
          </a:xfrm>
          <a:prstGeom prst="rect">
            <a:avLst/>
          </a:prstGeom>
          <a:noFill/>
          <a:ln>
            <a:noFill/>
          </a:ln>
        </p:spPr>
      </p:pic>
      <p:sp>
        <p:nvSpPr>
          <p:cNvPr id="3266" name="Google Shape;3266;p295"/>
          <p:cNvSpPr txBox="1"/>
          <p:nvPr/>
        </p:nvSpPr>
        <p:spPr>
          <a:xfrm>
            <a:off x="0" y="-35279"/>
            <a:ext cx="7810106" cy="77328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3267" name="Google Shape;3267;p295"/>
          <p:cNvSpPr txBox="1"/>
          <p:nvPr/>
        </p:nvSpPr>
        <p:spPr>
          <a:xfrm>
            <a:off x="0" y="-35279"/>
            <a:ext cx="7810106" cy="43858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0" i="0" u="none" strike="noStrike" cap="none">
                <a:solidFill>
                  <a:schemeClr val="lt1"/>
                </a:solidFill>
                <a:latin typeface="Calibri"/>
                <a:ea typeface="Calibri"/>
                <a:cs typeface="Calibri"/>
                <a:sym typeface="Calibri"/>
              </a:rPr>
              <a:t>Recommendation</a:t>
            </a:r>
            <a:endParaRPr sz="1100"/>
          </a:p>
        </p:txBody>
      </p:sp>
      <p:sp>
        <p:nvSpPr>
          <p:cNvPr id="3268" name="Google Shape;3268;p295"/>
          <p:cNvSpPr txBox="1"/>
          <p:nvPr/>
        </p:nvSpPr>
        <p:spPr>
          <a:xfrm>
            <a:off x="2624950" y="1579170"/>
            <a:ext cx="3969543" cy="198515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6"/>
              </a:buClr>
              <a:buSzPts val="3100"/>
              <a:buFont typeface="Calibri"/>
              <a:buNone/>
            </a:pPr>
            <a:r>
              <a:rPr lang="en" sz="12500" b="1">
                <a:solidFill>
                  <a:schemeClr val="accent6"/>
                </a:solidFill>
                <a:latin typeface="Calibri"/>
                <a:ea typeface="Calibri"/>
                <a:cs typeface="Calibri"/>
                <a:sym typeface="Calibri"/>
              </a:rPr>
              <a:t>BUY</a:t>
            </a:r>
            <a:r>
              <a:rPr lang="en" sz="12500" b="1" i="0" u="none" strike="noStrike" cap="none">
                <a:solidFill>
                  <a:srgbClr val="C00000"/>
                </a:solidFill>
                <a:latin typeface="Calibri"/>
                <a:ea typeface="Calibri"/>
                <a:cs typeface="Calibri"/>
                <a:sym typeface="Calibri"/>
              </a:rPr>
              <a:t> </a:t>
            </a:r>
            <a:r>
              <a:rPr lang="en" sz="1400" b="0" i="0" u="none" strike="noStrike" cap="none">
                <a:solidFill>
                  <a:srgbClr val="C00000"/>
                </a:solidFill>
                <a:latin typeface="Calibri"/>
                <a:ea typeface="Calibri"/>
                <a:cs typeface="Calibri"/>
                <a:sym typeface="Calibri"/>
              </a:rPr>
              <a:t> </a:t>
            </a:r>
            <a:endParaRPr sz="1100"/>
          </a:p>
        </p:txBody>
      </p:sp>
      <p:grpSp>
        <p:nvGrpSpPr>
          <p:cNvPr id="3269" name="Google Shape;3269;p295"/>
          <p:cNvGrpSpPr/>
          <p:nvPr/>
        </p:nvGrpSpPr>
        <p:grpSpPr>
          <a:xfrm>
            <a:off x="-124425" y="-90857"/>
            <a:ext cx="10536938" cy="789807"/>
            <a:chOff x="-124425" y="-90857"/>
            <a:chExt cx="10536938" cy="789807"/>
          </a:xfrm>
        </p:grpSpPr>
        <p:pic>
          <p:nvPicPr>
            <p:cNvPr id="3270" name="Google Shape;3270;p295"/>
            <p:cNvPicPr preferRelativeResize="0"/>
            <p:nvPr/>
          </p:nvPicPr>
          <p:blipFill rotWithShape="1">
            <a:blip r:embed="rId4">
              <a:alphaModFix/>
            </a:blip>
            <a:srcRect b="55179"/>
            <a:stretch/>
          </p:blipFill>
          <p:spPr>
            <a:xfrm>
              <a:off x="-124425" y="-90857"/>
              <a:ext cx="3533775" cy="789800"/>
            </a:xfrm>
            <a:prstGeom prst="rect">
              <a:avLst/>
            </a:prstGeom>
            <a:noFill/>
            <a:ln>
              <a:noFill/>
            </a:ln>
          </p:spPr>
        </p:pic>
        <p:pic>
          <p:nvPicPr>
            <p:cNvPr id="3271" name="Google Shape;3271;p295"/>
            <p:cNvPicPr preferRelativeResize="0"/>
            <p:nvPr/>
          </p:nvPicPr>
          <p:blipFill rotWithShape="1">
            <a:blip r:embed="rId4">
              <a:alphaModFix/>
            </a:blip>
            <a:srcRect b="55179"/>
            <a:stretch/>
          </p:blipFill>
          <p:spPr>
            <a:xfrm>
              <a:off x="3409350" y="-90857"/>
              <a:ext cx="3533775" cy="789800"/>
            </a:xfrm>
            <a:prstGeom prst="rect">
              <a:avLst/>
            </a:prstGeom>
            <a:noFill/>
            <a:ln>
              <a:noFill/>
            </a:ln>
          </p:spPr>
        </p:pic>
        <p:pic>
          <p:nvPicPr>
            <p:cNvPr id="3272" name="Google Shape;3272;p295"/>
            <p:cNvPicPr preferRelativeResize="0"/>
            <p:nvPr/>
          </p:nvPicPr>
          <p:blipFill rotWithShape="1">
            <a:blip r:embed="rId4">
              <a:alphaModFix/>
            </a:blip>
            <a:srcRect b="55179"/>
            <a:stretch/>
          </p:blipFill>
          <p:spPr>
            <a:xfrm>
              <a:off x="6878738" y="-90857"/>
              <a:ext cx="3533775" cy="789800"/>
            </a:xfrm>
            <a:prstGeom prst="rect">
              <a:avLst/>
            </a:prstGeom>
            <a:noFill/>
            <a:ln>
              <a:noFill/>
            </a:ln>
          </p:spPr>
        </p:pic>
        <p:pic>
          <p:nvPicPr>
            <p:cNvPr id="3273" name="Google Shape;3273;p295"/>
            <p:cNvPicPr preferRelativeResize="0"/>
            <p:nvPr/>
          </p:nvPicPr>
          <p:blipFill rotWithShape="1">
            <a:blip r:embed="rId3">
              <a:alphaModFix/>
            </a:blip>
            <a:srcRect/>
            <a:stretch/>
          </p:blipFill>
          <p:spPr>
            <a:xfrm>
              <a:off x="8223450" y="-90850"/>
              <a:ext cx="789800" cy="789800"/>
            </a:xfrm>
            <a:prstGeom prst="rect">
              <a:avLst/>
            </a:prstGeom>
            <a:noFill/>
            <a:ln>
              <a:noFill/>
            </a:ln>
          </p:spPr>
        </p:pic>
        <p:sp>
          <p:nvSpPr>
            <p:cNvPr id="3274" name="Google Shape;3274;p295"/>
            <p:cNvSpPr txBox="1"/>
            <p:nvPr/>
          </p:nvSpPr>
          <p:spPr>
            <a:xfrm>
              <a:off x="0" y="1"/>
              <a:ext cx="7810200" cy="4767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Recommendation </a:t>
              </a:r>
              <a:endParaRPr sz="18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the Mobile Phone</a:t>
            </a:r>
            <a:endParaRPr/>
          </a:p>
        </p:txBody>
      </p:sp>
      <p:sp>
        <p:nvSpPr>
          <p:cNvPr id="457" name="Google Shape;457;p67"/>
          <p:cNvSpPr txBox="1">
            <a:spLocks noGrp="1"/>
          </p:cNvSpPr>
          <p:nvPr>
            <p:ph type="body" idx="1"/>
          </p:nvPr>
        </p:nvSpPr>
        <p:spPr>
          <a:xfrm>
            <a:off x="1297500" y="919550"/>
            <a:ext cx="7038900" cy="3914400"/>
          </a:xfrm>
          <a:prstGeom prst="rect">
            <a:avLst/>
          </a:prstGeom>
        </p:spPr>
        <p:txBody>
          <a:bodyPr spcFirstLastPara="1" wrap="square" lIns="91425" tIns="91425" rIns="91425" bIns="91425" anchor="t" anchorCtr="0">
            <a:noAutofit/>
          </a:bodyPr>
          <a:lstStyle/>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1973</a:t>
            </a:r>
            <a:r>
              <a:rPr lang="en" sz="1800">
                <a:solidFill>
                  <a:srgbClr val="FFFFFF"/>
                </a:solidFill>
              </a:rPr>
              <a:t>   Motorola cell phone created by Martin Cooper</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1973 </a:t>
            </a:r>
            <a:r>
              <a:rPr lang="en" sz="1800">
                <a:solidFill>
                  <a:srgbClr val="FFFFFF"/>
                </a:solidFill>
              </a:rPr>
              <a:t>  First cell phone call made</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1982 </a:t>
            </a:r>
            <a:r>
              <a:rPr lang="en" sz="1800">
                <a:solidFill>
                  <a:srgbClr val="FFFFFF"/>
                </a:solidFill>
              </a:rPr>
              <a:t>  First instance of a smart watch created (Pulsar NL C01)</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1983</a:t>
            </a:r>
            <a:r>
              <a:rPr lang="en" sz="1800">
                <a:solidFill>
                  <a:srgbClr val="FFFFFF"/>
                </a:solidFill>
              </a:rPr>
              <a:t>   First consumer cell phone available</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1994</a:t>
            </a:r>
            <a:r>
              <a:rPr lang="en" sz="1800">
                <a:solidFill>
                  <a:srgbClr val="FFFFFF"/>
                </a:solidFill>
              </a:rPr>
              <a:t>   First smartphone</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1999</a:t>
            </a:r>
            <a:r>
              <a:rPr lang="en" sz="1800">
                <a:solidFill>
                  <a:srgbClr val="FFFFFF"/>
                </a:solidFill>
              </a:rPr>
              <a:t>   First mobile watch phone</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2001</a:t>
            </a:r>
            <a:r>
              <a:rPr lang="en" sz="1800">
                <a:solidFill>
                  <a:srgbClr val="FFFFFF"/>
                </a:solidFill>
              </a:rPr>
              <a:t>   First Commercial 3G Network</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2007 </a:t>
            </a:r>
            <a:r>
              <a:rPr lang="en" sz="1800">
                <a:solidFill>
                  <a:srgbClr val="FFFFFF"/>
                </a:solidFill>
              </a:rPr>
              <a:t>  First iPhone released</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2008 </a:t>
            </a:r>
            <a:r>
              <a:rPr lang="en" sz="1800">
                <a:solidFill>
                  <a:srgbClr val="FFFFFF"/>
                </a:solidFill>
              </a:rPr>
              <a:t>  First Android phone released</a:t>
            </a:r>
            <a:endParaRPr sz="1800">
              <a:solidFill>
                <a:srgbClr val="FFFFFF"/>
              </a:solidFill>
            </a:endParaRPr>
          </a:p>
          <a:p>
            <a:pPr marL="457200" lvl="0" indent="-342900" algn="l" rtl="0">
              <a:lnSpc>
                <a:spcPct val="70000"/>
              </a:lnSpc>
              <a:spcBef>
                <a:spcPts val="0"/>
              </a:spcBef>
              <a:spcAft>
                <a:spcPts val="0"/>
              </a:spcAft>
              <a:buClr>
                <a:srgbClr val="FFFFFF"/>
              </a:buClr>
              <a:buSzPts val="1800"/>
              <a:buChar char="●"/>
            </a:pPr>
            <a:r>
              <a:rPr lang="en" sz="1800" b="1">
                <a:solidFill>
                  <a:srgbClr val="FFFFFF"/>
                </a:solidFill>
              </a:rPr>
              <a:t>2010   </a:t>
            </a:r>
            <a:r>
              <a:rPr lang="en" sz="1800">
                <a:solidFill>
                  <a:srgbClr val="FFFFFF"/>
                </a:solidFill>
              </a:rPr>
              <a:t>First LTE Network</a:t>
            </a:r>
            <a:endParaRPr sz="1800">
              <a:solidFill>
                <a:srgbClr val="FFFFFF"/>
              </a:solidFill>
            </a:endParaRPr>
          </a:p>
          <a:p>
            <a:pPr marL="457200" lvl="0" indent="-342900" algn="l" rtl="0">
              <a:spcBef>
                <a:spcPts val="0"/>
              </a:spcBef>
              <a:spcAft>
                <a:spcPts val="0"/>
              </a:spcAft>
              <a:buClr>
                <a:srgbClr val="FFFFFF"/>
              </a:buClr>
              <a:buSzPts val="1800"/>
              <a:buChar char="●"/>
            </a:pPr>
            <a:r>
              <a:rPr lang="en" sz="1800" b="1">
                <a:solidFill>
                  <a:srgbClr val="FFFFFF"/>
                </a:solidFill>
              </a:rPr>
              <a:t>2019</a:t>
            </a:r>
            <a:r>
              <a:rPr lang="en" sz="1800">
                <a:solidFill>
                  <a:srgbClr val="FFFFFF"/>
                </a:solidFill>
              </a:rPr>
              <a:t>   Samsung Galaxy Fold released</a:t>
            </a:r>
            <a:endParaRPr sz="1800">
              <a:solidFill>
                <a:srgbClr val="FFFFFF"/>
              </a:solidFill>
            </a:endParaRPr>
          </a:p>
        </p:txBody>
      </p:sp>
      <p:pic>
        <p:nvPicPr>
          <p:cNvPr id="458" name="Google Shape;458;p67"/>
          <p:cNvPicPr preferRelativeResize="0"/>
          <p:nvPr/>
        </p:nvPicPr>
        <p:blipFill>
          <a:blip r:embed="rId3">
            <a:alphaModFix/>
          </a:blip>
          <a:stretch>
            <a:fillRect/>
          </a:stretch>
        </p:blipFill>
        <p:spPr>
          <a:xfrm>
            <a:off x="5743100" y="2624725"/>
            <a:ext cx="3150224" cy="2100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4G LTE Networks</a:t>
            </a:r>
            <a:endParaRPr/>
          </a:p>
        </p:txBody>
      </p:sp>
      <p:sp>
        <p:nvSpPr>
          <p:cNvPr id="469" name="Google Shape;469;p6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LTE - Long Term Evolution</a:t>
            </a:r>
            <a:endParaRPr sz="1800"/>
          </a:p>
          <a:p>
            <a:pPr marL="457200" lvl="0" indent="-342900" algn="l" rtl="0">
              <a:spcBef>
                <a:spcPts val="0"/>
              </a:spcBef>
              <a:spcAft>
                <a:spcPts val="0"/>
              </a:spcAft>
              <a:buClr>
                <a:srgbClr val="FFFFFF"/>
              </a:buClr>
              <a:buSzPts val="1800"/>
              <a:buChar char="-"/>
            </a:pPr>
            <a:r>
              <a:rPr lang="en" sz="1800">
                <a:solidFill>
                  <a:srgbClr val="FFFFFF"/>
                </a:solidFill>
              </a:rPr>
              <a:t>The standard for high-speed wireless communication for mobile devices and data terminals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Peak download rates up to 299.6 Mbit/s and upload rates up to 75.4 Mbit/s</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Very low (5 ms) data transfer latencies</a:t>
            </a:r>
            <a:endParaRPr sz="18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5G - Network of the Future</a:t>
            </a:r>
            <a:endParaRPr/>
          </a:p>
        </p:txBody>
      </p:sp>
      <p:sp>
        <p:nvSpPr>
          <p:cNvPr id="475" name="Google Shape;475;p7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Estimated to be up to 50% faster</a:t>
            </a:r>
            <a:endParaRPr sz="1800"/>
          </a:p>
          <a:p>
            <a:pPr marL="457200" lvl="0" indent="-342900" algn="l" rtl="0">
              <a:spcBef>
                <a:spcPts val="0"/>
              </a:spcBef>
              <a:spcAft>
                <a:spcPts val="0"/>
              </a:spcAft>
              <a:buSzPts val="1800"/>
              <a:buChar char="-"/>
            </a:pPr>
            <a:r>
              <a:rPr lang="en" sz="1800"/>
              <a:t>Energy saving</a:t>
            </a:r>
            <a:endParaRPr sz="1800"/>
          </a:p>
          <a:p>
            <a:pPr marL="457200" lvl="0" indent="-342900" algn="l" rtl="0">
              <a:spcBef>
                <a:spcPts val="0"/>
              </a:spcBef>
              <a:spcAft>
                <a:spcPts val="0"/>
              </a:spcAft>
              <a:buSzPts val="1800"/>
              <a:buChar char="-"/>
            </a:pPr>
            <a:r>
              <a:rPr lang="en" sz="1800"/>
              <a:t>Higher system capacity</a:t>
            </a:r>
            <a:endParaRPr sz="1800"/>
          </a:p>
          <a:p>
            <a:pPr marL="457200" lvl="0" indent="-342900" algn="l" rtl="0">
              <a:spcBef>
                <a:spcPts val="0"/>
              </a:spcBef>
              <a:spcAft>
                <a:spcPts val="0"/>
              </a:spcAft>
              <a:buSzPts val="1800"/>
              <a:buChar char="-"/>
            </a:pPr>
            <a:r>
              <a:rPr lang="en" sz="1800"/>
              <a:t>Reduce latencies (1 ms)</a:t>
            </a:r>
            <a:endParaRPr sz="1800"/>
          </a:p>
          <a:p>
            <a:pPr marL="457200" lvl="0" indent="-342900" algn="l" rtl="0">
              <a:spcBef>
                <a:spcPts val="0"/>
              </a:spcBef>
              <a:spcAft>
                <a:spcPts val="0"/>
              </a:spcAft>
              <a:buSzPts val="1800"/>
              <a:buChar char="-"/>
            </a:pPr>
            <a:r>
              <a:rPr lang="en" sz="1800"/>
              <a:t>Target high data rate 1 GB/s</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Gadgets are:</a:t>
            </a:r>
            <a:endParaRPr/>
          </a:p>
        </p:txBody>
      </p:sp>
      <p:sp>
        <p:nvSpPr>
          <p:cNvPr id="317" name="Google Shape;317;p4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Small electronic tools that are widely used</a:t>
            </a:r>
            <a:endParaRPr sz="1800"/>
          </a:p>
          <a:p>
            <a:pPr marL="457200" lvl="0" indent="-342900" algn="l" rtl="0">
              <a:spcBef>
                <a:spcPts val="0"/>
              </a:spcBef>
              <a:spcAft>
                <a:spcPts val="0"/>
              </a:spcAft>
              <a:buSzPts val="1800"/>
              <a:buChar char="-"/>
            </a:pPr>
            <a:r>
              <a:rPr lang="en" sz="1800"/>
              <a:t>Uses include information access, online media, games, and health (i.e. Apple Health App, Google Fit, etc.)</a:t>
            </a:r>
            <a:endParaRPr sz="1800"/>
          </a:p>
          <a:p>
            <a:pPr marL="457200" lvl="0" indent="-342900" algn="l" rtl="0">
              <a:spcBef>
                <a:spcPts val="0"/>
              </a:spcBef>
              <a:spcAft>
                <a:spcPts val="0"/>
              </a:spcAft>
              <a:buSzPts val="1800"/>
              <a:buChar char="-"/>
            </a:pPr>
            <a:r>
              <a:rPr lang="en" sz="1800"/>
              <a:t>Benefits provided through the use of application software </a:t>
            </a:r>
            <a:endParaRPr sz="1800"/>
          </a:p>
          <a:p>
            <a:pPr marL="0" lvl="0" indent="0" algn="l" rtl="0">
              <a:spcBef>
                <a:spcPts val="1600"/>
              </a:spcBef>
              <a:spcAft>
                <a:spcPts val="1600"/>
              </a:spcAft>
              <a:buNone/>
            </a:pP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71"/>
          <p:cNvPicPr preferRelativeResize="0"/>
          <p:nvPr/>
        </p:nvPicPr>
        <p:blipFill>
          <a:blip r:embed="rId3">
            <a:alphaModFix/>
          </a:blip>
          <a:stretch>
            <a:fillRect/>
          </a:stretch>
        </p:blipFill>
        <p:spPr>
          <a:xfrm>
            <a:off x="1620525" y="152400"/>
            <a:ext cx="5583275"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72"/>
          <p:cNvPicPr preferRelativeResize="0"/>
          <p:nvPr/>
        </p:nvPicPr>
        <p:blipFill>
          <a:blip r:embed="rId3">
            <a:alphaModFix/>
          </a:blip>
          <a:stretch>
            <a:fillRect/>
          </a:stretch>
        </p:blipFill>
        <p:spPr>
          <a:xfrm>
            <a:off x="0" y="0"/>
            <a:ext cx="9144000" cy="51480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73"/>
          <p:cNvPicPr preferRelativeResize="0"/>
          <p:nvPr/>
        </p:nvPicPr>
        <p:blipFill>
          <a:blip r:embed="rId3">
            <a:alphaModFix/>
          </a:blip>
          <a:stretch>
            <a:fillRect/>
          </a:stretch>
        </p:blipFill>
        <p:spPr>
          <a:xfrm>
            <a:off x="8114" y="0"/>
            <a:ext cx="9135885"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7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p7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02" name="Google Shape;502;p7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Tablets</a:t>
            </a:r>
            <a:endParaRPr/>
          </a:p>
        </p:txBody>
      </p:sp>
      <p:sp>
        <p:nvSpPr>
          <p:cNvPr id="513" name="Google Shape;513;p7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Similar features to a smartphone but larger in size</a:t>
            </a:r>
            <a:endParaRPr sz="1800"/>
          </a:p>
          <a:p>
            <a:pPr marL="457200" lvl="0" indent="-342900" algn="l" rtl="0">
              <a:spcBef>
                <a:spcPts val="0"/>
              </a:spcBef>
              <a:spcAft>
                <a:spcPts val="0"/>
              </a:spcAft>
              <a:buSzPts val="1800"/>
              <a:buChar char="-"/>
            </a:pPr>
            <a:r>
              <a:rPr lang="en" sz="1800"/>
              <a:t>Web browsing,  software applications, social media, etc.</a:t>
            </a:r>
            <a:endParaRPr sz="1800"/>
          </a:p>
          <a:p>
            <a:pPr marL="457200" lvl="0" indent="-342900" algn="l" rtl="0">
              <a:spcBef>
                <a:spcPts val="0"/>
              </a:spcBef>
              <a:spcAft>
                <a:spcPts val="0"/>
              </a:spcAft>
              <a:buSzPts val="1800"/>
              <a:buChar char="-"/>
            </a:pPr>
            <a:r>
              <a:rPr lang="en" sz="1800"/>
              <a:t>Usually no cell phone calling features</a:t>
            </a:r>
            <a:endParaRPr sz="1800"/>
          </a:p>
          <a:p>
            <a:pPr marL="457200" lvl="0" indent="-342900" algn="l" rtl="0">
              <a:spcBef>
                <a:spcPts val="0"/>
              </a:spcBef>
              <a:spcAft>
                <a:spcPts val="0"/>
              </a:spcAft>
              <a:buSzPts val="1800"/>
              <a:buChar char="-"/>
            </a:pPr>
            <a:r>
              <a:rPr lang="en" sz="1800"/>
              <a:t>Usually has a camera</a:t>
            </a:r>
            <a:endParaRPr sz="1800"/>
          </a:p>
        </p:txBody>
      </p:sp>
      <p:pic>
        <p:nvPicPr>
          <p:cNvPr id="514" name="Google Shape;514;p77"/>
          <p:cNvPicPr preferRelativeResize="0"/>
          <p:nvPr/>
        </p:nvPicPr>
        <p:blipFill>
          <a:blip r:embed="rId3">
            <a:alphaModFix/>
          </a:blip>
          <a:stretch>
            <a:fillRect/>
          </a:stretch>
        </p:blipFill>
        <p:spPr>
          <a:xfrm>
            <a:off x="3947325" y="3027375"/>
            <a:ext cx="1249351" cy="20064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Tablet History</a:t>
            </a:r>
            <a:endParaRPr/>
          </a:p>
        </p:txBody>
      </p:sp>
      <p:sp>
        <p:nvSpPr>
          <p:cNvPr id="520" name="Google Shape;520;p7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1971  </a:t>
            </a:r>
            <a:r>
              <a:rPr lang="en" sz="1800">
                <a:solidFill>
                  <a:srgbClr val="FFFFFF"/>
                </a:solidFill>
              </a:rPr>
              <a:t>Allan Kay describes a tablet computer at Xerox PARC</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1983  </a:t>
            </a:r>
            <a:r>
              <a:rPr lang="en" sz="1800">
                <a:solidFill>
                  <a:srgbClr val="FFFFFF"/>
                </a:solidFill>
              </a:rPr>
              <a:t>Apple and AT&amp;T work on a tablet prototype</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1991  </a:t>
            </a:r>
            <a:r>
              <a:rPr lang="en" sz="1800">
                <a:solidFill>
                  <a:srgbClr val="FFFFFF"/>
                </a:solidFill>
              </a:rPr>
              <a:t>IBM markets a tablet computer but fails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1993  </a:t>
            </a:r>
            <a:r>
              <a:rPr lang="en" sz="1800">
                <a:solidFill>
                  <a:srgbClr val="FFFFFF"/>
                </a:solidFill>
              </a:rPr>
              <a:t>Apple Newton launches but fails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1996  </a:t>
            </a:r>
            <a:r>
              <a:rPr lang="en" sz="1800">
                <a:solidFill>
                  <a:srgbClr val="FFFFFF"/>
                </a:solidFill>
              </a:rPr>
              <a:t>NewsPad debuts (considered one of the first serious prototypes)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2009  </a:t>
            </a:r>
            <a:r>
              <a:rPr lang="en" sz="1800">
                <a:solidFill>
                  <a:srgbClr val="FFFFFF"/>
                </a:solidFill>
              </a:rPr>
              <a:t>Various computer manufacturers release tablets to market</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b="1">
                <a:solidFill>
                  <a:srgbClr val="FFFFFF"/>
                </a:solidFill>
              </a:rPr>
              <a:t>2010  </a:t>
            </a:r>
            <a:r>
              <a:rPr lang="en" sz="1800">
                <a:solidFill>
                  <a:srgbClr val="FFFFFF"/>
                </a:solidFill>
              </a:rPr>
              <a:t>Apple iPad launched</a:t>
            </a:r>
            <a:endParaRPr sz="1800">
              <a:solidFill>
                <a:srgbClr val="FFFFFF"/>
              </a:solidFill>
            </a:endParaRPr>
          </a:p>
          <a:p>
            <a:pPr marL="0" lvl="0" indent="0" algn="l" rtl="0">
              <a:lnSpc>
                <a:spcPct val="100000"/>
              </a:lnSpc>
              <a:spcBef>
                <a:spcPts val="0"/>
              </a:spcBef>
              <a:spcAft>
                <a:spcPts val="1600"/>
              </a:spcAft>
              <a:buNone/>
            </a:pPr>
            <a:endParaRPr sz="18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Tablets</a:t>
            </a:r>
            <a:endParaRPr/>
          </a:p>
        </p:txBody>
      </p:sp>
      <p:sp>
        <p:nvSpPr>
          <p:cNvPr id="531" name="Google Shape;531;p8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Apple iPad Air 2019</a:t>
            </a:r>
            <a:endParaRPr sz="1800"/>
          </a:p>
          <a:p>
            <a:pPr marL="457200" lvl="0" indent="-342900" algn="l" rtl="0">
              <a:spcBef>
                <a:spcPts val="0"/>
              </a:spcBef>
              <a:spcAft>
                <a:spcPts val="0"/>
              </a:spcAft>
              <a:buSzPts val="1800"/>
              <a:buChar char="-"/>
            </a:pPr>
            <a:r>
              <a:rPr lang="en" sz="1800"/>
              <a:t>iPad Mini 2019</a:t>
            </a:r>
            <a:endParaRPr sz="1800"/>
          </a:p>
          <a:p>
            <a:pPr marL="457200" lvl="0" indent="-342900" algn="l" rtl="0">
              <a:spcBef>
                <a:spcPts val="0"/>
              </a:spcBef>
              <a:spcAft>
                <a:spcPts val="0"/>
              </a:spcAft>
              <a:buSzPts val="1800"/>
              <a:buChar char="-"/>
            </a:pPr>
            <a:r>
              <a:rPr lang="en" sz="1800"/>
              <a:t>Microsoft Surface Pro 7</a:t>
            </a:r>
            <a:endParaRPr sz="1800"/>
          </a:p>
          <a:p>
            <a:pPr marL="457200" lvl="0" indent="-342900" algn="l" rtl="0">
              <a:spcBef>
                <a:spcPts val="0"/>
              </a:spcBef>
              <a:spcAft>
                <a:spcPts val="0"/>
              </a:spcAft>
              <a:buSzPts val="1800"/>
              <a:buChar char="-"/>
            </a:pPr>
            <a:r>
              <a:rPr lang="en" sz="1800"/>
              <a:t>Samsung Galaxy Tab S6</a:t>
            </a:r>
            <a:endParaRPr sz="1800"/>
          </a:p>
          <a:p>
            <a:pPr marL="457200" lvl="0" indent="-342900" algn="l" rtl="0">
              <a:spcBef>
                <a:spcPts val="0"/>
              </a:spcBef>
              <a:spcAft>
                <a:spcPts val="0"/>
              </a:spcAft>
              <a:buSzPts val="1800"/>
              <a:buChar char="-"/>
            </a:pPr>
            <a:r>
              <a:rPr lang="en" sz="1800"/>
              <a:t>Amazon Fire HD 8</a:t>
            </a:r>
            <a:endParaRPr sz="1800"/>
          </a:p>
          <a:p>
            <a:pPr marL="457200" lvl="0" indent="-342900" algn="l" rtl="0">
              <a:spcBef>
                <a:spcPts val="0"/>
              </a:spcBef>
              <a:spcAft>
                <a:spcPts val="0"/>
              </a:spcAft>
              <a:buSzPts val="1800"/>
              <a:buChar char="-"/>
            </a:pPr>
            <a:r>
              <a:rPr lang="en" sz="1800"/>
              <a:t>Lenovo Tab 4</a:t>
            </a:r>
            <a:endParaRPr sz="1800"/>
          </a:p>
          <a:p>
            <a:pPr marL="457200" lvl="0" indent="-342900" algn="l" rtl="0">
              <a:spcBef>
                <a:spcPts val="0"/>
              </a:spcBef>
              <a:spcAft>
                <a:spcPts val="0"/>
              </a:spcAft>
              <a:buSzPts val="1800"/>
              <a:buChar char="-"/>
            </a:pPr>
            <a:r>
              <a:rPr lang="en" sz="1800"/>
              <a:t>Microsoft Surface Pro X</a:t>
            </a:r>
            <a:endParaRPr sz="1800"/>
          </a:p>
          <a:p>
            <a:pPr marL="0" lvl="0" indent="0" algn="l" rtl="0">
              <a:spcBef>
                <a:spcPts val="1600"/>
              </a:spcBef>
              <a:spcAft>
                <a:spcPts val="1600"/>
              </a:spcAft>
              <a:buNone/>
            </a:pPr>
            <a:endParaRPr sz="1800"/>
          </a:p>
        </p:txBody>
      </p:sp>
      <p:pic>
        <p:nvPicPr>
          <p:cNvPr id="532" name="Google Shape;532;p80"/>
          <p:cNvPicPr preferRelativeResize="0"/>
          <p:nvPr/>
        </p:nvPicPr>
        <p:blipFill>
          <a:blip r:embed="rId3">
            <a:alphaModFix/>
          </a:blip>
          <a:stretch>
            <a:fillRect/>
          </a:stretch>
        </p:blipFill>
        <p:spPr>
          <a:xfrm>
            <a:off x="5011876" y="1567550"/>
            <a:ext cx="3223627" cy="241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the Profit Comes From</a:t>
            </a:r>
            <a:endParaRPr/>
          </a:p>
        </p:txBody>
      </p:sp>
      <p:sp>
        <p:nvSpPr>
          <p:cNvPr id="323" name="Google Shape;323;p4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Sales of gadgets (cell phones, laptops, etc.)</a:t>
            </a:r>
            <a:endParaRPr sz="1800"/>
          </a:p>
          <a:p>
            <a:pPr marL="457200" lvl="0" indent="-342900" algn="l" rtl="0">
              <a:spcBef>
                <a:spcPts val="0"/>
              </a:spcBef>
              <a:spcAft>
                <a:spcPts val="0"/>
              </a:spcAft>
              <a:buSzPts val="1800"/>
              <a:buChar char="-"/>
            </a:pPr>
            <a:r>
              <a:rPr lang="en" sz="1800"/>
              <a:t>Additional services provided by company</a:t>
            </a:r>
            <a:endParaRPr sz="1800"/>
          </a:p>
          <a:p>
            <a:pPr marL="457200" lvl="0" indent="-342900" algn="l" rtl="0">
              <a:spcBef>
                <a:spcPts val="0"/>
              </a:spcBef>
              <a:spcAft>
                <a:spcPts val="0"/>
              </a:spcAft>
              <a:buSzPts val="1800"/>
              <a:buChar char="-"/>
            </a:pPr>
            <a:r>
              <a:rPr lang="en" sz="1800"/>
              <a:t>Downloadable software (app purchases)</a:t>
            </a:r>
            <a:endParaRPr sz="1800"/>
          </a:p>
          <a:p>
            <a:pPr marL="0" lvl="0" indent="0" algn="l" rtl="0">
              <a:spcBef>
                <a:spcPts val="1600"/>
              </a:spcBef>
              <a:spcAft>
                <a:spcPts val="1600"/>
              </a:spcAft>
              <a:buNone/>
            </a:pP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8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Watches</a:t>
            </a:r>
            <a:endParaRPr/>
          </a:p>
        </p:txBody>
      </p:sp>
      <p:sp>
        <p:nvSpPr>
          <p:cNvPr id="548" name="Google Shape;548;p8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rgbClr val="FFFFFF"/>
              </a:buClr>
              <a:buSzPts val="1800"/>
              <a:buChar char="-"/>
            </a:pPr>
            <a:r>
              <a:rPr lang="en" sz="1800">
                <a:solidFill>
                  <a:srgbClr val="FFFFFF"/>
                </a:solidFill>
              </a:rPr>
              <a:t>A computerized wristwatch with functionality that is enhanced beyond timekeeping, and is often comparable to a personal digital assistant device</a:t>
            </a:r>
            <a:endParaRPr sz="1800">
              <a:solidFill>
                <a:srgbClr val="FFFFFF"/>
              </a:solidFill>
            </a:endParaRPr>
          </a:p>
          <a:p>
            <a:pPr marL="457200" lvl="0" indent="-342900" algn="l" rtl="0">
              <a:spcBef>
                <a:spcPts val="0"/>
              </a:spcBef>
              <a:spcAft>
                <a:spcPts val="0"/>
              </a:spcAft>
              <a:buSzPts val="1800"/>
              <a:buChar char="-"/>
            </a:pPr>
            <a:r>
              <a:rPr lang="en" sz="1800"/>
              <a:t>Some, like the Apple Watch, can monitor heart rates</a:t>
            </a:r>
            <a:endParaRPr sz="1800"/>
          </a:p>
          <a:p>
            <a:pPr marL="457200" lvl="0" indent="0" algn="l" rtl="0">
              <a:spcBef>
                <a:spcPts val="1600"/>
              </a:spcBef>
              <a:spcAft>
                <a:spcPts val="1600"/>
              </a:spcAft>
              <a:buNone/>
            </a:pP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84"/>
          <p:cNvPicPr preferRelativeResize="0"/>
          <p:nvPr/>
        </p:nvPicPr>
        <p:blipFill>
          <a:blip r:embed="rId3">
            <a:alphaModFix/>
          </a:blip>
          <a:stretch>
            <a:fillRect/>
          </a:stretch>
        </p:blipFill>
        <p:spPr>
          <a:xfrm>
            <a:off x="0" y="0"/>
            <a:ext cx="9143989"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85"/>
          <p:cNvPicPr preferRelativeResize="0"/>
          <p:nvPr/>
        </p:nvPicPr>
        <p:blipFill>
          <a:blip r:embed="rId3">
            <a:alphaModFix/>
          </a:blip>
          <a:stretch>
            <a:fillRect/>
          </a:stretch>
        </p:blipFill>
        <p:spPr>
          <a:xfrm>
            <a:off x="0" y="0"/>
            <a:ext cx="9144000"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Operating Systems</a:t>
            </a:r>
            <a:endParaRPr/>
          </a:p>
        </p:txBody>
      </p:sp>
      <p:sp>
        <p:nvSpPr>
          <p:cNvPr id="564" name="Google Shape;564;p8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Software that manages computer hardware resources</a:t>
            </a:r>
            <a:endParaRPr sz="1800"/>
          </a:p>
          <a:p>
            <a:pPr marL="457200" lvl="0" indent="-342900" algn="l" rtl="0">
              <a:spcBef>
                <a:spcPts val="0"/>
              </a:spcBef>
              <a:spcAft>
                <a:spcPts val="0"/>
              </a:spcAft>
              <a:buSzPts val="1800"/>
              <a:buChar char="-"/>
            </a:pPr>
            <a:r>
              <a:rPr lang="en" sz="1800"/>
              <a:t>Provides services for computer programs</a:t>
            </a:r>
            <a:endParaRPr sz="1800"/>
          </a:p>
          <a:p>
            <a:pPr marL="457200" lvl="0" indent="-342900" algn="l" rtl="0">
              <a:spcBef>
                <a:spcPts val="0"/>
              </a:spcBef>
              <a:spcAft>
                <a:spcPts val="0"/>
              </a:spcAft>
              <a:buSzPts val="1800"/>
              <a:buChar char="-"/>
            </a:pPr>
            <a:r>
              <a:rPr lang="en" sz="1800"/>
              <a:t>Windows 10, Mac OS, Etc</a:t>
            </a:r>
            <a:endParaRPr sz="1800"/>
          </a:p>
        </p:txBody>
      </p:sp>
      <p:pic>
        <p:nvPicPr>
          <p:cNvPr id="565" name="Google Shape;565;p86"/>
          <p:cNvPicPr preferRelativeResize="0"/>
          <p:nvPr/>
        </p:nvPicPr>
        <p:blipFill>
          <a:blip r:embed="rId3">
            <a:alphaModFix/>
          </a:blip>
          <a:stretch>
            <a:fillRect/>
          </a:stretch>
        </p:blipFill>
        <p:spPr>
          <a:xfrm>
            <a:off x="2374436" y="2722373"/>
            <a:ext cx="4395125" cy="2160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8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88"/>
          <p:cNvPicPr preferRelativeResize="0"/>
          <p:nvPr/>
        </p:nvPicPr>
        <p:blipFill>
          <a:blip r:embed="rId3">
            <a:alphaModFix/>
          </a:blip>
          <a:stretch>
            <a:fillRect/>
          </a:stretch>
        </p:blipFill>
        <p:spPr>
          <a:xfrm>
            <a:off x="0" y="0"/>
            <a:ext cx="9144014"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9"/>
          <p:cNvPicPr preferRelativeResize="0"/>
          <p:nvPr/>
        </p:nvPicPr>
        <p:blipFill>
          <a:blip r:embed="rId3">
            <a:alphaModFix/>
          </a:blip>
          <a:stretch>
            <a:fillRect/>
          </a:stretch>
        </p:blipFill>
        <p:spPr>
          <a:xfrm>
            <a:off x="0" y="-2275"/>
            <a:ext cx="9135903"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Computing</a:t>
            </a:r>
            <a:endParaRPr/>
          </a:p>
        </p:txBody>
      </p:sp>
      <p:sp>
        <p:nvSpPr>
          <p:cNvPr id="586" name="Google Shape;586;p9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A server is used to run programs and applications rather than locally on the computer</a:t>
            </a:r>
            <a:endParaRPr sz="1800"/>
          </a:p>
          <a:p>
            <a:pPr marL="457200" lvl="0" indent="-342900" algn="l" rtl="0">
              <a:spcBef>
                <a:spcPts val="0"/>
              </a:spcBef>
              <a:spcAft>
                <a:spcPts val="0"/>
              </a:spcAft>
              <a:buSzPts val="1800"/>
              <a:buChar char="-"/>
            </a:pPr>
            <a:r>
              <a:rPr lang="en" sz="1800"/>
              <a:t>Data is saved outside the local server</a:t>
            </a:r>
            <a:endParaRPr sz="1800"/>
          </a:p>
          <a:p>
            <a:pPr marL="457200" lvl="0" indent="-342900" algn="l" rtl="0">
              <a:spcBef>
                <a:spcPts val="0"/>
              </a:spcBef>
              <a:spcAft>
                <a:spcPts val="0"/>
              </a:spcAft>
              <a:buSzPts val="1800"/>
              <a:buChar char="-"/>
            </a:pPr>
            <a:r>
              <a:rPr lang="en" sz="1800"/>
              <a:t>Ease of accessibility of data</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Normal Gadgets</a:t>
            </a:r>
            <a:endParaRPr/>
          </a:p>
        </p:txBody>
      </p:sp>
      <p:sp>
        <p:nvSpPr>
          <p:cNvPr id="329" name="Google Shape;329;p4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Useful devices that have been substantially integrated into our everyday lives</a:t>
            </a:r>
            <a:endParaRPr sz="1800"/>
          </a:p>
          <a:p>
            <a:pPr marL="457200" lvl="0" indent="-342900" algn="l" rtl="0">
              <a:spcBef>
                <a:spcPts val="0"/>
              </a:spcBef>
              <a:spcAft>
                <a:spcPts val="0"/>
              </a:spcAft>
              <a:buSzPts val="1800"/>
              <a:buChar char="-"/>
            </a:pPr>
            <a:r>
              <a:rPr lang="en" sz="1800"/>
              <a:t>Examples - Cell phones, laptops, GPS’s, eBooks</a:t>
            </a:r>
            <a:endParaRPr sz="1800"/>
          </a:p>
          <a:p>
            <a:pPr marL="0" lvl="0" indent="0" algn="l" rtl="0">
              <a:spcBef>
                <a:spcPts val="1600"/>
              </a:spcBef>
              <a:spcAft>
                <a:spcPts val="1600"/>
              </a:spcAft>
              <a:buNone/>
            </a:pP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Computing</a:t>
            </a:r>
            <a:endParaRPr/>
          </a:p>
        </p:txBody>
      </p:sp>
      <p:pic>
        <p:nvPicPr>
          <p:cNvPr id="592" name="Google Shape;592;p91"/>
          <p:cNvPicPr preferRelativeResize="0"/>
          <p:nvPr/>
        </p:nvPicPr>
        <p:blipFill>
          <a:blip r:embed="rId3">
            <a:alphaModFix/>
          </a:blip>
          <a:stretch>
            <a:fillRect/>
          </a:stretch>
        </p:blipFill>
        <p:spPr>
          <a:xfrm>
            <a:off x="2225088" y="1146375"/>
            <a:ext cx="4693813" cy="3530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92"/>
          <p:cNvPicPr preferRelativeResize="0"/>
          <p:nvPr/>
        </p:nvPicPr>
        <p:blipFill>
          <a:blip r:embed="rId3">
            <a:alphaModFix/>
          </a:blip>
          <a:stretch>
            <a:fillRect/>
          </a:stretch>
        </p:blipFill>
        <p:spPr>
          <a:xfrm>
            <a:off x="0" y="0"/>
            <a:ext cx="9144000" cy="514349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93"/>
          <p:cNvPicPr preferRelativeResize="0"/>
          <p:nvPr/>
        </p:nvPicPr>
        <p:blipFill>
          <a:blip r:embed="rId3">
            <a:alphaModFix/>
          </a:blip>
          <a:stretch>
            <a:fillRect/>
          </a:stretch>
        </p:blipFill>
        <p:spPr>
          <a:xfrm>
            <a:off x="2452975" y="917475"/>
            <a:ext cx="3938449" cy="4048576"/>
          </a:xfrm>
          <a:prstGeom prst="rect">
            <a:avLst/>
          </a:prstGeom>
          <a:noFill/>
          <a:ln>
            <a:noFill/>
          </a:ln>
        </p:spPr>
      </p:pic>
      <p:sp>
        <p:nvSpPr>
          <p:cNvPr id="603" name="Google Shape;603;p9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Computing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 Stores</a:t>
            </a:r>
            <a:endParaRPr/>
          </a:p>
        </p:txBody>
      </p:sp>
      <p:sp>
        <p:nvSpPr>
          <p:cNvPr id="609" name="Google Shape;609;p9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OS specific application stores that allow you to download free and paid software to your device</a:t>
            </a:r>
            <a:endParaRPr sz="1800"/>
          </a:p>
          <a:p>
            <a:pPr marL="457200" lvl="0" indent="-342900" algn="l" rtl="0">
              <a:spcBef>
                <a:spcPts val="0"/>
              </a:spcBef>
              <a:spcAft>
                <a:spcPts val="0"/>
              </a:spcAft>
              <a:buSzPts val="1800"/>
              <a:buChar char="-"/>
            </a:pPr>
            <a:r>
              <a:rPr lang="en" sz="1800"/>
              <a:t>Apps can be used for entertainment, education, or lifestyle</a:t>
            </a:r>
            <a:endParaRPr sz="1800"/>
          </a:p>
          <a:p>
            <a:pPr marL="457200" lvl="0" indent="0" algn="l" rtl="0">
              <a:spcBef>
                <a:spcPts val="1600"/>
              </a:spcBef>
              <a:spcAft>
                <a:spcPts val="1600"/>
              </a:spcAft>
              <a:buNone/>
            </a:pPr>
            <a:endParaRPr sz="1800"/>
          </a:p>
        </p:txBody>
      </p:sp>
      <p:pic>
        <p:nvPicPr>
          <p:cNvPr id="610" name="Google Shape;610;p94"/>
          <p:cNvPicPr preferRelativeResize="0"/>
          <p:nvPr/>
        </p:nvPicPr>
        <p:blipFill>
          <a:blip r:embed="rId3">
            <a:alphaModFix/>
          </a:blip>
          <a:stretch>
            <a:fillRect/>
          </a:stretch>
        </p:blipFill>
        <p:spPr>
          <a:xfrm>
            <a:off x="3581063" y="2778750"/>
            <a:ext cx="1981875" cy="19818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95"/>
          <p:cNvPicPr preferRelativeResize="0"/>
          <p:nvPr/>
        </p:nvPicPr>
        <p:blipFill>
          <a:blip r:embed="rId3">
            <a:alphaModFix/>
          </a:blip>
          <a:stretch>
            <a:fillRect/>
          </a:stretch>
        </p:blipFill>
        <p:spPr>
          <a:xfrm>
            <a:off x="2000250" y="1509150"/>
            <a:ext cx="5143500" cy="3114675"/>
          </a:xfrm>
          <a:prstGeom prst="rect">
            <a:avLst/>
          </a:prstGeom>
          <a:noFill/>
          <a:ln>
            <a:noFill/>
          </a:ln>
        </p:spPr>
      </p:pic>
      <p:sp>
        <p:nvSpPr>
          <p:cNvPr id="616" name="Google Shape;616;p9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 Stores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96"/>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98"/>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99"/>
          <p:cNvPicPr preferRelativeResize="0"/>
          <p:nvPr/>
        </p:nvPicPr>
        <p:blipFill>
          <a:blip r:embed="rId3">
            <a:alphaModFix/>
          </a:blip>
          <a:stretch>
            <a:fillRect/>
          </a:stretch>
        </p:blipFill>
        <p:spPr>
          <a:xfrm>
            <a:off x="0" y="-44700"/>
            <a:ext cx="9144000" cy="514350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0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endParaRPr sz="1100"/>
          </a:p>
        </p:txBody>
      </p:sp>
      <p:pic>
        <p:nvPicPr>
          <p:cNvPr id="642" name="Google Shape;642;p100"/>
          <p:cNvPicPr preferRelativeResize="0"/>
          <p:nvPr/>
        </p:nvPicPr>
        <p:blipFill rotWithShape="1">
          <a:blip r:embed="rId3">
            <a:alphaModFix/>
          </a:blip>
          <a:srcRect/>
          <a:stretch/>
        </p:blipFill>
        <p:spPr>
          <a:xfrm>
            <a:off x="571500" y="1101566"/>
            <a:ext cx="8001000" cy="29403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Novelty Gadgets</a:t>
            </a:r>
            <a:endParaRPr/>
          </a:p>
        </p:txBody>
      </p:sp>
      <p:sp>
        <p:nvSpPr>
          <p:cNvPr id="335" name="Google Shape;335;p4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Refers to gadgets that change the way users conduct daily activities</a:t>
            </a:r>
            <a:endParaRPr sz="1800"/>
          </a:p>
          <a:p>
            <a:pPr marL="457200" lvl="0" indent="-342900" algn="l" rtl="0">
              <a:spcBef>
                <a:spcPts val="0"/>
              </a:spcBef>
              <a:spcAft>
                <a:spcPts val="0"/>
              </a:spcAft>
              <a:buSzPts val="1800"/>
              <a:buChar char="-"/>
            </a:pPr>
            <a:r>
              <a:rPr lang="en" sz="1800"/>
              <a:t>Examples - Virtual reality, smart watches, Google Glasses, game consoles</a:t>
            </a:r>
            <a:endParaRPr sz="1800"/>
          </a:p>
          <a:p>
            <a:pPr marL="0" lvl="0" indent="0" algn="l" rtl="0">
              <a:spcBef>
                <a:spcPts val="1600"/>
              </a:spcBef>
              <a:spcAft>
                <a:spcPts val="1600"/>
              </a:spcAft>
              <a:buNone/>
            </a:pPr>
            <a:endParaRPr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01"/>
          <p:cNvSpPr txBox="1">
            <a:spLocks noGrp="1"/>
          </p:cNvSpPr>
          <p:nvPr>
            <p:ph type="title"/>
          </p:nvPr>
        </p:nvSpPr>
        <p:spPr>
          <a:xfrm>
            <a:off x="3126923" y="1755782"/>
            <a:ext cx="5109676" cy="142873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7F7F7F"/>
              </a:buClr>
              <a:buSzPts val="5000"/>
              <a:buFont typeface="Arial"/>
              <a:buNone/>
            </a:pPr>
            <a:r>
              <a:rPr lang="en" sz="5000">
                <a:solidFill>
                  <a:srgbClr val="7F7F7F"/>
                </a:solidFill>
                <a:latin typeface="Arial"/>
                <a:ea typeface="Arial"/>
                <a:cs typeface="Arial"/>
                <a:sym typeface="Arial"/>
              </a:rPr>
              <a:t>Stock Overview</a:t>
            </a:r>
            <a:endParaRPr sz="1100"/>
          </a:p>
        </p:txBody>
      </p:sp>
      <p:pic>
        <p:nvPicPr>
          <p:cNvPr id="648" name="Google Shape;648;p101"/>
          <p:cNvPicPr preferRelativeResize="0"/>
          <p:nvPr/>
        </p:nvPicPr>
        <p:blipFill rotWithShape="1">
          <a:blip r:embed="rId3">
            <a:alphaModFix/>
          </a:blip>
          <a:srcRect/>
          <a:stretch/>
        </p:blipFill>
        <p:spPr>
          <a:xfrm>
            <a:off x="1438788" y="1755782"/>
            <a:ext cx="1428734" cy="142873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Information</a:t>
            </a:r>
            <a:endParaRPr sz="3000">
              <a:latin typeface="Arial"/>
              <a:ea typeface="Arial"/>
              <a:cs typeface="Arial"/>
              <a:sym typeface="Arial"/>
            </a:endParaRPr>
          </a:p>
        </p:txBody>
      </p:sp>
      <p:pic>
        <p:nvPicPr>
          <p:cNvPr id="654" name="Google Shape;654;p102"/>
          <p:cNvPicPr preferRelativeResize="0"/>
          <p:nvPr/>
        </p:nvPicPr>
        <p:blipFill>
          <a:blip r:embed="rId3">
            <a:alphaModFix/>
          </a:blip>
          <a:stretch>
            <a:fillRect/>
          </a:stretch>
        </p:blipFill>
        <p:spPr>
          <a:xfrm>
            <a:off x="970438" y="1369225"/>
            <a:ext cx="7203124" cy="3000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0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Information</a:t>
            </a:r>
            <a:endParaRPr sz="3000">
              <a:latin typeface="Arial"/>
              <a:ea typeface="Arial"/>
              <a:cs typeface="Arial"/>
              <a:sym typeface="Arial"/>
            </a:endParaRPr>
          </a:p>
        </p:txBody>
      </p:sp>
      <p:sp>
        <p:nvSpPr>
          <p:cNvPr id="660" name="Google Shape;660;p10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61" name="Google Shape;661;p103"/>
          <p:cNvPicPr preferRelativeResize="0"/>
          <p:nvPr/>
        </p:nvPicPr>
        <p:blipFill rotWithShape="1">
          <a:blip r:embed="rId3">
            <a:alphaModFix/>
          </a:blip>
          <a:srcRect/>
          <a:stretch/>
        </p:blipFill>
        <p:spPr>
          <a:xfrm>
            <a:off x="597190" y="1369219"/>
            <a:ext cx="7918160" cy="278924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0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1 Year Performance</a:t>
            </a:r>
            <a:endParaRPr sz="3000">
              <a:latin typeface="Arial"/>
              <a:ea typeface="Arial"/>
              <a:cs typeface="Arial"/>
              <a:sym typeface="Arial"/>
            </a:endParaRPr>
          </a:p>
        </p:txBody>
      </p:sp>
      <p:sp>
        <p:nvSpPr>
          <p:cNvPr id="667" name="Google Shape;667;p10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68" name="Google Shape;668;p104"/>
          <p:cNvPicPr preferRelativeResize="0"/>
          <p:nvPr/>
        </p:nvPicPr>
        <p:blipFill rotWithShape="1">
          <a:blip r:embed="rId3">
            <a:alphaModFix/>
          </a:blip>
          <a:srcRect/>
          <a:stretch/>
        </p:blipFill>
        <p:spPr>
          <a:xfrm>
            <a:off x="211837" y="1268016"/>
            <a:ext cx="8720327" cy="349452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0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1 Year Comparison</a:t>
            </a:r>
            <a:endParaRPr sz="3000">
              <a:latin typeface="Arial"/>
              <a:ea typeface="Arial"/>
              <a:cs typeface="Arial"/>
              <a:sym typeface="Arial"/>
            </a:endParaRPr>
          </a:p>
        </p:txBody>
      </p:sp>
      <p:sp>
        <p:nvSpPr>
          <p:cNvPr id="674" name="Google Shape;674;p10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75" name="Google Shape;675;p105"/>
          <p:cNvPicPr preferRelativeResize="0"/>
          <p:nvPr/>
        </p:nvPicPr>
        <p:blipFill rotWithShape="1">
          <a:blip r:embed="rId3">
            <a:alphaModFix/>
          </a:blip>
          <a:srcRect/>
          <a:stretch/>
        </p:blipFill>
        <p:spPr>
          <a:xfrm>
            <a:off x="141817" y="1228898"/>
            <a:ext cx="8860366" cy="354414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2 Year Performance</a:t>
            </a:r>
            <a:endParaRPr sz="3000">
              <a:latin typeface="Arial"/>
              <a:ea typeface="Arial"/>
              <a:cs typeface="Arial"/>
              <a:sym typeface="Arial"/>
            </a:endParaRPr>
          </a:p>
        </p:txBody>
      </p:sp>
      <p:sp>
        <p:nvSpPr>
          <p:cNvPr id="681" name="Google Shape;681;p10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82" name="Google Shape;682;p106"/>
          <p:cNvPicPr preferRelativeResize="0"/>
          <p:nvPr/>
        </p:nvPicPr>
        <p:blipFill rotWithShape="1">
          <a:blip r:embed="rId3">
            <a:alphaModFix/>
          </a:blip>
          <a:srcRect/>
          <a:stretch/>
        </p:blipFill>
        <p:spPr>
          <a:xfrm>
            <a:off x="215899" y="1268016"/>
            <a:ext cx="8712200" cy="352510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2 Year Comparison</a:t>
            </a:r>
            <a:endParaRPr sz="3000">
              <a:latin typeface="Arial"/>
              <a:ea typeface="Arial"/>
              <a:cs typeface="Arial"/>
              <a:sym typeface="Arial"/>
            </a:endParaRPr>
          </a:p>
        </p:txBody>
      </p:sp>
      <p:sp>
        <p:nvSpPr>
          <p:cNvPr id="688" name="Google Shape;688;p10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89" name="Google Shape;689;p107"/>
          <p:cNvPicPr preferRelativeResize="0"/>
          <p:nvPr/>
        </p:nvPicPr>
        <p:blipFill rotWithShape="1">
          <a:blip r:embed="rId3">
            <a:alphaModFix/>
          </a:blip>
          <a:srcRect/>
          <a:stretch/>
        </p:blipFill>
        <p:spPr>
          <a:xfrm>
            <a:off x="131710" y="1268016"/>
            <a:ext cx="8880581" cy="356626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5 Year Performance</a:t>
            </a:r>
            <a:endParaRPr sz="3000">
              <a:latin typeface="Arial"/>
              <a:ea typeface="Arial"/>
              <a:cs typeface="Arial"/>
              <a:sym typeface="Arial"/>
            </a:endParaRPr>
          </a:p>
        </p:txBody>
      </p:sp>
      <p:sp>
        <p:nvSpPr>
          <p:cNvPr id="695" name="Google Shape;695;p10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696" name="Google Shape;696;p108"/>
          <p:cNvPicPr preferRelativeResize="0"/>
          <p:nvPr/>
        </p:nvPicPr>
        <p:blipFill rotWithShape="1">
          <a:blip r:embed="rId3">
            <a:alphaModFix/>
          </a:blip>
          <a:srcRect/>
          <a:stretch/>
        </p:blipFill>
        <p:spPr>
          <a:xfrm>
            <a:off x="255309" y="1268016"/>
            <a:ext cx="8633382" cy="34796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5 Year Comparison</a:t>
            </a:r>
            <a:endParaRPr sz="3000">
              <a:latin typeface="Arial"/>
              <a:ea typeface="Arial"/>
              <a:cs typeface="Arial"/>
              <a:sym typeface="Arial"/>
            </a:endParaRPr>
          </a:p>
        </p:txBody>
      </p:sp>
      <p:sp>
        <p:nvSpPr>
          <p:cNvPr id="702" name="Google Shape;702;p10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703" name="Google Shape;703;p109"/>
          <p:cNvPicPr preferRelativeResize="0"/>
          <p:nvPr/>
        </p:nvPicPr>
        <p:blipFill rotWithShape="1">
          <a:blip r:embed="rId3">
            <a:alphaModFix/>
          </a:blip>
          <a:srcRect/>
          <a:stretch/>
        </p:blipFill>
        <p:spPr>
          <a:xfrm>
            <a:off x="241300" y="1268016"/>
            <a:ext cx="8661400" cy="343823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1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10 Year Performance</a:t>
            </a:r>
            <a:endParaRPr sz="3000">
              <a:latin typeface="Arial"/>
              <a:ea typeface="Arial"/>
              <a:cs typeface="Arial"/>
              <a:sym typeface="Arial"/>
            </a:endParaRPr>
          </a:p>
        </p:txBody>
      </p:sp>
      <p:sp>
        <p:nvSpPr>
          <p:cNvPr id="709" name="Google Shape;709;p11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710" name="Google Shape;710;p110"/>
          <p:cNvPicPr preferRelativeResize="0"/>
          <p:nvPr/>
        </p:nvPicPr>
        <p:blipFill rotWithShape="1">
          <a:blip r:embed="rId3">
            <a:alphaModFix/>
          </a:blip>
          <a:srcRect/>
          <a:stretch/>
        </p:blipFill>
        <p:spPr>
          <a:xfrm>
            <a:off x="148626" y="1168300"/>
            <a:ext cx="8846747" cy="3534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8"/>
          <p:cNvSpPr txBox="1">
            <a:spLocks noGrp="1"/>
          </p:cNvSpPr>
          <p:nvPr>
            <p:ph type="title"/>
          </p:nvPr>
        </p:nvSpPr>
        <p:spPr>
          <a:xfrm>
            <a:off x="1297500" y="393750"/>
            <a:ext cx="1527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Services:</a:t>
            </a:r>
            <a:endParaRPr/>
          </a:p>
        </p:txBody>
      </p:sp>
      <p:sp>
        <p:nvSpPr>
          <p:cNvPr id="341" name="Google Shape;341;p48"/>
          <p:cNvSpPr txBox="1">
            <a:spLocks noGrp="1"/>
          </p:cNvSpPr>
          <p:nvPr>
            <p:ph type="body" idx="1"/>
          </p:nvPr>
        </p:nvSpPr>
        <p:spPr>
          <a:xfrm>
            <a:off x="671050" y="1468625"/>
            <a:ext cx="35712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E-commerce</a:t>
            </a:r>
            <a:endParaRPr sz="1800"/>
          </a:p>
          <a:p>
            <a:pPr marL="457200" lvl="0" indent="-342900" algn="l" rtl="0">
              <a:spcBef>
                <a:spcPts val="0"/>
              </a:spcBef>
              <a:spcAft>
                <a:spcPts val="0"/>
              </a:spcAft>
              <a:buSzPts val="1800"/>
              <a:buChar char="-"/>
            </a:pPr>
            <a:r>
              <a:rPr lang="en" sz="1800"/>
              <a:t>Mobile networking</a:t>
            </a:r>
            <a:endParaRPr sz="1800"/>
          </a:p>
          <a:p>
            <a:pPr marL="457200" lvl="0" indent="-342900" algn="l" rtl="0">
              <a:spcBef>
                <a:spcPts val="0"/>
              </a:spcBef>
              <a:spcAft>
                <a:spcPts val="0"/>
              </a:spcAft>
              <a:buSzPts val="1800"/>
              <a:buChar char="-"/>
            </a:pPr>
            <a:r>
              <a:rPr lang="en" sz="1800"/>
              <a:t>Advertising</a:t>
            </a:r>
            <a:endParaRPr sz="1800"/>
          </a:p>
          <a:p>
            <a:pPr marL="457200" lvl="0" indent="-342900" algn="l" rtl="0">
              <a:spcBef>
                <a:spcPts val="0"/>
              </a:spcBef>
              <a:spcAft>
                <a:spcPts val="0"/>
              </a:spcAft>
              <a:buSzPts val="1800"/>
              <a:buChar char="-"/>
            </a:pPr>
            <a:r>
              <a:rPr lang="en" sz="1800"/>
              <a:t>Telecommunication service</a:t>
            </a:r>
            <a:endParaRPr sz="1800"/>
          </a:p>
          <a:p>
            <a:pPr marL="457200" lvl="0" indent="-342900" algn="l" rtl="0">
              <a:spcBef>
                <a:spcPts val="0"/>
              </a:spcBef>
              <a:spcAft>
                <a:spcPts val="0"/>
              </a:spcAft>
              <a:buSzPts val="1800"/>
              <a:buChar char="-"/>
            </a:pPr>
            <a:r>
              <a:rPr lang="en" sz="1800"/>
              <a:t>Customer support</a:t>
            </a:r>
            <a:endParaRPr sz="1800"/>
          </a:p>
        </p:txBody>
      </p:sp>
      <p:sp>
        <p:nvSpPr>
          <p:cNvPr id="342" name="Google Shape;342;p48"/>
          <p:cNvSpPr txBox="1">
            <a:spLocks noGrp="1"/>
          </p:cNvSpPr>
          <p:nvPr>
            <p:ph type="title"/>
          </p:nvPr>
        </p:nvSpPr>
        <p:spPr>
          <a:xfrm>
            <a:off x="6031700" y="393750"/>
            <a:ext cx="18582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Softwares:</a:t>
            </a:r>
            <a:endParaRPr/>
          </a:p>
        </p:txBody>
      </p:sp>
      <p:sp>
        <p:nvSpPr>
          <p:cNvPr id="343" name="Google Shape;343;p48"/>
          <p:cNvSpPr txBox="1">
            <a:spLocks noGrp="1"/>
          </p:cNvSpPr>
          <p:nvPr>
            <p:ph type="body" idx="1"/>
          </p:nvPr>
        </p:nvSpPr>
        <p:spPr>
          <a:xfrm>
            <a:off x="4703075" y="1468625"/>
            <a:ext cx="35712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Internet</a:t>
            </a:r>
            <a:endParaRPr sz="1800"/>
          </a:p>
          <a:p>
            <a:pPr marL="457200" lvl="0" indent="-342900" algn="l" rtl="0">
              <a:spcBef>
                <a:spcPts val="0"/>
              </a:spcBef>
              <a:spcAft>
                <a:spcPts val="0"/>
              </a:spcAft>
              <a:buSzPts val="1800"/>
              <a:buChar char="-"/>
            </a:pPr>
            <a:r>
              <a:rPr lang="en" sz="1800"/>
              <a:t>App stores</a:t>
            </a:r>
            <a:endParaRPr sz="1800"/>
          </a:p>
          <a:p>
            <a:pPr marL="457200" lvl="0" indent="-342900" algn="l" rtl="0">
              <a:spcBef>
                <a:spcPts val="0"/>
              </a:spcBef>
              <a:spcAft>
                <a:spcPts val="0"/>
              </a:spcAft>
              <a:buSzPts val="1800"/>
              <a:buChar char="-"/>
            </a:pPr>
            <a:r>
              <a:rPr lang="en" sz="1800"/>
              <a:t>Other applications</a:t>
            </a:r>
            <a:endParaRPr sz="1800"/>
          </a:p>
          <a:p>
            <a:pPr marL="457200" lvl="0" indent="-342900" algn="l" rtl="0">
              <a:spcBef>
                <a:spcPts val="0"/>
              </a:spcBef>
              <a:spcAft>
                <a:spcPts val="0"/>
              </a:spcAft>
              <a:buSzPts val="1800"/>
              <a:buChar char="-"/>
            </a:pPr>
            <a:r>
              <a:rPr lang="en" sz="1800"/>
              <a:t>Social Media</a:t>
            </a:r>
            <a:endParaRPr sz="1800"/>
          </a:p>
          <a:p>
            <a:pPr marL="457200" lvl="0" indent="-342900" algn="l" rtl="0">
              <a:spcBef>
                <a:spcPts val="0"/>
              </a:spcBef>
              <a:spcAft>
                <a:spcPts val="0"/>
              </a:spcAft>
              <a:buSzPts val="1800"/>
              <a:buChar char="-"/>
            </a:pPr>
            <a:r>
              <a:rPr lang="en" sz="1800"/>
              <a:t>Open Source/Closed Environment</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1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10 Year Comparison</a:t>
            </a:r>
            <a:endParaRPr sz="3000">
              <a:latin typeface="Arial"/>
              <a:ea typeface="Arial"/>
              <a:cs typeface="Arial"/>
              <a:sym typeface="Arial"/>
            </a:endParaRPr>
          </a:p>
        </p:txBody>
      </p:sp>
      <p:sp>
        <p:nvSpPr>
          <p:cNvPr id="716" name="Google Shape;716;p11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717" name="Google Shape;717;p111"/>
          <p:cNvPicPr preferRelativeResize="0"/>
          <p:nvPr/>
        </p:nvPicPr>
        <p:blipFill rotWithShape="1">
          <a:blip r:embed="rId3">
            <a:alphaModFix/>
          </a:blip>
          <a:srcRect/>
          <a:stretch/>
        </p:blipFill>
        <p:spPr>
          <a:xfrm>
            <a:off x="152206" y="1185125"/>
            <a:ext cx="8839589" cy="351757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12"/>
          <p:cNvPicPr preferRelativeResize="0"/>
          <p:nvPr/>
        </p:nvPicPr>
        <p:blipFill>
          <a:blip r:embed="rId3">
            <a:alphaModFix/>
          </a:blip>
          <a:stretch>
            <a:fillRect/>
          </a:stretch>
        </p:blipFill>
        <p:spPr>
          <a:xfrm>
            <a:off x="99875" y="2927575"/>
            <a:ext cx="6475476" cy="1544750"/>
          </a:xfrm>
          <a:prstGeom prst="rect">
            <a:avLst/>
          </a:prstGeom>
          <a:noFill/>
          <a:ln>
            <a:noFill/>
          </a:ln>
        </p:spPr>
      </p:pic>
      <p:sp>
        <p:nvSpPr>
          <p:cNvPr id="723" name="Google Shape;723;p112"/>
          <p:cNvSpPr txBox="1">
            <a:spLocks noGrp="1"/>
          </p:cNvSpPr>
          <p:nvPr>
            <p:ph type="title"/>
          </p:nvPr>
        </p:nvSpPr>
        <p:spPr>
          <a:xfrm>
            <a:off x="99874" y="0"/>
            <a:ext cx="2982297" cy="761855"/>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Share Structure</a:t>
            </a:r>
            <a:endParaRPr sz="3000">
              <a:latin typeface="Arial"/>
              <a:ea typeface="Arial"/>
              <a:cs typeface="Arial"/>
              <a:sym typeface="Arial"/>
            </a:endParaRPr>
          </a:p>
        </p:txBody>
      </p:sp>
      <p:pic>
        <p:nvPicPr>
          <p:cNvPr id="724" name="Google Shape;724;p112"/>
          <p:cNvPicPr preferRelativeResize="0"/>
          <p:nvPr/>
        </p:nvPicPr>
        <p:blipFill rotWithShape="1">
          <a:blip r:embed="rId4">
            <a:alphaModFix/>
          </a:blip>
          <a:srcRect/>
          <a:stretch/>
        </p:blipFill>
        <p:spPr>
          <a:xfrm>
            <a:off x="166875" y="905000"/>
            <a:ext cx="6275900" cy="1847450"/>
          </a:xfrm>
          <a:prstGeom prst="rect">
            <a:avLst/>
          </a:prstGeom>
          <a:noFill/>
          <a:ln>
            <a:noFill/>
          </a:ln>
        </p:spPr>
      </p:pic>
      <p:pic>
        <p:nvPicPr>
          <p:cNvPr id="725" name="Google Shape;725;p112"/>
          <p:cNvPicPr preferRelativeResize="0"/>
          <p:nvPr/>
        </p:nvPicPr>
        <p:blipFill rotWithShape="1">
          <a:blip r:embed="rId5">
            <a:alphaModFix/>
          </a:blip>
          <a:srcRect/>
          <a:stretch/>
        </p:blipFill>
        <p:spPr>
          <a:xfrm>
            <a:off x="6442775" y="1390425"/>
            <a:ext cx="2670012" cy="1544750"/>
          </a:xfrm>
          <a:prstGeom prst="rect">
            <a:avLst/>
          </a:prstGeom>
          <a:noFill/>
          <a:ln>
            <a:noFill/>
          </a:ln>
        </p:spPr>
      </p:pic>
      <p:sp>
        <p:nvSpPr>
          <p:cNvPr id="726" name="Google Shape;726;p112"/>
          <p:cNvSpPr/>
          <p:nvPr/>
        </p:nvSpPr>
        <p:spPr>
          <a:xfrm>
            <a:off x="96325" y="4166850"/>
            <a:ext cx="6417000" cy="2481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7" name="Google Shape;727;p112"/>
          <p:cNvSpPr/>
          <p:nvPr/>
        </p:nvSpPr>
        <p:spPr>
          <a:xfrm>
            <a:off x="99875" y="2410575"/>
            <a:ext cx="6276000" cy="248100"/>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13"/>
          <p:cNvSpPr txBox="1">
            <a:spLocks noGrp="1"/>
          </p:cNvSpPr>
          <p:nvPr>
            <p:ph type="title"/>
          </p:nvPr>
        </p:nvSpPr>
        <p:spPr>
          <a:xfrm>
            <a:off x="159797" y="0"/>
            <a:ext cx="4412202" cy="812307"/>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Top Institutional Holders</a:t>
            </a:r>
            <a:endParaRPr sz="3000">
              <a:latin typeface="Arial"/>
              <a:ea typeface="Arial"/>
              <a:cs typeface="Arial"/>
              <a:sym typeface="Arial"/>
            </a:endParaRPr>
          </a:p>
        </p:txBody>
      </p:sp>
      <p:sp>
        <p:nvSpPr>
          <p:cNvPr id="733" name="Google Shape;733;p1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734" name="Google Shape;734;p113"/>
          <p:cNvPicPr preferRelativeResize="0"/>
          <p:nvPr/>
        </p:nvPicPr>
        <p:blipFill rotWithShape="1">
          <a:blip r:embed="rId3">
            <a:alphaModFix/>
          </a:blip>
          <a:srcRect/>
          <a:stretch/>
        </p:blipFill>
        <p:spPr>
          <a:xfrm>
            <a:off x="353396" y="906709"/>
            <a:ext cx="8437207" cy="37260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14"/>
          <p:cNvSpPr txBox="1">
            <a:spLocks noGrp="1"/>
          </p:cNvSpPr>
          <p:nvPr>
            <p:ph type="title"/>
          </p:nvPr>
        </p:nvSpPr>
        <p:spPr>
          <a:xfrm>
            <a:off x="103803" y="-8564"/>
            <a:ext cx="3563128" cy="74086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Share Repurchases</a:t>
            </a:r>
            <a:endParaRPr sz="3000">
              <a:latin typeface="Arial"/>
              <a:ea typeface="Arial"/>
              <a:cs typeface="Arial"/>
              <a:sym typeface="Arial"/>
            </a:endParaRPr>
          </a:p>
        </p:txBody>
      </p:sp>
      <p:pic>
        <p:nvPicPr>
          <p:cNvPr id="740" name="Google Shape;740;p114"/>
          <p:cNvPicPr preferRelativeResize="0"/>
          <p:nvPr/>
        </p:nvPicPr>
        <p:blipFill rotWithShape="1">
          <a:blip r:embed="rId3">
            <a:alphaModFix/>
          </a:blip>
          <a:srcRect/>
          <a:stretch/>
        </p:blipFill>
        <p:spPr>
          <a:xfrm>
            <a:off x="1553484" y="820120"/>
            <a:ext cx="5880358" cy="396939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15"/>
          <p:cNvSpPr txBox="1">
            <a:spLocks noGrp="1"/>
          </p:cNvSpPr>
          <p:nvPr>
            <p:ph type="title"/>
          </p:nvPr>
        </p:nvSpPr>
        <p:spPr>
          <a:xfrm>
            <a:off x="124625" y="64026"/>
            <a:ext cx="7755000" cy="578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Dividends</a:t>
            </a:r>
            <a:endParaRPr sz="3000">
              <a:latin typeface="Arial"/>
              <a:ea typeface="Arial"/>
              <a:cs typeface="Arial"/>
              <a:sym typeface="Arial"/>
            </a:endParaRPr>
          </a:p>
        </p:txBody>
      </p:sp>
      <p:pic>
        <p:nvPicPr>
          <p:cNvPr id="747" name="Google Shape;747;p115"/>
          <p:cNvPicPr preferRelativeResize="0"/>
          <p:nvPr/>
        </p:nvPicPr>
        <p:blipFill rotWithShape="1">
          <a:blip r:embed="rId3">
            <a:alphaModFix/>
          </a:blip>
          <a:srcRect/>
          <a:stretch/>
        </p:blipFill>
        <p:spPr>
          <a:xfrm>
            <a:off x="1339186" y="611200"/>
            <a:ext cx="6465625" cy="2739175"/>
          </a:xfrm>
          <a:prstGeom prst="rect">
            <a:avLst/>
          </a:prstGeom>
          <a:noFill/>
          <a:ln>
            <a:noFill/>
          </a:ln>
        </p:spPr>
      </p:pic>
      <p:pic>
        <p:nvPicPr>
          <p:cNvPr id="748" name="Google Shape;748;p115"/>
          <p:cNvPicPr preferRelativeResize="0"/>
          <p:nvPr/>
        </p:nvPicPr>
        <p:blipFill>
          <a:blip r:embed="rId4">
            <a:alphaModFix/>
          </a:blip>
          <a:stretch>
            <a:fillRect/>
          </a:stretch>
        </p:blipFill>
        <p:spPr>
          <a:xfrm>
            <a:off x="1261088" y="3424201"/>
            <a:ext cx="6621799" cy="1443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16"/>
          <p:cNvSpPr txBox="1">
            <a:spLocks noGrp="1"/>
          </p:cNvSpPr>
          <p:nvPr>
            <p:ph type="title"/>
          </p:nvPr>
        </p:nvSpPr>
        <p:spPr>
          <a:xfrm>
            <a:off x="2513901" y="1887575"/>
            <a:ext cx="6350400" cy="136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7F7F7F"/>
              </a:buClr>
              <a:buSzPts val="5000"/>
              <a:buFont typeface="Arial"/>
              <a:buNone/>
            </a:pPr>
            <a:r>
              <a:rPr lang="en" sz="5000">
                <a:solidFill>
                  <a:srgbClr val="7F7F7F"/>
                </a:solidFill>
                <a:latin typeface="Arial"/>
                <a:ea typeface="Arial"/>
                <a:cs typeface="Arial"/>
                <a:sym typeface="Arial"/>
              </a:rPr>
              <a:t>Company Overview</a:t>
            </a:r>
            <a:endParaRPr sz="1100"/>
          </a:p>
        </p:txBody>
      </p:sp>
      <p:pic>
        <p:nvPicPr>
          <p:cNvPr id="754" name="Google Shape;754;p116"/>
          <p:cNvPicPr preferRelativeResize="0"/>
          <p:nvPr/>
        </p:nvPicPr>
        <p:blipFill rotWithShape="1">
          <a:blip r:embed="rId3">
            <a:alphaModFix/>
          </a:blip>
          <a:srcRect/>
          <a:stretch/>
        </p:blipFill>
        <p:spPr>
          <a:xfrm>
            <a:off x="899945" y="1857380"/>
            <a:ext cx="1428734" cy="142873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a:buNone/>
            </a:pPr>
            <a:r>
              <a:rPr lang="en" sz="3000">
                <a:solidFill>
                  <a:schemeClr val="dk1"/>
                </a:solidFill>
                <a:latin typeface="Arial"/>
                <a:ea typeface="Arial"/>
                <a:cs typeface="Arial"/>
                <a:sym typeface="Arial"/>
              </a:rPr>
              <a:t>Mission and Strategy</a:t>
            </a:r>
            <a:endParaRPr sz="3000">
              <a:latin typeface="Arial"/>
              <a:ea typeface="Arial"/>
              <a:cs typeface="Arial"/>
              <a:sym typeface="Arial"/>
            </a:endParaRPr>
          </a:p>
        </p:txBody>
      </p:sp>
      <p:sp>
        <p:nvSpPr>
          <p:cNvPr id="760" name="Google Shape;760;p117"/>
          <p:cNvSpPr txBox="1">
            <a:spLocks noGrp="1"/>
          </p:cNvSpPr>
          <p:nvPr>
            <p:ph type="body" idx="1"/>
          </p:nvPr>
        </p:nvSpPr>
        <p:spPr>
          <a:xfrm>
            <a:off x="628650" y="1165944"/>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Clr>
                <a:schemeClr val="dk1"/>
              </a:buClr>
              <a:buSzPts val="500"/>
              <a:buNone/>
            </a:pPr>
            <a:r>
              <a:rPr lang="en" sz="1800" b="1" i="0" u="none" strike="noStrike" cap="none">
                <a:solidFill>
                  <a:schemeClr val="dk1"/>
                </a:solidFill>
                <a:latin typeface="Arial"/>
                <a:ea typeface="Arial"/>
                <a:cs typeface="Arial"/>
                <a:sym typeface="Arial"/>
              </a:rPr>
              <a:t>Mission</a:t>
            </a:r>
            <a:endParaRPr sz="1800">
              <a:latin typeface="Arial"/>
              <a:ea typeface="Arial"/>
              <a:cs typeface="Arial"/>
              <a:sym typeface="Arial"/>
            </a:endParaRPr>
          </a:p>
          <a:p>
            <a:pPr marL="0" lvl="0" indent="0" algn="l" rtl="0">
              <a:lnSpc>
                <a:spcPct val="150000"/>
              </a:lnSpc>
              <a:spcBef>
                <a:spcPts val="400"/>
              </a:spcBef>
              <a:spcAft>
                <a:spcPts val="0"/>
              </a:spcAft>
              <a:buNone/>
            </a:pPr>
            <a:r>
              <a:rPr lang="en" sz="1800" i="0" u="none" strike="noStrike" cap="none">
                <a:solidFill>
                  <a:schemeClr val="dk1"/>
                </a:solidFill>
                <a:latin typeface="Arial"/>
                <a:ea typeface="Arial"/>
                <a:cs typeface="Arial"/>
                <a:sym typeface="Arial"/>
              </a:rPr>
              <a:t>Empower every person and every organization on the planet to achieve more</a:t>
            </a:r>
            <a:endParaRPr>
              <a:solidFill>
                <a:schemeClr val="dk1"/>
              </a:solidFill>
              <a:latin typeface="Arial"/>
              <a:ea typeface="Arial"/>
              <a:cs typeface="Arial"/>
              <a:sym typeface="Arial"/>
            </a:endParaRPr>
          </a:p>
          <a:p>
            <a:pPr marL="0" lvl="0" indent="0" algn="l" rtl="0">
              <a:lnSpc>
                <a:spcPct val="150000"/>
              </a:lnSpc>
              <a:spcBef>
                <a:spcPts val="800"/>
              </a:spcBef>
              <a:spcAft>
                <a:spcPts val="0"/>
              </a:spcAft>
              <a:buClr>
                <a:schemeClr val="dk1"/>
              </a:buClr>
              <a:buSzPts val="500"/>
              <a:buNone/>
            </a:pPr>
            <a:r>
              <a:rPr lang="en" sz="1800" b="1" i="0" u="none" strike="noStrike" cap="none">
                <a:solidFill>
                  <a:schemeClr val="dk1"/>
                </a:solidFill>
                <a:latin typeface="Arial"/>
                <a:ea typeface="Arial"/>
                <a:cs typeface="Arial"/>
                <a:sym typeface="Arial"/>
              </a:rPr>
              <a:t>Strategy</a:t>
            </a:r>
            <a:endParaRPr sz="1800">
              <a:latin typeface="Arial"/>
              <a:ea typeface="Arial"/>
              <a:cs typeface="Arial"/>
              <a:sym typeface="Arial"/>
            </a:endParaRPr>
          </a:p>
          <a:p>
            <a:pPr marL="457200" lvl="0" indent="-342900" algn="l" rtl="0">
              <a:lnSpc>
                <a:spcPct val="150000"/>
              </a:lnSpc>
              <a:spcBef>
                <a:spcPts val="500"/>
              </a:spcBef>
              <a:spcAft>
                <a:spcPts val="0"/>
              </a:spcAft>
              <a:buSzPts val="1800"/>
              <a:buFont typeface="Arial"/>
              <a:buChar char="•"/>
            </a:pPr>
            <a:r>
              <a:rPr lang="en" sz="1800">
                <a:latin typeface="Arial"/>
                <a:ea typeface="Arial"/>
                <a:cs typeface="Arial"/>
                <a:sym typeface="Arial"/>
              </a:rPr>
              <a:t>Reinvent productivity and business processes</a:t>
            </a:r>
            <a:endParaRPr sz="1800">
              <a:latin typeface="Arial"/>
              <a:ea typeface="Arial"/>
              <a:cs typeface="Arial"/>
              <a:sym typeface="Arial"/>
            </a:endParaRPr>
          </a:p>
          <a:p>
            <a:pPr marL="457200" lvl="0" indent="-342900" algn="l" rtl="0">
              <a:lnSpc>
                <a:spcPct val="150000"/>
              </a:lnSpc>
              <a:spcBef>
                <a:spcPts val="0"/>
              </a:spcBef>
              <a:spcAft>
                <a:spcPts val="0"/>
              </a:spcAft>
              <a:buSzPts val="1800"/>
              <a:buFont typeface="Arial"/>
              <a:buChar char="•"/>
            </a:pPr>
            <a:r>
              <a:rPr lang="en" sz="1800">
                <a:latin typeface="Arial"/>
                <a:ea typeface="Arial"/>
                <a:cs typeface="Arial"/>
                <a:sym typeface="Arial"/>
              </a:rPr>
              <a:t>Build the intelligent cloud and intelligent edge platform</a:t>
            </a:r>
            <a:endParaRPr sz="1800">
              <a:latin typeface="Arial"/>
              <a:ea typeface="Arial"/>
              <a:cs typeface="Arial"/>
              <a:sym typeface="Arial"/>
            </a:endParaRPr>
          </a:p>
          <a:p>
            <a:pPr marL="457200" lvl="0" indent="-342900" algn="l" rtl="0">
              <a:lnSpc>
                <a:spcPct val="150000"/>
              </a:lnSpc>
              <a:spcBef>
                <a:spcPts val="0"/>
              </a:spcBef>
              <a:spcAft>
                <a:spcPts val="0"/>
              </a:spcAft>
              <a:buSzPts val="1800"/>
              <a:buFont typeface="Arial"/>
              <a:buChar char="•"/>
            </a:pPr>
            <a:r>
              <a:rPr lang="en" sz="1800">
                <a:latin typeface="Arial"/>
                <a:ea typeface="Arial"/>
                <a:cs typeface="Arial"/>
                <a:sym typeface="Arial"/>
              </a:rPr>
              <a:t>Create more personal computing</a:t>
            </a:r>
            <a:endParaRPr sz="1800">
              <a:latin typeface="Arial"/>
              <a:ea typeface="Arial"/>
              <a:cs typeface="Arial"/>
              <a:sym typeface="Arial"/>
            </a:endParaRPr>
          </a:p>
          <a:p>
            <a:pPr marL="520700" lvl="0" indent="0" algn="l" rtl="0">
              <a:lnSpc>
                <a:spcPct val="80000"/>
              </a:lnSpc>
              <a:spcBef>
                <a:spcPts val="400"/>
              </a:spcBef>
              <a:spcAft>
                <a:spcPts val="0"/>
              </a:spcAft>
              <a:buNone/>
            </a:pPr>
            <a:endParaRPr sz="10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11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History</a:t>
            </a:r>
            <a:endParaRPr sz="3000">
              <a:latin typeface="Arial"/>
              <a:ea typeface="Arial"/>
              <a:cs typeface="Arial"/>
              <a:sym typeface="Arial"/>
            </a:endParaRPr>
          </a:p>
        </p:txBody>
      </p:sp>
      <p:sp>
        <p:nvSpPr>
          <p:cNvPr id="767" name="Google Shape;767;p118"/>
          <p:cNvSpPr/>
          <p:nvPr/>
        </p:nvSpPr>
        <p:spPr>
          <a:xfrm>
            <a:off x="1078780" y="1337332"/>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highlight>
                <a:srgbClr val="000000"/>
              </a:highlight>
              <a:latin typeface="Calibri"/>
              <a:ea typeface="Calibri"/>
              <a:cs typeface="Calibri"/>
              <a:sym typeface="Calibri"/>
            </a:endParaRPr>
          </a:p>
        </p:txBody>
      </p:sp>
      <p:sp>
        <p:nvSpPr>
          <p:cNvPr id="768" name="Google Shape;768;p118"/>
          <p:cNvSpPr txBox="1"/>
          <p:nvPr/>
        </p:nvSpPr>
        <p:spPr>
          <a:xfrm>
            <a:off x="1127324" y="1268025"/>
            <a:ext cx="20574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i="0" u="none" strike="noStrike" cap="none">
                <a:solidFill>
                  <a:schemeClr val="dk1"/>
                </a:solidFill>
              </a:rPr>
              <a:t>1975</a:t>
            </a:r>
            <a:endParaRPr sz="1100"/>
          </a:p>
          <a:p>
            <a:pPr marL="0" marR="0" lvl="0" indent="0" algn="l" rtl="0">
              <a:spcBef>
                <a:spcPts val="0"/>
              </a:spcBef>
              <a:spcAft>
                <a:spcPts val="0"/>
              </a:spcAft>
              <a:buNone/>
            </a:pPr>
            <a:r>
              <a:rPr lang="en" sz="1400">
                <a:solidFill>
                  <a:schemeClr val="dk1"/>
                </a:solidFill>
              </a:rPr>
              <a:t>Bill Gates and Paul Allen found Microsoft </a:t>
            </a:r>
            <a:endParaRPr sz="1100"/>
          </a:p>
        </p:txBody>
      </p:sp>
      <p:sp>
        <p:nvSpPr>
          <p:cNvPr id="769" name="Google Shape;769;p118"/>
          <p:cNvSpPr/>
          <p:nvPr/>
        </p:nvSpPr>
        <p:spPr>
          <a:xfrm>
            <a:off x="1078779" y="2507437"/>
            <a:ext cx="6979024" cy="12235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0" name="Google Shape;770;p118"/>
          <p:cNvSpPr txBox="1"/>
          <p:nvPr/>
        </p:nvSpPr>
        <p:spPr>
          <a:xfrm>
            <a:off x="2251662" y="3123925"/>
            <a:ext cx="1801328"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1981</a:t>
            </a:r>
            <a:endParaRPr sz="1100"/>
          </a:p>
          <a:p>
            <a:pPr marL="0" marR="0" lvl="0" indent="0" algn="l" rtl="0">
              <a:spcBef>
                <a:spcPts val="0"/>
              </a:spcBef>
              <a:spcAft>
                <a:spcPts val="0"/>
              </a:spcAft>
              <a:buNone/>
            </a:pPr>
            <a:r>
              <a:rPr lang="en" sz="1400">
                <a:solidFill>
                  <a:schemeClr val="dk1"/>
                </a:solidFill>
              </a:rPr>
              <a:t>IBM Personal Computer launches with MS-DOS</a:t>
            </a:r>
            <a:endParaRPr sz="1100"/>
          </a:p>
        </p:txBody>
      </p:sp>
      <p:sp>
        <p:nvSpPr>
          <p:cNvPr id="771" name="Google Shape;771;p118"/>
          <p:cNvSpPr txBox="1"/>
          <p:nvPr/>
        </p:nvSpPr>
        <p:spPr>
          <a:xfrm>
            <a:off x="3327797" y="1257827"/>
            <a:ext cx="2518659" cy="13849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1985, 1986</a:t>
            </a:r>
            <a:endParaRPr sz="1100"/>
          </a:p>
          <a:p>
            <a:pPr marL="215900" marR="0" lvl="0" indent="-215900" algn="l" rtl="0">
              <a:spcBef>
                <a:spcPts val="0"/>
              </a:spcBef>
              <a:spcAft>
                <a:spcPts val="0"/>
              </a:spcAft>
              <a:buClr>
                <a:schemeClr val="dk1"/>
              </a:buClr>
              <a:buSzPts val="1400"/>
              <a:buChar char="•"/>
            </a:pPr>
            <a:r>
              <a:rPr lang="en" sz="1400">
                <a:solidFill>
                  <a:schemeClr val="dk1"/>
                </a:solidFill>
              </a:rPr>
              <a:t>Releases Microsoft Excel</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Windows 1.0</a:t>
            </a:r>
            <a:endParaRPr sz="1100"/>
          </a:p>
          <a:p>
            <a:pPr marL="215900" marR="0" lvl="0" indent="-215900" algn="l" rtl="0">
              <a:spcBef>
                <a:spcPts val="0"/>
              </a:spcBef>
              <a:spcAft>
                <a:spcPts val="0"/>
              </a:spcAft>
              <a:buClr>
                <a:schemeClr val="dk1"/>
              </a:buClr>
              <a:buSzPts val="1400"/>
              <a:buChar char="•"/>
            </a:pPr>
            <a:r>
              <a:rPr lang="en" sz="1400">
                <a:solidFill>
                  <a:schemeClr val="dk1"/>
                </a:solidFill>
              </a:rPr>
              <a:t>Microsoft goes public at $21/share</a:t>
            </a:r>
            <a:endParaRPr sz="1100"/>
          </a:p>
          <a:p>
            <a:pPr marL="0" marR="0" lvl="0" indent="0" algn="l" rtl="0">
              <a:spcBef>
                <a:spcPts val="0"/>
              </a:spcBef>
              <a:spcAft>
                <a:spcPts val="0"/>
              </a:spcAft>
              <a:buNone/>
            </a:pPr>
            <a:endParaRPr sz="1400">
              <a:solidFill>
                <a:schemeClr val="dk1"/>
              </a:solidFill>
            </a:endParaRPr>
          </a:p>
        </p:txBody>
      </p:sp>
      <p:sp>
        <p:nvSpPr>
          <p:cNvPr id="772" name="Google Shape;772;p118"/>
          <p:cNvSpPr txBox="1"/>
          <p:nvPr/>
        </p:nvSpPr>
        <p:spPr>
          <a:xfrm>
            <a:off x="4679576" y="3123925"/>
            <a:ext cx="1778374"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1990</a:t>
            </a:r>
            <a:endParaRPr sz="1100"/>
          </a:p>
          <a:p>
            <a:pPr marL="0" marR="0" lvl="0" indent="0" algn="l" rtl="0">
              <a:spcBef>
                <a:spcPts val="0"/>
              </a:spcBef>
              <a:spcAft>
                <a:spcPts val="0"/>
              </a:spcAft>
              <a:buNone/>
            </a:pPr>
            <a:r>
              <a:rPr lang="en" sz="1400">
                <a:solidFill>
                  <a:schemeClr val="dk1"/>
                </a:solidFill>
              </a:rPr>
              <a:t>Releases Windows 3.0</a:t>
            </a:r>
            <a:endParaRPr sz="1100"/>
          </a:p>
          <a:p>
            <a:pPr marL="0" marR="0" lvl="0" indent="0" algn="l" rtl="0">
              <a:spcBef>
                <a:spcPts val="0"/>
              </a:spcBef>
              <a:spcAft>
                <a:spcPts val="0"/>
              </a:spcAft>
              <a:buNone/>
            </a:pPr>
            <a:r>
              <a:rPr lang="en" sz="1400">
                <a:solidFill>
                  <a:schemeClr val="dk1"/>
                </a:solidFill>
              </a:rPr>
              <a:t>and Microsoft Office</a:t>
            </a:r>
            <a:endParaRPr sz="1100"/>
          </a:p>
        </p:txBody>
      </p:sp>
      <p:sp>
        <p:nvSpPr>
          <p:cNvPr id="773" name="Google Shape;773;p118"/>
          <p:cNvSpPr txBox="1"/>
          <p:nvPr/>
        </p:nvSpPr>
        <p:spPr>
          <a:xfrm>
            <a:off x="6103910" y="1296716"/>
            <a:ext cx="1768289"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1995</a:t>
            </a:r>
            <a:endParaRPr sz="1100"/>
          </a:p>
          <a:p>
            <a:pPr marL="0" marR="0" lvl="0" indent="0" algn="l" rtl="0">
              <a:spcBef>
                <a:spcPts val="0"/>
              </a:spcBef>
              <a:spcAft>
                <a:spcPts val="0"/>
              </a:spcAft>
              <a:buNone/>
            </a:pPr>
            <a:r>
              <a:rPr lang="en" sz="1400">
                <a:solidFill>
                  <a:schemeClr val="dk1"/>
                </a:solidFill>
              </a:rPr>
              <a:t>Launches Windows 95</a:t>
            </a:r>
            <a:endParaRPr sz="1100"/>
          </a:p>
        </p:txBody>
      </p:sp>
      <p:sp>
        <p:nvSpPr>
          <p:cNvPr id="774" name="Google Shape;774;p118"/>
          <p:cNvSpPr txBox="1"/>
          <p:nvPr/>
        </p:nvSpPr>
        <p:spPr>
          <a:xfrm>
            <a:off x="6625366" y="3135135"/>
            <a:ext cx="2493664"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1998</a:t>
            </a:r>
            <a:endParaRPr sz="1100"/>
          </a:p>
          <a:p>
            <a:pPr marL="215900" marR="0" lvl="0" indent="-215900" algn="l" rtl="0">
              <a:spcBef>
                <a:spcPts val="0"/>
              </a:spcBef>
              <a:spcAft>
                <a:spcPts val="0"/>
              </a:spcAft>
              <a:buClr>
                <a:schemeClr val="dk1"/>
              </a:buClr>
              <a:buSzPts val="1400"/>
              <a:buChar char="•"/>
            </a:pPr>
            <a:r>
              <a:rPr lang="en" sz="1400">
                <a:solidFill>
                  <a:schemeClr val="dk1"/>
                </a:solidFill>
              </a:rPr>
              <a:t>Releases Windows 98</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Indian Headquarters</a:t>
            </a:r>
            <a:endParaRPr sz="1100"/>
          </a:p>
        </p:txBody>
      </p:sp>
      <p:sp>
        <p:nvSpPr>
          <p:cNvPr id="775" name="Google Shape;775;p118"/>
          <p:cNvSpPr/>
          <p:nvPr/>
        </p:nvSpPr>
        <p:spPr>
          <a:xfrm>
            <a:off x="4588105" y="2579237"/>
            <a:ext cx="91471" cy="1226357"/>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76" name="Google Shape;776;p118"/>
          <p:cNvSpPr/>
          <p:nvPr/>
        </p:nvSpPr>
        <p:spPr>
          <a:xfrm>
            <a:off x="6026944" y="1331630"/>
            <a:ext cx="76964" cy="1229172"/>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77" name="Google Shape;777;p118"/>
          <p:cNvSpPr/>
          <p:nvPr/>
        </p:nvSpPr>
        <p:spPr>
          <a:xfrm>
            <a:off x="2192593" y="2573534"/>
            <a:ext cx="72026" cy="1226357"/>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78" name="Google Shape;778;p118"/>
          <p:cNvSpPr/>
          <p:nvPr/>
        </p:nvSpPr>
        <p:spPr>
          <a:xfrm>
            <a:off x="6553340" y="2579237"/>
            <a:ext cx="91471" cy="1226357"/>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79" name="Google Shape;779;p118"/>
          <p:cNvSpPr/>
          <p:nvPr/>
        </p:nvSpPr>
        <p:spPr>
          <a:xfrm>
            <a:off x="3250832" y="1331630"/>
            <a:ext cx="76964" cy="1229172"/>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History</a:t>
            </a:r>
            <a:endParaRPr sz="3000">
              <a:latin typeface="Arial"/>
              <a:ea typeface="Arial"/>
              <a:cs typeface="Arial"/>
              <a:sym typeface="Arial"/>
            </a:endParaRPr>
          </a:p>
        </p:txBody>
      </p:sp>
      <p:sp>
        <p:nvSpPr>
          <p:cNvPr id="785" name="Google Shape;785;p119"/>
          <p:cNvSpPr txBox="1"/>
          <p:nvPr/>
        </p:nvSpPr>
        <p:spPr>
          <a:xfrm>
            <a:off x="1149724" y="1344040"/>
            <a:ext cx="2212041"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2000</a:t>
            </a:r>
            <a:endParaRPr sz="1100"/>
          </a:p>
          <a:p>
            <a:pPr marL="0" marR="0" lvl="0" indent="0" algn="l" rtl="0">
              <a:spcBef>
                <a:spcPts val="0"/>
              </a:spcBef>
              <a:spcAft>
                <a:spcPts val="0"/>
              </a:spcAft>
              <a:buNone/>
            </a:pPr>
            <a:r>
              <a:rPr lang="en" sz="1400">
                <a:solidFill>
                  <a:schemeClr val="dk1"/>
                </a:solidFill>
              </a:rPr>
              <a:t>Bill Gates hands over CEO position to Steve Ballmer</a:t>
            </a:r>
            <a:endParaRPr sz="1100"/>
          </a:p>
        </p:txBody>
      </p:sp>
      <p:sp>
        <p:nvSpPr>
          <p:cNvPr id="786" name="Google Shape;786;p119"/>
          <p:cNvSpPr txBox="1"/>
          <p:nvPr/>
        </p:nvSpPr>
        <p:spPr>
          <a:xfrm>
            <a:off x="1517657" y="2913608"/>
            <a:ext cx="1877725"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2001</a:t>
            </a:r>
            <a:endParaRPr sz="1100"/>
          </a:p>
          <a:p>
            <a:pPr marL="215900" marR="0" lvl="0" indent="-215900" algn="l" rtl="0">
              <a:spcBef>
                <a:spcPts val="0"/>
              </a:spcBef>
              <a:spcAft>
                <a:spcPts val="0"/>
              </a:spcAft>
              <a:buClr>
                <a:schemeClr val="dk1"/>
              </a:buClr>
              <a:buSzPts val="1400"/>
              <a:buChar char="•"/>
            </a:pPr>
            <a:r>
              <a:rPr lang="en" sz="1400">
                <a:solidFill>
                  <a:schemeClr val="dk1"/>
                </a:solidFill>
              </a:rPr>
              <a:t>Releases Windows XP</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Xbox</a:t>
            </a:r>
            <a:endParaRPr sz="1100"/>
          </a:p>
        </p:txBody>
      </p:sp>
      <p:sp>
        <p:nvSpPr>
          <p:cNvPr id="787" name="Google Shape;787;p119"/>
          <p:cNvSpPr txBox="1"/>
          <p:nvPr/>
        </p:nvSpPr>
        <p:spPr>
          <a:xfrm>
            <a:off x="3145097" y="1337701"/>
            <a:ext cx="1482858"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2005</a:t>
            </a:r>
            <a:endParaRPr sz="1100"/>
          </a:p>
          <a:p>
            <a:pPr marL="0" marR="0" lvl="0" indent="0" algn="l" rtl="0">
              <a:spcBef>
                <a:spcPts val="0"/>
              </a:spcBef>
              <a:spcAft>
                <a:spcPts val="0"/>
              </a:spcAft>
              <a:buNone/>
            </a:pPr>
            <a:r>
              <a:rPr lang="en" sz="1400">
                <a:solidFill>
                  <a:schemeClr val="dk1"/>
                </a:solidFill>
              </a:rPr>
              <a:t>Launches Xbox 360</a:t>
            </a:r>
            <a:endParaRPr sz="1100"/>
          </a:p>
        </p:txBody>
      </p:sp>
      <p:sp>
        <p:nvSpPr>
          <p:cNvPr id="788" name="Google Shape;788;p119"/>
          <p:cNvSpPr txBox="1"/>
          <p:nvPr/>
        </p:nvSpPr>
        <p:spPr>
          <a:xfrm>
            <a:off x="3778350" y="2908618"/>
            <a:ext cx="1824394"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2007</a:t>
            </a:r>
            <a:endParaRPr sz="1100"/>
          </a:p>
          <a:p>
            <a:pPr marL="0" marR="0" lvl="0" indent="0" algn="l" rtl="0">
              <a:spcBef>
                <a:spcPts val="0"/>
              </a:spcBef>
              <a:spcAft>
                <a:spcPts val="0"/>
              </a:spcAft>
              <a:buNone/>
            </a:pPr>
            <a:r>
              <a:rPr lang="en" sz="1400">
                <a:solidFill>
                  <a:schemeClr val="dk1"/>
                </a:solidFill>
              </a:rPr>
              <a:t>Releases Windows Vista</a:t>
            </a:r>
            <a:endParaRPr sz="1100"/>
          </a:p>
        </p:txBody>
      </p:sp>
      <p:sp>
        <p:nvSpPr>
          <p:cNvPr id="789" name="Google Shape;789;p119"/>
          <p:cNvSpPr txBox="1"/>
          <p:nvPr/>
        </p:nvSpPr>
        <p:spPr>
          <a:xfrm>
            <a:off x="4813875" y="1337700"/>
            <a:ext cx="19284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2009</a:t>
            </a:r>
            <a:endParaRPr sz="1100"/>
          </a:p>
          <a:p>
            <a:pPr marL="0" marR="0" lvl="0" indent="0" algn="l" rtl="0">
              <a:spcBef>
                <a:spcPts val="0"/>
              </a:spcBef>
              <a:spcAft>
                <a:spcPts val="0"/>
              </a:spcAft>
              <a:buNone/>
            </a:pPr>
            <a:r>
              <a:rPr lang="en" sz="1400">
                <a:solidFill>
                  <a:schemeClr val="dk1"/>
                </a:solidFill>
              </a:rPr>
              <a:t>Launches Windows 7</a:t>
            </a:r>
            <a:endParaRPr sz="1100"/>
          </a:p>
          <a:p>
            <a:pPr marL="0" marR="0" lvl="0" indent="0" algn="l" rtl="0">
              <a:spcBef>
                <a:spcPts val="0"/>
              </a:spcBef>
              <a:spcAft>
                <a:spcPts val="0"/>
              </a:spcAft>
              <a:buNone/>
            </a:pPr>
            <a:r>
              <a:rPr lang="en" sz="1400">
                <a:solidFill>
                  <a:schemeClr val="dk1"/>
                </a:solidFill>
              </a:rPr>
              <a:t>Unveils Microsoft Bing</a:t>
            </a:r>
            <a:endParaRPr sz="1100"/>
          </a:p>
        </p:txBody>
      </p:sp>
      <p:sp>
        <p:nvSpPr>
          <p:cNvPr id="790" name="Google Shape;790;p119"/>
          <p:cNvSpPr txBox="1"/>
          <p:nvPr/>
        </p:nvSpPr>
        <p:spPr>
          <a:xfrm>
            <a:off x="5845963" y="2910674"/>
            <a:ext cx="2177760" cy="13849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2010</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Microsoft Azure</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Xbox Kinect</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Launces Windows Phone</a:t>
            </a:r>
            <a:endParaRPr sz="1100"/>
          </a:p>
          <a:p>
            <a:pPr marL="0" marR="0" lvl="0" indent="0" algn="l" rtl="0">
              <a:spcBef>
                <a:spcPts val="0"/>
              </a:spcBef>
              <a:spcAft>
                <a:spcPts val="0"/>
              </a:spcAft>
              <a:buNone/>
            </a:pPr>
            <a:endParaRPr sz="1400">
              <a:solidFill>
                <a:schemeClr val="dk1"/>
              </a:solidFill>
            </a:endParaRPr>
          </a:p>
          <a:p>
            <a:pPr marL="0" marR="0" lvl="0" indent="0" algn="l" rtl="0">
              <a:spcBef>
                <a:spcPts val="0"/>
              </a:spcBef>
              <a:spcAft>
                <a:spcPts val="0"/>
              </a:spcAft>
              <a:buNone/>
            </a:pPr>
            <a:endParaRPr sz="1400">
              <a:solidFill>
                <a:schemeClr val="dk1"/>
              </a:solidFill>
            </a:endParaRPr>
          </a:p>
        </p:txBody>
      </p:sp>
      <p:sp>
        <p:nvSpPr>
          <p:cNvPr id="791" name="Google Shape;791;p119"/>
          <p:cNvSpPr txBox="1"/>
          <p:nvPr/>
        </p:nvSpPr>
        <p:spPr>
          <a:xfrm>
            <a:off x="6742268" y="1344040"/>
            <a:ext cx="1773082"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2011</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Office 365</a:t>
            </a:r>
            <a:endParaRPr sz="1100"/>
          </a:p>
        </p:txBody>
      </p:sp>
      <p:sp>
        <p:nvSpPr>
          <p:cNvPr id="792" name="Google Shape;792;p119"/>
          <p:cNvSpPr/>
          <p:nvPr/>
        </p:nvSpPr>
        <p:spPr>
          <a:xfrm>
            <a:off x="1084919" y="2507065"/>
            <a:ext cx="6979024" cy="12235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93" name="Google Shape;793;p119"/>
          <p:cNvSpPr/>
          <p:nvPr/>
        </p:nvSpPr>
        <p:spPr>
          <a:xfrm>
            <a:off x="1082573" y="1310380"/>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4" name="Google Shape;794;p119"/>
          <p:cNvSpPr/>
          <p:nvPr/>
        </p:nvSpPr>
        <p:spPr>
          <a:xfrm>
            <a:off x="3092430" y="1310380"/>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5" name="Google Shape;795;p119"/>
          <p:cNvSpPr/>
          <p:nvPr/>
        </p:nvSpPr>
        <p:spPr>
          <a:xfrm>
            <a:off x="4747947" y="1310379"/>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6" name="Google Shape;796;p119"/>
          <p:cNvSpPr/>
          <p:nvPr/>
        </p:nvSpPr>
        <p:spPr>
          <a:xfrm>
            <a:off x="6705534" y="1310417"/>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7" name="Google Shape;797;p119"/>
          <p:cNvSpPr/>
          <p:nvPr/>
        </p:nvSpPr>
        <p:spPr>
          <a:xfrm>
            <a:off x="1461021" y="2595339"/>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8" name="Google Shape;798;p119"/>
          <p:cNvSpPr/>
          <p:nvPr/>
        </p:nvSpPr>
        <p:spPr>
          <a:xfrm>
            <a:off x="3715358" y="2595893"/>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799" name="Google Shape;799;p119"/>
          <p:cNvSpPr/>
          <p:nvPr/>
        </p:nvSpPr>
        <p:spPr>
          <a:xfrm>
            <a:off x="5734264" y="2595339"/>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0"/>
          <p:cNvSpPr txBox="1">
            <a:spLocks noGrp="1"/>
          </p:cNvSpPr>
          <p:nvPr>
            <p:ph type="title"/>
          </p:nvPr>
        </p:nvSpPr>
        <p:spPr>
          <a:xfrm>
            <a:off x="624938"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History</a:t>
            </a:r>
            <a:endParaRPr sz="3000">
              <a:latin typeface="Arial"/>
              <a:ea typeface="Arial"/>
              <a:cs typeface="Arial"/>
              <a:sym typeface="Arial"/>
            </a:endParaRPr>
          </a:p>
        </p:txBody>
      </p:sp>
      <p:sp>
        <p:nvSpPr>
          <p:cNvPr id="805" name="Google Shape;805;p120"/>
          <p:cNvSpPr txBox="1"/>
          <p:nvPr/>
        </p:nvSpPr>
        <p:spPr>
          <a:xfrm>
            <a:off x="1169121" y="2868191"/>
            <a:ext cx="1827717" cy="9694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2012</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Windows 8</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Microsoft Surface</a:t>
            </a:r>
            <a:endParaRPr sz="1100"/>
          </a:p>
        </p:txBody>
      </p:sp>
      <p:sp>
        <p:nvSpPr>
          <p:cNvPr id="806" name="Google Shape;806;p120"/>
          <p:cNvSpPr txBox="1"/>
          <p:nvPr/>
        </p:nvSpPr>
        <p:spPr>
          <a:xfrm>
            <a:off x="1643757" y="1092715"/>
            <a:ext cx="19608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2013</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Xbox One</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Outlook.com</a:t>
            </a:r>
            <a:endParaRPr sz="1100"/>
          </a:p>
        </p:txBody>
      </p:sp>
      <p:sp>
        <p:nvSpPr>
          <p:cNvPr id="807" name="Google Shape;807;p120"/>
          <p:cNvSpPr txBox="1"/>
          <p:nvPr/>
        </p:nvSpPr>
        <p:spPr>
          <a:xfrm>
            <a:off x="3116776" y="2877750"/>
            <a:ext cx="17415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2014</a:t>
            </a:r>
            <a:endParaRPr sz="1100"/>
          </a:p>
          <a:p>
            <a:pPr marL="0" marR="0" lvl="0" indent="0" algn="l" rtl="0">
              <a:spcBef>
                <a:spcPts val="0"/>
              </a:spcBef>
              <a:spcAft>
                <a:spcPts val="0"/>
              </a:spcAft>
              <a:buNone/>
            </a:pPr>
            <a:r>
              <a:rPr lang="en" sz="1400">
                <a:solidFill>
                  <a:schemeClr val="dk1"/>
                </a:solidFill>
              </a:rPr>
              <a:t>Satya Nadella succeeds Steve Ballmer as CEO</a:t>
            </a:r>
            <a:endParaRPr sz="1100"/>
          </a:p>
        </p:txBody>
      </p:sp>
      <p:sp>
        <p:nvSpPr>
          <p:cNvPr id="808" name="Google Shape;808;p120"/>
          <p:cNvSpPr txBox="1"/>
          <p:nvPr/>
        </p:nvSpPr>
        <p:spPr>
          <a:xfrm>
            <a:off x="3622416" y="1092725"/>
            <a:ext cx="2144700" cy="969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2015</a:t>
            </a:r>
            <a:endParaRPr sz="1100"/>
          </a:p>
          <a:p>
            <a:pPr marL="215900" marR="0" lvl="0" indent="-215900" algn="l" rtl="0">
              <a:spcBef>
                <a:spcPts val="0"/>
              </a:spcBef>
              <a:spcAft>
                <a:spcPts val="0"/>
              </a:spcAft>
              <a:buClr>
                <a:schemeClr val="dk1"/>
              </a:buClr>
              <a:buSzPts val="1400"/>
              <a:buChar char="•"/>
            </a:pPr>
            <a:r>
              <a:rPr lang="en" sz="1400">
                <a:solidFill>
                  <a:schemeClr val="dk1"/>
                </a:solidFill>
              </a:rPr>
              <a:t>Releases Windows 10</a:t>
            </a:r>
            <a:endParaRPr sz="1100"/>
          </a:p>
          <a:p>
            <a:pPr marL="215900" marR="0" lvl="0" indent="-215900" algn="l" rtl="0">
              <a:spcBef>
                <a:spcPts val="0"/>
              </a:spcBef>
              <a:spcAft>
                <a:spcPts val="0"/>
              </a:spcAft>
              <a:buClr>
                <a:schemeClr val="dk1"/>
              </a:buClr>
              <a:buSzPts val="1400"/>
              <a:buChar char="•"/>
            </a:pPr>
            <a:r>
              <a:rPr lang="en" sz="1400">
                <a:solidFill>
                  <a:schemeClr val="dk1"/>
                </a:solidFill>
              </a:rPr>
              <a:t>Opens first Microsoft Store in New York City</a:t>
            </a:r>
            <a:endParaRPr sz="1100"/>
          </a:p>
        </p:txBody>
      </p:sp>
      <p:sp>
        <p:nvSpPr>
          <p:cNvPr id="809" name="Google Shape;809;p120"/>
          <p:cNvSpPr txBox="1"/>
          <p:nvPr/>
        </p:nvSpPr>
        <p:spPr>
          <a:xfrm>
            <a:off x="4999908" y="2867271"/>
            <a:ext cx="2336243" cy="13849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2016</a:t>
            </a:r>
            <a:endParaRPr sz="1100"/>
          </a:p>
          <a:p>
            <a:pPr marL="215900" marR="0" lvl="0" indent="-215900" algn="l" rtl="0">
              <a:spcBef>
                <a:spcPts val="0"/>
              </a:spcBef>
              <a:spcAft>
                <a:spcPts val="0"/>
              </a:spcAft>
              <a:buClr>
                <a:schemeClr val="dk1"/>
              </a:buClr>
              <a:buSzPts val="1400"/>
              <a:buChar char="•"/>
            </a:pPr>
            <a:r>
              <a:rPr lang="en" sz="1400">
                <a:solidFill>
                  <a:schemeClr val="dk1"/>
                </a:solidFill>
              </a:rPr>
              <a:t>Announces Surface Studio and Surface Dial</a:t>
            </a:r>
            <a:endParaRPr sz="1100"/>
          </a:p>
          <a:p>
            <a:pPr marL="215900" marR="0" lvl="0" indent="-215900" algn="l" rtl="0">
              <a:spcBef>
                <a:spcPts val="0"/>
              </a:spcBef>
              <a:spcAft>
                <a:spcPts val="0"/>
              </a:spcAft>
              <a:buClr>
                <a:schemeClr val="dk1"/>
              </a:buClr>
              <a:buSzPts val="1400"/>
              <a:buChar char="•"/>
            </a:pPr>
            <a:r>
              <a:rPr lang="en" sz="1400">
                <a:solidFill>
                  <a:schemeClr val="dk1"/>
                </a:solidFill>
              </a:rPr>
              <a:t>Launches Microsoft Teams</a:t>
            </a:r>
            <a:endParaRPr sz="1100"/>
          </a:p>
          <a:p>
            <a:pPr marL="215900" marR="0" lvl="0" indent="-215900" algn="l" rtl="0">
              <a:spcBef>
                <a:spcPts val="0"/>
              </a:spcBef>
              <a:spcAft>
                <a:spcPts val="0"/>
              </a:spcAft>
              <a:buClr>
                <a:schemeClr val="dk1"/>
              </a:buClr>
              <a:buSzPts val="1400"/>
              <a:buChar char="•"/>
            </a:pPr>
            <a:r>
              <a:rPr lang="en" sz="1400">
                <a:solidFill>
                  <a:schemeClr val="dk1"/>
                </a:solidFill>
              </a:rPr>
              <a:t>Joined Linux Foundation as a Platinum member</a:t>
            </a:r>
            <a:endParaRPr sz="1100"/>
          </a:p>
        </p:txBody>
      </p:sp>
      <p:sp>
        <p:nvSpPr>
          <p:cNvPr id="810" name="Google Shape;810;p120"/>
          <p:cNvSpPr txBox="1"/>
          <p:nvPr/>
        </p:nvSpPr>
        <p:spPr>
          <a:xfrm>
            <a:off x="7466895" y="2889841"/>
            <a:ext cx="1566583" cy="9694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2019</a:t>
            </a:r>
            <a:endParaRPr sz="1100"/>
          </a:p>
          <a:p>
            <a:pPr marL="0" marR="0" lvl="0" indent="0" algn="l" rtl="0">
              <a:spcBef>
                <a:spcPts val="0"/>
              </a:spcBef>
              <a:spcAft>
                <a:spcPts val="0"/>
              </a:spcAft>
              <a:buNone/>
            </a:pPr>
            <a:r>
              <a:rPr lang="en" sz="1400">
                <a:solidFill>
                  <a:schemeClr val="dk1"/>
                </a:solidFill>
              </a:rPr>
              <a:t>Announces end of support for Windows 10 Mobile</a:t>
            </a:r>
            <a:endParaRPr sz="1100"/>
          </a:p>
        </p:txBody>
      </p:sp>
      <p:sp>
        <p:nvSpPr>
          <p:cNvPr id="811" name="Google Shape;811;p120"/>
          <p:cNvSpPr txBox="1"/>
          <p:nvPr/>
        </p:nvSpPr>
        <p:spPr>
          <a:xfrm>
            <a:off x="5863227" y="1092725"/>
            <a:ext cx="30666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rPr>
              <a:t>2018</a:t>
            </a:r>
            <a:endParaRPr sz="1100"/>
          </a:p>
          <a:p>
            <a:pPr marL="215900" marR="0" lvl="0" indent="-215900" algn="l" rtl="0">
              <a:spcBef>
                <a:spcPts val="0"/>
              </a:spcBef>
              <a:spcAft>
                <a:spcPts val="0"/>
              </a:spcAft>
              <a:buClr>
                <a:schemeClr val="dk1"/>
              </a:buClr>
              <a:buSzPts val="1400"/>
              <a:buChar char="•"/>
            </a:pPr>
            <a:r>
              <a:rPr lang="en" sz="1400">
                <a:solidFill>
                  <a:schemeClr val="dk1"/>
                </a:solidFill>
              </a:rPr>
              <a:t>Announces Project Mu</a:t>
            </a:r>
            <a:endParaRPr sz="1100"/>
          </a:p>
          <a:p>
            <a:pPr marL="215900" marR="0" lvl="0" indent="-215900" algn="l" rtl="0">
              <a:spcBef>
                <a:spcPts val="0"/>
              </a:spcBef>
              <a:spcAft>
                <a:spcPts val="0"/>
              </a:spcAft>
              <a:buClr>
                <a:schemeClr val="dk1"/>
              </a:buClr>
              <a:buSzPts val="1400"/>
              <a:buChar char="•"/>
            </a:pPr>
            <a:r>
              <a:rPr lang="en" sz="1400">
                <a:solidFill>
                  <a:schemeClr val="dk1"/>
                </a:solidFill>
              </a:rPr>
              <a:t>Announces open source implementation of Windows Forms and Windows Presentation Foundation</a:t>
            </a:r>
            <a:endParaRPr sz="1100"/>
          </a:p>
        </p:txBody>
      </p:sp>
      <p:sp>
        <p:nvSpPr>
          <p:cNvPr id="812" name="Google Shape;812;p120"/>
          <p:cNvSpPr/>
          <p:nvPr/>
        </p:nvSpPr>
        <p:spPr>
          <a:xfrm>
            <a:off x="1078779" y="2507437"/>
            <a:ext cx="6979024" cy="122350"/>
          </a:xfrm>
          <a:prstGeom prst="rightArrow">
            <a:avLst>
              <a:gd name="adj1" fmla="val 50000"/>
              <a:gd name="adj2" fmla="val 50000"/>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3" name="Google Shape;813;p120"/>
          <p:cNvSpPr/>
          <p:nvPr/>
        </p:nvSpPr>
        <p:spPr>
          <a:xfrm>
            <a:off x="1570059" y="1314856"/>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4" name="Google Shape;814;p120"/>
          <p:cNvSpPr/>
          <p:nvPr/>
        </p:nvSpPr>
        <p:spPr>
          <a:xfrm>
            <a:off x="3537569" y="1312510"/>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5" name="Google Shape;815;p120"/>
          <p:cNvSpPr/>
          <p:nvPr/>
        </p:nvSpPr>
        <p:spPr>
          <a:xfrm>
            <a:off x="5778267" y="1312559"/>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6" name="Google Shape;816;p120"/>
          <p:cNvSpPr/>
          <p:nvPr/>
        </p:nvSpPr>
        <p:spPr>
          <a:xfrm>
            <a:off x="1079199" y="2597072"/>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7" name="Google Shape;817;p120"/>
          <p:cNvSpPr/>
          <p:nvPr/>
        </p:nvSpPr>
        <p:spPr>
          <a:xfrm>
            <a:off x="3031930" y="2597848"/>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8" name="Google Shape;818;p120"/>
          <p:cNvSpPr/>
          <p:nvPr/>
        </p:nvSpPr>
        <p:spPr>
          <a:xfrm>
            <a:off x="4879528" y="2599411"/>
            <a:ext cx="73684" cy="1231279"/>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
        <p:nvSpPr>
          <p:cNvPr id="819" name="Google Shape;819;p120"/>
          <p:cNvSpPr/>
          <p:nvPr/>
        </p:nvSpPr>
        <p:spPr>
          <a:xfrm>
            <a:off x="7382831" y="2597123"/>
            <a:ext cx="73800" cy="12312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highlight>
                <a:srgbClr val="000000"/>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Structure of the Gadget Industry</a:t>
            </a:r>
            <a:endParaRPr/>
          </a:p>
        </p:txBody>
      </p:sp>
      <p:sp>
        <p:nvSpPr>
          <p:cNvPr id="349" name="Google Shape;349;p4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Engineers, designers </a:t>
            </a:r>
            <a:r>
              <a:rPr lang="en" sz="1800">
                <a:solidFill>
                  <a:srgbClr val="FFFFFF"/>
                </a:solidFill>
              </a:rPr>
              <a:t>marketers, salespeople, customer service reps, and finance personnel all work on existing familiar products to help improve them</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Low labour cost countries assist in reducing expenses</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Traditional categorizations are blurred: hardware, consumer electronics, telecommunications etc.</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Complex value chain involving multiple players, such as suppliers, manufacturing, marketing, etc.</a:t>
            </a:r>
            <a:endParaRPr sz="1800">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21"/>
          <p:cNvSpPr txBox="1">
            <a:spLocks noGrp="1"/>
          </p:cNvSpPr>
          <p:nvPr>
            <p:ph type="title"/>
          </p:nvPr>
        </p:nvSpPr>
        <p:spPr>
          <a:xfrm>
            <a:off x="75812" y="1"/>
            <a:ext cx="7886700" cy="797767"/>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Key Acquisitions</a:t>
            </a:r>
            <a:endParaRPr sz="3000">
              <a:latin typeface="Arial"/>
              <a:ea typeface="Arial"/>
              <a:cs typeface="Arial"/>
              <a:sym typeface="Arial"/>
            </a:endParaRPr>
          </a:p>
        </p:txBody>
      </p:sp>
      <p:sp>
        <p:nvSpPr>
          <p:cNvPr id="825" name="Google Shape;825;p121"/>
          <p:cNvSpPr txBox="1">
            <a:spLocks noGrp="1"/>
          </p:cNvSpPr>
          <p:nvPr>
            <p:ph type="body" idx="1"/>
          </p:nvPr>
        </p:nvSpPr>
        <p:spPr>
          <a:xfrm>
            <a:off x="245850" y="964099"/>
            <a:ext cx="8652300" cy="3767100"/>
          </a:xfrm>
          <a:prstGeom prst="rect">
            <a:avLst/>
          </a:prstGeom>
          <a:noFill/>
          <a:ln>
            <a:noFill/>
          </a:ln>
        </p:spPr>
        <p:txBody>
          <a:bodyPr spcFirstLastPara="1" wrap="square" lIns="68575" tIns="34275" rIns="68575" bIns="34275" anchor="t" anchorCtr="0">
            <a:noAutofit/>
          </a:bodyPr>
          <a:lstStyle/>
          <a:p>
            <a:pPr marL="88900" lvl="0" indent="0" algn="l" rtl="0">
              <a:lnSpc>
                <a:spcPct val="90000"/>
              </a:lnSpc>
              <a:spcBef>
                <a:spcPts val="0"/>
              </a:spcBef>
              <a:spcAft>
                <a:spcPts val="0"/>
              </a:spcAft>
              <a:buClr>
                <a:schemeClr val="dk1"/>
              </a:buClr>
              <a:buSzPts val="300"/>
              <a:buNone/>
            </a:pPr>
            <a:r>
              <a:rPr lang="en" sz="1800" b="1">
                <a:solidFill>
                  <a:schemeClr val="dk1"/>
                </a:solidFill>
                <a:latin typeface="Arial"/>
                <a:ea typeface="Arial"/>
                <a:cs typeface="Arial"/>
                <a:sym typeface="Arial"/>
              </a:rPr>
              <a:t>1987 - Forethought</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Founded in 1983, then later be known as Microsoft PowerPoint</a:t>
            </a:r>
            <a:endParaRPr sz="1400">
              <a:latin typeface="Arial"/>
              <a:ea typeface="Arial"/>
              <a:cs typeface="Arial"/>
              <a:sym typeface="Arial"/>
            </a:endParaRPr>
          </a:p>
          <a:p>
            <a:pPr marL="88900" lvl="0" indent="0" algn="l" rtl="0">
              <a:lnSpc>
                <a:spcPct val="90000"/>
              </a:lnSpc>
              <a:spcBef>
                <a:spcPts val="400"/>
              </a:spcBef>
              <a:spcAft>
                <a:spcPts val="0"/>
              </a:spcAft>
              <a:buClr>
                <a:schemeClr val="dk1"/>
              </a:buClr>
              <a:buSzPts val="300"/>
              <a:buNone/>
            </a:pPr>
            <a:r>
              <a:rPr lang="en" sz="1800" b="1">
                <a:solidFill>
                  <a:schemeClr val="dk1"/>
                </a:solidFill>
                <a:latin typeface="Arial"/>
                <a:ea typeface="Arial"/>
                <a:cs typeface="Arial"/>
                <a:sym typeface="Arial"/>
              </a:rPr>
              <a:t>1997 - Hotmail</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Acquired for $500 million</a:t>
            </a:r>
            <a:endParaRPr sz="1400">
              <a:latin typeface="Arial"/>
              <a:ea typeface="Arial"/>
              <a:cs typeface="Arial"/>
              <a:sym typeface="Arial"/>
            </a:endParaRPr>
          </a:p>
          <a:p>
            <a:pPr marL="88900" lvl="0" indent="0" algn="l" rtl="0">
              <a:lnSpc>
                <a:spcPct val="90000"/>
              </a:lnSpc>
              <a:spcBef>
                <a:spcPts val="400"/>
              </a:spcBef>
              <a:spcAft>
                <a:spcPts val="0"/>
              </a:spcAft>
              <a:buClr>
                <a:schemeClr val="dk1"/>
              </a:buClr>
              <a:buSzPts val="300"/>
              <a:buNone/>
            </a:pPr>
            <a:r>
              <a:rPr lang="en" sz="1800" b="1">
                <a:solidFill>
                  <a:schemeClr val="dk1"/>
                </a:solidFill>
                <a:latin typeface="Arial"/>
                <a:ea typeface="Arial"/>
                <a:cs typeface="Arial"/>
                <a:sym typeface="Arial"/>
              </a:rPr>
              <a:t>2000 - Visio Corporation</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Acquired for $1.375 billion</a:t>
            </a:r>
            <a:endParaRPr sz="1400">
              <a:latin typeface="Arial"/>
              <a:ea typeface="Arial"/>
              <a:cs typeface="Arial"/>
              <a:sym typeface="Arial"/>
            </a:endParaRPr>
          </a:p>
          <a:p>
            <a:pPr marL="88900" lvl="0" indent="0" algn="l" rtl="0">
              <a:lnSpc>
                <a:spcPct val="90000"/>
              </a:lnSpc>
              <a:spcBef>
                <a:spcPts val="400"/>
              </a:spcBef>
              <a:spcAft>
                <a:spcPts val="0"/>
              </a:spcAft>
              <a:buClr>
                <a:schemeClr val="dk1"/>
              </a:buClr>
              <a:buSzPts val="300"/>
              <a:buNone/>
            </a:pPr>
            <a:r>
              <a:rPr lang="en" sz="1800" b="1">
                <a:solidFill>
                  <a:schemeClr val="dk1"/>
                </a:solidFill>
                <a:latin typeface="Arial"/>
                <a:ea typeface="Arial"/>
                <a:cs typeface="Arial"/>
                <a:sym typeface="Arial"/>
              </a:rPr>
              <a:t>2002 - Navision</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Purchased for $1.33 billion; turned into a new division as Microsoft Business Solutions (now Microsoft Dynamics)</a:t>
            </a:r>
            <a:endParaRPr sz="1400">
              <a:latin typeface="Arial"/>
              <a:ea typeface="Arial"/>
              <a:cs typeface="Arial"/>
              <a:sym typeface="Arial"/>
            </a:endParaRPr>
          </a:p>
          <a:p>
            <a:pPr marL="88900" lvl="0" indent="0" algn="l" rtl="0">
              <a:lnSpc>
                <a:spcPct val="90000"/>
              </a:lnSpc>
              <a:spcBef>
                <a:spcPts val="400"/>
              </a:spcBef>
              <a:spcAft>
                <a:spcPts val="0"/>
              </a:spcAft>
              <a:buClr>
                <a:schemeClr val="dk1"/>
              </a:buClr>
              <a:buSzPts val="300"/>
              <a:buNone/>
            </a:pPr>
            <a:r>
              <a:rPr lang="en" sz="1800" b="1">
                <a:solidFill>
                  <a:schemeClr val="dk1"/>
                </a:solidFill>
                <a:latin typeface="Arial"/>
                <a:ea typeface="Arial"/>
                <a:cs typeface="Arial"/>
                <a:sym typeface="Arial"/>
              </a:rPr>
              <a:t>2011 - Skype Technologies</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Purchased for $8.5 billion; 32 times larger than its value</a:t>
            </a:r>
            <a:endParaRPr sz="1400">
              <a:latin typeface="Arial"/>
              <a:ea typeface="Arial"/>
              <a:cs typeface="Arial"/>
              <a:sym typeface="Arial"/>
            </a:endParaRPr>
          </a:p>
          <a:p>
            <a:pPr marL="88900" lvl="0" indent="0" algn="l" rtl="0">
              <a:lnSpc>
                <a:spcPct val="90000"/>
              </a:lnSpc>
              <a:spcBef>
                <a:spcPts val="400"/>
              </a:spcBef>
              <a:spcAft>
                <a:spcPts val="0"/>
              </a:spcAft>
              <a:buClr>
                <a:schemeClr val="dk1"/>
              </a:buClr>
              <a:buSzPts val="300"/>
              <a:buNone/>
            </a:pPr>
            <a:r>
              <a:rPr lang="en" sz="1800" b="1">
                <a:solidFill>
                  <a:schemeClr val="dk1"/>
                </a:solidFill>
                <a:latin typeface="Arial"/>
                <a:ea typeface="Arial"/>
                <a:cs typeface="Arial"/>
                <a:sym typeface="Arial"/>
              </a:rPr>
              <a:t>2013 - Nokia (Hardware Division)</a:t>
            </a:r>
            <a:endParaRPr sz="1800">
              <a:latin typeface="Arial"/>
              <a:ea typeface="Arial"/>
              <a:cs typeface="Arial"/>
              <a:sym typeface="Arial"/>
            </a:endParaRPr>
          </a:p>
          <a:p>
            <a:pPr marL="406400" lvl="1" indent="0" algn="l" rtl="0">
              <a:lnSpc>
                <a:spcPct val="90000"/>
              </a:lnSpc>
              <a:spcBef>
                <a:spcPts val="300"/>
              </a:spcBef>
              <a:spcAft>
                <a:spcPts val="0"/>
              </a:spcAft>
              <a:buClr>
                <a:schemeClr val="dk1"/>
              </a:buClr>
              <a:buSzPts val="1100"/>
              <a:buNone/>
            </a:pPr>
            <a:r>
              <a:rPr lang="en" sz="1400">
                <a:solidFill>
                  <a:schemeClr val="dk1"/>
                </a:solidFill>
                <a:latin typeface="Arial"/>
                <a:ea typeface="Arial"/>
                <a:cs typeface="Arial"/>
                <a:sym typeface="Arial"/>
              </a:rPr>
              <a:t>Formerly developed phones for Microsoft; highlights Microsoft’s move into hardware</a:t>
            </a:r>
            <a:endParaRPr sz="1400">
              <a:latin typeface="Arial"/>
              <a:ea typeface="Arial"/>
              <a:cs typeface="Arial"/>
              <a:sym typeface="Arial"/>
            </a:endParaRPr>
          </a:p>
          <a:p>
            <a:pPr marL="0" lvl="0" indent="0" algn="l" rtl="0">
              <a:lnSpc>
                <a:spcPct val="90000"/>
              </a:lnSpc>
              <a:spcBef>
                <a:spcPts val="0"/>
              </a:spcBef>
              <a:spcAft>
                <a:spcPts val="0"/>
              </a:spcAft>
              <a:buClr>
                <a:schemeClr val="dk1"/>
              </a:buClr>
              <a:buSzPts val="300"/>
              <a:buNone/>
            </a:pPr>
            <a:r>
              <a:rPr lang="en" sz="1500" b="1">
                <a:solidFill>
                  <a:schemeClr val="dk1"/>
                </a:solidFill>
              </a:rPr>
              <a:t>  </a:t>
            </a:r>
            <a:endParaRPr sz="11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22"/>
          <p:cNvSpPr txBox="1">
            <a:spLocks noGrp="1"/>
          </p:cNvSpPr>
          <p:nvPr>
            <p:ph type="title"/>
          </p:nvPr>
        </p:nvSpPr>
        <p:spPr>
          <a:xfrm>
            <a:off x="69979" y="0"/>
            <a:ext cx="7886700" cy="67180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Key Acquisitions</a:t>
            </a:r>
            <a:endParaRPr sz="3000">
              <a:latin typeface="Arial"/>
              <a:ea typeface="Arial"/>
              <a:cs typeface="Arial"/>
              <a:sym typeface="Arial"/>
            </a:endParaRPr>
          </a:p>
        </p:txBody>
      </p:sp>
      <p:sp>
        <p:nvSpPr>
          <p:cNvPr id="831" name="Google Shape;831;p122"/>
          <p:cNvSpPr txBox="1">
            <a:spLocks noGrp="1"/>
          </p:cNvSpPr>
          <p:nvPr>
            <p:ph type="body" idx="1"/>
          </p:nvPr>
        </p:nvSpPr>
        <p:spPr>
          <a:xfrm>
            <a:off x="314175" y="734700"/>
            <a:ext cx="8445300" cy="4408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00"/>
              <a:buNone/>
            </a:pPr>
            <a:r>
              <a:rPr lang="en" sz="1800" b="1">
                <a:solidFill>
                  <a:schemeClr val="dk1"/>
                </a:solidFill>
                <a:latin typeface="Arial"/>
                <a:ea typeface="Arial"/>
                <a:cs typeface="Arial"/>
                <a:sym typeface="Arial"/>
              </a:rPr>
              <a:t>2015 - </a:t>
            </a:r>
            <a:r>
              <a:rPr lang="en" sz="1800" b="1">
                <a:solidFill>
                  <a:srgbClr val="000000"/>
                </a:solidFill>
                <a:latin typeface="Arial"/>
                <a:ea typeface="Arial"/>
                <a:cs typeface="Arial"/>
                <a:sym typeface="Arial"/>
              </a:rPr>
              <a:t>Metanautix</a:t>
            </a:r>
            <a:endParaRPr sz="1800" b="1">
              <a:solidFill>
                <a:srgbClr val="000000"/>
              </a:solidFill>
              <a:latin typeface="Arial"/>
              <a:ea typeface="Arial"/>
              <a:cs typeface="Arial"/>
              <a:sym typeface="Arial"/>
            </a:endParaRPr>
          </a:p>
          <a:p>
            <a:pPr marL="355600" lvl="1" indent="0" algn="l" rtl="0">
              <a:lnSpc>
                <a:spcPct val="100000"/>
              </a:lnSpc>
              <a:spcBef>
                <a:spcPts val="400"/>
              </a:spcBef>
              <a:spcAft>
                <a:spcPts val="0"/>
              </a:spcAft>
              <a:buClr>
                <a:srgbClr val="000000"/>
              </a:buClr>
              <a:buSzPts val="1100"/>
              <a:buNone/>
            </a:pPr>
            <a:r>
              <a:rPr lang="en" sz="1400">
                <a:solidFill>
                  <a:srgbClr val="000000"/>
                </a:solidFill>
                <a:latin typeface="Arial"/>
                <a:ea typeface="Arial"/>
                <a:cs typeface="Arial"/>
                <a:sym typeface="Arial"/>
              </a:rPr>
              <a:t>Metanautix helps big companies to navigate their data</a:t>
            </a:r>
            <a:endParaRPr sz="1400" b="1">
              <a:solidFill>
                <a:schemeClr val="dk1"/>
              </a:solidFill>
              <a:latin typeface="Arial"/>
              <a:ea typeface="Arial"/>
              <a:cs typeface="Arial"/>
              <a:sym typeface="Arial"/>
            </a:endParaRPr>
          </a:p>
          <a:p>
            <a:pPr marL="0" lvl="0" indent="0" algn="l" rtl="0">
              <a:lnSpc>
                <a:spcPct val="100000"/>
              </a:lnSpc>
              <a:spcBef>
                <a:spcPts val="800"/>
              </a:spcBef>
              <a:spcAft>
                <a:spcPts val="0"/>
              </a:spcAft>
              <a:buClr>
                <a:schemeClr val="dk1"/>
              </a:buClr>
              <a:buSzPts val="300"/>
              <a:buNone/>
            </a:pPr>
            <a:r>
              <a:rPr lang="en" sz="1800" b="1">
                <a:solidFill>
                  <a:schemeClr val="dk1"/>
                </a:solidFill>
                <a:latin typeface="Arial"/>
                <a:ea typeface="Arial"/>
                <a:cs typeface="Arial"/>
                <a:sym typeface="Arial"/>
              </a:rPr>
              <a:t>2015 - Mobile Data Labs</a:t>
            </a:r>
            <a:endParaRPr sz="1800">
              <a:latin typeface="Arial"/>
              <a:ea typeface="Arial"/>
              <a:cs typeface="Arial"/>
              <a:sym typeface="Arial"/>
            </a:endParaRPr>
          </a:p>
          <a:p>
            <a:pPr marL="355600" lvl="1" indent="0" algn="l" rtl="0">
              <a:lnSpc>
                <a:spcPct val="100000"/>
              </a:lnSpc>
              <a:spcBef>
                <a:spcPts val="400"/>
              </a:spcBef>
              <a:spcAft>
                <a:spcPts val="0"/>
              </a:spcAft>
              <a:buClr>
                <a:schemeClr val="dk1"/>
              </a:buClr>
              <a:buSzPts val="1100"/>
              <a:buNone/>
            </a:pPr>
            <a:r>
              <a:rPr lang="en" sz="1400">
                <a:solidFill>
                  <a:schemeClr val="dk1"/>
                </a:solidFill>
                <a:latin typeface="Arial"/>
                <a:ea typeface="Arial"/>
                <a:cs typeface="Arial"/>
                <a:sym typeface="Arial"/>
              </a:rPr>
              <a:t>An intelligent productivity solutions for mobile professionals </a:t>
            </a:r>
            <a:endParaRPr sz="1400">
              <a:latin typeface="Arial"/>
              <a:ea typeface="Arial"/>
              <a:cs typeface="Arial"/>
              <a:sym typeface="Arial"/>
            </a:endParaRPr>
          </a:p>
          <a:p>
            <a:pPr marL="0" lvl="0" indent="0" algn="l" rtl="0">
              <a:lnSpc>
                <a:spcPct val="100000"/>
              </a:lnSpc>
              <a:spcBef>
                <a:spcPts val="800"/>
              </a:spcBef>
              <a:spcAft>
                <a:spcPts val="0"/>
              </a:spcAft>
              <a:buClr>
                <a:schemeClr val="dk1"/>
              </a:buClr>
              <a:buSzPts val="300"/>
              <a:buNone/>
            </a:pPr>
            <a:r>
              <a:rPr lang="en" sz="1800" b="1">
                <a:solidFill>
                  <a:schemeClr val="dk1"/>
                </a:solidFill>
                <a:latin typeface="Arial"/>
                <a:ea typeface="Arial"/>
                <a:cs typeface="Arial"/>
                <a:sym typeface="Arial"/>
              </a:rPr>
              <a:t>2016 - Swiftkey </a:t>
            </a:r>
            <a:endParaRPr sz="1800">
              <a:latin typeface="Arial"/>
              <a:ea typeface="Arial"/>
              <a:cs typeface="Arial"/>
              <a:sym typeface="Arial"/>
            </a:endParaRPr>
          </a:p>
          <a:p>
            <a:pPr marL="355600" lvl="1" indent="0" algn="l" rtl="0">
              <a:lnSpc>
                <a:spcPct val="100000"/>
              </a:lnSpc>
              <a:spcBef>
                <a:spcPts val="400"/>
              </a:spcBef>
              <a:spcAft>
                <a:spcPts val="0"/>
              </a:spcAft>
              <a:buClr>
                <a:schemeClr val="dk1"/>
              </a:buClr>
              <a:buSzPts val="1100"/>
              <a:buNone/>
            </a:pPr>
            <a:r>
              <a:rPr lang="en" sz="1400">
                <a:solidFill>
                  <a:schemeClr val="dk1"/>
                </a:solidFill>
                <a:latin typeface="Arial"/>
                <a:ea typeface="Arial"/>
                <a:cs typeface="Arial"/>
                <a:sym typeface="Arial"/>
              </a:rPr>
              <a:t>A start-up company that makes keyboard apps for Android and iOS devices </a:t>
            </a:r>
            <a:endParaRPr sz="1400">
              <a:latin typeface="Arial"/>
              <a:ea typeface="Arial"/>
              <a:cs typeface="Arial"/>
              <a:sym typeface="Arial"/>
            </a:endParaRPr>
          </a:p>
          <a:p>
            <a:pPr marL="0" lvl="0" indent="0" algn="l" rtl="0">
              <a:lnSpc>
                <a:spcPct val="100000"/>
              </a:lnSpc>
              <a:spcBef>
                <a:spcPts val="800"/>
              </a:spcBef>
              <a:spcAft>
                <a:spcPts val="0"/>
              </a:spcAft>
              <a:buClr>
                <a:schemeClr val="dk1"/>
              </a:buClr>
              <a:buSzPts val="300"/>
              <a:buNone/>
            </a:pPr>
            <a:r>
              <a:rPr lang="en" sz="1800" b="1">
                <a:solidFill>
                  <a:schemeClr val="dk1"/>
                </a:solidFill>
                <a:latin typeface="Arial"/>
                <a:ea typeface="Arial"/>
                <a:cs typeface="Arial"/>
                <a:sym typeface="Arial"/>
              </a:rPr>
              <a:t>2016 - Xamarin</a:t>
            </a:r>
            <a:endParaRPr sz="1800">
              <a:latin typeface="Arial"/>
              <a:ea typeface="Arial"/>
              <a:cs typeface="Arial"/>
              <a:sym typeface="Arial"/>
            </a:endParaRPr>
          </a:p>
          <a:p>
            <a:pPr marL="355600" lvl="1" indent="0" algn="l" rtl="0">
              <a:lnSpc>
                <a:spcPct val="100000"/>
              </a:lnSpc>
              <a:spcBef>
                <a:spcPts val="400"/>
              </a:spcBef>
              <a:spcAft>
                <a:spcPts val="0"/>
              </a:spcAft>
              <a:buClr>
                <a:schemeClr val="dk1"/>
              </a:buClr>
              <a:buSzPts val="1100"/>
              <a:buNone/>
            </a:pPr>
            <a:r>
              <a:rPr lang="en" sz="1400">
                <a:solidFill>
                  <a:schemeClr val="dk1"/>
                </a:solidFill>
                <a:latin typeface="Arial"/>
                <a:ea typeface="Arial"/>
                <a:cs typeface="Arial"/>
                <a:sym typeface="Arial"/>
              </a:rPr>
              <a:t>Allows developers to build fully native apps across several platforms from a single shared code base</a:t>
            </a:r>
            <a:endParaRPr sz="1400">
              <a:latin typeface="Arial"/>
              <a:ea typeface="Arial"/>
              <a:cs typeface="Arial"/>
              <a:sym typeface="Arial"/>
            </a:endParaRPr>
          </a:p>
          <a:p>
            <a:pPr marL="50800" lvl="0" indent="0" algn="l" rtl="0">
              <a:lnSpc>
                <a:spcPct val="100000"/>
              </a:lnSpc>
              <a:spcBef>
                <a:spcPts val="300"/>
              </a:spcBef>
              <a:spcAft>
                <a:spcPts val="0"/>
              </a:spcAft>
              <a:buClr>
                <a:schemeClr val="dk1"/>
              </a:buClr>
              <a:buSzPts val="300"/>
              <a:buNone/>
            </a:pPr>
            <a:r>
              <a:rPr lang="en" sz="1800" b="1">
                <a:solidFill>
                  <a:schemeClr val="dk1"/>
                </a:solidFill>
                <a:latin typeface="Arial"/>
                <a:ea typeface="Arial"/>
                <a:cs typeface="Arial"/>
                <a:sym typeface="Arial"/>
              </a:rPr>
              <a:t>2016 - Linkedln</a:t>
            </a:r>
            <a:r>
              <a:rPr lang="en" sz="1500" b="1">
                <a:solidFill>
                  <a:schemeClr val="dk1"/>
                </a:solidFill>
                <a:latin typeface="Arial"/>
                <a:ea typeface="Arial"/>
                <a:cs typeface="Arial"/>
                <a:sym typeface="Arial"/>
              </a:rPr>
              <a:t> </a:t>
            </a:r>
            <a:endParaRPr sz="1500">
              <a:latin typeface="Arial"/>
              <a:ea typeface="Arial"/>
              <a:cs typeface="Arial"/>
              <a:sym typeface="Arial"/>
            </a:endParaRPr>
          </a:p>
          <a:p>
            <a:pPr marL="406400" lvl="1" indent="0" algn="l" rtl="0">
              <a:lnSpc>
                <a:spcPct val="100000"/>
              </a:lnSpc>
              <a:spcBef>
                <a:spcPts val="300"/>
              </a:spcBef>
              <a:spcAft>
                <a:spcPts val="0"/>
              </a:spcAft>
              <a:buClr>
                <a:schemeClr val="dk1"/>
              </a:buClr>
              <a:buSzPts val="1100"/>
              <a:buNone/>
            </a:pPr>
            <a:r>
              <a:rPr lang="en" sz="1400">
                <a:solidFill>
                  <a:schemeClr val="dk1"/>
                </a:solidFill>
                <a:latin typeface="Arial"/>
                <a:ea typeface="Arial"/>
                <a:cs typeface="Arial"/>
                <a:sym typeface="Arial"/>
              </a:rPr>
              <a:t>Acquired for $26.2 Billion </a:t>
            </a:r>
            <a:endParaRPr sz="1400">
              <a:latin typeface="Arial"/>
              <a:ea typeface="Arial"/>
              <a:cs typeface="Arial"/>
              <a:sym typeface="Arial"/>
            </a:endParaRPr>
          </a:p>
          <a:p>
            <a:pPr marL="0" lvl="0" indent="0" algn="l" rtl="0">
              <a:lnSpc>
                <a:spcPct val="100000"/>
              </a:lnSpc>
              <a:spcBef>
                <a:spcPts val="300"/>
              </a:spcBef>
              <a:spcAft>
                <a:spcPts val="0"/>
              </a:spcAft>
              <a:buClr>
                <a:schemeClr val="dk1"/>
              </a:buClr>
              <a:buSzPts val="1400"/>
              <a:buNone/>
            </a:pPr>
            <a:r>
              <a:rPr lang="en" sz="1800" b="1">
                <a:solidFill>
                  <a:schemeClr val="dk1"/>
                </a:solidFill>
                <a:latin typeface="Arial"/>
                <a:ea typeface="Arial"/>
                <a:cs typeface="Arial"/>
                <a:sym typeface="Arial"/>
              </a:rPr>
              <a:t>2017 - Cloudyn</a:t>
            </a:r>
            <a:r>
              <a:rPr lang="en" sz="1500" b="1">
                <a:solidFill>
                  <a:schemeClr val="dk1"/>
                </a:solidFill>
                <a:latin typeface="Arial"/>
                <a:ea typeface="Arial"/>
                <a:cs typeface="Arial"/>
                <a:sym typeface="Arial"/>
              </a:rPr>
              <a:t> </a:t>
            </a:r>
            <a:endParaRPr sz="1500">
              <a:latin typeface="Arial"/>
              <a:ea typeface="Arial"/>
              <a:cs typeface="Arial"/>
              <a:sym typeface="Arial"/>
            </a:endParaRPr>
          </a:p>
          <a:p>
            <a:pPr marL="342900" lvl="0" indent="0" algn="l" rtl="0">
              <a:lnSpc>
                <a:spcPct val="100000"/>
              </a:lnSpc>
              <a:spcBef>
                <a:spcPts val="300"/>
              </a:spcBef>
              <a:spcAft>
                <a:spcPts val="0"/>
              </a:spcAft>
              <a:buClr>
                <a:schemeClr val="dk1"/>
              </a:buClr>
              <a:buSzPts val="1100"/>
              <a:buNone/>
            </a:pPr>
            <a:r>
              <a:rPr lang="en" sz="1400">
                <a:solidFill>
                  <a:schemeClr val="dk1"/>
                </a:solidFill>
                <a:latin typeface="Arial"/>
                <a:ea typeface="Arial"/>
                <a:cs typeface="Arial"/>
                <a:sym typeface="Arial"/>
              </a:rPr>
              <a:t>Israeli cloud startup that helps customers manage their cloud billing across multiple clouds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500"/>
              <a:buNone/>
            </a:pPr>
            <a:r>
              <a:rPr lang="en" sz="1800" b="1">
                <a:solidFill>
                  <a:schemeClr val="dk1"/>
                </a:solidFill>
                <a:latin typeface="Arial"/>
                <a:ea typeface="Arial"/>
                <a:cs typeface="Arial"/>
                <a:sym typeface="Arial"/>
              </a:rPr>
              <a:t>2018 - GitHub</a:t>
            </a:r>
            <a:endParaRPr sz="1800">
              <a:latin typeface="Arial"/>
              <a:ea typeface="Arial"/>
              <a:cs typeface="Arial"/>
              <a:sym typeface="Arial"/>
            </a:endParaRPr>
          </a:p>
          <a:p>
            <a:pPr marL="444500" lvl="1" indent="0" algn="l" rtl="0">
              <a:lnSpc>
                <a:spcPct val="100000"/>
              </a:lnSpc>
              <a:spcBef>
                <a:spcPts val="0"/>
              </a:spcBef>
              <a:spcAft>
                <a:spcPts val="0"/>
              </a:spcAft>
              <a:buClr>
                <a:schemeClr val="dk1"/>
              </a:buClr>
              <a:buSzPts val="1100"/>
              <a:buNone/>
            </a:pPr>
            <a:r>
              <a:rPr lang="en" sz="1400">
                <a:solidFill>
                  <a:schemeClr val="dk1"/>
                </a:solidFill>
                <a:latin typeface="Arial"/>
                <a:ea typeface="Arial"/>
                <a:cs typeface="Arial"/>
                <a:sym typeface="Arial"/>
              </a:rPr>
              <a:t>Acquired for $7.5 billion</a:t>
            </a:r>
            <a:endParaRPr sz="1400">
              <a:latin typeface="Arial"/>
              <a:ea typeface="Arial"/>
              <a:cs typeface="Arial"/>
              <a:sym typeface="Arial"/>
            </a:endParaRPr>
          </a:p>
          <a:p>
            <a:pPr marL="177800" lvl="0" indent="-76200" algn="l" rtl="0">
              <a:lnSpc>
                <a:spcPct val="90000"/>
              </a:lnSpc>
              <a:spcBef>
                <a:spcPts val="800"/>
              </a:spcBef>
              <a:spcAft>
                <a:spcPts val="0"/>
              </a:spcAft>
              <a:buClr>
                <a:schemeClr val="dk1"/>
              </a:buClr>
              <a:buSzPts val="1500"/>
              <a:buNone/>
            </a:pPr>
            <a:endParaRPr sz="1500">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CFDF8"/>
        </a:solidFill>
        <a:effectLst/>
      </p:bgPr>
    </p:bg>
    <p:spTree>
      <p:nvGrpSpPr>
        <p:cNvPr id="1" name="Shape 836"/>
        <p:cNvGrpSpPr/>
        <p:nvPr/>
      </p:nvGrpSpPr>
      <p:grpSpPr>
        <a:xfrm>
          <a:off x="0" y="0"/>
          <a:ext cx="0" cy="0"/>
          <a:chOff x="0" y="0"/>
          <a:chExt cx="0" cy="0"/>
        </a:xfrm>
      </p:grpSpPr>
      <p:pic>
        <p:nvPicPr>
          <p:cNvPr id="837" name="Google Shape;837;p123"/>
          <p:cNvPicPr preferRelativeResize="0"/>
          <p:nvPr/>
        </p:nvPicPr>
        <p:blipFill rotWithShape="1">
          <a:blip r:embed="rId3">
            <a:alphaModFix/>
          </a:blip>
          <a:srcRect/>
          <a:stretch/>
        </p:blipFill>
        <p:spPr>
          <a:xfrm>
            <a:off x="3258059" y="1667435"/>
            <a:ext cx="5885941" cy="3476065"/>
          </a:xfrm>
          <a:prstGeom prst="rect">
            <a:avLst/>
          </a:prstGeom>
          <a:noFill/>
          <a:ln>
            <a:noFill/>
          </a:ln>
        </p:spPr>
      </p:pic>
      <p:sp>
        <p:nvSpPr>
          <p:cNvPr id="838" name="Google Shape;838;p123"/>
          <p:cNvSpPr txBox="1">
            <a:spLocks noGrp="1"/>
          </p:cNvSpPr>
          <p:nvPr>
            <p:ph type="title"/>
          </p:nvPr>
        </p:nvSpPr>
        <p:spPr>
          <a:xfrm>
            <a:off x="219750" y="68673"/>
            <a:ext cx="7835400" cy="700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39" name="Google Shape;839;p123"/>
          <p:cNvSpPr txBox="1">
            <a:spLocks noGrp="1"/>
          </p:cNvSpPr>
          <p:nvPr>
            <p:ph type="body" idx="1"/>
          </p:nvPr>
        </p:nvSpPr>
        <p:spPr>
          <a:xfrm>
            <a:off x="484449" y="816444"/>
            <a:ext cx="4871100" cy="32634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200"/>
              <a:buNone/>
            </a:pPr>
            <a:r>
              <a:rPr lang="en" sz="2200" b="1">
                <a:latin typeface="Arial"/>
                <a:ea typeface="Arial"/>
                <a:cs typeface="Arial"/>
                <a:sym typeface="Arial"/>
              </a:rPr>
              <a:t>Satya Nadella </a:t>
            </a:r>
            <a:r>
              <a:rPr lang="en" sz="2200">
                <a:latin typeface="Arial"/>
                <a:ea typeface="Arial"/>
                <a:cs typeface="Arial"/>
                <a:sym typeface="Arial"/>
              </a:rPr>
              <a:t>(CEO, 2014 – present)</a:t>
            </a:r>
            <a:endParaRPr sz="11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Led Microsoft’s move to cloud computing and the development of one of the largest cloud infrastructures in the world as President, Server and Tools</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Emphasized openness to working with Microsoft’s competitors (e.g. Apple, IBM, Linux)</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Lead a series of high-profile acquisitions (e.g. Mojang, Linkedin, Github)</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Also serves on the Board of Directors of Starbucks Corporation</a:t>
            </a:r>
            <a:endParaRPr sz="1400">
              <a:latin typeface="Arial"/>
              <a:ea typeface="Arial"/>
              <a:cs typeface="Arial"/>
              <a:sym typeface="Arial"/>
            </a:endParaRPr>
          </a:p>
          <a:p>
            <a:pPr marL="177800" lvl="0" indent="-177800" algn="l" rtl="0">
              <a:lnSpc>
                <a:spcPct val="115000"/>
              </a:lnSpc>
              <a:spcBef>
                <a:spcPts val="0"/>
              </a:spcBef>
              <a:spcAft>
                <a:spcPts val="0"/>
              </a:spcAft>
              <a:buClr>
                <a:srgbClr val="000000"/>
              </a:buClr>
              <a:buSzPts val="1400"/>
              <a:buChar char="•"/>
            </a:pPr>
            <a:r>
              <a:rPr lang="en" sz="1400" b="1">
                <a:solidFill>
                  <a:srgbClr val="000000"/>
                </a:solidFill>
                <a:latin typeface="Arial"/>
                <a:ea typeface="Arial"/>
                <a:cs typeface="Arial"/>
                <a:sym typeface="Arial"/>
              </a:rPr>
              <a:t>Education</a:t>
            </a:r>
            <a:endParaRPr sz="1400" b="1">
              <a:solidFill>
                <a:srgbClr val="000000"/>
              </a:solidFill>
              <a:latin typeface="Arial"/>
              <a:ea typeface="Arial"/>
              <a:cs typeface="Arial"/>
              <a:sym typeface="Arial"/>
            </a:endParaRPr>
          </a:p>
          <a:p>
            <a:pPr marL="520700" lvl="1" indent="-177800" algn="l" rtl="0">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Earned a bachelor’s degree in electrical engineering from Mangalore University, a master’s degree in computer science from the University of Wisconsin – Milwaukee and a master’s degree in business administration from the University of Chicago</a:t>
            </a:r>
            <a:endParaRPr sz="1400">
              <a:solidFill>
                <a:srgbClr val="000000"/>
              </a:solidFill>
              <a:latin typeface="Arial"/>
              <a:ea typeface="Arial"/>
              <a:cs typeface="Arial"/>
              <a:sym typeface="Arial"/>
            </a:endParaRPr>
          </a:p>
          <a:p>
            <a:pPr marL="177800" lvl="0" indent="-50800" algn="l" rtl="0">
              <a:lnSpc>
                <a:spcPct val="80000"/>
              </a:lnSpc>
              <a:spcBef>
                <a:spcPts val="800"/>
              </a:spcBef>
              <a:spcAft>
                <a:spcPts val="0"/>
              </a:spcAft>
              <a:buClr>
                <a:schemeClr val="dk1"/>
              </a:buClr>
              <a:buSzPts val="1900"/>
              <a:buNone/>
            </a:pPr>
            <a:endParaRPr sz="14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24"/>
          <p:cNvPicPr preferRelativeResize="0"/>
          <p:nvPr/>
        </p:nvPicPr>
        <p:blipFill rotWithShape="1">
          <a:blip r:embed="rId3">
            <a:alphaModFix/>
          </a:blip>
          <a:srcRect/>
          <a:stretch/>
        </p:blipFill>
        <p:spPr>
          <a:xfrm>
            <a:off x="5272817" y="1268016"/>
            <a:ext cx="3871182" cy="3875483"/>
          </a:xfrm>
          <a:prstGeom prst="rect">
            <a:avLst/>
          </a:prstGeom>
          <a:noFill/>
          <a:ln>
            <a:noFill/>
          </a:ln>
        </p:spPr>
      </p:pic>
      <p:sp>
        <p:nvSpPr>
          <p:cNvPr id="846" name="Google Shape;846;p124"/>
          <p:cNvSpPr txBox="1">
            <a:spLocks noGrp="1"/>
          </p:cNvSpPr>
          <p:nvPr>
            <p:ph type="title"/>
          </p:nvPr>
        </p:nvSpPr>
        <p:spPr>
          <a:xfrm>
            <a:off x="168550" y="95323"/>
            <a:ext cx="7818000" cy="659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47" name="Google Shape;847;p124"/>
          <p:cNvSpPr txBox="1">
            <a:spLocks noGrp="1"/>
          </p:cNvSpPr>
          <p:nvPr>
            <p:ph type="body" idx="1"/>
          </p:nvPr>
        </p:nvSpPr>
        <p:spPr>
          <a:xfrm>
            <a:off x="463824" y="967894"/>
            <a:ext cx="54090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None/>
            </a:pPr>
            <a:r>
              <a:rPr lang="en" sz="2200" b="1">
                <a:latin typeface="Arial"/>
                <a:ea typeface="Arial"/>
                <a:cs typeface="Arial"/>
                <a:sym typeface="Arial"/>
              </a:rPr>
              <a:t>Chris Capossela </a:t>
            </a:r>
            <a:r>
              <a:rPr lang="en" sz="2200">
                <a:latin typeface="Arial"/>
                <a:ea typeface="Arial"/>
                <a:cs typeface="Arial"/>
                <a:sym typeface="Arial"/>
              </a:rPr>
              <a:t>(Executive VP of Consumer Business, CMO, 2014 - present)</a:t>
            </a:r>
            <a:endParaRPr sz="2200">
              <a:latin typeface="Arial"/>
              <a:ea typeface="Arial"/>
              <a:cs typeface="Arial"/>
              <a:sym typeface="Arial"/>
            </a:endParaRPr>
          </a:p>
          <a:p>
            <a:pPr marL="177800" lvl="0" indent="-152400" algn="l" rtl="0">
              <a:lnSpc>
                <a:spcPct val="90000"/>
              </a:lnSpc>
              <a:spcBef>
                <a:spcPts val="800"/>
              </a:spcBef>
              <a:spcAft>
                <a:spcPts val="0"/>
              </a:spcAft>
              <a:buClr>
                <a:schemeClr val="dk1"/>
              </a:buClr>
              <a:buSzPts val="1400"/>
              <a:buChar char="•"/>
            </a:pPr>
            <a:r>
              <a:rPr lang="en" sz="1400">
                <a:latin typeface="Arial"/>
                <a:ea typeface="Arial"/>
                <a:cs typeface="Arial"/>
                <a:sym typeface="Arial"/>
              </a:rPr>
              <a:t>Led Microsoft business for Microsoft’s EMEA region in 1999</a:t>
            </a:r>
            <a:endParaRPr sz="1400">
              <a:latin typeface="Arial"/>
              <a:ea typeface="Arial"/>
              <a:cs typeface="Arial"/>
              <a:sym typeface="Arial"/>
            </a:endParaRPr>
          </a:p>
          <a:p>
            <a:pPr marL="177800" lvl="0" indent="-152400" algn="l" rtl="0">
              <a:lnSpc>
                <a:spcPct val="90000"/>
              </a:lnSpc>
              <a:spcBef>
                <a:spcPts val="800"/>
              </a:spcBef>
              <a:spcAft>
                <a:spcPts val="0"/>
              </a:spcAft>
              <a:buClr>
                <a:schemeClr val="dk1"/>
              </a:buClr>
              <a:buSzPts val="1400"/>
              <a:buChar char="•"/>
            </a:pPr>
            <a:r>
              <a:rPr lang="en" sz="1400">
                <a:latin typeface="Arial"/>
                <a:ea typeface="Arial"/>
                <a:cs typeface="Arial"/>
                <a:sym typeface="Arial"/>
              </a:rPr>
              <a:t>Assumed leadership of Microsoft Project in 2001</a:t>
            </a:r>
            <a:endParaRPr sz="1400">
              <a:latin typeface="Arial"/>
              <a:ea typeface="Arial"/>
              <a:cs typeface="Arial"/>
              <a:sym typeface="Arial"/>
            </a:endParaRPr>
          </a:p>
          <a:p>
            <a:pPr marL="177800" lvl="0" indent="-152400" algn="l" rtl="0">
              <a:lnSpc>
                <a:spcPct val="90000"/>
              </a:lnSpc>
              <a:spcBef>
                <a:spcPts val="800"/>
              </a:spcBef>
              <a:spcAft>
                <a:spcPts val="0"/>
              </a:spcAft>
              <a:buClr>
                <a:schemeClr val="dk1"/>
              </a:buClr>
              <a:buSzPts val="1400"/>
              <a:buChar char="•"/>
            </a:pPr>
            <a:r>
              <a:rPr lang="en" sz="1400">
                <a:latin typeface="Arial"/>
                <a:ea typeface="Arial"/>
                <a:cs typeface="Arial"/>
                <a:sym typeface="Arial"/>
              </a:rPr>
              <a:t>Promoted to corporate Vice President of Microsoft Office division in 2003</a:t>
            </a:r>
            <a:endParaRPr sz="1400">
              <a:latin typeface="Arial"/>
              <a:ea typeface="Arial"/>
              <a:cs typeface="Arial"/>
              <a:sym typeface="Arial"/>
            </a:endParaRPr>
          </a:p>
          <a:p>
            <a:pPr marL="177800" lvl="0" indent="-152400" algn="l" rtl="0">
              <a:lnSpc>
                <a:spcPct val="90000"/>
              </a:lnSpc>
              <a:spcBef>
                <a:spcPts val="800"/>
              </a:spcBef>
              <a:spcAft>
                <a:spcPts val="0"/>
              </a:spcAft>
              <a:buClr>
                <a:schemeClr val="dk1"/>
              </a:buClr>
              <a:buSzPts val="1400"/>
              <a:buChar char="•"/>
            </a:pPr>
            <a:r>
              <a:rPr lang="en" sz="1400">
                <a:latin typeface="Arial"/>
                <a:ea typeface="Arial"/>
                <a:cs typeface="Arial"/>
                <a:sym typeface="Arial"/>
              </a:rPr>
              <a:t>Oversees marketing across all Microsoft product, services, research, brand, advertising, and corporate communications</a:t>
            </a:r>
            <a:endParaRPr sz="1400">
              <a:latin typeface="Arial"/>
              <a:ea typeface="Arial"/>
              <a:cs typeface="Arial"/>
              <a:sym typeface="Arial"/>
            </a:endParaRPr>
          </a:p>
          <a:p>
            <a:pPr marL="177800" lvl="0" indent="-177800" algn="l" rtl="0">
              <a:lnSpc>
                <a:spcPct val="115000"/>
              </a:lnSpc>
              <a:spcBef>
                <a:spcPts val="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115000"/>
              </a:lnSpc>
              <a:spcBef>
                <a:spcPts val="0"/>
              </a:spcBef>
              <a:spcAft>
                <a:spcPts val="0"/>
              </a:spcAft>
              <a:buSzPts val="1400"/>
              <a:buChar char="•"/>
            </a:pPr>
            <a:r>
              <a:rPr lang="en" sz="1400">
                <a:latin typeface="Arial"/>
                <a:ea typeface="Arial"/>
                <a:cs typeface="Arial"/>
                <a:sym typeface="Arial"/>
              </a:rPr>
              <a:t>Holds a bachelor’s degree in computer science and economics from Harvard University</a:t>
            </a:r>
            <a:endParaRPr sz="1400">
              <a:latin typeface="Arial"/>
              <a:ea typeface="Arial"/>
              <a:cs typeface="Arial"/>
              <a:sym typeface="Arial"/>
            </a:endParaRPr>
          </a:p>
          <a:p>
            <a:pPr marL="177800" lvl="0" indent="-38100" algn="l" rtl="0">
              <a:lnSpc>
                <a:spcPct val="90000"/>
              </a:lnSpc>
              <a:spcBef>
                <a:spcPts val="2100"/>
              </a:spcBef>
              <a:spcAft>
                <a:spcPts val="0"/>
              </a:spcAft>
              <a:buClr>
                <a:schemeClr val="dk1"/>
              </a:buClr>
              <a:buSzPts val="2100"/>
              <a:buNone/>
            </a:pPr>
            <a:endParaRPr sz="1100"/>
          </a:p>
          <a:p>
            <a:pPr marL="0" lvl="0" indent="0" algn="l" rtl="0">
              <a:lnSpc>
                <a:spcPct val="90000"/>
              </a:lnSpc>
              <a:spcBef>
                <a:spcPts val="800"/>
              </a:spcBef>
              <a:spcAft>
                <a:spcPts val="0"/>
              </a:spcAft>
              <a:buClr>
                <a:schemeClr val="dk1"/>
              </a:buClr>
              <a:buSzPts val="2100"/>
              <a:buNone/>
            </a:pPr>
            <a:endParaRPr sz="11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852"/>
        <p:cNvGrpSpPr/>
        <p:nvPr/>
      </p:nvGrpSpPr>
      <p:grpSpPr>
        <a:xfrm>
          <a:off x="0" y="0"/>
          <a:ext cx="0" cy="0"/>
          <a:chOff x="0" y="0"/>
          <a:chExt cx="0" cy="0"/>
        </a:xfrm>
      </p:grpSpPr>
      <p:pic>
        <p:nvPicPr>
          <p:cNvPr id="853" name="Google Shape;853;p125"/>
          <p:cNvPicPr preferRelativeResize="0"/>
          <p:nvPr/>
        </p:nvPicPr>
        <p:blipFill rotWithShape="1">
          <a:blip r:embed="rId3">
            <a:alphaModFix/>
          </a:blip>
          <a:srcRect/>
          <a:stretch/>
        </p:blipFill>
        <p:spPr>
          <a:xfrm>
            <a:off x="4985518" y="1574541"/>
            <a:ext cx="4132869" cy="3568959"/>
          </a:xfrm>
          <a:prstGeom prst="rect">
            <a:avLst/>
          </a:prstGeom>
          <a:noFill/>
          <a:ln>
            <a:noFill/>
          </a:ln>
        </p:spPr>
      </p:pic>
      <p:sp>
        <p:nvSpPr>
          <p:cNvPr id="854" name="Google Shape;854;p125"/>
          <p:cNvSpPr txBox="1">
            <a:spLocks noGrp="1"/>
          </p:cNvSpPr>
          <p:nvPr>
            <p:ph type="title"/>
          </p:nvPr>
        </p:nvSpPr>
        <p:spPr>
          <a:xfrm>
            <a:off x="257825" y="-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55" name="Google Shape;855;p125"/>
          <p:cNvSpPr txBox="1">
            <a:spLocks noGrp="1"/>
          </p:cNvSpPr>
          <p:nvPr>
            <p:ph type="body" idx="1"/>
          </p:nvPr>
        </p:nvSpPr>
        <p:spPr>
          <a:xfrm>
            <a:off x="505025" y="1110944"/>
            <a:ext cx="5093100" cy="326340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dk1"/>
              </a:buClr>
              <a:buSzPts val="2200"/>
              <a:buNone/>
            </a:pPr>
            <a:r>
              <a:rPr lang="en" sz="2200" b="1">
                <a:latin typeface="Arial"/>
                <a:ea typeface="Arial"/>
                <a:cs typeface="Arial"/>
                <a:sym typeface="Arial"/>
              </a:rPr>
              <a:t>Jean-Philippe Courtois </a:t>
            </a:r>
            <a:r>
              <a:rPr lang="en" sz="2200">
                <a:latin typeface="Arial"/>
                <a:ea typeface="Arial"/>
                <a:cs typeface="Arial"/>
                <a:sym typeface="Arial"/>
              </a:rPr>
              <a:t>(Executive VP &amp; President, Microsoft Global Sales, Marketing and Operations, 2016 - present)</a:t>
            </a:r>
            <a:endParaRPr sz="1100">
              <a:latin typeface="Arial"/>
              <a:ea typeface="Arial"/>
              <a:cs typeface="Arial"/>
              <a:sym typeface="Arial"/>
            </a:endParaRPr>
          </a:p>
          <a:p>
            <a:pPr marL="177800" lvl="0" indent="-152400" algn="l" rtl="0">
              <a:lnSpc>
                <a:spcPct val="70000"/>
              </a:lnSpc>
              <a:spcBef>
                <a:spcPts val="800"/>
              </a:spcBef>
              <a:spcAft>
                <a:spcPts val="0"/>
              </a:spcAft>
              <a:buClr>
                <a:schemeClr val="dk1"/>
              </a:buClr>
              <a:buSzPts val="1400"/>
              <a:buChar char="•"/>
            </a:pPr>
            <a:r>
              <a:rPr lang="en" sz="1400">
                <a:latin typeface="Arial"/>
                <a:ea typeface="Arial"/>
                <a:cs typeface="Arial"/>
                <a:sym typeface="Arial"/>
              </a:rPr>
              <a:t>Promoted to general manager of Microsoft France in 1994</a:t>
            </a:r>
            <a:endParaRPr sz="1400">
              <a:latin typeface="Arial"/>
              <a:ea typeface="Arial"/>
              <a:cs typeface="Arial"/>
              <a:sym typeface="Arial"/>
            </a:endParaRPr>
          </a:p>
          <a:p>
            <a:pPr marL="177800" lvl="0" indent="-152400" algn="l" rtl="0">
              <a:lnSpc>
                <a:spcPct val="70000"/>
              </a:lnSpc>
              <a:spcBef>
                <a:spcPts val="800"/>
              </a:spcBef>
              <a:spcAft>
                <a:spcPts val="0"/>
              </a:spcAft>
              <a:buClr>
                <a:schemeClr val="dk1"/>
              </a:buClr>
              <a:buSzPts val="1400"/>
              <a:buChar char="•"/>
            </a:pPr>
            <a:r>
              <a:rPr lang="en" sz="1400">
                <a:latin typeface="Arial"/>
                <a:ea typeface="Arial"/>
                <a:cs typeface="Arial"/>
                <a:sym typeface="Arial"/>
              </a:rPr>
              <a:t>Corporate Vice President, Worldwide Customer Marketing from 1998 to 2000</a:t>
            </a:r>
            <a:endParaRPr sz="1400">
              <a:latin typeface="Arial"/>
              <a:ea typeface="Arial"/>
              <a:cs typeface="Arial"/>
              <a:sym typeface="Arial"/>
            </a:endParaRPr>
          </a:p>
          <a:p>
            <a:pPr marL="177800" lvl="0" indent="-152400" algn="l" rtl="0">
              <a:lnSpc>
                <a:spcPct val="70000"/>
              </a:lnSpc>
              <a:spcBef>
                <a:spcPts val="800"/>
              </a:spcBef>
              <a:spcAft>
                <a:spcPts val="0"/>
              </a:spcAft>
              <a:buClr>
                <a:schemeClr val="dk1"/>
              </a:buClr>
              <a:buSzPts val="1400"/>
              <a:buChar char="•"/>
            </a:pPr>
            <a:r>
              <a:rPr lang="en" sz="1400">
                <a:latin typeface="Arial"/>
                <a:ea typeface="Arial"/>
                <a:cs typeface="Arial"/>
                <a:sym typeface="Arial"/>
              </a:rPr>
              <a:t>Senior Vice President and President, Microsoft EMEA from 2000 to 2003</a:t>
            </a:r>
            <a:endParaRPr sz="1400">
              <a:latin typeface="Arial"/>
              <a:ea typeface="Arial"/>
              <a:cs typeface="Arial"/>
              <a:sym typeface="Arial"/>
            </a:endParaRPr>
          </a:p>
          <a:p>
            <a:pPr marL="177800" lvl="0" indent="-152400" algn="l" rtl="0">
              <a:lnSpc>
                <a:spcPct val="70000"/>
              </a:lnSpc>
              <a:spcBef>
                <a:spcPts val="800"/>
              </a:spcBef>
              <a:spcAft>
                <a:spcPts val="0"/>
              </a:spcAft>
              <a:buClr>
                <a:schemeClr val="dk1"/>
              </a:buClr>
              <a:buSzPts val="1400"/>
              <a:buChar char="•"/>
            </a:pPr>
            <a:r>
              <a:rPr lang="en" sz="1400">
                <a:latin typeface="Arial"/>
                <a:ea typeface="Arial"/>
                <a:cs typeface="Arial"/>
                <a:sym typeface="Arial"/>
              </a:rPr>
              <a:t>Chief Executive Officer, Microsoft EMEA from 2003 to 2005</a:t>
            </a:r>
            <a:endParaRPr sz="1400">
              <a:latin typeface="Arial"/>
              <a:ea typeface="Arial"/>
              <a:cs typeface="Arial"/>
              <a:sym typeface="Arial"/>
            </a:endParaRPr>
          </a:p>
          <a:p>
            <a:pPr marL="177800" lvl="0" indent="-152400" algn="l" rtl="0">
              <a:lnSpc>
                <a:spcPct val="70000"/>
              </a:lnSpc>
              <a:spcBef>
                <a:spcPts val="800"/>
              </a:spcBef>
              <a:spcAft>
                <a:spcPts val="0"/>
              </a:spcAft>
              <a:buClr>
                <a:schemeClr val="dk1"/>
              </a:buClr>
              <a:buSzPts val="1400"/>
              <a:buChar char="•"/>
            </a:pPr>
            <a:r>
              <a:rPr lang="en" sz="1400">
                <a:latin typeface="Arial"/>
                <a:ea typeface="Arial"/>
                <a:cs typeface="Arial"/>
                <a:sym typeface="Arial"/>
              </a:rPr>
              <a:t>President of Microsoft International from 2005 to 2016</a:t>
            </a:r>
            <a:endParaRPr sz="1400">
              <a:latin typeface="Arial"/>
              <a:ea typeface="Arial"/>
              <a:cs typeface="Arial"/>
              <a:sym typeface="Arial"/>
            </a:endParaRPr>
          </a:p>
          <a:p>
            <a:pPr marL="177800" lvl="0" indent="-152400" algn="l" rtl="0">
              <a:lnSpc>
                <a:spcPct val="70000"/>
              </a:lnSpc>
              <a:spcBef>
                <a:spcPts val="80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70000"/>
              </a:lnSpc>
              <a:spcBef>
                <a:spcPts val="800"/>
              </a:spcBef>
              <a:spcAft>
                <a:spcPts val="0"/>
              </a:spcAft>
              <a:buSzPts val="1400"/>
              <a:buFont typeface="Arial"/>
              <a:buChar char="•"/>
            </a:pPr>
            <a:r>
              <a:rPr lang="en" sz="1400">
                <a:solidFill>
                  <a:srgbClr val="222222"/>
                </a:solidFill>
                <a:highlight>
                  <a:srgbClr val="FFFFFF"/>
                </a:highlight>
                <a:latin typeface="Arial"/>
                <a:ea typeface="Arial"/>
                <a:cs typeface="Arial"/>
                <a:sym typeface="Arial"/>
              </a:rPr>
              <a:t>holds a DECS (</a:t>
            </a:r>
            <a:r>
              <a:rPr lang="en" sz="1400" i="1">
                <a:solidFill>
                  <a:srgbClr val="222222"/>
                </a:solidFill>
                <a:highlight>
                  <a:srgbClr val="FFFFFF"/>
                </a:highlight>
                <a:latin typeface="Arial"/>
                <a:ea typeface="Arial"/>
                <a:cs typeface="Arial"/>
                <a:sym typeface="Arial"/>
              </a:rPr>
              <a:t>diplôme des études commerciales supérieures</a:t>
            </a:r>
            <a:r>
              <a:rPr lang="en" sz="1400">
                <a:solidFill>
                  <a:srgbClr val="222222"/>
                </a:solidFill>
                <a:highlight>
                  <a:srgbClr val="FFFFFF"/>
                </a:highlight>
                <a:latin typeface="Arial"/>
                <a:ea typeface="Arial"/>
                <a:cs typeface="Arial"/>
                <a:sym typeface="Arial"/>
              </a:rPr>
              <a:t>, diploma in advanced business studies) from Skema Business School</a:t>
            </a:r>
            <a:endParaRPr sz="1400">
              <a:latin typeface="Arial"/>
              <a:ea typeface="Arial"/>
              <a:cs typeface="Arial"/>
              <a:sym typeface="Arial"/>
            </a:endParaRPr>
          </a:p>
          <a:p>
            <a:pPr marL="177800" lvl="0" indent="-50800" algn="l" rtl="0">
              <a:lnSpc>
                <a:spcPct val="70000"/>
              </a:lnSpc>
              <a:spcBef>
                <a:spcPts val="800"/>
              </a:spcBef>
              <a:spcAft>
                <a:spcPts val="0"/>
              </a:spcAft>
              <a:buClr>
                <a:schemeClr val="dk1"/>
              </a:buClr>
              <a:buSzPts val="1900"/>
              <a:buNone/>
            </a:pPr>
            <a:endParaRPr sz="1900">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860"/>
        <p:cNvGrpSpPr/>
        <p:nvPr/>
      </p:nvGrpSpPr>
      <p:grpSpPr>
        <a:xfrm>
          <a:off x="0" y="0"/>
          <a:ext cx="0" cy="0"/>
          <a:chOff x="0" y="0"/>
          <a:chExt cx="0" cy="0"/>
        </a:xfrm>
      </p:grpSpPr>
      <p:sp>
        <p:nvSpPr>
          <p:cNvPr id="861" name="Google Shape;861;p126"/>
          <p:cNvSpPr txBox="1">
            <a:spLocks noGrp="1"/>
          </p:cNvSpPr>
          <p:nvPr>
            <p:ph type="title"/>
          </p:nvPr>
        </p:nvSpPr>
        <p:spPr>
          <a:xfrm>
            <a:off x="202875" y="-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62" name="Google Shape;862;p126"/>
          <p:cNvSpPr txBox="1">
            <a:spLocks noGrp="1"/>
          </p:cNvSpPr>
          <p:nvPr>
            <p:ph type="body" idx="1"/>
          </p:nvPr>
        </p:nvSpPr>
        <p:spPr>
          <a:xfrm>
            <a:off x="669850" y="1193794"/>
            <a:ext cx="4227900" cy="32634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400"/>
              <a:buNone/>
            </a:pPr>
            <a:r>
              <a:rPr lang="en" sz="2400" b="1">
                <a:latin typeface="Arial"/>
                <a:ea typeface="Arial"/>
                <a:cs typeface="Arial"/>
                <a:sym typeface="Arial"/>
              </a:rPr>
              <a:t>Kathleen Hogan </a:t>
            </a:r>
            <a:r>
              <a:rPr lang="en" sz="2400">
                <a:latin typeface="Arial"/>
                <a:ea typeface="Arial"/>
                <a:cs typeface="Arial"/>
                <a:sym typeface="Arial"/>
              </a:rPr>
              <a:t>(Executive VP, Human Resources, 2014 – present)</a:t>
            </a:r>
            <a:endParaRPr sz="1100">
              <a:latin typeface="Arial"/>
              <a:ea typeface="Arial"/>
              <a:cs typeface="Arial"/>
              <a:sym typeface="Arial"/>
            </a:endParaRPr>
          </a:p>
          <a:p>
            <a:pPr marL="177800" lvl="0" indent="-139700" algn="l" rtl="0">
              <a:lnSpc>
                <a:spcPct val="80000"/>
              </a:lnSpc>
              <a:spcBef>
                <a:spcPts val="800"/>
              </a:spcBef>
              <a:spcAft>
                <a:spcPts val="0"/>
              </a:spcAft>
              <a:buClr>
                <a:schemeClr val="dk1"/>
              </a:buClr>
              <a:buSzPts val="1400"/>
              <a:buChar char="•"/>
            </a:pPr>
            <a:r>
              <a:rPr lang="en" sz="1400">
                <a:latin typeface="Arial"/>
                <a:ea typeface="Arial"/>
                <a:cs typeface="Arial"/>
                <a:sym typeface="Arial"/>
              </a:rPr>
              <a:t>Management consultant for McKinsey &amp; Company until 2003</a:t>
            </a:r>
            <a:endParaRPr sz="1400">
              <a:latin typeface="Arial"/>
              <a:ea typeface="Arial"/>
              <a:cs typeface="Arial"/>
              <a:sym typeface="Arial"/>
            </a:endParaRPr>
          </a:p>
          <a:p>
            <a:pPr marL="177800" lvl="0" indent="-139700" algn="l" rtl="0">
              <a:lnSpc>
                <a:spcPct val="80000"/>
              </a:lnSpc>
              <a:spcBef>
                <a:spcPts val="800"/>
              </a:spcBef>
              <a:spcAft>
                <a:spcPts val="0"/>
              </a:spcAft>
              <a:buClr>
                <a:schemeClr val="dk1"/>
              </a:buClr>
              <a:buSzPts val="1400"/>
              <a:buChar char="•"/>
            </a:pPr>
            <a:r>
              <a:rPr lang="en" sz="1400">
                <a:latin typeface="Arial"/>
                <a:ea typeface="Arial"/>
                <a:cs typeface="Arial"/>
                <a:sym typeface="Arial"/>
              </a:rPr>
              <a:t>Joined Microsoft in 2003</a:t>
            </a:r>
            <a:endParaRPr sz="1400">
              <a:latin typeface="Arial"/>
              <a:ea typeface="Arial"/>
              <a:cs typeface="Arial"/>
              <a:sym typeface="Arial"/>
            </a:endParaRPr>
          </a:p>
          <a:p>
            <a:pPr marL="177800" lvl="0" indent="-139700" algn="l" rtl="0">
              <a:lnSpc>
                <a:spcPct val="80000"/>
              </a:lnSpc>
              <a:spcBef>
                <a:spcPts val="800"/>
              </a:spcBef>
              <a:spcAft>
                <a:spcPts val="0"/>
              </a:spcAft>
              <a:buClr>
                <a:schemeClr val="dk1"/>
              </a:buClr>
              <a:buSzPts val="1400"/>
              <a:buChar char="•"/>
            </a:pPr>
            <a:r>
              <a:rPr lang="en" sz="1400">
                <a:latin typeface="Arial"/>
                <a:ea typeface="Arial"/>
                <a:cs typeface="Arial"/>
                <a:sym typeface="Arial"/>
              </a:rPr>
              <a:t>Corporate Vice President of Customer Service and Support from 2005</a:t>
            </a:r>
            <a:endParaRPr sz="1400">
              <a:latin typeface="Arial"/>
              <a:ea typeface="Arial"/>
              <a:cs typeface="Arial"/>
              <a:sym typeface="Arial"/>
            </a:endParaRPr>
          </a:p>
          <a:p>
            <a:pPr marL="177800" lvl="0" indent="-139700" algn="l" rtl="0">
              <a:lnSpc>
                <a:spcPct val="80000"/>
              </a:lnSpc>
              <a:spcBef>
                <a:spcPts val="800"/>
              </a:spcBef>
              <a:spcAft>
                <a:spcPts val="0"/>
              </a:spcAft>
              <a:buClr>
                <a:schemeClr val="dk1"/>
              </a:buClr>
              <a:buSzPts val="1400"/>
              <a:buChar char="•"/>
            </a:pPr>
            <a:r>
              <a:rPr lang="en" sz="1400">
                <a:latin typeface="Arial"/>
                <a:ea typeface="Arial"/>
                <a:cs typeface="Arial"/>
                <a:sym typeface="Arial"/>
              </a:rPr>
              <a:t>Corporate Vice President of Microsoft Worldwide Services from 2009</a:t>
            </a:r>
            <a:endParaRPr sz="1400">
              <a:latin typeface="Arial"/>
              <a:ea typeface="Arial"/>
              <a:cs typeface="Arial"/>
              <a:sym typeface="Arial"/>
            </a:endParaRPr>
          </a:p>
          <a:p>
            <a:pPr marL="177800" lvl="0" indent="-139700" algn="l" rtl="0">
              <a:lnSpc>
                <a:spcPct val="80000"/>
              </a:lnSpc>
              <a:spcBef>
                <a:spcPts val="80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80000"/>
              </a:lnSpc>
              <a:spcBef>
                <a:spcPts val="800"/>
              </a:spcBef>
              <a:spcAft>
                <a:spcPts val="0"/>
              </a:spcAft>
              <a:buSzPts val="1400"/>
              <a:buFont typeface="Arial"/>
              <a:buChar char="•"/>
            </a:pPr>
            <a:r>
              <a:rPr lang="en" sz="1400">
                <a:solidFill>
                  <a:srgbClr val="222222"/>
                </a:solidFill>
                <a:highlight>
                  <a:srgbClr val="FFFFFF"/>
                </a:highlight>
                <a:latin typeface="Arial"/>
                <a:ea typeface="Arial"/>
                <a:cs typeface="Arial"/>
                <a:sym typeface="Arial"/>
              </a:rPr>
              <a:t>graduated Harvard University in 1988 with a bachelor's degree in applied mathematics and economics</a:t>
            </a:r>
            <a:endParaRPr sz="1400">
              <a:latin typeface="Arial"/>
              <a:ea typeface="Arial"/>
              <a:cs typeface="Arial"/>
              <a:sym typeface="Arial"/>
            </a:endParaRPr>
          </a:p>
        </p:txBody>
      </p:sp>
      <p:pic>
        <p:nvPicPr>
          <p:cNvPr id="863" name="Google Shape;863;p126"/>
          <p:cNvPicPr preferRelativeResize="0"/>
          <p:nvPr/>
        </p:nvPicPr>
        <p:blipFill rotWithShape="1">
          <a:blip r:embed="rId3">
            <a:alphaModFix/>
          </a:blip>
          <a:srcRect/>
          <a:stretch/>
        </p:blipFill>
        <p:spPr>
          <a:xfrm>
            <a:off x="5395696" y="1193800"/>
            <a:ext cx="3538365" cy="39497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127"/>
          <p:cNvPicPr preferRelativeResize="0"/>
          <p:nvPr/>
        </p:nvPicPr>
        <p:blipFill rotWithShape="1">
          <a:blip r:embed="rId3">
            <a:alphaModFix/>
          </a:blip>
          <a:srcRect/>
          <a:stretch/>
        </p:blipFill>
        <p:spPr>
          <a:xfrm>
            <a:off x="5255467" y="1153704"/>
            <a:ext cx="3888533" cy="3989796"/>
          </a:xfrm>
          <a:prstGeom prst="rect">
            <a:avLst/>
          </a:prstGeom>
          <a:noFill/>
          <a:ln>
            <a:noFill/>
          </a:ln>
        </p:spPr>
      </p:pic>
      <p:sp>
        <p:nvSpPr>
          <p:cNvPr id="870" name="Google Shape;870;p127"/>
          <p:cNvSpPr txBox="1">
            <a:spLocks noGrp="1"/>
          </p:cNvSpPr>
          <p:nvPr>
            <p:ph type="title"/>
          </p:nvPr>
        </p:nvSpPr>
        <p:spPr>
          <a:xfrm>
            <a:off x="161675" y="-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71" name="Google Shape;871;p127"/>
          <p:cNvSpPr txBox="1">
            <a:spLocks noGrp="1"/>
          </p:cNvSpPr>
          <p:nvPr>
            <p:ph type="body" idx="1"/>
          </p:nvPr>
        </p:nvSpPr>
        <p:spPr>
          <a:xfrm>
            <a:off x="621775" y="1153694"/>
            <a:ext cx="4822800" cy="326340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dk1"/>
              </a:buClr>
              <a:buSzPts val="2400"/>
              <a:buNone/>
            </a:pPr>
            <a:r>
              <a:rPr lang="en" sz="2200" b="1">
                <a:latin typeface="Arial"/>
                <a:ea typeface="Arial"/>
                <a:cs typeface="Arial"/>
                <a:sym typeface="Arial"/>
              </a:rPr>
              <a:t>Amy Hood </a:t>
            </a:r>
            <a:r>
              <a:rPr lang="en" sz="2200">
                <a:latin typeface="Arial"/>
                <a:ea typeface="Arial"/>
                <a:cs typeface="Arial"/>
                <a:sym typeface="Arial"/>
              </a:rPr>
              <a:t>(Executive VP, Chief Financial Officer, 2013 – present)</a:t>
            </a:r>
            <a:endParaRPr sz="2200">
              <a:latin typeface="Arial"/>
              <a:ea typeface="Arial"/>
              <a:cs typeface="Arial"/>
              <a:sym typeface="Arial"/>
            </a:endParaRPr>
          </a:p>
          <a:p>
            <a:pPr marL="177800" lvl="0" indent="-139700" algn="l" rtl="0">
              <a:lnSpc>
                <a:spcPct val="70000"/>
              </a:lnSpc>
              <a:spcBef>
                <a:spcPts val="800"/>
              </a:spcBef>
              <a:spcAft>
                <a:spcPts val="0"/>
              </a:spcAft>
              <a:buClr>
                <a:schemeClr val="dk1"/>
              </a:buClr>
              <a:buSzPts val="1400"/>
              <a:buChar char="•"/>
            </a:pPr>
            <a:r>
              <a:rPr lang="en" sz="1400">
                <a:latin typeface="Arial"/>
                <a:ea typeface="Arial"/>
                <a:cs typeface="Arial"/>
                <a:sym typeface="Arial"/>
              </a:rPr>
              <a:t>Worked in Goldman Sachs’ investment banking and capital market’s group</a:t>
            </a:r>
            <a:endParaRPr sz="1400">
              <a:latin typeface="Arial"/>
              <a:ea typeface="Arial"/>
              <a:cs typeface="Arial"/>
              <a:sym typeface="Arial"/>
            </a:endParaRPr>
          </a:p>
          <a:p>
            <a:pPr marL="177800" lvl="0" indent="-139700" algn="l" rtl="0">
              <a:lnSpc>
                <a:spcPct val="70000"/>
              </a:lnSpc>
              <a:spcBef>
                <a:spcPts val="800"/>
              </a:spcBef>
              <a:spcAft>
                <a:spcPts val="0"/>
              </a:spcAft>
              <a:buClr>
                <a:schemeClr val="dk1"/>
              </a:buClr>
              <a:buSzPts val="1400"/>
              <a:buChar char="•"/>
            </a:pPr>
            <a:r>
              <a:rPr lang="en" sz="1400">
                <a:latin typeface="Arial"/>
                <a:ea typeface="Arial"/>
                <a:cs typeface="Arial"/>
                <a:sym typeface="Arial"/>
              </a:rPr>
              <a:t>Joined Microsoft in 2002</a:t>
            </a:r>
            <a:endParaRPr sz="1400">
              <a:latin typeface="Arial"/>
              <a:ea typeface="Arial"/>
              <a:cs typeface="Arial"/>
              <a:sym typeface="Arial"/>
            </a:endParaRPr>
          </a:p>
          <a:p>
            <a:pPr marL="177800" lvl="0" indent="-139700" algn="l" rtl="0">
              <a:lnSpc>
                <a:spcPct val="70000"/>
              </a:lnSpc>
              <a:spcBef>
                <a:spcPts val="800"/>
              </a:spcBef>
              <a:spcAft>
                <a:spcPts val="0"/>
              </a:spcAft>
              <a:buClr>
                <a:schemeClr val="dk1"/>
              </a:buClr>
              <a:buSzPts val="1400"/>
              <a:buChar char="•"/>
            </a:pPr>
            <a:r>
              <a:rPr lang="en" sz="1400">
                <a:latin typeface="Arial"/>
                <a:ea typeface="Arial"/>
                <a:cs typeface="Arial"/>
                <a:sym typeface="Arial"/>
              </a:rPr>
              <a:t>General Manager, Microsoft Business Division Strategy from 2006 to 2009</a:t>
            </a:r>
            <a:endParaRPr sz="1400">
              <a:latin typeface="Arial"/>
              <a:ea typeface="Arial"/>
              <a:cs typeface="Arial"/>
              <a:sym typeface="Arial"/>
            </a:endParaRPr>
          </a:p>
          <a:p>
            <a:pPr marL="177800" lvl="0" indent="-139700" algn="l" rtl="0">
              <a:lnSpc>
                <a:spcPct val="70000"/>
              </a:lnSpc>
              <a:spcBef>
                <a:spcPts val="800"/>
              </a:spcBef>
              <a:spcAft>
                <a:spcPts val="0"/>
              </a:spcAft>
              <a:buClr>
                <a:schemeClr val="dk1"/>
              </a:buClr>
              <a:buSzPts val="1400"/>
              <a:buChar char="•"/>
            </a:pPr>
            <a:r>
              <a:rPr lang="en" sz="1400">
                <a:latin typeface="Arial"/>
                <a:ea typeface="Arial"/>
                <a:cs typeface="Arial"/>
                <a:sym typeface="Arial"/>
              </a:rPr>
              <a:t>Chief Financial Officer of the Microsoft Business Division from 2010 to 2013</a:t>
            </a:r>
            <a:endParaRPr sz="1400">
              <a:latin typeface="Arial"/>
              <a:ea typeface="Arial"/>
              <a:cs typeface="Arial"/>
              <a:sym typeface="Arial"/>
            </a:endParaRPr>
          </a:p>
          <a:p>
            <a:pPr marL="177800" lvl="0" indent="-139700" algn="l" rtl="0">
              <a:lnSpc>
                <a:spcPct val="70000"/>
              </a:lnSpc>
              <a:spcBef>
                <a:spcPts val="800"/>
              </a:spcBef>
              <a:spcAft>
                <a:spcPts val="0"/>
              </a:spcAft>
              <a:buClr>
                <a:schemeClr val="dk1"/>
              </a:buClr>
              <a:buSzPts val="1400"/>
              <a:buChar char="•"/>
            </a:pPr>
            <a:r>
              <a:rPr lang="en" sz="1400">
                <a:latin typeface="Arial"/>
                <a:ea typeface="Arial"/>
                <a:cs typeface="Arial"/>
                <a:sym typeface="Arial"/>
              </a:rPr>
              <a:t>Also serves on the Board of Directors of 3M Corporation</a:t>
            </a:r>
            <a:endParaRPr sz="1400">
              <a:latin typeface="Arial"/>
              <a:ea typeface="Arial"/>
              <a:cs typeface="Arial"/>
              <a:sym typeface="Arial"/>
            </a:endParaRPr>
          </a:p>
          <a:p>
            <a:pPr marL="177800" lvl="0" indent="-139700" algn="l" rtl="0">
              <a:lnSpc>
                <a:spcPct val="70000"/>
              </a:lnSpc>
              <a:spcBef>
                <a:spcPts val="80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70000"/>
              </a:lnSpc>
              <a:spcBef>
                <a:spcPts val="800"/>
              </a:spcBef>
              <a:spcAft>
                <a:spcPts val="0"/>
              </a:spcAft>
              <a:buSzPts val="1400"/>
              <a:buFont typeface="Arial"/>
              <a:buChar char="•"/>
            </a:pPr>
            <a:r>
              <a:rPr lang="en" sz="1400">
                <a:solidFill>
                  <a:srgbClr val="222222"/>
                </a:solidFill>
                <a:highlight>
                  <a:srgbClr val="FFFFFF"/>
                </a:highlight>
                <a:latin typeface="Arial"/>
                <a:ea typeface="Arial"/>
                <a:cs typeface="Arial"/>
                <a:sym typeface="Arial"/>
              </a:rPr>
              <a:t>holds a bachelor's degree in economics from Duke University in 1994 and an MBA from Harvard University</a:t>
            </a:r>
            <a:endParaRPr sz="1400">
              <a:latin typeface="Arial"/>
              <a:ea typeface="Arial"/>
              <a:cs typeface="Arial"/>
              <a:sym typeface="Arial"/>
            </a:endParaRPr>
          </a:p>
          <a:p>
            <a:pPr marL="177800" lvl="0" indent="-50800" algn="l" rtl="0">
              <a:lnSpc>
                <a:spcPct val="70000"/>
              </a:lnSpc>
              <a:spcBef>
                <a:spcPts val="800"/>
              </a:spcBef>
              <a:spcAft>
                <a:spcPts val="0"/>
              </a:spcAft>
              <a:buClr>
                <a:schemeClr val="dk1"/>
              </a:buClr>
              <a:buSzPts val="1900"/>
              <a:buNone/>
            </a:pPr>
            <a:endParaRPr sz="1900">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Shape 876"/>
        <p:cNvGrpSpPr/>
        <p:nvPr/>
      </p:nvGrpSpPr>
      <p:grpSpPr>
        <a:xfrm>
          <a:off x="0" y="0"/>
          <a:ext cx="0" cy="0"/>
          <a:chOff x="0" y="0"/>
          <a:chExt cx="0" cy="0"/>
        </a:xfrm>
      </p:grpSpPr>
      <p:sp>
        <p:nvSpPr>
          <p:cNvPr id="877" name="Google Shape;877;p128"/>
          <p:cNvSpPr txBox="1">
            <a:spLocks noGrp="1"/>
          </p:cNvSpPr>
          <p:nvPr>
            <p:ph type="title"/>
          </p:nvPr>
        </p:nvSpPr>
        <p:spPr>
          <a:xfrm>
            <a:off x="106775" y="-2"/>
            <a:ext cx="7783800" cy="735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78" name="Google Shape;878;p128"/>
          <p:cNvSpPr txBox="1">
            <a:spLocks noGrp="1"/>
          </p:cNvSpPr>
          <p:nvPr>
            <p:ph type="body" idx="1"/>
          </p:nvPr>
        </p:nvSpPr>
        <p:spPr>
          <a:xfrm>
            <a:off x="587424" y="1012094"/>
            <a:ext cx="5347500" cy="32634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400"/>
              <a:buNone/>
            </a:pPr>
            <a:r>
              <a:rPr lang="en" sz="2200" b="1">
                <a:latin typeface="Arial"/>
                <a:ea typeface="Arial"/>
                <a:cs typeface="Arial"/>
                <a:sym typeface="Arial"/>
              </a:rPr>
              <a:t>Peggy Johnson </a:t>
            </a:r>
            <a:r>
              <a:rPr lang="en" sz="2200">
                <a:latin typeface="Arial"/>
                <a:ea typeface="Arial"/>
                <a:cs typeface="Arial"/>
                <a:sym typeface="Arial"/>
              </a:rPr>
              <a:t>(Executive Vice President, Business Development, 2014 – present)</a:t>
            </a:r>
            <a:endParaRPr sz="2200">
              <a:latin typeface="Arial"/>
              <a:ea typeface="Arial"/>
              <a:cs typeface="Arial"/>
              <a:sym typeface="Arial"/>
            </a:endParaRPr>
          </a:p>
          <a:p>
            <a:pPr marL="177800" lvl="0" indent="-127000" algn="l" rtl="0">
              <a:lnSpc>
                <a:spcPct val="80000"/>
              </a:lnSpc>
              <a:spcBef>
                <a:spcPts val="800"/>
              </a:spcBef>
              <a:spcAft>
                <a:spcPts val="0"/>
              </a:spcAft>
              <a:buClr>
                <a:schemeClr val="dk1"/>
              </a:buClr>
              <a:buSzPts val="1400"/>
              <a:buChar char="•"/>
            </a:pPr>
            <a:r>
              <a:rPr lang="en" sz="1400">
                <a:latin typeface="Arial"/>
                <a:ea typeface="Arial"/>
                <a:cs typeface="Arial"/>
                <a:sym typeface="Arial"/>
              </a:rPr>
              <a:t>24 years at Qualcomm in leadership positions across engineering, sales, marketing and business development</a:t>
            </a:r>
            <a:endParaRPr sz="1400">
              <a:latin typeface="Arial"/>
              <a:ea typeface="Arial"/>
              <a:cs typeface="Arial"/>
              <a:sym typeface="Arial"/>
            </a:endParaRPr>
          </a:p>
          <a:p>
            <a:pPr marL="177800" lvl="0" indent="-127000" algn="l" rtl="0">
              <a:lnSpc>
                <a:spcPct val="80000"/>
              </a:lnSpc>
              <a:spcBef>
                <a:spcPts val="800"/>
              </a:spcBef>
              <a:spcAft>
                <a:spcPts val="0"/>
              </a:spcAft>
              <a:buClr>
                <a:schemeClr val="dk1"/>
              </a:buClr>
              <a:buSzPts val="1400"/>
              <a:buChar char="•"/>
            </a:pPr>
            <a:r>
              <a:rPr lang="en" sz="1400">
                <a:latin typeface="Arial"/>
                <a:ea typeface="Arial"/>
                <a:cs typeface="Arial"/>
                <a:sym typeface="Arial"/>
              </a:rPr>
              <a:t>Served as Executive Vice President of Qualcomm Technologies, Inc before joining Microsoft in 2014</a:t>
            </a:r>
            <a:endParaRPr sz="1400">
              <a:latin typeface="Arial"/>
              <a:ea typeface="Arial"/>
              <a:cs typeface="Arial"/>
              <a:sym typeface="Arial"/>
            </a:endParaRPr>
          </a:p>
          <a:p>
            <a:pPr marL="177800" lvl="0" indent="-127000" algn="l" rtl="0">
              <a:lnSpc>
                <a:spcPct val="80000"/>
              </a:lnSpc>
              <a:spcBef>
                <a:spcPts val="800"/>
              </a:spcBef>
              <a:spcAft>
                <a:spcPts val="0"/>
              </a:spcAft>
              <a:buClr>
                <a:schemeClr val="dk1"/>
              </a:buClr>
              <a:buSzPts val="1400"/>
              <a:buChar char="•"/>
            </a:pPr>
            <a:r>
              <a:rPr lang="en" sz="1400">
                <a:latin typeface="Arial"/>
                <a:ea typeface="Arial"/>
                <a:cs typeface="Arial"/>
                <a:sym typeface="Arial"/>
              </a:rPr>
              <a:t>Also serves on the Board of Directors of BlackRock, Inc</a:t>
            </a:r>
            <a:endParaRPr sz="1400">
              <a:latin typeface="Arial"/>
              <a:ea typeface="Arial"/>
              <a:cs typeface="Arial"/>
              <a:sym typeface="Arial"/>
            </a:endParaRPr>
          </a:p>
          <a:p>
            <a:pPr marL="177800" lvl="0" indent="-127000" algn="l" rtl="0">
              <a:lnSpc>
                <a:spcPct val="80000"/>
              </a:lnSpc>
              <a:spcBef>
                <a:spcPts val="80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80000"/>
              </a:lnSpc>
              <a:spcBef>
                <a:spcPts val="800"/>
              </a:spcBef>
              <a:spcAft>
                <a:spcPts val="0"/>
              </a:spcAft>
              <a:buSzPts val="1400"/>
              <a:buFont typeface="Arial"/>
              <a:buChar char="•"/>
            </a:pPr>
            <a:r>
              <a:rPr lang="en" sz="1400">
                <a:solidFill>
                  <a:srgbClr val="222222"/>
                </a:solidFill>
                <a:highlight>
                  <a:srgbClr val="FFFFFF"/>
                </a:highlight>
                <a:latin typeface="Arial"/>
                <a:ea typeface="Arial"/>
                <a:cs typeface="Arial"/>
                <a:sym typeface="Arial"/>
              </a:rPr>
              <a:t>BS degree in Electrical Engineering from San Diego State University</a:t>
            </a:r>
            <a:endParaRPr sz="1400">
              <a:latin typeface="Arial"/>
              <a:ea typeface="Arial"/>
              <a:cs typeface="Arial"/>
              <a:sym typeface="Arial"/>
            </a:endParaRPr>
          </a:p>
        </p:txBody>
      </p:sp>
      <p:pic>
        <p:nvPicPr>
          <p:cNvPr id="879" name="Google Shape;879;p128"/>
          <p:cNvPicPr preferRelativeResize="0"/>
          <p:nvPr/>
        </p:nvPicPr>
        <p:blipFill rotWithShape="1">
          <a:blip r:embed="rId3">
            <a:alphaModFix/>
          </a:blip>
          <a:srcRect/>
          <a:stretch/>
        </p:blipFill>
        <p:spPr>
          <a:xfrm flipH="1">
            <a:off x="6265334" y="834892"/>
            <a:ext cx="2878666" cy="430860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129"/>
          <p:cNvPicPr preferRelativeResize="0"/>
          <p:nvPr/>
        </p:nvPicPr>
        <p:blipFill rotWithShape="1">
          <a:blip r:embed="rId3">
            <a:alphaModFix/>
          </a:blip>
          <a:srcRect/>
          <a:stretch/>
        </p:blipFill>
        <p:spPr>
          <a:xfrm>
            <a:off x="4130342" y="1667933"/>
            <a:ext cx="6016616" cy="3475567"/>
          </a:xfrm>
          <a:prstGeom prst="rect">
            <a:avLst/>
          </a:prstGeom>
          <a:noFill/>
          <a:ln>
            <a:noFill/>
          </a:ln>
        </p:spPr>
      </p:pic>
      <p:sp>
        <p:nvSpPr>
          <p:cNvPr id="885" name="Google Shape;885;p129"/>
          <p:cNvSpPr txBox="1">
            <a:spLocks noGrp="1"/>
          </p:cNvSpPr>
          <p:nvPr>
            <p:ph type="title"/>
          </p:nvPr>
        </p:nvSpPr>
        <p:spPr>
          <a:xfrm>
            <a:off x="147975" y="212047"/>
            <a:ext cx="7859100" cy="461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Management</a:t>
            </a:r>
            <a:endParaRPr sz="3000">
              <a:latin typeface="Arial"/>
              <a:ea typeface="Arial"/>
              <a:cs typeface="Arial"/>
              <a:sym typeface="Arial"/>
            </a:endParaRPr>
          </a:p>
        </p:txBody>
      </p:sp>
      <p:sp>
        <p:nvSpPr>
          <p:cNvPr id="886" name="Google Shape;886;p129"/>
          <p:cNvSpPr txBox="1">
            <a:spLocks noGrp="1"/>
          </p:cNvSpPr>
          <p:nvPr>
            <p:ph type="body" idx="1"/>
          </p:nvPr>
        </p:nvSpPr>
        <p:spPr>
          <a:xfrm>
            <a:off x="587425" y="977794"/>
            <a:ext cx="4689900" cy="32634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400"/>
              <a:buNone/>
            </a:pPr>
            <a:r>
              <a:rPr lang="en" sz="2200" b="1">
                <a:latin typeface="Arial"/>
                <a:ea typeface="Arial"/>
                <a:cs typeface="Arial"/>
                <a:sym typeface="Arial"/>
              </a:rPr>
              <a:t>Brad Smith </a:t>
            </a:r>
            <a:r>
              <a:rPr lang="en" sz="2200">
                <a:latin typeface="Arial"/>
                <a:ea typeface="Arial"/>
                <a:cs typeface="Arial"/>
                <a:sym typeface="Arial"/>
              </a:rPr>
              <a:t>(President and Chief Legal Officer, 2015 – present)</a:t>
            </a:r>
            <a:endParaRPr sz="2200">
              <a:latin typeface="Arial"/>
              <a:ea typeface="Arial"/>
              <a:cs typeface="Arial"/>
              <a:sym typeface="Arial"/>
            </a:endParaRPr>
          </a:p>
          <a:p>
            <a:pPr marL="177800" lvl="0" indent="-152400" algn="l" rtl="0">
              <a:lnSpc>
                <a:spcPct val="80000"/>
              </a:lnSpc>
              <a:spcBef>
                <a:spcPts val="800"/>
              </a:spcBef>
              <a:spcAft>
                <a:spcPts val="0"/>
              </a:spcAft>
              <a:buClr>
                <a:srgbClr val="222222"/>
              </a:buClr>
              <a:buSzPts val="1400"/>
              <a:buChar char="•"/>
            </a:pPr>
            <a:r>
              <a:rPr lang="en" sz="1400">
                <a:solidFill>
                  <a:srgbClr val="222222"/>
                </a:solidFill>
                <a:latin typeface="Arial"/>
                <a:ea typeface="Arial"/>
                <a:cs typeface="Arial"/>
                <a:sym typeface="Arial"/>
              </a:rPr>
              <a:t>Led Microsoft’s Legal and Corporate Affairs team in Europe, then five years as deputy general counsel since joining in 1993</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Senior Vice President, General Counsel, and Secretary from 2001 to 2011</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Served as Executive Vice President, General Counsel, and Secretary from 2011 to 2015</a:t>
            </a:r>
            <a:endParaRPr sz="1400">
              <a:latin typeface="Arial"/>
              <a:ea typeface="Arial"/>
              <a:cs typeface="Arial"/>
              <a:sym typeface="Arial"/>
            </a:endParaRPr>
          </a:p>
          <a:p>
            <a:pPr marL="177800" lvl="0" indent="-152400" algn="l" rtl="0">
              <a:lnSpc>
                <a:spcPct val="80000"/>
              </a:lnSpc>
              <a:spcBef>
                <a:spcPts val="800"/>
              </a:spcBef>
              <a:spcAft>
                <a:spcPts val="0"/>
              </a:spcAft>
              <a:buClr>
                <a:schemeClr val="dk1"/>
              </a:buClr>
              <a:buSzPts val="1400"/>
              <a:buChar char="•"/>
            </a:pPr>
            <a:r>
              <a:rPr lang="en" sz="1400">
                <a:latin typeface="Arial"/>
                <a:ea typeface="Arial"/>
                <a:cs typeface="Arial"/>
                <a:sym typeface="Arial"/>
              </a:rPr>
              <a:t> longest serving member of Microsoft's top leadership</a:t>
            </a:r>
            <a:endParaRPr sz="1400">
              <a:latin typeface="Arial"/>
              <a:ea typeface="Arial"/>
              <a:cs typeface="Arial"/>
              <a:sym typeface="Arial"/>
            </a:endParaRPr>
          </a:p>
          <a:p>
            <a:pPr marL="177800" lvl="0" indent="-152400" algn="l" rtl="0">
              <a:lnSpc>
                <a:spcPct val="80000"/>
              </a:lnSpc>
              <a:spcBef>
                <a:spcPts val="800"/>
              </a:spcBef>
              <a:spcAft>
                <a:spcPts val="0"/>
              </a:spcAft>
              <a:buSzPts val="1400"/>
              <a:buChar char="•"/>
            </a:pPr>
            <a:r>
              <a:rPr lang="en" sz="1400" b="1">
                <a:latin typeface="Arial"/>
                <a:ea typeface="Arial"/>
                <a:cs typeface="Arial"/>
                <a:sym typeface="Arial"/>
              </a:rPr>
              <a:t>Education</a:t>
            </a:r>
            <a:endParaRPr sz="1400" b="1">
              <a:latin typeface="Arial"/>
              <a:ea typeface="Arial"/>
              <a:cs typeface="Arial"/>
              <a:sym typeface="Arial"/>
            </a:endParaRPr>
          </a:p>
          <a:p>
            <a:pPr marL="520700" lvl="1" indent="-177800" algn="l" rtl="0">
              <a:lnSpc>
                <a:spcPct val="80000"/>
              </a:lnSpc>
              <a:spcBef>
                <a:spcPts val="800"/>
              </a:spcBef>
              <a:spcAft>
                <a:spcPts val="0"/>
              </a:spcAft>
              <a:buSzPts val="1400"/>
              <a:buFont typeface="Arial"/>
              <a:buChar char="•"/>
            </a:pPr>
            <a:r>
              <a:rPr lang="en" sz="1400">
                <a:solidFill>
                  <a:srgbClr val="2F2F2F"/>
                </a:solidFill>
                <a:highlight>
                  <a:srgbClr val="FFFFFF"/>
                </a:highlight>
                <a:latin typeface="Arial"/>
                <a:ea typeface="Arial"/>
                <a:cs typeface="Arial"/>
                <a:sym typeface="Arial"/>
              </a:rPr>
              <a:t>Attended Princeton University. Earned his J.D. from Columbia University Law School and studied international law and economics at the Graduate Institute in Geneva, Switzerland</a:t>
            </a:r>
            <a:endParaRPr sz="1400">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30"/>
          <p:cNvSpPr txBox="1">
            <a:spLocks noGrp="1"/>
          </p:cNvSpPr>
          <p:nvPr>
            <p:ph type="title"/>
          </p:nvPr>
        </p:nvSpPr>
        <p:spPr>
          <a:xfrm>
            <a:off x="173783" y="119889"/>
            <a:ext cx="4052985" cy="67787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Products and Services</a:t>
            </a:r>
            <a:endParaRPr sz="3000">
              <a:latin typeface="Arial"/>
              <a:ea typeface="Arial"/>
              <a:cs typeface="Arial"/>
              <a:sym typeface="Arial"/>
            </a:endParaRPr>
          </a:p>
        </p:txBody>
      </p:sp>
      <p:pic>
        <p:nvPicPr>
          <p:cNvPr id="893" name="Google Shape;893;p130" descr="ms ps.png"/>
          <p:cNvPicPr preferRelativeResize="0"/>
          <p:nvPr/>
        </p:nvPicPr>
        <p:blipFill rotWithShape="1">
          <a:blip r:embed="rId3">
            <a:alphaModFix/>
          </a:blip>
          <a:srcRect/>
          <a:stretch/>
        </p:blipFill>
        <p:spPr>
          <a:xfrm>
            <a:off x="4002833" y="895669"/>
            <a:ext cx="4866216" cy="2928830"/>
          </a:xfrm>
          <a:prstGeom prst="rect">
            <a:avLst/>
          </a:prstGeom>
          <a:noFill/>
          <a:ln>
            <a:noFill/>
          </a:ln>
        </p:spPr>
      </p:pic>
      <p:sp>
        <p:nvSpPr>
          <p:cNvPr id="894" name="Google Shape;894;p130"/>
          <p:cNvSpPr txBox="1">
            <a:spLocks noGrp="1"/>
          </p:cNvSpPr>
          <p:nvPr>
            <p:ph type="body" idx="1"/>
          </p:nvPr>
        </p:nvSpPr>
        <p:spPr>
          <a:xfrm>
            <a:off x="274952" y="1422894"/>
            <a:ext cx="3892031" cy="229771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None/>
            </a:pPr>
            <a:r>
              <a:rPr lang="en" sz="2400" i="0" u="none" strike="noStrike" cap="none">
                <a:solidFill>
                  <a:srgbClr val="000000"/>
                </a:solidFill>
                <a:latin typeface="Arial"/>
                <a:ea typeface="Arial"/>
                <a:cs typeface="Arial"/>
                <a:sym typeface="Arial"/>
              </a:rPr>
              <a:t>Productivity and Business Process</a:t>
            </a:r>
            <a:endParaRPr sz="240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Noto Sans Symbols"/>
              <a:buNone/>
            </a:pPr>
            <a:endParaRPr sz="240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None/>
            </a:pPr>
            <a:r>
              <a:rPr lang="en" sz="2400" i="0" u="none" strike="noStrike" cap="none">
                <a:solidFill>
                  <a:srgbClr val="000000"/>
                </a:solidFill>
                <a:latin typeface="Arial"/>
                <a:ea typeface="Arial"/>
                <a:cs typeface="Arial"/>
                <a:sym typeface="Arial"/>
              </a:rPr>
              <a:t>Intelligent Cloud</a:t>
            </a:r>
            <a:endParaRPr sz="240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None/>
            </a:pPr>
            <a:endParaRPr sz="240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None/>
            </a:pPr>
            <a:r>
              <a:rPr lang="en" sz="2400" i="0" u="none" strike="noStrike" cap="none">
                <a:solidFill>
                  <a:srgbClr val="000000"/>
                </a:solidFill>
                <a:latin typeface="Arial"/>
                <a:ea typeface="Arial"/>
                <a:cs typeface="Arial"/>
                <a:sym typeface="Arial"/>
              </a:rPr>
              <a:t>More Personal Computing </a:t>
            </a:r>
            <a:endParaRPr sz="2400" i="0" u="none" strike="noStrike" cap="none">
              <a:solidFill>
                <a:srgbClr val="000000"/>
              </a:solidFill>
              <a:latin typeface="Arial"/>
              <a:ea typeface="Arial"/>
              <a:cs typeface="Arial"/>
              <a:sym typeface="Arial"/>
            </a:endParaRPr>
          </a:p>
        </p:txBody>
      </p:sp>
      <p:pic>
        <p:nvPicPr>
          <p:cNvPr id="895" name="Google Shape;895;p130"/>
          <p:cNvPicPr preferRelativeResize="0"/>
          <p:nvPr/>
        </p:nvPicPr>
        <p:blipFill rotWithShape="1">
          <a:blip r:embed="rId4">
            <a:alphaModFix/>
          </a:blip>
          <a:srcRect/>
          <a:stretch/>
        </p:blipFill>
        <p:spPr>
          <a:xfrm>
            <a:off x="4707467" y="3807001"/>
            <a:ext cx="881660" cy="881660"/>
          </a:xfrm>
          <a:prstGeom prst="rect">
            <a:avLst/>
          </a:prstGeom>
          <a:noFill/>
          <a:ln>
            <a:noFill/>
          </a:ln>
        </p:spPr>
      </p:pic>
      <p:pic>
        <p:nvPicPr>
          <p:cNvPr id="896" name="Google Shape;896;p130"/>
          <p:cNvPicPr preferRelativeResize="0"/>
          <p:nvPr/>
        </p:nvPicPr>
        <p:blipFill rotWithShape="1">
          <a:blip r:embed="rId5">
            <a:alphaModFix/>
          </a:blip>
          <a:srcRect/>
          <a:stretch/>
        </p:blipFill>
        <p:spPr>
          <a:xfrm>
            <a:off x="3961274" y="3950148"/>
            <a:ext cx="746193" cy="595367"/>
          </a:xfrm>
          <a:prstGeom prst="rect">
            <a:avLst/>
          </a:prstGeom>
          <a:noFill/>
          <a:ln>
            <a:noFill/>
          </a:ln>
        </p:spPr>
      </p:pic>
      <p:pic>
        <p:nvPicPr>
          <p:cNvPr id="897" name="Google Shape;897;p130"/>
          <p:cNvPicPr preferRelativeResize="0"/>
          <p:nvPr/>
        </p:nvPicPr>
        <p:blipFill rotWithShape="1">
          <a:blip r:embed="rId6">
            <a:alphaModFix/>
          </a:blip>
          <a:srcRect/>
          <a:stretch/>
        </p:blipFill>
        <p:spPr>
          <a:xfrm>
            <a:off x="5539102" y="3922400"/>
            <a:ext cx="704635" cy="633409"/>
          </a:xfrm>
          <a:prstGeom prst="rect">
            <a:avLst/>
          </a:prstGeom>
          <a:noFill/>
          <a:ln>
            <a:noFill/>
          </a:ln>
        </p:spPr>
      </p:pic>
      <p:pic>
        <p:nvPicPr>
          <p:cNvPr id="898" name="Google Shape;898;p130"/>
          <p:cNvPicPr preferRelativeResize="0"/>
          <p:nvPr/>
        </p:nvPicPr>
        <p:blipFill rotWithShape="1">
          <a:blip r:embed="rId7">
            <a:alphaModFix/>
          </a:blip>
          <a:srcRect/>
          <a:stretch/>
        </p:blipFill>
        <p:spPr>
          <a:xfrm>
            <a:off x="6252203" y="3922400"/>
            <a:ext cx="704635" cy="6072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0"/>
          <p:cNvSpPr txBox="1">
            <a:spLocks noGrp="1"/>
          </p:cNvSpPr>
          <p:nvPr>
            <p:ph type="title"/>
          </p:nvPr>
        </p:nvSpPr>
        <p:spPr>
          <a:xfrm>
            <a:off x="1297150" y="385975"/>
            <a:ext cx="7038900" cy="44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Trends in the Gadget Industry</a:t>
            </a:r>
            <a:endParaRPr/>
          </a:p>
        </p:txBody>
      </p:sp>
      <p:sp>
        <p:nvSpPr>
          <p:cNvPr id="355" name="Google Shape;355;p50"/>
          <p:cNvSpPr txBox="1">
            <a:spLocks noGrp="1"/>
          </p:cNvSpPr>
          <p:nvPr>
            <p:ph type="title"/>
          </p:nvPr>
        </p:nvSpPr>
        <p:spPr>
          <a:xfrm>
            <a:off x="1125025" y="1123600"/>
            <a:ext cx="24795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Convergence:</a:t>
            </a:r>
            <a:endParaRPr/>
          </a:p>
        </p:txBody>
      </p:sp>
      <p:sp>
        <p:nvSpPr>
          <p:cNvPr id="356" name="Google Shape;356;p50"/>
          <p:cNvSpPr txBox="1">
            <a:spLocks noGrp="1"/>
          </p:cNvSpPr>
          <p:nvPr>
            <p:ph type="body" idx="1"/>
          </p:nvPr>
        </p:nvSpPr>
        <p:spPr>
          <a:xfrm>
            <a:off x="671050" y="1762250"/>
            <a:ext cx="35712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Players in the industry of electronics, hardware, and telecommunications are increasingly competing head-to-head</a:t>
            </a:r>
            <a:endParaRPr sz="1800"/>
          </a:p>
          <a:p>
            <a:pPr marL="457200" lvl="0" indent="-342900" algn="l" rtl="0">
              <a:spcBef>
                <a:spcPts val="0"/>
              </a:spcBef>
              <a:spcAft>
                <a:spcPts val="0"/>
              </a:spcAft>
              <a:buSzPts val="1800"/>
              <a:buChar char="-"/>
            </a:pPr>
            <a:r>
              <a:rPr lang="en" sz="1800"/>
              <a:t>Turmoil (fluctuations in profit and mergers/acquisitions) will occur in each of these industries over time</a:t>
            </a:r>
            <a:endParaRPr sz="1800"/>
          </a:p>
        </p:txBody>
      </p:sp>
      <p:sp>
        <p:nvSpPr>
          <p:cNvPr id="357" name="Google Shape;357;p50"/>
          <p:cNvSpPr txBox="1">
            <a:spLocks noGrp="1"/>
          </p:cNvSpPr>
          <p:nvPr>
            <p:ph type="title"/>
          </p:nvPr>
        </p:nvSpPr>
        <p:spPr>
          <a:xfrm>
            <a:off x="5017225" y="1123600"/>
            <a:ext cx="36903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Price Competition:</a:t>
            </a:r>
            <a:endParaRPr/>
          </a:p>
        </p:txBody>
      </p:sp>
      <p:sp>
        <p:nvSpPr>
          <p:cNvPr id="358" name="Google Shape;358;p50"/>
          <p:cNvSpPr txBox="1">
            <a:spLocks noGrp="1"/>
          </p:cNvSpPr>
          <p:nvPr>
            <p:ph type="body" idx="1"/>
          </p:nvPr>
        </p:nvSpPr>
        <p:spPr>
          <a:xfrm>
            <a:off x="4703075" y="1762250"/>
            <a:ext cx="35712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Reliance on the semiconductor industry</a:t>
            </a:r>
            <a:endParaRPr sz="1800"/>
          </a:p>
          <a:p>
            <a:pPr marL="457200" lvl="0" indent="-342900" algn="l" rtl="0">
              <a:spcBef>
                <a:spcPts val="0"/>
              </a:spcBef>
              <a:spcAft>
                <a:spcPts val="0"/>
              </a:spcAft>
              <a:buSzPts val="1800"/>
              <a:buChar char="-"/>
            </a:pPr>
            <a:r>
              <a:rPr lang="en" sz="1800"/>
              <a:t>Moore’s Law requires industry be competitive in price/performance for market share</a:t>
            </a:r>
            <a:endParaRPr sz="1800"/>
          </a:p>
          <a:p>
            <a:pPr marL="457200" lvl="0" indent="-342900" algn="l" rtl="0">
              <a:spcBef>
                <a:spcPts val="0"/>
              </a:spcBef>
              <a:spcAft>
                <a:spcPts val="0"/>
              </a:spcAft>
              <a:buSzPts val="1800"/>
              <a:buChar char="-"/>
            </a:pPr>
            <a:r>
              <a:rPr lang="en" sz="1800"/>
              <a:t>Short life span of new products, recycle and move on to the next model</a:t>
            </a:r>
            <a:endParaRPr sz="1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a:buNone/>
            </a:pPr>
            <a:r>
              <a:rPr lang="en" sz="3000">
                <a:solidFill>
                  <a:schemeClr val="dk1"/>
                </a:solidFill>
                <a:latin typeface="Arial"/>
                <a:ea typeface="Arial"/>
                <a:cs typeface="Arial"/>
                <a:sym typeface="Arial"/>
              </a:rPr>
              <a:t>Productivity and Business Process</a:t>
            </a:r>
            <a:endParaRPr sz="3000">
              <a:latin typeface="Arial"/>
              <a:ea typeface="Arial"/>
              <a:cs typeface="Arial"/>
              <a:sym typeface="Arial"/>
            </a:endParaRPr>
          </a:p>
        </p:txBody>
      </p:sp>
      <p:sp>
        <p:nvSpPr>
          <p:cNvPr id="904" name="Google Shape;904;p1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152400" algn="l" rtl="0">
              <a:lnSpc>
                <a:spcPct val="90000"/>
              </a:lnSpc>
              <a:spcBef>
                <a:spcPts val="0"/>
              </a:spcBef>
              <a:spcAft>
                <a:spcPts val="0"/>
              </a:spcAft>
              <a:buClr>
                <a:schemeClr val="dk1"/>
              </a:buClr>
              <a:buSzPts val="1800"/>
              <a:buChar char="•"/>
            </a:pPr>
            <a:r>
              <a:rPr lang="en" sz="1800" b="1">
                <a:solidFill>
                  <a:schemeClr val="dk1"/>
                </a:solidFill>
                <a:latin typeface="Arial"/>
                <a:ea typeface="Arial"/>
                <a:cs typeface="Arial"/>
                <a:sym typeface="Arial"/>
              </a:rPr>
              <a:t>Office Commercial </a:t>
            </a:r>
            <a:r>
              <a:rPr lang="en" sz="1800">
                <a:solidFill>
                  <a:schemeClr val="dk1"/>
                </a:solidFill>
                <a:latin typeface="Arial"/>
                <a:ea typeface="Arial"/>
                <a:cs typeface="Arial"/>
                <a:sym typeface="Arial"/>
              </a:rPr>
              <a:t>(volume licensing, subscriptions to Office 365 commercial for products: Office, Exchange, SharePoint, and Skype for Business, and related Client Access Licenses)</a:t>
            </a:r>
            <a:endParaRPr sz="18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1800">
              <a:solidFill>
                <a:schemeClr val="dk1"/>
              </a:solidFill>
              <a:latin typeface="Arial"/>
              <a:ea typeface="Arial"/>
              <a:cs typeface="Arial"/>
              <a:sym typeface="Arial"/>
            </a:endParaRPr>
          </a:p>
          <a:p>
            <a:pPr marL="177800" lvl="0" indent="-152400" algn="l" rtl="0">
              <a:lnSpc>
                <a:spcPct val="9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Office Consumer </a:t>
            </a:r>
            <a:r>
              <a:rPr lang="en" sz="1800">
                <a:solidFill>
                  <a:schemeClr val="dk1"/>
                </a:solidFill>
                <a:latin typeface="Arial"/>
                <a:ea typeface="Arial"/>
                <a:cs typeface="Arial"/>
                <a:sym typeface="Arial"/>
              </a:rPr>
              <a:t>(Office 365 consumer subscription, Skype, Outlook.com, Linkedin, and OneDrive)</a:t>
            </a:r>
            <a:endParaRPr sz="18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1800">
              <a:latin typeface="Arial"/>
              <a:ea typeface="Arial"/>
              <a:cs typeface="Arial"/>
              <a:sym typeface="Arial"/>
            </a:endParaRPr>
          </a:p>
          <a:p>
            <a:pPr marL="177800" lvl="0" indent="-152400" algn="l" rtl="0">
              <a:lnSpc>
                <a:spcPct val="9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Dynamics business solutions</a:t>
            </a:r>
            <a:r>
              <a:rPr lang="en" sz="1800">
                <a:solidFill>
                  <a:schemeClr val="dk1"/>
                </a:solidFill>
                <a:latin typeface="Arial"/>
                <a:ea typeface="Arial"/>
                <a:cs typeface="Arial"/>
                <a:sym typeface="Arial"/>
              </a:rPr>
              <a:t> (Dynamics ERP products, Dynamics CRM on-premises, and Dynamics CRM Online)</a:t>
            </a:r>
            <a:endParaRPr sz="18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1800">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a:buNone/>
            </a:pPr>
            <a:r>
              <a:rPr lang="en" sz="3000">
                <a:solidFill>
                  <a:schemeClr val="dk1"/>
                </a:solidFill>
                <a:latin typeface="Arial"/>
                <a:ea typeface="Arial"/>
                <a:cs typeface="Arial"/>
                <a:sym typeface="Arial"/>
              </a:rPr>
              <a:t>Intelligent Cloud  </a:t>
            </a:r>
            <a:endParaRPr sz="3000">
              <a:latin typeface="Arial"/>
              <a:ea typeface="Arial"/>
              <a:cs typeface="Arial"/>
              <a:sym typeface="Arial"/>
            </a:endParaRPr>
          </a:p>
        </p:txBody>
      </p:sp>
      <p:sp>
        <p:nvSpPr>
          <p:cNvPr id="910" name="Google Shape;910;p132"/>
          <p:cNvSpPr txBox="1">
            <a:spLocks noGrp="1"/>
          </p:cNvSpPr>
          <p:nvPr>
            <p:ph type="body" idx="1"/>
          </p:nvPr>
        </p:nvSpPr>
        <p:spPr>
          <a:xfrm>
            <a:off x="628650" y="1510894"/>
            <a:ext cx="7886700" cy="3263400"/>
          </a:xfrm>
          <a:prstGeom prst="rect">
            <a:avLst/>
          </a:prstGeom>
          <a:noFill/>
          <a:ln>
            <a:noFill/>
          </a:ln>
        </p:spPr>
        <p:txBody>
          <a:bodyPr spcFirstLastPara="1" wrap="square" lIns="68575" tIns="34275" rIns="68575" bIns="34275" anchor="t" anchorCtr="0">
            <a:noAutofit/>
          </a:bodyPr>
          <a:lstStyle/>
          <a:p>
            <a:pPr marL="177800" lvl="0" indent="-152400" algn="l" rtl="0">
              <a:lnSpc>
                <a:spcPct val="90000"/>
              </a:lnSpc>
              <a:spcBef>
                <a:spcPts val="0"/>
              </a:spcBef>
              <a:spcAft>
                <a:spcPts val="0"/>
              </a:spcAft>
              <a:buClr>
                <a:schemeClr val="dk1"/>
              </a:buClr>
              <a:buSzPts val="1800"/>
              <a:buChar char="•"/>
            </a:pPr>
            <a:r>
              <a:rPr lang="en" sz="1800" b="1">
                <a:solidFill>
                  <a:schemeClr val="dk1"/>
                </a:solidFill>
                <a:latin typeface="Arial"/>
                <a:ea typeface="Arial"/>
                <a:cs typeface="Arial"/>
                <a:sym typeface="Arial"/>
              </a:rPr>
              <a:t>Server products</a:t>
            </a:r>
            <a:r>
              <a:rPr lang="en" sz="1800">
                <a:solidFill>
                  <a:schemeClr val="dk1"/>
                </a:solidFill>
                <a:latin typeface="Arial"/>
                <a:ea typeface="Arial"/>
                <a:cs typeface="Arial"/>
                <a:sym typeface="Arial"/>
              </a:rPr>
              <a:t> and </a:t>
            </a:r>
            <a:r>
              <a:rPr lang="en" sz="1800" b="1">
                <a:solidFill>
                  <a:schemeClr val="dk1"/>
                </a:solidFill>
                <a:latin typeface="Arial"/>
                <a:ea typeface="Arial"/>
                <a:cs typeface="Arial"/>
                <a:sym typeface="Arial"/>
              </a:rPr>
              <a:t>cloud services</a:t>
            </a:r>
            <a:r>
              <a:rPr lang="en" sz="1800">
                <a:solidFill>
                  <a:schemeClr val="dk1"/>
                </a:solidFill>
                <a:latin typeface="Arial"/>
                <a:ea typeface="Arial"/>
                <a:cs typeface="Arial"/>
                <a:sym typeface="Arial"/>
              </a:rPr>
              <a:t> (Microsoft SQL Server, Windows Server, Visual Studio, System Center, related CALs, and Azure)</a:t>
            </a:r>
            <a:endParaRPr sz="18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1800">
              <a:latin typeface="Arial"/>
              <a:ea typeface="Arial"/>
              <a:cs typeface="Arial"/>
              <a:sym typeface="Arial"/>
            </a:endParaRPr>
          </a:p>
          <a:p>
            <a:pPr marL="177800" lvl="0" indent="-152400" algn="l" rtl="0">
              <a:lnSpc>
                <a:spcPct val="9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Enterprise Services</a:t>
            </a:r>
            <a:r>
              <a:rPr lang="en" sz="1800">
                <a:solidFill>
                  <a:schemeClr val="dk1"/>
                </a:solidFill>
                <a:latin typeface="Arial"/>
                <a:ea typeface="Arial"/>
                <a:cs typeface="Arial"/>
                <a:sym typeface="Arial"/>
              </a:rPr>
              <a:t> (Premier Support Services and Microsoft Consulting Services)</a:t>
            </a:r>
            <a:endParaRPr sz="18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2400">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a:buNone/>
            </a:pPr>
            <a:r>
              <a:rPr lang="en" sz="3000">
                <a:solidFill>
                  <a:schemeClr val="dk1"/>
                </a:solidFill>
                <a:latin typeface="Arial"/>
                <a:ea typeface="Arial"/>
                <a:cs typeface="Arial"/>
                <a:sym typeface="Arial"/>
              </a:rPr>
              <a:t>More Personal Computing</a:t>
            </a:r>
            <a:endParaRPr sz="3000">
              <a:latin typeface="Arial"/>
              <a:ea typeface="Arial"/>
              <a:cs typeface="Arial"/>
              <a:sym typeface="Arial"/>
            </a:endParaRPr>
          </a:p>
        </p:txBody>
      </p:sp>
      <p:sp>
        <p:nvSpPr>
          <p:cNvPr id="916" name="Google Shape;916;p13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152400" algn="l" rtl="0">
              <a:lnSpc>
                <a:spcPct val="80000"/>
              </a:lnSpc>
              <a:spcBef>
                <a:spcPts val="0"/>
              </a:spcBef>
              <a:spcAft>
                <a:spcPts val="0"/>
              </a:spcAft>
              <a:buClr>
                <a:schemeClr val="dk1"/>
              </a:buClr>
              <a:buSzPts val="1800"/>
              <a:buChar char="•"/>
            </a:pPr>
            <a:r>
              <a:rPr lang="en" sz="1800" b="1">
                <a:solidFill>
                  <a:schemeClr val="dk1"/>
                </a:solidFill>
                <a:latin typeface="Arial"/>
                <a:ea typeface="Arial"/>
                <a:cs typeface="Arial"/>
                <a:sym typeface="Arial"/>
              </a:rPr>
              <a:t>Windows</a:t>
            </a:r>
            <a:r>
              <a:rPr lang="en" sz="1800">
                <a:solidFill>
                  <a:schemeClr val="dk1"/>
                </a:solidFill>
                <a:latin typeface="Arial"/>
                <a:ea typeface="Arial"/>
                <a:cs typeface="Arial"/>
                <a:sym typeface="Arial"/>
              </a:rPr>
              <a:t> (Windows original equipment manufacturer licensing, other non-volume licensing of the Windows operating system, volume licensing of the Windows operating system, patent licensing, Windows Embedded, MSN display advertising, and Windows Phone licensing)</a:t>
            </a:r>
            <a:endParaRPr sz="1800">
              <a:latin typeface="Arial"/>
              <a:ea typeface="Arial"/>
              <a:cs typeface="Arial"/>
              <a:sym typeface="Arial"/>
            </a:endParaRPr>
          </a:p>
          <a:p>
            <a:pPr marL="177800" lvl="0" indent="-152400" algn="l" rtl="0">
              <a:lnSpc>
                <a:spcPct val="8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Devices</a:t>
            </a:r>
            <a:r>
              <a:rPr lang="en" sz="1800">
                <a:solidFill>
                  <a:schemeClr val="dk1"/>
                </a:solidFill>
                <a:latin typeface="Arial"/>
                <a:ea typeface="Arial"/>
                <a:cs typeface="Arial"/>
                <a:sym typeface="Arial"/>
              </a:rPr>
              <a:t> (Surface, phones, and PC accessories, and other intelligent devices)</a:t>
            </a:r>
            <a:endParaRPr sz="1800">
              <a:latin typeface="Arial"/>
              <a:ea typeface="Arial"/>
              <a:cs typeface="Arial"/>
              <a:sym typeface="Arial"/>
            </a:endParaRPr>
          </a:p>
          <a:p>
            <a:pPr marL="177800" lvl="0" indent="-152400" algn="l" rtl="0">
              <a:lnSpc>
                <a:spcPct val="8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Gaming</a:t>
            </a:r>
            <a:r>
              <a:rPr lang="en" sz="1800">
                <a:solidFill>
                  <a:schemeClr val="dk1"/>
                </a:solidFill>
                <a:latin typeface="Arial"/>
                <a:ea typeface="Arial"/>
                <a:cs typeface="Arial"/>
                <a:sym typeface="Arial"/>
              </a:rPr>
              <a:t> (Xbox hardware, Xbox Live, comprising transactions, subscriptions, and advertising, video games, and third-party video game royalties)</a:t>
            </a:r>
            <a:endParaRPr sz="1800">
              <a:latin typeface="Arial"/>
              <a:ea typeface="Arial"/>
              <a:cs typeface="Arial"/>
              <a:sym typeface="Arial"/>
            </a:endParaRPr>
          </a:p>
          <a:p>
            <a:pPr marL="177800" lvl="0" indent="-152400" algn="l" rtl="0">
              <a:lnSpc>
                <a:spcPct val="80000"/>
              </a:lnSpc>
              <a:spcBef>
                <a:spcPts val="800"/>
              </a:spcBef>
              <a:spcAft>
                <a:spcPts val="0"/>
              </a:spcAft>
              <a:buClr>
                <a:schemeClr val="dk1"/>
              </a:buClr>
              <a:buSzPts val="1800"/>
              <a:buChar char="•"/>
            </a:pPr>
            <a:r>
              <a:rPr lang="en" sz="1800" b="1">
                <a:solidFill>
                  <a:schemeClr val="dk1"/>
                </a:solidFill>
                <a:latin typeface="Arial"/>
                <a:ea typeface="Arial"/>
                <a:cs typeface="Arial"/>
                <a:sym typeface="Arial"/>
              </a:rPr>
              <a:t>Search advertising</a:t>
            </a:r>
            <a:r>
              <a:rPr lang="en" sz="1800">
                <a:solidFill>
                  <a:schemeClr val="dk1"/>
                </a:solidFill>
                <a:latin typeface="Arial"/>
                <a:ea typeface="Arial"/>
                <a:cs typeface="Arial"/>
                <a:sym typeface="Arial"/>
              </a:rPr>
              <a:t> (Bing, Bing Ads, and MSN)</a:t>
            </a:r>
            <a:endParaRPr sz="1800">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34"/>
          <p:cNvSpPr txBox="1">
            <a:spLocks noGrp="1"/>
          </p:cNvSpPr>
          <p:nvPr>
            <p:ph type="title"/>
          </p:nvPr>
        </p:nvSpPr>
        <p:spPr>
          <a:xfrm>
            <a:off x="186277" y="44850"/>
            <a:ext cx="4908300" cy="737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Revenue By Segments</a:t>
            </a:r>
            <a:endParaRPr sz="3000">
              <a:latin typeface="Arial"/>
              <a:ea typeface="Arial"/>
              <a:cs typeface="Arial"/>
              <a:sym typeface="Arial"/>
            </a:endParaRPr>
          </a:p>
        </p:txBody>
      </p:sp>
      <p:sp>
        <p:nvSpPr>
          <p:cNvPr id="923" name="Google Shape;923;p13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924" name="Google Shape;924;p134"/>
          <p:cNvPicPr preferRelativeResize="0"/>
          <p:nvPr/>
        </p:nvPicPr>
        <p:blipFill rotWithShape="1">
          <a:blip r:embed="rId3">
            <a:alphaModFix/>
          </a:blip>
          <a:srcRect/>
          <a:stretch/>
        </p:blipFill>
        <p:spPr>
          <a:xfrm>
            <a:off x="628650" y="782241"/>
            <a:ext cx="7886700" cy="408350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35"/>
          <p:cNvSpPr txBox="1">
            <a:spLocks noGrp="1"/>
          </p:cNvSpPr>
          <p:nvPr>
            <p:ph type="title"/>
          </p:nvPr>
        </p:nvSpPr>
        <p:spPr>
          <a:xfrm>
            <a:off x="228250" y="-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Revenue by Product and Service Offerings</a:t>
            </a:r>
            <a:endParaRPr sz="3000">
              <a:latin typeface="Arial"/>
              <a:ea typeface="Arial"/>
              <a:cs typeface="Arial"/>
              <a:sym typeface="Arial"/>
            </a:endParaRPr>
          </a:p>
        </p:txBody>
      </p:sp>
      <p:pic>
        <p:nvPicPr>
          <p:cNvPr id="930" name="Google Shape;930;p135"/>
          <p:cNvPicPr preferRelativeResize="0"/>
          <p:nvPr/>
        </p:nvPicPr>
        <p:blipFill rotWithShape="1">
          <a:blip r:embed="rId3">
            <a:alphaModFix/>
          </a:blip>
          <a:srcRect/>
          <a:stretch/>
        </p:blipFill>
        <p:spPr>
          <a:xfrm>
            <a:off x="132422" y="1487752"/>
            <a:ext cx="8879155" cy="288698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36"/>
          <p:cNvSpPr txBox="1">
            <a:spLocks noGrp="1"/>
          </p:cNvSpPr>
          <p:nvPr>
            <p:ph type="title"/>
          </p:nvPr>
        </p:nvSpPr>
        <p:spPr>
          <a:xfrm>
            <a:off x="154350" y="-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Revenue By Geography</a:t>
            </a:r>
            <a:endParaRPr sz="3000">
              <a:latin typeface="Arial"/>
              <a:ea typeface="Arial"/>
              <a:cs typeface="Arial"/>
              <a:sym typeface="Arial"/>
            </a:endParaRPr>
          </a:p>
        </p:txBody>
      </p:sp>
      <p:pic>
        <p:nvPicPr>
          <p:cNvPr id="936" name="Google Shape;936;p136"/>
          <p:cNvPicPr preferRelativeResize="0"/>
          <p:nvPr/>
        </p:nvPicPr>
        <p:blipFill rotWithShape="1">
          <a:blip r:embed="rId3">
            <a:alphaModFix/>
          </a:blip>
          <a:srcRect/>
          <a:stretch/>
        </p:blipFill>
        <p:spPr>
          <a:xfrm>
            <a:off x="517980" y="1555616"/>
            <a:ext cx="8108039" cy="247597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940"/>
        <p:cNvGrpSpPr/>
        <p:nvPr/>
      </p:nvGrpSpPr>
      <p:grpSpPr>
        <a:xfrm>
          <a:off x="0" y="0"/>
          <a:ext cx="0" cy="0"/>
          <a:chOff x="0" y="0"/>
          <a:chExt cx="0" cy="0"/>
        </a:xfrm>
      </p:grpSpPr>
      <p:sp>
        <p:nvSpPr>
          <p:cNvPr id="941" name="Google Shape;941;p137"/>
          <p:cNvSpPr txBox="1">
            <a:spLocks noGrp="1"/>
          </p:cNvSpPr>
          <p:nvPr>
            <p:ph type="title"/>
          </p:nvPr>
        </p:nvSpPr>
        <p:spPr>
          <a:xfrm>
            <a:off x="128193" y="149080"/>
            <a:ext cx="6019500" cy="712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latin typeface="Arial"/>
                <a:ea typeface="Arial"/>
                <a:cs typeface="Arial"/>
                <a:sym typeface="Arial"/>
              </a:rPr>
              <a:t>World Market Share of Cloud Service Providers (Q2, 2019)</a:t>
            </a:r>
            <a:endParaRPr sz="3000">
              <a:latin typeface="Arial"/>
              <a:ea typeface="Arial"/>
              <a:cs typeface="Arial"/>
              <a:sym typeface="Arial"/>
            </a:endParaRPr>
          </a:p>
        </p:txBody>
      </p:sp>
      <p:pic>
        <p:nvPicPr>
          <p:cNvPr id="942" name="Google Shape;942;p137"/>
          <p:cNvPicPr preferRelativeResize="0"/>
          <p:nvPr/>
        </p:nvPicPr>
        <p:blipFill>
          <a:blip r:embed="rId3">
            <a:alphaModFix/>
          </a:blip>
          <a:stretch>
            <a:fillRect/>
          </a:stretch>
        </p:blipFill>
        <p:spPr>
          <a:xfrm>
            <a:off x="1781250" y="1056705"/>
            <a:ext cx="5581502" cy="397682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38"/>
          <p:cNvSpPr txBox="1">
            <a:spLocks noGrp="1"/>
          </p:cNvSpPr>
          <p:nvPr>
            <p:ph type="title"/>
          </p:nvPr>
        </p:nvSpPr>
        <p:spPr>
          <a:xfrm>
            <a:off x="95250" y="13691"/>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Office Suites Market Share (July 2019)</a:t>
            </a:r>
            <a:endParaRPr sz="3000">
              <a:latin typeface="Arial"/>
              <a:ea typeface="Arial"/>
              <a:cs typeface="Arial"/>
              <a:sym typeface="Arial"/>
            </a:endParaRPr>
          </a:p>
        </p:txBody>
      </p:sp>
      <p:sp>
        <p:nvSpPr>
          <p:cNvPr id="948" name="Google Shape;948;p138"/>
          <p:cNvSpPr txBox="1">
            <a:spLocks noGrp="1"/>
          </p:cNvSpPr>
          <p:nvPr>
            <p:ph type="body" idx="1"/>
          </p:nvPr>
        </p:nvSpPr>
        <p:spPr>
          <a:xfrm>
            <a:off x="127400" y="4570850"/>
            <a:ext cx="1502100" cy="2841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r>
              <a:rPr lang="en" sz="1200">
                <a:latin typeface="Arial"/>
                <a:ea typeface="Arial"/>
                <a:cs typeface="Arial"/>
                <a:sym typeface="Arial"/>
              </a:rPr>
              <a:t>Source: Datanyze</a:t>
            </a:r>
            <a:endParaRPr sz="1200">
              <a:latin typeface="Arial"/>
              <a:ea typeface="Arial"/>
              <a:cs typeface="Arial"/>
              <a:sym typeface="Arial"/>
            </a:endParaRPr>
          </a:p>
        </p:txBody>
      </p:sp>
      <p:pic>
        <p:nvPicPr>
          <p:cNvPr id="949" name="Google Shape;949;p138"/>
          <p:cNvPicPr preferRelativeResize="0"/>
          <p:nvPr/>
        </p:nvPicPr>
        <p:blipFill rotWithShape="1">
          <a:blip r:embed="rId3">
            <a:alphaModFix/>
          </a:blip>
          <a:srcRect/>
          <a:stretch/>
        </p:blipFill>
        <p:spPr>
          <a:xfrm>
            <a:off x="194708" y="1100667"/>
            <a:ext cx="8754584" cy="3417160"/>
          </a:xfrm>
          <a:prstGeom prst="rect">
            <a:avLst/>
          </a:prstGeom>
          <a:noFill/>
          <a:ln>
            <a:noFill/>
          </a:ln>
        </p:spPr>
      </p:pic>
      <p:sp>
        <p:nvSpPr>
          <p:cNvPr id="950" name="Google Shape;950;p138"/>
          <p:cNvSpPr/>
          <p:nvPr/>
        </p:nvSpPr>
        <p:spPr>
          <a:xfrm>
            <a:off x="250759" y="1897568"/>
            <a:ext cx="8642480" cy="316597"/>
          </a:xfrm>
          <a:prstGeom prst="rect">
            <a:avLst/>
          </a:prstGeom>
          <a:solidFill>
            <a:srgbClr val="FF0000">
              <a:alpha val="0"/>
            </a:srgbClr>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39"/>
          <p:cNvPicPr preferRelativeResize="0"/>
          <p:nvPr/>
        </p:nvPicPr>
        <p:blipFill rotWithShape="1">
          <a:blip r:embed="rId3">
            <a:alphaModFix/>
          </a:blip>
          <a:srcRect/>
          <a:stretch/>
        </p:blipFill>
        <p:spPr>
          <a:xfrm>
            <a:off x="1044737" y="1087243"/>
            <a:ext cx="7054526" cy="3827456"/>
          </a:xfrm>
          <a:prstGeom prst="rect">
            <a:avLst/>
          </a:prstGeom>
          <a:noFill/>
          <a:ln>
            <a:noFill/>
          </a:ln>
        </p:spPr>
      </p:pic>
      <p:sp>
        <p:nvSpPr>
          <p:cNvPr id="957" name="Google Shape;957;p1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Global Computer Operating System Market Share (2015 to 2019)</a:t>
            </a:r>
            <a:endParaRPr sz="3000">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40"/>
          <p:cNvSpPr txBox="1">
            <a:spLocks noGrp="1"/>
          </p:cNvSpPr>
          <p:nvPr>
            <p:ph type="title"/>
          </p:nvPr>
        </p:nvSpPr>
        <p:spPr>
          <a:xfrm>
            <a:off x="2916982" y="1830426"/>
            <a:ext cx="5893448" cy="148264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7F7F7F"/>
              </a:buClr>
              <a:buSzPts val="5000"/>
              <a:buFont typeface="Arial"/>
              <a:buNone/>
            </a:pPr>
            <a:r>
              <a:rPr lang="en" sz="5000">
                <a:solidFill>
                  <a:srgbClr val="7F7F7F"/>
                </a:solidFill>
                <a:latin typeface="Arial"/>
                <a:ea typeface="Arial"/>
                <a:cs typeface="Arial"/>
                <a:sym typeface="Arial"/>
              </a:rPr>
              <a:t>Financial Analysis</a:t>
            </a:r>
            <a:endParaRPr sz="1100"/>
          </a:p>
        </p:txBody>
      </p:sp>
      <p:pic>
        <p:nvPicPr>
          <p:cNvPr id="963" name="Google Shape;963;p140"/>
          <p:cNvPicPr preferRelativeResize="0"/>
          <p:nvPr/>
        </p:nvPicPr>
        <p:blipFill rotWithShape="1">
          <a:blip r:embed="rId3">
            <a:alphaModFix/>
          </a:blip>
          <a:srcRect/>
          <a:stretch/>
        </p:blipFill>
        <p:spPr>
          <a:xfrm>
            <a:off x="1284832" y="1857380"/>
            <a:ext cx="1428734" cy="1428734"/>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lamour template">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8693</Words>
  <Application>Microsoft Office PowerPoint</Application>
  <PresentationFormat>On-screen Show (16:9)</PresentationFormat>
  <Paragraphs>1599</Paragraphs>
  <Slides>254</Slides>
  <Notes>254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254</vt:i4>
      </vt:variant>
    </vt:vector>
  </HeadingPairs>
  <TitlesOfParts>
    <vt:vector size="271" baseType="lpstr">
      <vt:lpstr>Arial</vt:lpstr>
      <vt:lpstr>PT Sans</vt:lpstr>
      <vt:lpstr>Montserrat</vt:lpstr>
      <vt:lpstr>Lato</vt:lpstr>
      <vt:lpstr>Calibri</vt:lpstr>
      <vt:lpstr>Noto Sans Symbols</vt:lpstr>
      <vt:lpstr>Source Sans Pro</vt:lpstr>
      <vt:lpstr>Lato Hairline</vt:lpstr>
      <vt:lpstr>Lato Light</vt:lpstr>
      <vt:lpstr>Source Sans Pro ExtraLight</vt:lpstr>
      <vt:lpstr>Roboto</vt:lpstr>
      <vt:lpstr>Source Sans Pro Light</vt:lpstr>
      <vt:lpstr>Play</vt:lpstr>
      <vt:lpstr>Focus</vt:lpstr>
      <vt:lpstr>Office Theme</vt:lpstr>
      <vt:lpstr>Eglamour template</vt:lpstr>
      <vt:lpstr>Office Theme</vt:lpstr>
      <vt:lpstr>BUS 417 - Global Gadgets  Apple (AAPL) Microsoft (MSFT) Google (GOOG)</vt:lpstr>
      <vt:lpstr>The Industry Overview</vt:lpstr>
      <vt:lpstr>Gadgets are:</vt:lpstr>
      <vt:lpstr>Where the Profit Comes From</vt:lpstr>
      <vt:lpstr>Normal Gadgets</vt:lpstr>
      <vt:lpstr>Novelty Gadgets</vt:lpstr>
      <vt:lpstr>Services:</vt:lpstr>
      <vt:lpstr>Structure of the Gadget Industry</vt:lpstr>
      <vt:lpstr>Trends in the Gadget Industry</vt:lpstr>
      <vt:lpstr>Modern Day Gadget Industry</vt:lpstr>
      <vt:lpstr>Slide 11</vt:lpstr>
      <vt:lpstr>Challenges of the Industry</vt:lpstr>
      <vt:lpstr>Competition in the Industry</vt:lpstr>
      <vt:lpstr>Slide 14</vt:lpstr>
      <vt:lpstr>Slide 15</vt:lpstr>
      <vt:lpstr>Main Aspects of Industry</vt:lpstr>
      <vt:lpstr>What is the Internet</vt:lpstr>
      <vt:lpstr>Internet History</vt:lpstr>
      <vt:lpstr>Slide 19</vt:lpstr>
      <vt:lpstr>Slide 20</vt:lpstr>
      <vt:lpstr>Slide 21</vt:lpstr>
      <vt:lpstr>Computers</vt:lpstr>
      <vt:lpstr>History of the Computer</vt:lpstr>
      <vt:lpstr>Timeline</vt:lpstr>
      <vt:lpstr>Smartphones</vt:lpstr>
      <vt:lpstr>History of the Mobile Phone</vt:lpstr>
      <vt:lpstr>Slide 27</vt:lpstr>
      <vt:lpstr>4G LTE Networks</vt:lpstr>
      <vt:lpstr>5G - Network of the Future</vt:lpstr>
      <vt:lpstr>Slide 30</vt:lpstr>
      <vt:lpstr>Slide 31</vt:lpstr>
      <vt:lpstr>Slide 32</vt:lpstr>
      <vt:lpstr>Slide 33</vt:lpstr>
      <vt:lpstr>Slide 34</vt:lpstr>
      <vt:lpstr>Slide 35</vt:lpstr>
      <vt:lpstr>Tablets</vt:lpstr>
      <vt:lpstr>Tablet History</vt:lpstr>
      <vt:lpstr>Slide 38</vt:lpstr>
      <vt:lpstr>2019 Tablets</vt:lpstr>
      <vt:lpstr>Slide 40</vt:lpstr>
      <vt:lpstr>Slide 41</vt:lpstr>
      <vt:lpstr>Smart Watches</vt:lpstr>
      <vt:lpstr>Slide 43</vt:lpstr>
      <vt:lpstr>Slide 44</vt:lpstr>
      <vt:lpstr>Operating Systems</vt:lpstr>
      <vt:lpstr>Slide 46</vt:lpstr>
      <vt:lpstr>Slide 47</vt:lpstr>
      <vt:lpstr>Slide 48</vt:lpstr>
      <vt:lpstr>Cloud Computing</vt:lpstr>
      <vt:lpstr>Cloud Computing</vt:lpstr>
      <vt:lpstr>Slide 51</vt:lpstr>
      <vt:lpstr>Cloud Computing</vt:lpstr>
      <vt:lpstr>App Stores</vt:lpstr>
      <vt:lpstr>App Stores</vt:lpstr>
      <vt:lpstr>Slide 55</vt:lpstr>
      <vt:lpstr>Slide 56</vt:lpstr>
      <vt:lpstr>Slide 57</vt:lpstr>
      <vt:lpstr>Slide 58</vt:lpstr>
      <vt:lpstr>Slide 59</vt:lpstr>
      <vt:lpstr>Stock Overview</vt:lpstr>
      <vt:lpstr>Stock Information</vt:lpstr>
      <vt:lpstr>Stock Information</vt:lpstr>
      <vt:lpstr>Stock 1 Year Performance</vt:lpstr>
      <vt:lpstr>Stock 1 Year Comparison</vt:lpstr>
      <vt:lpstr>Stock 2 Year Performance</vt:lpstr>
      <vt:lpstr>Stock 2 Year Comparison</vt:lpstr>
      <vt:lpstr>Stock 5 Year Performance</vt:lpstr>
      <vt:lpstr>Stock 5 Year Comparison</vt:lpstr>
      <vt:lpstr>Stock 10 Year Performance</vt:lpstr>
      <vt:lpstr>Stock 10 Year Comparison</vt:lpstr>
      <vt:lpstr>Share Structure</vt:lpstr>
      <vt:lpstr>Top Institutional Holders</vt:lpstr>
      <vt:lpstr>Share Repurchases</vt:lpstr>
      <vt:lpstr>Dividends</vt:lpstr>
      <vt:lpstr>Company Overview</vt:lpstr>
      <vt:lpstr>Mission and Strategy</vt:lpstr>
      <vt:lpstr>Company History</vt:lpstr>
      <vt:lpstr>Company History</vt:lpstr>
      <vt:lpstr>Company History</vt:lpstr>
      <vt:lpstr>Key Acquisitions</vt:lpstr>
      <vt:lpstr>Key Acquisitions</vt:lpstr>
      <vt:lpstr>Company Management</vt:lpstr>
      <vt:lpstr>Company Management</vt:lpstr>
      <vt:lpstr>Company Management</vt:lpstr>
      <vt:lpstr>Company Management</vt:lpstr>
      <vt:lpstr>Company Management</vt:lpstr>
      <vt:lpstr>Company Management</vt:lpstr>
      <vt:lpstr>Company Management</vt:lpstr>
      <vt:lpstr>Products and Services</vt:lpstr>
      <vt:lpstr>Productivity and Business Process</vt:lpstr>
      <vt:lpstr>Intelligent Cloud  </vt:lpstr>
      <vt:lpstr>More Personal Computing</vt:lpstr>
      <vt:lpstr>Revenue By Segments</vt:lpstr>
      <vt:lpstr>Revenue by Product and Service Offerings</vt:lpstr>
      <vt:lpstr>Revenue By Geography</vt:lpstr>
      <vt:lpstr>World Market Share of Cloud Service Providers (Q2, 2019)</vt:lpstr>
      <vt:lpstr>Office Suites Market Share (July 2019)</vt:lpstr>
      <vt:lpstr>Global Computer Operating System Market Share (2015 to 2019)</vt:lpstr>
      <vt:lpstr>Financial Analysis</vt:lpstr>
      <vt:lpstr>Balance Sheet 10-Q</vt:lpstr>
      <vt:lpstr>Slide 101</vt:lpstr>
      <vt:lpstr>Balance Sheet 10-K</vt:lpstr>
      <vt:lpstr>Slide 103</vt:lpstr>
      <vt:lpstr>Income Statement 10-Q</vt:lpstr>
      <vt:lpstr>Income Statement 10-K</vt:lpstr>
      <vt:lpstr>Comprehensive Income 10-K</vt:lpstr>
      <vt:lpstr>Cash Flow Statement 10-Q</vt:lpstr>
      <vt:lpstr>Cash Flow Statement 10-Q</vt:lpstr>
      <vt:lpstr>Cash Flow Statement 10-K</vt:lpstr>
      <vt:lpstr>Cash Flow Statement 10-K</vt:lpstr>
      <vt:lpstr>Shareholders’ Equity Statement 10-Q</vt:lpstr>
      <vt:lpstr>Shareholders’ Equity Statement 10-K</vt:lpstr>
      <vt:lpstr>Earnings Per Share 10-Q</vt:lpstr>
      <vt:lpstr>Earnings Per Share 10-K</vt:lpstr>
      <vt:lpstr>Q4 2019 Share Repurchases</vt:lpstr>
      <vt:lpstr>Q1 2020 Share Repurchases</vt:lpstr>
      <vt:lpstr>Market Risks</vt:lpstr>
      <vt:lpstr>Sales Forecast</vt:lpstr>
      <vt:lpstr>Earning Forecasts</vt:lpstr>
      <vt:lpstr>Stock Price Forecast</vt:lpstr>
      <vt:lpstr>Analyst Recommendations</vt:lpstr>
      <vt:lpstr>BUY</vt:lpstr>
      <vt:lpstr>Apple</vt:lpstr>
      <vt:lpstr>Stock Overview</vt:lpstr>
      <vt:lpstr>Slide 125</vt:lpstr>
      <vt:lpstr> Key Statistics</vt:lpstr>
      <vt:lpstr>FY 19 Fourth Quarter Results</vt:lpstr>
      <vt:lpstr>Slide 128</vt:lpstr>
      <vt:lpstr>Slide 129</vt:lpstr>
      <vt:lpstr>Slide 130</vt:lpstr>
      <vt:lpstr>Slide 131</vt:lpstr>
      <vt:lpstr>Slide 132</vt:lpstr>
      <vt:lpstr>Slide 133</vt:lpstr>
      <vt:lpstr>Slide 134</vt:lpstr>
      <vt:lpstr>Slide 135</vt:lpstr>
      <vt:lpstr>Company Overview</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Sales by Segment and Products</vt:lpstr>
      <vt:lpstr>Sales by Segment and Products</vt:lpstr>
      <vt:lpstr>Slide 152</vt:lpstr>
      <vt:lpstr>Slide 153</vt:lpstr>
      <vt:lpstr>Company History</vt:lpstr>
      <vt:lpstr>Slide 155</vt:lpstr>
      <vt:lpstr>Slide 156</vt:lpstr>
      <vt:lpstr>Slide 157</vt:lpstr>
      <vt:lpstr>Slide 158</vt:lpstr>
      <vt:lpstr>Slide 159</vt:lpstr>
      <vt:lpstr>Slide 160</vt:lpstr>
      <vt:lpstr>Key Acquisitions</vt:lpstr>
      <vt:lpstr>Slide 162</vt:lpstr>
      <vt:lpstr>Management Team</vt:lpstr>
      <vt:lpstr>Steve Jobs</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Financial Analysis</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Statement of Cash Flow - 10-K (2018)</vt:lpstr>
      <vt:lpstr>Statement of Cash Flow - 10-K (2018)</vt:lpstr>
      <vt:lpstr>Statement of Cash Flow - 10-Q (2019)</vt:lpstr>
      <vt:lpstr>Slide 193</vt:lpstr>
      <vt:lpstr>Slide 194</vt:lpstr>
      <vt:lpstr>Slide 195</vt:lpstr>
      <vt:lpstr>Slide 196</vt:lpstr>
      <vt:lpstr>Slide 197</vt:lpstr>
      <vt:lpstr>Slide 198</vt:lpstr>
      <vt:lpstr>Slide 199</vt:lpstr>
      <vt:lpstr>BUY</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 417 - Global Gadgets  Apple (AAPL) Microsoft (MSFT) Google (GOOG)</dc:title>
  <cp:lastModifiedBy>gp</cp:lastModifiedBy>
  <cp:revision>1</cp:revision>
  <dcterms:modified xsi:type="dcterms:W3CDTF">2019-10-30T17:14:02Z</dcterms:modified>
</cp:coreProperties>
</file>