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slideMaster" Target="slideMasters/slideMaster1.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2.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slide" Target="slides/slide159.xml"/><Relationship Id="rId69" Type="http://schemas.openxmlformats.org/officeDocument/2006/relationships/slide" Target="slides/slide63.xml"/><Relationship Id="rId164" Type="http://schemas.openxmlformats.org/officeDocument/2006/relationships/slide" Target="slides/slide158.xml"/><Relationship Id="rId163" Type="http://schemas.openxmlformats.org/officeDocument/2006/relationships/slide" Target="slides/slide157.xml"/><Relationship Id="rId162" Type="http://schemas.openxmlformats.org/officeDocument/2006/relationships/slide" Target="slides/slide156.xml"/><Relationship Id="rId168" Type="http://schemas.openxmlformats.org/officeDocument/2006/relationships/slide" Target="slides/slide162.xml"/><Relationship Id="rId167" Type="http://schemas.openxmlformats.org/officeDocument/2006/relationships/slide" Target="slides/slide161.xml"/><Relationship Id="rId166" Type="http://schemas.openxmlformats.org/officeDocument/2006/relationships/slide" Target="slides/slide160.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54" Type="http://schemas.openxmlformats.org/officeDocument/2006/relationships/slide" Target="slides/slide48.xml"/><Relationship Id="rId160" Type="http://schemas.openxmlformats.org/officeDocument/2006/relationships/slide" Target="slides/slide154.xml"/><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3.amazonaws.com/media.mediapost.com/uploads/2020-PageFair_Blockthrough-Adblock-Report.pdf"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3.amazonaws.com/media.mediapost.com/uploads/2020-PageFair_Blockthrough-Adblock-Report.pdf"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3.amazonaws.com/media.mediapost.com/uploads/2020-PageFair_Blockthrough-Adblock-Report.pdf"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a6c17422f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a6c17422f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9fd1005372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9fd1005372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9fd1005372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9fd1005372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9fd1005372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9fd1005372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9fd1005372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9fd1005372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9fd1005372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9fd1005372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9fd1005372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9fd1005372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9fd1005372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9fd1005372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9fd1005372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9fd1005372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9fd1005372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9fd1005372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9fd1005372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9fd1005372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a6c17422f5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a6c17422f5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9fd1005372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9fd1005372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9fd1005372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9fd1005372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9fd1005372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9fd1005372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9fd1005372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9fd1005372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9fd1005372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9fd1005372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9fd1005372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7" name="Google Shape;907;g9fd1005372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9fd1005372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5" name="Google Shape;915;g9fd1005372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9fd1005372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9fd1005372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9fd1005372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9fd1005372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9fd1005372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9fd1005372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a6c17422f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a6c17422f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a6ddf97e00_1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a6ddf97e00_1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9fd1005372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9fd1005372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a6ddf97e00_1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9" name="Google Shape;959;ga6ddf97e00_1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9fd1005372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9fd1005372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a6ddf97e00_1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a6ddf97e00_1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a6ddf97e00_5_7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ga6ddf97e00_5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a6ddf97e00_5_8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ga6ddf97e00_5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a6ddf97e00_5_8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ga6ddf97e00_5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a6ddf97e00_5_9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ga6ddf97e00_5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a6ddf97e00_5_9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ga6ddf97e00_5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a6c17422f5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a6c17422f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a6ddf97e00_5_10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ga6ddf97e00_5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a6ddf97e00_5_10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ga6ddf97e00_5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a6ddf97e00_5_11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ga6ddf97e00_5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a6ddf97e00_5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8" name="Google Shape;1028;ga6ddf97e00_5_1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Weibo is a leading social media for people to create, share and discover content online. It combines the means of public self-expression in real time with a powerful platform for social interaction, content aggregation and content distribution. Any user can create and post a feed and attach multi-media and long-form content. User relationships on Weibo may be asymmetric; any user can follow any other user and add comments to a feed while reposting. This simple, asymmetric and distributed nature of Weibo allows an original feed to become a live viral conversation stream.</a:t>
            </a:r>
            <a:endParaRPr/>
          </a:p>
          <a:p>
            <a:pPr indent="0" lvl="0" marL="0" rtl="0" algn="l">
              <a:spcBef>
                <a:spcPts val="0"/>
              </a:spcBef>
              <a:spcAft>
                <a:spcPts val="0"/>
              </a:spcAft>
              <a:buNone/>
            </a:pPr>
            <a:r>
              <a:rPr lang="en"/>
              <a:t>Weibo enables its advertising and marketing customers to promote their brands, products and services to users. Weibo offers a wide range of advertising and marketing solutions to companies of all sizes. The Company generates a substantial majority of its revenues from the sale of advertising and marketing services, including the sale of social display advertisement and promoted marketing offerings. Weibo has developed and is continuously refining its social interest graph recommendation engine, which enables its customers to perform people marketing and target audiences based on user demographics, social relationships, interests and behaviors, to achieve greater relevance, engagement and marketing effectiveness. </a:t>
            </a:r>
            <a:endParaRPr/>
          </a:p>
          <a:p>
            <a:pPr indent="0" lvl="0" marL="0" rtl="0" algn="l">
              <a:spcBef>
                <a:spcPts val="0"/>
              </a:spcBef>
              <a:spcAft>
                <a:spcPts val="0"/>
              </a:spcAft>
              <a:buNone/>
            </a:pPr>
            <a:r>
              <a:t/>
            </a:r>
            <a:endParaRPr/>
          </a:p>
        </p:txBody>
      </p:sp>
      <p:sp>
        <p:nvSpPr>
          <p:cNvPr id="1029" name="Google Shape;1029;ga6ddf97e00_5_1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a6ddf97e00_5_14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ga6ddf97e00_5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a6ddf97e00_5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6" name="Google Shape;1076;ga6ddf97e00_5_1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7" name="Google Shape;1077;ga6ddf97e00_5_1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a6ddf97e00_5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4" name="Google Shape;1084;ga6ddf97e00_5_1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5" name="Google Shape;1085;ga6ddf97e00_5_1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a6ddf97e00_5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3" name="Google Shape;1093;ga6ddf97e00_5_1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4" name="Google Shape;1094;ga6ddf97e00_5_1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a6ddf97e00_5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2" name="Google Shape;1102;ga6ddf97e00_5_2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3" name="Google Shape;1103;ga6ddf97e00_5_2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a6ddf97e00_5_20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ga6ddf97e00_5_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a6c17422f5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a6c17422f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a6ddf97e00_5_21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ga6ddf97e00_5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a6ddf97e00_5_22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ga6ddf97e00_5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a6ddf97e00_5_22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ga6ddf97e00_5_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a6ddf97e00_5_23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ga6ddf97e00_5_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ga6ddf97e00_5_23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ga6ddf97e00_5_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a6ddf97e00_5_24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ga6ddf97e00_5_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a6ddf97e00_5_25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ga6ddf97e00_5_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a6ddf97e00_5_26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ga6ddf97e00_5_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a6ddf97e00_5_27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ga6ddf97e00_5_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a6ddf97e00_5_27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ga6ddf97e00_5_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a6c17422f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a6c17422f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a6ddf97e00_5_28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ga6ddf97e00_5_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a6ddf97e00_5_29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ga6ddf97e00_5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a6ddf97e00_5_29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ga6ddf97e00_5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a6ddf97e00_5_30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ga6ddf97e00_5_3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ga6ddf97e00_5_33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ga6ddf97e00_5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a6ddf97e00_11_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ga6ddf97e00_11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ga6ddf97e00_11_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ga6ddf97e00_11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ga6ddf97e00_11_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ga6ddf97e00_11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a6ddf97e00_11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4" name="Google Shape;1254;ga6ddf97e00_11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5" name="Google Shape;1255;ga6ddf97e00_11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a6ddf97e00_13_4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ga6ddf97e00_13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a6c17422f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a6c17422f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a6ddf97e00_11_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ga6ddf97e00_11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a6ddf97e00_11_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ga6ddf97e00_1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a6ddf97e00_5_34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ga6ddf97e00_5_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a6c17422f5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a6c17422f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a6c17422f5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a6c17422f5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a6c17422f5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a6c17422f5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a6aacc9e8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a6aacc9e8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a6c17422f5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a6c17422f5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a6aacc9e8a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a6aacc9e8a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graph shows the percentage of internet users by region relative to its total population. Northern Europe has the highest amount at 95% and Western Europe has the second highest amount at 92%.</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a6aacc9e8a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a6aacc9e8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table shows the growth in the numbers of worldwide internet users from 2009-2020. As of June 2020, Asia accounts for the highest amount of internet users with </a:t>
            </a:r>
            <a:r>
              <a:rPr lang="en"/>
              <a:t>over 2.5 billion users.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a6aacc9e8a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a6aacc9e8a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of October 2020, this figure shows and compares the total global population, the number of individual mobile phone users, the number of internet users, and the number of active social media users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a6aacc9e8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a6aacc9e8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figure shows the one year growth in the number of the total population compared to the growth of individual mobile phone users, internet users, and active social media users. As you can see, all have increased.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a6aacc9e8a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a6aacc9e8a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figure shows the average amount of time per day that internet users age 16 to 64 spend on different social media platforms.</a:t>
            </a:r>
            <a:endParaRPr/>
          </a:p>
          <a:p>
            <a:pPr indent="0" lvl="0" marL="0" rtl="0" algn="l">
              <a:spcBef>
                <a:spcPts val="0"/>
              </a:spcBef>
              <a:spcAft>
                <a:spcPts val="0"/>
              </a:spcAft>
              <a:buNone/>
            </a:pPr>
            <a:r>
              <a:rPr lang="en"/>
              <a:t>As shown, people spent an average of 6 hours and 55 minutes using the internet and 2 hours and 29 minutes using social media.</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a6aacc9e8a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a6aacc9e8a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shows the share of web traffic by device, as in, the total number of web pages served to an individual device.</a:t>
            </a:r>
            <a:endParaRPr/>
          </a:p>
          <a:p>
            <a:pPr indent="-298450" lvl="0" marL="457200" rtl="0" algn="l">
              <a:spcBef>
                <a:spcPts val="0"/>
              </a:spcBef>
              <a:spcAft>
                <a:spcPts val="0"/>
              </a:spcAft>
              <a:buSzPts val="1100"/>
              <a:buChar char="-"/>
            </a:pPr>
            <a:r>
              <a:rPr lang="en"/>
              <a:t>You can also see that the mobile phone users’ share of web traffic has decreased by 3% since last year, and tablet users’ share of web traffic has decreased by 28%, while users of other devices like game consoles have decreased by 25%</a:t>
            </a:r>
            <a:endParaRPr/>
          </a:p>
          <a:p>
            <a:pPr indent="-298450" lvl="0" marL="457200" rtl="0" algn="l">
              <a:spcBef>
                <a:spcPts val="0"/>
              </a:spcBef>
              <a:spcAft>
                <a:spcPts val="0"/>
              </a:spcAft>
              <a:buSzPts val="1100"/>
              <a:buChar char="-"/>
            </a:pPr>
            <a:r>
              <a:rPr lang="en"/>
              <a:t>Only </a:t>
            </a:r>
            <a:r>
              <a:rPr lang="en">
                <a:solidFill>
                  <a:schemeClr val="dk1"/>
                </a:solidFill>
              </a:rPr>
              <a:t>l</a:t>
            </a:r>
            <a:r>
              <a:rPr lang="en">
                <a:solidFill>
                  <a:schemeClr val="dk1"/>
                </a:solidFill>
              </a:rPr>
              <a:t>aptops and desktop users’ share of web traffic increased, specifically by</a:t>
            </a:r>
            <a:r>
              <a:rPr lang="en"/>
              <a:t> 5.9%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a6aacc9e8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a6aacc9e8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a more detailed look at the top social media platforms and messaging services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a6aacc9e8a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a6aacc9e8a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of Jan, 2020, this shows a further breakdown of the most active messenger apps by region. As shown in the previous slide, facebook and whatsapp are the most popular.</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a6aacc9e8a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a6aacc9e8a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shows the percentage of survey respondents who are using social media platforms to communicate for work at least once a week, and it’s further split into age groups and gender.</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a6aacc9e8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a6aacc9e8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a6aacc9e8a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a6aacc9e8a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can see the percentage of B2B decision makers who use social media platforms when researching new products or services to buy. Youtube, facebook, and whatsapp are in the top 3.</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a6aacc9e8a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a6aacc9e8a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can see the main purposes of using social media according to survey respondents. The top 3 reasons are to share general updates, to directly communicate with customers, and to share marketing messages.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a6aacc9e8a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a6aacc9e8a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shows the primary channels for brand research through a survey of internet users aged 16 to 64. We can see that search engines are the most popular option and social networks come in second</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a6aacc9e8a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a6aacc9e8a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figure shows the number of people who actively use social networks and messenger services.</a:t>
            </a:r>
            <a:endParaRPr/>
          </a:p>
          <a:p>
            <a:pPr indent="0" lvl="0" marL="0" rtl="0" algn="l">
              <a:spcBef>
                <a:spcPts val="0"/>
              </a:spcBef>
              <a:spcAft>
                <a:spcPts val="0"/>
              </a:spcAft>
              <a:buNone/>
            </a:pPr>
            <a:r>
              <a:rPr lang="en"/>
              <a:t>It shows that there are 4.14 billion active social media users which represents 53% of the total global population. This indicates a growth of 12.3% since October 2019. Of those active users, 99% access social media with their phones.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a6aacc9e8a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a6aacc9e8a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shows how internet users aged 16 to 64 engage with social media. 98% of users have visited a social network or messaging service in the past month with 90% actively engaging. We also see that an internet user has an average number of 8.3 social media accounts.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a6aacc9e8a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a6aacc9e8a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https://s3.amazonaws.com/media.mediapost.com/uploads/2020-PageFair_Blockthrough-Adblock-Report.pdf</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a6aacc9e8a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a6aacc9e8a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rgbClr val="0097A7"/>
                </a:solidFill>
                <a:hlinkClick r:id="rId2">
                  <a:extLst>
                    <a:ext uri="{A12FA001-AC4F-418D-AE19-62706E023703}">
                      <ahyp:hlinkClr val="tx"/>
                    </a:ext>
                  </a:extLst>
                </a:hlinkClick>
              </a:rPr>
              <a:t>https://s3.amazonaws.com/media.mediapost.com/uploads/2020-PageFair_Blockthrough-Adblock-Report.pdf</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This shows the increase in monthly active adblock users from 2010-2019</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a6aacc9e8a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a6aacc9e8a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0097A7"/>
                </a:solidFill>
                <a:hlinkClick r:id="rId2">
                  <a:extLst>
                    <a:ext uri="{A12FA001-AC4F-418D-AE19-62706E023703}">
                      <ahyp:hlinkClr val="tx"/>
                    </a:ext>
                  </a:extLst>
                </a:hlinkClick>
              </a:rPr>
              <a:t>https://s3.amazonaws.com/media.mediapost.com/uploads/2020-PageFair_Blockthrough-Adblock-Report.pdf</a:t>
            </a:r>
            <a:r>
              <a:rPr lang="en"/>
              <a:t> </a:t>
            </a:r>
            <a:endParaRPr/>
          </a:p>
          <a:p>
            <a:pPr indent="-298450" lvl="0" marL="457200" rtl="0" algn="l">
              <a:spcBef>
                <a:spcPts val="0"/>
              </a:spcBef>
              <a:spcAft>
                <a:spcPts val="0"/>
              </a:spcAft>
              <a:buSzPts val="1100"/>
              <a:buChar char="-"/>
            </a:pPr>
            <a:r>
              <a:rPr lang="en"/>
              <a:t>You can see the different adblocks on desktop and mobile and tablet</a:t>
            </a:r>
            <a:endParaRPr/>
          </a:p>
          <a:p>
            <a:pPr indent="0" lvl="0" marL="0" rtl="0" algn="l">
              <a:spcBef>
                <a:spcPts val="0"/>
              </a:spcBef>
              <a:spcAft>
                <a:spcPts val="0"/>
              </a:spcAft>
              <a:buNone/>
            </a:pPr>
            <a:r>
              <a:rPr lang="en"/>
              <a:t>-ad blocking is expanding since web browser extensions like adblock on chrome are becoming more popular</a:t>
            </a:r>
            <a:endParaRPr/>
          </a:p>
          <a:p>
            <a:pPr indent="0" lvl="0" marL="0" rtl="0" algn="l">
              <a:spcBef>
                <a:spcPts val="0"/>
              </a:spcBef>
              <a:spcAft>
                <a:spcPts val="0"/>
              </a:spcAft>
              <a:buNone/>
            </a:pPr>
            <a:r>
              <a:rPr lang="en"/>
              <a:t>-VPNs and DNS (</a:t>
            </a:r>
            <a:r>
              <a:rPr lang="en" sz="1200">
                <a:solidFill>
                  <a:srgbClr val="222222"/>
                </a:solidFill>
                <a:highlight>
                  <a:srgbClr val="FFFFFF"/>
                </a:highlight>
              </a:rPr>
              <a:t>Domain Name System) </a:t>
            </a:r>
            <a:r>
              <a:rPr lang="en"/>
              <a:t>are emerging because browser extensions are only able to block web ads</a:t>
            </a:r>
            <a:endParaRPr/>
          </a:p>
          <a:p>
            <a:pPr indent="457200" lvl="0" marL="0" rtl="0" algn="l">
              <a:spcBef>
                <a:spcPts val="0"/>
              </a:spcBef>
              <a:spcAft>
                <a:spcPts val="0"/>
              </a:spcAft>
              <a:buNone/>
            </a:pPr>
            <a:r>
              <a:rPr lang="en"/>
              <a:t>-VPNs and DNS are able to block in-app ads</a:t>
            </a:r>
            <a:endParaRPr/>
          </a:p>
          <a:p>
            <a:pPr indent="0" lvl="0" marL="0" rtl="0" algn="l">
              <a:spcBef>
                <a:spcPts val="0"/>
              </a:spcBef>
              <a:spcAft>
                <a:spcPts val="0"/>
              </a:spcAft>
              <a:buNone/>
            </a:pPr>
            <a:r>
              <a:rPr lang="en"/>
              <a:t>-The ad block browser, UC Browser, is highly popular in Asia and is a major factor in the growth of ad block on mobile web</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a6aacc9e8a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a6aacc9e8a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graph shows the percentage of internet users who also use ad blockers each month, by region. The worldwide average is 42%.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a6aacc9e8a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a6aacc9e8a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https://www.impactplus.com/blog/ad-blocker-trends-for-2019</a:t>
            </a:r>
            <a:endParaRPr/>
          </a:p>
          <a:p>
            <a:pPr indent="0" lvl="0" marL="0" rtl="0" algn="l">
              <a:spcBef>
                <a:spcPts val="0"/>
              </a:spcBef>
              <a:spcAft>
                <a:spcPts val="0"/>
              </a:spcAft>
              <a:buNone/>
            </a:pPr>
            <a:r>
              <a:rPr lang="en"/>
              <a:t>In 2019, </a:t>
            </a:r>
            <a:r>
              <a:rPr lang="en"/>
              <a:t>42% of adblock users were female and </a:t>
            </a:r>
            <a:r>
              <a:rPr lang="en"/>
              <a:t>58% of adblock users were male. </a:t>
            </a:r>
            <a:endParaRPr/>
          </a:p>
          <a:p>
            <a:pPr indent="-298450" lvl="0" marL="457200" rtl="0" algn="l">
              <a:spcBef>
                <a:spcPts val="0"/>
              </a:spcBef>
              <a:spcAft>
                <a:spcPts val="0"/>
              </a:spcAft>
              <a:buSzPts val="1100"/>
              <a:buChar char="-"/>
            </a:pPr>
            <a:r>
              <a:rPr lang="en"/>
              <a:t>The largest percentage of adblock users were in the 25-34 age range while the second largest is the 16-24 age category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a6c17422f5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a6c17422f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a6aacc9e8a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a6aacc9e8a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highlight>
                  <a:srgbClr val="FFFFFF"/>
                </a:highlight>
              </a:rPr>
              <a:t>https://www.impactplus.com/blog/ad-blocker-trends-for-2019</a:t>
            </a:r>
            <a:endParaRPr sz="1200">
              <a:highlight>
                <a:srgbClr val="FFFFFF"/>
              </a:highlight>
            </a:endParaRPr>
          </a:p>
          <a:p>
            <a:pPr indent="0" lvl="0" marL="0" rtl="0" algn="l">
              <a:lnSpc>
                <a:spcPct val="115000"/>
              </a:lnSpc>
              <a:spcBef>
                <a:spcPts val="0"/>
              </a:spcBef>
              <a:spcAft>
                <a:spcPts val="0"/>
              </a:spcAft>
              <a:buNone/>
            </a:pPr>
            <a:r>
              <a:rPr lang="en" sz="1200">
                <a:highlight>
                  <a:srgbClr val="FFFFFF"/>
                </a:highlight>
              </a:rPr>
              <a:t>This shows the top motivations for ad blocking from a 2019 survey</a:t>
            </a:r>
            <a:endParaRPr sz="1200">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highlight>
                  <a:srgbClr val="FFFFFF"/>
                </a:highlight>
              </a:rPr>
              <a:t>- a few top motivators for using adblock include too many ads shown, the ads being annoying or irrelevant, and the ads being too intrusive </a:t>
            </a:r>
            <a:endParaRPr sz="1200">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a6aacc9e8a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a6aacc9e8a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a6aacc9e8a_4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a6aacc9e8a_4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a6aacc9e8a_4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a6aacc9e8a_4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a6aacc9e8a_4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a6aacc9e8a_4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a6aacc9e8a_4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a6aacc9e8a_4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a6aacc9e8a_4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a6aacc9e8a_4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a10afbfeeb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a10afbfeeb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a70f384595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a70f384595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a715e19c1a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a715e19c1a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a6c17422f5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a6c17422f5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a6ddf97c32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a6ddf97c3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Revenue beat estimates of $777 million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14% increase YoY, 37% increase QoQ</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9fd2cb2e0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9fd2cb2e0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9fd2cb2e0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9fd2cb2e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Forecasts expected close to 195 million users</a:t>
            </a:r>
            <a:endParaRPr/>
          </a:p>
          <a:p>
            <a:pPr indent="0" lvl="0" marL="0" rtl="0" algn="l">
              <a:spcBef>
                <a:spcPts val="0"/>
              </a:spcBef>
              <a:spcAft>
                <a:spcPts val="0"/>
              </a:spcAft>
              <a:buNone/>
            </a:pPr>
            <a:r>
              <a:rPr lang="en"/>
              <a:t>Struggling to make Twitter a must buy for advertisers</a:t>
            </a:r>
            <a:endParaRPr/>
          </a:p>
          <a:p>
            <a:pPr indent="0" lvl="0" marL="0" rtl="0" algn="l">
              <a:spcBef>
                <a:spcPts val="0"/>
              </a:spcBef>
              <a:spcAft>
                <a:spcPts val="0"/>
              </a:spcAft>
              <a:buNone/>
            </a:pPr>
            <a:r>
              <a:rPr lang="en"/>
              <a:t>“</a:t>
            </a:r>
            <a:r>
              <a:rPr lang="en" sz="1350">
                <a:solidFill>
                  <a:srgbClr val="333333"/>
                </a:solidFill>
                <a:highlight>
                  <a:srgbClr val="FFFFFF"/>
                </a:highlight>
                <a:latin typeface="Roboto"/>
                <a:ea typeface="Roboto"/>
                <a:cs typeface="Roboto"/>
                <a:sym typeface="Roboto"/>
              </a:rPr>
              <a:t>mDAU growth slowed sooner than expected” - BMO Capital Markets analyst Daniel Salmon</a:t>
            </a:r>
            <a:endParaRPr sz="1350">
              <a:solidFill>
                <a:srgbClr val="333333"/>
              </a:solidFill>
              <a:highlight>
                <a:srgbClr val="FFFFFF"/>
              </a:highlight>
              <a:latin typeface="Roboto"/>
              <a:ea typeface="Roboto"/>
              <a:cs typeface="Roboto"/>
              <a:sym typeface="Roboto"/>
            </a:endParaRPr>
          </a:p>
          <a:p>
            <a:pPr indent="0" lvl="0" marL="0" rtl="0" algn="l">
              <a:spcBef>
                <a:spcPts val="0"/>
              </a:spcBef>
              <a:spcAft>
                <a:spcPts val="0"/>
              </a:spcAft>
              <a:buNone/>
            </a:pPr>
            <a:r>
              <a:rPr lang="en" sz="1350">
                <a:solidFill>
                  <a:srgbClr val="333333"/>
                </a:solidFill>
                <a:highlight>
                  <a:srgbClr val="FFFFFF"/>
                </a:highlight>
                <a:latin typeface="Roboto"/>
                <a:ea typeface="Roboto"/>
                <a:cs typeface="Roboto"/>
                <a:sym typeface="Roboto"/>
              </a:rPr>
              <a:t>“...the Bull case screeches to a halt for the time being and we remain comfortable on the sidelines until greater visibility can be gained."  </a:t>
            </a:r>
            <a:endParaRPr sz="1350">
              <a:solidFill>
                <a:srgbClr val="333333"/>
              </a:solidFill>
              <a:highlight>
                <a:srgbClr val="FFFFFF"/>
              </a:highlight>
              <a:latin typeface="Roboto"/>
              <a:ea typeface="Roboto"/>
              <a:cs typeface="Roboto"/>
              <a:sym typeface="Roboto"/>
            </a:endParaRPr>
          </a:p>
          <a:p>
            <a:pPr indent="0" lvl="0" marL="0" rtl="0" algn="l">
              <a:spcBef>
                <a:spcPts val="0"/>
              </a:spcBef>
              <a:spcAft>
                <a:spcPts val="0"/>
              </a:spcAft>
              <a:buNone/>
            </a:pPr>
            <a:r>
              <a:rPr lang="en" sz="1200">
                <a:solidFill>
                  <a:srgbClr val="231F20"/>
                </a:solidFill>
                <a:highlight>
                  <a:srgbClr val="FFFFFF"/>
                </a:highlight>
                <a:latin typeface="Merriweather"/>
                <a:ea typeface="Merriweather"/>
                <a:cs typeface="Merriweather"/>
                <a:sym typeface="Merriweather"/>
              </a:rPr>
              <a:t>Twitter stopped reporting its overall monthly active users last year, choosing instead to focus on the mDAU metric,</a:t>
            </a:r>
            <a:endParaRPr sz="1350">
              <a:solidFill>
                <a:srgbClr val="333333"/>
              </a:solidFill>
              <a:highlight>
                <a:srgbClr val="FFFFFF"/>
              </a:highlight>
              <a:latin typeface="Roboto"/>
              <a:ea typeface="Roboto"/>
              <a:cs typeface="Roboto"/>
              <a:sym typeface="Roboto"/>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9fd2cb2e05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9fd2cb2e05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a6aacc9e8a_4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a6aacc9e8a_4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a6aacc9e8a_4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a6aacc9e8a_4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a70f38459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a70f38459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a715e19c1a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a715e19c1a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Those information became part of a marketing and advertising database (wasn’t intended) </a:t>
            </a:r>
            <a:endParaRPr/>
          </a:p>
          <a:p>
            <a:pPr indent="0" lvl="0" marL="0" rtl="0" algn="l">
              <a:spcBef>
                <a:spcPts val="0"/>
              </a:spcBef>
              <a:spcAft>
                <a:spcPts val="0"/>
              </a:spcAft>
              <a:buNone/>
            </a:pPr>
            <a:r>
              <a:rPr lang="en"/>
              <a:t>Hacking: </a:t>
            </a:r>
            <a:r>
              <a:rPr b="1" lang="en" sz="1300">
                <a:solidFill>
                  <a:srgbClr val="121212"/>
                </a:solidFill>
                <a:highlight>
                  <a:srgbClr val="FFFFFF"/>
                </a:highlight>
                <a:latin typeface="Georgia"/>
                <a:ea typeface="Georgia"/>
                <a:cs typeface="Georgia"/>
                <a:sym typeface="Georgia"/>
              </a:rPr>
              <a:t>as part of scam instructing followers to transfer cryptocurrency,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a6aacc9e8a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a6aacc9e8a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Recently kept his spot as CEO,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a6aacc9e8a_4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a6aacc9e8a_4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a6c17422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a6c17422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a6aacc9e8a_4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a6aacc9e8a_4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a6aacc9e8a_4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a6aacc9e8a_4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a6aacc9e8a_4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a6aacc9e8a_4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a70f384595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a70f384595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a70f384595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a70f384595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a70f384595_2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a70f384595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a70f384595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a70f384595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9fd2cb2e0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9fd2cb2e0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a715e19c1a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a715e19c1a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Will be looking to repurchase shares soon, about $2billion worth of shares</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9fd2cb2e05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9fd2cb2e0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New accounting rule that began after end of 2018</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a6c17422f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a6c17422f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a715e19c1a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a715e19c1a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9fd2cb2e05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9fd2cb2e05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9fd2cb2e0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9fd2cb2e0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Negative net income comes from 2nd quarter ending June 30th 2020 where revenue fell substantially yet costs and expenses went up</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a70f384595_2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a70f384595_2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Relatively constant stock-based compensation</a:t>
            </a:r>
            <a:endParaRPr/>
          </a:p>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a70f384595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a70f384595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a70f384595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a70f384595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a6ddf97c3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a6ddf97c3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a70f384595_2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a70f384595_2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9fd100537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9fd100537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9fd100537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9fd100537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a6c17422f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a6c17422f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9fd1005372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9fd1005372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9fd100537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9fd100537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9fd100537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9fd100537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a74d88bbe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a74d88bbe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a74d88bbe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a74d88bbe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a74d88bbe1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a74d88bbe1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a74d88bbe1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a74d88bbe1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a74d88bbe1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a74d88bbe1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a74d88bbe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a74d88bbe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9fd1005372_1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9fd1005372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a6c17422f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a6c17422f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9fd1005372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9fd1005372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9fd1005372_1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9fd1005372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9fd1005372_1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9fd1005372_1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9fd1005372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9fd100537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9fd1005372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9fd1005372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9fd1005372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9fd1005372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9fd1005372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9fd1005372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9fd1005372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9fd1005372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9fd1005372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9fd1005372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9fd1005372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9fd1005372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dk1"/>
              </a:buClr>
              <a:buSzPts val="4500"/>
              <a:buFont typeface="Times New Roman"/>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 name="Google Shape;58;p14"/>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9" name="Google Shape;59;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 name="Google Shape;64;p1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 name="Google Shape;67;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4500"/>
              <a:buFont typeface="Times New Roman"/>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 name="Google Shape;70;p16"/>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71" name="Google Shape;71;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Google Shape;72;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 name="Google Shape;73;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4" name="Shape 74"/>
        <p:cNvGrpSpPr/>
        <p:nvPr/>
      </p:nvGrpSpPr>
      <p:grpSpPr>
        <a:xfrm>
          <a:off x="0" y="0"/>
          <a:ext cx="0" cy="0"/>
          <a:chOff x="0" y="0"/>
          <a:chExt cx="0" cy="0"/>
        </a:xfrm>
      </p:grpSpPr>
      <p:sp>
        <p:nvSpPr>
          <p:cNvPr id="75" name="Google Shape;75;p1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6" name="Google Shape;76;p17"/>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 name="Google Shape;77;p17"/>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 name="Google Shape;78;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9" name="Google Shape;79;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0" name="Google Shape;80;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3" name="Google Shape;83;p18"/>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4" name="Google Shape;84;p18"/>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5" name="Google Shape;85;p18"/>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6" name="Google Shape;86;p18"/>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7" name="Google Shape;87;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8" name="Google Shape;88;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9" name="Google Shape;89;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2" name="Google Shape;92;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 name="Google Shape;93;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4" name="Google Shape;94;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 name="Google Shape;97;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8" name="Google Shape;98;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Times New Roman"/>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1" name="Google Shape;101;p21"/>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Times New Roman"/>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8" name="Google Shape;108;p22"/>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Times New Roman"/>
                <a:ea typeface="Times New Roman"/>
                <a:cs typeface="Times New Roman"/>
                <a:sym typeface="Times New Roman"/>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Times New Roman"/>
                <a:ea typeface="Times New Roman"/>
                <a:cs typeface="Times New Roman"/>
                <a:sym typeface="Times New Roman"/>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Times New Roman"/>
                <a:ea typeface="Times New Roman"/>
                <a:cs typeface="Times New Roman"/>
                <a:sym typeface="Times New Roman"/>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Times New Roman"/>
                <a:ea typeface="Times New Roman"/>
                <a:cs typeface="Times New Roman"/>
                <a:sym typeface="Times New Roman"/>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Times New Roman"/>
                <a:ea typeface="Times New Roman"/>
                <a:cs typeface="Times New Roman"/>
                <a:sym typeface="Times New Roman"/>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Times New Roman"/>
                <a:ea typeface="Times New Roman"/>
                <a:cs typeface="Times New Roman"/>
                <a:sym typeface="Times New Roman"/>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Times New Roman"/>
                <a:ea typeface="Times New Roman"/>
                <a:cs typeface="Times New Roman"/>
                <a:sym typeface="Times New Roman"/>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Times New Roman"/>
                <a:ea typeface="Times New Roman"/>
                <a:cs typeface="Times New Roman"/>
                <a:sym typeface="Times New Roman"/>
              </a:defRPr>
            </a:lvl9pPr>
          </a:lstStyle>
          <a:p/>
        </p:txBody>
      </p:sp>
      <p:sp>
        <p:nvSpPr>
          <p:cNvPr id="109" name="Google Shape;109;p22"/>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5" name="Google Shape;115;p23"/>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1" name="Google Shape;121;p24"/>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Times New Roman"/>
              <a:buNone/>
              <a:defRPr b="0" i="0" sz="3300" u="none" cap="none" strike="noStrike">
                <a:solidFill>
                  <a:schemeClr val="dk1"/>
                </a:solidFill>
                <a:latin typeface="Times New Roman"/>
                <a:ea typeface="Times New Roman"/>
                <a:cs typeface="Times New Roman"/>
                <a:sym typeface="Times New Roman"/>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Times New Roman"/>
                <a:ea typeface="Times New Roman"/>
                <a:cs typeface="Times New Roman"/>
                <a:sym typeface="Times New Roman"/>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Times New Roman"/>
                <a:ea typeface="Times New Roman"/>
                <a:cs typeface="Times New Roman"/>
                <a:sym typeface="Times New Roman"/>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imes New Roman"/>
                <a:ea typeface="Times New Roman"/>
                <a:cs typeface="Times New Roman"/>
                <a:sym typeface="Times New Roman"/>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imes New Roman"/>
                <a:ea typeface="Times New Roman"/>
                <a:cs typeface="Times New Roman"/>
                <a:sym typeface="Times New Roman"/>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imes New Roman"/>
                <a:ea typeface="Times New Roman"/>
                <a:cs typeface="Times New Roman"/>
                <a:sym typeface="Times New Roman"/>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imes New Roman"/>
                <a:ea typeface="Times New Roman"/>
                <a:cs typeface="Times New Roman"/>
                <a:sym typeface="Times New Roman"/>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imes New Roman"/>
                <a:ea typeface="Times New Roman"/>
                <a:cs typeface="Times New Roman"/>
                <a:sym typeface="Times New Roman"/>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imes New Roman"/>
                <a:ea typeface="Times New Roman"/>
                <a:cs typeface="Times New Roman"/>
                <a:sym typeface="Times New Roman"/>
              </a:defRPr>
            </a:lvl9pPr>
          </a:lstStyle>
          <a:p/>
        </p:txBody>
      </p:sp>
      <p:sp>
        <p:nvSpPr>
          <p:cNvPr id="53" name="Google Shape;53;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Times New Roman"/>
                <a:ea typeface="Times New Roman"/>
                <a:cs typeface="Times New Roman"/>
                <a:sym typeface="Times New Roman"/>
              </a:defRPr>
            </a:lvl1pPr>
            <a:lvl2pPr lvl="1"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2pPr>
            <a:lvl3pPr lvl="2"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3pPr>
            <a:lvl4pPr lvl="3"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4pPr>
            <a:lvl5pPr lvl="4"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5pPr>
            <a:lvl6pPr lvl="5"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6pPr>
            <a:lvl7pPr lvl="6"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7pPr>
            <a:lvl8pPr lvl="7"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8pPr>
            <a:lvl9pPr lvl="8"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9pPr>
          </a:lstStyle>
          <a:p/>
        </p:txBody>
      </p:sp>
      <p:sp>
        <p:nvSpPr>
          <p:cNvPr id="54" name="Google Shape;54;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Times New Roman"/>
                <a:ea typeface="Times New Roman"/>
                <a:cs typeface="Times New Roman"/>
                <a:sym typeface="Times New Roman"/>
              </a:defRPr>
            </a:lvl1pPr>
            <a:lvl2pPr lvl="1"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2pPr>
            <a:lvl3pPr lvl="2"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3pPr>
            <a:lvl4pPr lvl="3"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4pPr>
            <a:lvl5pPr lvl="4"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5pPr>
            <a:lvl6pPr lvl="5"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6pPr>
            <a:lvl7pPr lvl="6"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7pPr>
            <a:lvl8pPr lvl="7"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8pPr>
            <a:lvl9pPr lvl="8"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9pPr>
          </a:lstStyle>
          <a:p/>
        </p:txBody>
      </p:sp>
      <p:sp>
        <p:nvSpPr>
          <p:cNvPr id="55" name="Google Shape;55;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Times New Roman"/>
                <a:ea typeface="Times New Roman"/>
                <a:cs typeface="Times New Roman"/>
                <a:sym typeface="Times New Roman"/>
              </a:defRPr>
            </a:lvl1pPr>
            <a:lvl2pPr indent="0" lvl="1" marL="0" marR="0" rtl="0" algn="r">
              <a:spcBef>
                <a:spcPts val="0"/>
              </a:spcBef>
              <a:buNone/>
              <a:defRPr b="0" i="0" sz="900" u="none" cap="none" strike="noStrike">
                <a:solidFill>
                  <a:srgbClr val="888888"/>
                </a:solidFill>
                <a:latin typeface="Times New Roman"/>
                <a:ea typeface="Times New Roman"/>
                <a:cs typeface="Times New Roman"/>
                <a:sym typeface="Times New Roman"/>
              </a:defRPr>
            </a:lvl2pPr>
            <a:lvl3pPr indent="0" lvl="2" marL="0" marR="0" rtl="0" algn="r">
              <a:spcBef>
                <a:spcPts val="0"/>
              </a:spcBef>
              <a:buNone/>
              <a:defRPr b="0" i="0" sz="900" u="none" cap="none" strike="noStrike">
                <a:solidFill>
                  <a:srgbClr val="888888"/>
                </a:solidFill>
                <a:latin typeface="Times New Roman"/>
                <a:ea typeface="Times New Roman"/>
                <a:cs typeface="Times New Roman"/>
                <a:sym typeface="Times New Roman"/>
              </a:defRPr>
            </a:lvl3pPr>
            <a:lvl4pPr indent="0" lvl="3" marL="0" marR="0" rtl="0" algn="r">
              <a:spcBef>
                <a:spcPts val="0"/>
              </a:spcBef>
              <a:buNone/>
              <a:defRPr b="0" i="0" sz="900" u="none" cap="none" strike="noStrike">
                <a:solidFill>
                  <a:srgbClr val="888888"/>
                </a:solidFill>
                <a:latin typeface="Times New Roman"/>
                <a:ea typeface="Times New Roman"/>
                <a:cs typeface="Times New Roman"/>
                <a:sym typeface="Times New Roman"/>
              </a:defRPr>
            </a:lvl4pPr>
            <a:lvl5pPr indent="0" lvl="4" marL="0" marR="0" rtl="0" algn="r">
              <a:spcBef>
                <a:spcPts val="0"/>
              </a:spcBef>
              <a:buNone/>
              <a:defRPr b="0" i="0" sz="900" u="none" cap="none" strike="noStrike">
                <a:solidFill>
                  <a:srgbClr val="888888"/>
                </a:solidFill>
                <a:latin typeface="Times New Roman"/>
                <a:ea typeface="Times New Roman"/>
                <a:cs typeface="Times New Roman"/>
                <a:sym typeface="Times New Roman"/>
              </a:defRPr>
            </a:lvl5pPr>
            <a:lvl6pPr indent="0" lvl="5" marL="0" marR="0" rtl="0" algn="r">
              <a:spcBef>
                <a:spcPts val="0"/>
              </a:spcBef>
              <a:buNone/>
              <a:defRPr b="0" i="0" sz="900" u="none" cap="none" strike="noStrike">
                <a:solidFill>
                  <a:srgbClr val="888888"/>
                </a:solidFill>
                <a:latin typeface="Times New Roman"/>
                <a:ea typeface="Times New Roman"/>
                <a:cs typeface="Times New Roman"/>
                <a:sym typeface="Times New Roman"/>
              </a:defRPr>
            </a:lvl6pPr>
            <a:lvl7pPr indent="0" lvl="6" marL="0" marR="0" rtl="0" algn="r">
              <a:spcBef>
                <a:spcPts val="0"/>
              </a:spcBef>
              <a:buNone/>
              <a:defRPr b="0" i="0" sz="900" u="none" cap="none" strike="noStrike">
                <a:solidFill>
                  <a:srgbClr val="888888"/>
                </a:solidFill>
                <a:latin typeface="Times New Roman"/>
                <a:ea typeface="Times New Roman"/>
                <a:cs typeface="Times New Roman"/>
                <a:sym typeface="Times New Roman"/>
              </a:defRPr>
            </a:lvl7pPr>
            <a:lvl8pPr indent="0" lvl="7" marL="0" marR="0" rtl="0" algn="r">
              <a:spcBef>
                <a:spcPts val="0"/>
              </a:spcBef>
              <a:buNone/>
              <a:defRPr b="0" i="0" sz="900" u="none" cap="none" strike="noStrike">
                <a:solidFill>
                  <a:srgbClr val="888888"/>
                </a:solidFill>
                <a:latin typeface="Times New Roman"/>
                <a:ea typeface="Times New Roman"/>
                <a:cs typeface="Times New Roman"/>
                <a:sym typeface="Times New Roman"/>
              </a:defRPr>
            </a:lvl8pPr>
            <a:lvl9pPr indent="0" lvl="8" marL="0" marR="0" rtl="0" algn="r">
              <a:spcBef>
                <a:spcPts val="0"/>
              </a:spcBef>
              <a:buNone/>
              <a:defRPr b="0" i="0" sz="9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0.xml"/><Relationship Id="rId3" Type="http://schemas.openxmlformats.org/officeDocument/2006/relationships/image" Target="../media/image11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1.xml"/><Relationship Id="rId3" Type="http://schemas.openxmlformats.org/officeDocument/2006/relationships/image" Target="../media/image11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2.xml"/><Relationship Id="rId3" Type="http://schemas.openxmlformats.org/officeDocument/2006/relationships/image" Target="../media/image10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3.xml"/><Relationship Id="rId3" Type="http://schemas.openxmlformats.org/officeDocument/2006/relationships/image" Target="../media/image12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4.xml"/><Relationship Id="rId3" Type="http://schemas.openxmlformats.org/officeDocument/2006/relationships/image" Target="../media/image12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5.xml"/><Relationship Id="rId3" Type="http://schemas.openxmlformats.org/officeDocument/2006/relationships/image" Target="../media/image12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6.xml"/><Relationship Id="rId3" Type="http://schemas.openxmlformats.org/officeDocument/2006/relationships/image" Target="../media/image11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7.xml"/><Relationship Id="rId3" Type="http://schemas.openxmlformats.org/officeDocument/2006/relationships/image" Target="../media/image12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8.xml"/><Relationship Id="rId3" Type="http://schemas.openxmlformats.org/officeDocument/2006/relationships/image" Target="../media/image12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9.xml"/><Relationship Id="rId3" Type="http://schemas.openxmlformats.org/officeDocument/2006/relationships/image" Target="../media/image17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0.xml"/><Relationship Id="rId3" Type="http://schemas.openxmlformats.org/officeDocument/2006/relationships/image" Target="../media/image16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1.xml"/><Relationship Id="rId3" Type="http://schemas.openxmlformats.org/officeDocument/2006/relationships/image" Target="../media/image11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2.xml"/><Relationship Id="rId3" Type="http://schemas.openxmlformats.org/officeDocument/2006/relationships/image" Target="../media/image17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3.xml"/><Relationship Id="rId3" Type="http://schemas.openxmlformats.org/officeDocument/2006/relationships/image" Target="../media/image13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4.xml"/><Relationship Id="rId3" Type="http://schemas.openxmlformats.org/officeDocument/2006/relationships/image" Target="../media/image13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5.xml"/><Relationship Id="rId3" Type="http://schemas.openxmlformats.org/officeDocument/2006/relationships/image" Target="../media/image14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6.xml"/><Relationship Id="rId3" Type="http://schemas.openxmlformats.org/officeDocument/2006/relationships/image" Target="../media/image12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7.xml"/><Relationship Id="rId3" Type="http://schemas.openxmlformats.org/officeDocument/2006/relationships/image" Target="../media/image14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8.xml"/><Relationship Id="rId3" Type="http://schemas.openxmlformats.org/officeDocument/2006/relationships/image" Target="../media/image14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9.xml"/><Relationship Id="rId3" Type="http://schemas.openxmlformats.org/officeDocument/2006/relationships/image" Target="../media/image1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0.xml"/><Relationship Id="rId3" Type="http://schemas.openxmlformats.org/officeDocument/2006/relationships/image" Target="../media/image15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1.xml"/><Relationship Id="rId3" Type="http://schemas.openxmlformats.org/officeDocument/2006/relationships/image" Target="../media/image157.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2.xml"/><Relationship Id="rId3" Type="http://schemas.openxmlformats.org/officeDocument/2006/relationships/image" Target="../media/image15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3.xml"/><Relationship Id="rId3" Type="http://schemas.openxmlformats.org/officeDocument/2006/relationships/image" Target="../media/image13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5.xml"/><Relationship Id="rId3" Type="http://schemas.openxmlformats.org/officeDocument/2006/relationships/image" Target="../media/image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6.xml"/><Relationship Id="rId3" Type="http://schemas.openxmlformats.org/officeDocument/2006/relationships/image" Target="../media/image12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7.xml"/><Relationship Id="rId3" Type="http://schemas.openxmlformats.org/officeDocument/2006/relationships/image" Target="../media/image132.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8.xml"/><Relationship Id="rId3" Type="http://schemas.openxmlformats.org/officeDocument/2006/relationships/image" Target="../media/image135.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9.xml"/><Relationship Id="rId3" Type="http://schemas.openxmlformats.org/officeDocument/2006/relationships/image" Target="../media/image1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0.xml"/><Relationship Id="rId3" Type="http://schemas.openxmlformats.org/officeDocument/2006/relationships/image" Target="../media/image128.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1.xml"/><Relationship Id="rId3" Type="http://schemas.openxmlformats.org/officeDocument/2006/relationships/image" Target="../media/image13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2.xml"/><Relationship Id="rId3" Type="http://schemas.openxmlformats.org/officeDocument/2006/relationships/image" Target="../media/image13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3.xml"/><Relationship Id="rId3" Type="http://schemas.openxmlformats.org/officeDocument/2006/relationships/image" Target="../media/image137.png"/><Relationship Id="rId4" Type="http://schemas.openxmlformats.org/officeDocument/2006/relationships/image" Target="../media/image5.png"/><Relationship Id="rId5" Type="http://schemas.openxmlformats.org/officeDocument/2006/relationships/image" Target="../media/image139.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4.xml"/><Relationship Id="rId3" Type="http://schemas.openxmlformats.org/officeDocument/2006/relationships/image" Target="../media/image5.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5.xml"/><Relationship Id="rId3" Type="http://schemas.openxmlformats.org/officeDocument/2006/relationships/image" Target="../media/image5.png"/><Relationship Id="rId4" Type="http://schemas.openxmlformats.org/officeDocument/2006/relationships/image" Target="../media/image134.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6.xml"/><Relationship Id="rId3" Type="http://schemas.openxmlformats.org/officeDocument/2006/relationships/image" Target="../media/image144.png"/><Relationship Id="rId4" Type="http://schemas.openxmlformats.org/officeDocument/2006/relationships/image" Target="../media/image5.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7.xml"/><Relationship Id="rId3" Type="http://schemas.openxmlformats.org/officeDocument/2006/relationships/image" Target="../media/image147.png"/><Relationship Id="rId4" Type="http://schemas.openxmlformats.org/officeDocument/2006/relationships/image" Target="../media/image5.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8.xml"/><Relationship Id="rId3" Type="http://schemas.openxmlformats.org/officeDocument/2006/relationships/image" Target="../media/image143.png"/><Relationship Id="rId4" Type="http://schemas.openxmlformats.org/officeDocument/2006/relationships/image" Target="../media/image5.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9.xml"/><Relationship Id="rId3" Type="http://schemas.openxmlformats.org/officeDocument/2006/relationships/image" Target="../media/image145.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0.xml"/><Relationship Id="rId3" Type="http://schemas.openxmlformats.org/officeDocument/2006/relationships/image" Target="../media/image146.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1.xml"/><Relationship Id="rId3" Type="http://schemas.openxmlformats.org/officeDocument/2006/relationships/image" Target="../media/image141.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2.xml"/><Relationship Id="rId3" Type="http://schemas.openxmlformats.org/officeDocument/2006/relationships/image" Target="../media/image151.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3.xml"/><Relationship Id="rId3" Type="http://schemas.openxmlformats.org/officeDocument/2006/relationships/image" Target="../media/image5.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4.xml"/><Relationship Id="rId3" Type="http://schemas.openxmlformats.org/officeDocument/2006/relationships/image" Target="../media/image5.png"/><Relationship Id="rId4" Type="http://schemas.openxmlformats.org/officeDocument/2006/relationships/image" Target="../media/image153.jp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5.xml"/><Relationship Id="rId3" Type="http://schemas.openxmlformats.org/officeDocument/2006/relationships/image" Target="../media/image5.png"/><Relationship Id="rId4" Type="http://schemas.openxmlformats.org/officeDocument/2006/relationships/image" Target="../media/image148.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6.xml"/><Relationship Id="rId3" Type="http://schemas.openxmlformats.org/officeDocument/2006/relationships/image" Target="../media/image5.png"/><Relationship Id="rId4" Type="http://schemas.openxmlformats.org/officeDocument/2006/relationships/image" Target="../media/image152.jp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7.xml"/><Relationship Id="rId3" Type="http://schemas.openxmlformats.org/officeDocument/2006/relationships/image" Target="../media/image5.png"/><Relationship Id="rId4" Type="http://schemas.openxmlformats.org/officeDocument/2006/relationships/image" Target="../media/image150.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8.xml"/><Relationship Id="rId3" Type="http://schemas.openxmlformats.org/officeDocument/2006/relationships/image" Target="../media/image5.png"/><Relationship Id="rId4" Type="http://schemas.openxmlformats.org/officeDocument/2006/relationships/image" Target="../media/image158.jp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9.xml"/><Relationship Id="rId3" Type="http://schemas.openxmlformats.org/officeDocument/2006/relationships/image" Target="../media/image154.jpg"/><Relationship Id="rId4" Type="http://schemas.openxmlformats.org/officeDocument/2006/relationships/image" Target="../media/image16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0.xml"/><Relationship Id="rId3" Type="http://schemas.openxmlformats.org/officeDocument/2006/relationships/image" Target="../media/image163.png"/><Relationship Id="rId4" Type="http://schemas.openxmlformats.org/officeDocument/2006/relationships/image" Target="../media/image5.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1.xml"/><Relationship Id="rId3" Type="http://schemas.openxmlformats.org/officeDocument/2006/relationships/image" Target="../media/image159.png"/><Relationship Id="rId4" Type="http://schemas.openxmlformats.org/officeDocument/2006/relationships/image" Target="../media/image5.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2.xml"/><Relationship Id="rId3" Type="http://schemas.openxmlformats.org/officeDocument/2006/relationships/image" Target="../media/image162.png"/><Relationship Id="rId4" Type="http://schemas.openxmlformats.org/officeDocument/2006/relationships/image" Target="../media/image5.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3.xml"/><Relationship Id="rId3" Type="http://schemas.openxmlformats.org/officeDocument/2006/relationships/image" Target="../media/image5.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4.xml"/><Relationship Id="rId3" Type="http://schemas.openxmlformats.org/officeDocument/2006/relationships/image" Target="../media/image167.jp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5.xml"/><Relationship Id="rId3" Type="http://schemas.openxmlformats.org/officeDocument/2006/relationships/image" Target="../media/image166.jp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6.xml"/><Relationship Id="rId3" Type="http://schemas.openxmlformats.org/officeDocument/2006/relationships/image" Target="../media/image161.jp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7.xml"/><Relationship Id="rId3" Type="http://schemas.openxmlformats.org/officeDocument/2006/relationships/image" Target="../media/image168.jp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8.xml"/><Relationship Id="rId3" Type="http://schemas.openxmlformats.org/officeDocument/2006/relationships/image" Target="../media/image169.jp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9.xml"/><Relationship Id="rId3" Type="http://schemas.openxmlformats.org/officeDocument/2006/relationships/image" Target="../media/image17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0.xml"/><Relationship Id="rId3" Type="http://schemas.openxmlformats.org/officeDocument/2006/relationships/image" Target="../media/image172.jp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1.xml"/><Relationship Id="rId3" Type="http://schemas.openxmlformats.org/officeDocument/2006/relationships/image" Target="../media/image170.jp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26.png"/><Relationship Id="rId5"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7.jpg"/><Relationship Id="rId4" Type="http://schemas.openxmlformats.org/officeDocument/2006/relationships/image" Target="../media/image16.jpg"/><Relationship Id="rId5" Type="http://schemas.openxmlformats.org/officeDocument/2006/relationships/image" Target="../media/image8.png"/><Relationship Id="rId6" Type="http://schemas.openxmlformats.org/officeDocument/2006/relationships/image" Target="../media/image1.png"/><Relationship Id="rId7"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7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7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4.png"/><Relationship Id="rId4" Type="http://schemas.openxmlformats.org/officeDocument/2006/relationships/image" Target="../media/image57.png"/><Relationship Id="rId5" Type="http://schemas.openxmlformats.org/officeDocument/2006/relationships/image" Target="../media/image48.png"/><Relationship Id="rId6"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7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5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6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5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5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65.png"/><Relationship Id="rId4" Type="http://schemas.openxmlformats.org/officeDocument/2006/relationships/image" Target="../media/image59.png"/><Relationship Id="rId5" Type="http://schemas.openxmlformats.org/officeDocument/2006/relationships/image" Target="../media/image6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2.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6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7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6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6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 Id="rId3" Type="http://schemas.openxmlformats.org/officeDocument/2006/relationships/image" Target="../media/image7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7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7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7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 Id="rId3" Type="http://schemas.openxmlformats.org/officeDocument/2006/relationships/image" Target="../media/image9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8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8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 Id="rId3" Type="http://schemas.openxmlformats.org/officeDocument/2006/relationships/image" Target="../media/image7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image" Target="../media/image8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 Id="rId3" Type="http://schemas.openxmlformats.org/officeDocument/2006/relationships/image" Target="../media/image8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 Id="rId3" Type="http://schemas.openxmlformats.org/officeDocument/2006/relationships/image" Target="../media/image8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 Id="rId3" Type="http://schemas.openxmlformats.org/officeDocument/2006/relationships/image" Target="../media/image9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image" Target="../media/image9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 Id="rId3" Type="http://schemas.openxmlformats.org/officeDocument/2006/relationships/image" Target="../media/image8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 Id="rId3" Type="http://schemas.openxmlformats.org/officeDocument/2006/relationships/image" Target="../media/image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 Id="rId3" Type="http://schemas.openxmlformats.org/officeDocument/2006/relationships/image" Target="../media/image99.png"/><Relationship Id="rId4" Type="http://schemas.openxmlformats.org/officeDocument/2006/relationships/image" Target="../media/image10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 Id="rId3" Type="http://schemas.openxmlformats.org/officeDocument/2006/relationships/image" Target="../media/image10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 Id="rId3" Type="http://schemas.openxmlformats.org/officeDocument/2006/relationships/image" Target="../media/image11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 Id="rId3" Type="http://schemas.openxmlformats.org/officeDocument/2006/relationships/image" Target="../media/image11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image" Target="../media/image8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 Id="rId3" Type="http://schemas.openxmlformats.org/officeDocument/2006/relationships/image" Target="../media/image87.png"/><Relationship Id="rId4" Type="http://schemas.openxmlformats.org/officeDocument/2006/relationships/image" Target="../media/image8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 Id="rId3" Type="http://schemas.openxmlformats.org/officeDocument/2006/relationships/image" Target="../media/image100.png"/><Relationship Id="rId4" Type="http://schemas.openxmlformats.org/officeDocument/2006/relationships/image" Target="../media/image10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 Id="rId3" Type="http://schemas.openxmlformats.org/officeDocument/2006/relationships/image" Target="../media/image94.png"/><Relationship Id="rId4" Type="http://schemas.openxmlformats.org/officeDocument/2006/relationships/image" Target="../media/image93.png"/><Relationship Id="rId5" Type="http://schemas.openxmlformats.org/officeDocument/2006/relationships/hyperlink" Target="https://newsroom.fb.com/news/2016/10/introducing-marketplace-buy-and-sell-with-your-local-community/" TargetMode="External"/><Relationship Id="rId6" Type="http://schemas.openxmlformats.org/officeDocument/2006/relationships/hyperlink" Target="https://www.facebook.com/business/news/reach-people-where-theyre-already-shopping-with-ads-in-marketplace"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 Id="rId3" Type="http://schemas.openxmlformats.org/officeDocument/2006/relationships/hyperlink" Target="https://en.wikipedia.org/wiki/Chatbot" TargetMode="External"/><Relationship Id="rId4" Type="http://schemas.openxmlformats.org/officeDocument/2006/relationships/hyperlink" Target="https://en.wikipedia.org/wiki/Voice_over_IP" TargetMode="External"/><Relationship Id="rId5" Type="http://schemas.openxmlformats.org/officeDocument/2006/relationships/hyperlink" Target="https://en.wikipedia.org/wiki/Videotelephony" TargetMode="External"/><Relationship Id="rId6" Type="http://schemas.openxmlformats.org/officeDocument/2006/relationships/image" Target="../media/image88.png"/><Relationship Id="rId7" Type="http://schemas.openxmlformats.org/officeDocument/2006/relationships/image" Target="../media/image9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8.xml"/><Relationship Id="rId3" Type="http://schemas.openxmlformats.org/officeDocument/2006/relationships/image" Target="../media/image10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9.xml"/><Relationship Id="rId3" Type="http://schemas.openxmlformats.org/officeDocument/2006/relationships/image" Target="../media/image1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0.xml"/><Relationship Id="rId3" Type="http://schemas.openxmlformats.org/officeDocument/2006/relationships/image" Target="../media/image98.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1.xml"/><Relationship Id="rId3" Type="http://schemas.openxmlformats.org/officeDocument/2006/relationships/image" Target="../media/image10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2.xml"/><Relationship Id="rId3" Type="http://schemas.openxmlformats.org/officeDocument/2006/relationships/image" Target="../media/image95.png"/><Relationship Id="rId4" Type="http://schemas.openxmlformats.org/officeDocument/2006/relationships/image" Target="../media/image9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3.xml"/><Relationship Id="rId3" Type="http://schemas.openxmlformats.org/officeDocument/2006/relationships/image" Target="../media/image10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4.xml"/><Relationship Id="rId3" Type="http://schemas.openxmlformats.org/officeDocument/2006/relationships/image" Target="../media/image11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5.xml"/><Relationship Id="rId3" Type="http://schemas.openxmlformats.org/officeDocument/2006/relationships/image" Target="../media/image10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6.xml"/><Relationship Id="rId3" Type="http://schemas.openxmlformats.org/officeDocument/2006/relationships/image" Target="../media/image11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7.xml"/><Relationship Id="rId3" Type="http://schemas.openxmlformats.org/officeDocument/2006/relationships/image" Target="../media/image11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8.xml"/><Relationship Id="rId3" Type="http://schemas.openxmlformats.org/officeDocument/2006/relationships/image" Target="../media/image10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9.xml"/><Relationship Id="rId3"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5"/>
          <p:cNvSpPr txBox="1"/>
          <p:nvPr>
            <p:ph type="ctrTitle"/>
          </p:nvPr>
        </p:nvSpPr>
        <p:spPr>
          <a:xfrm>
            <a:off x="311700" y="744575"/>
            <a:ext cx="8547300" cy="1081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t>Social Media</a:t>
            </a:r>
            <a:endParaRPr b="1"/>
          </a:p>
        </p:txBody>
      </p:sp>
      <p:sp>
        <p:nvSpPr>
          <p:cNvPr id="130" name="Google Shape;130;p25"/>
          <p:cNvSpPr txBox="1"/>
          <p:nvPr/>
        </p:nvSpPr>
        <p:spPr>
          <a:xfrm>
            <a:off x="1180050" y="1936525"/>
            <a:ext cx="6783900" cy="72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BUS 417 - Group 2</a:t>
            </a:r>
            <a:endParaRPr b="1"/>
          </a:p>
        </p:txBody>
      </p:sp>
      <p:pic>
        <p:nvPicPr>
          <p:cNvPr id="131" name="Google Shape;131;p25"/>
          <p:cNvPicPr preferRelativeResize="0"/>
          <p:nvPr/>
        </p:nvPicPr>
        <p:blipFill>
          <a:blip r:embed="rId3">
            <a:alphaModFix/>
          </a:blip>
          <a:stretch>
            <a:fillRect/>
          </a:stretch>
        </p:blipFill>
        <p:spPr>
          <a:xfrm>
            <a:off x="364450" y="2157450"/>
            <a:ext cx="2081201" cy="2081201"/>
          </a:xfrm>
          <a:prstGeom prst="rect">
            <a:avLst/>
          </a:prstGeom>
          <a:noFill/>
          <a:ln>
            <a:noFill/>
          </a:ln>
        </p:spPr>
      </p:pic>
      <p:pic>
        <p:nvPicPr>
          <p:cNvPr id="132" name="Google Shape;132;p25"/>
          <p:cNvPicPr preferRelativeResize="0"/>
          <p:nvPr/>
        </p:nvPicPr>
        <p:blipFill>
          <a:blip r:embed="rId4">
            <a:alphaModFix/>
          </a:blip>
          <a:stretch>
            <a:fillRect/>
          </a:stretch>
        </p:blipFill>
        <p:spPr>
          <a:xfrm>
            <a:off x="2445650" y="2560638"/>
            <a:ext cx="4000576" cy="1274825"/>
          </a:xfrm>
          <a:prstGeom prst="rect">
            <a:avLst/>
          </a:prstGeom>
          <a:noFill/>
          <a:ln>
            <a:noFill/>
          </a:ln>
        </p:spPr>
      </p:pic>
      <p:pic>
        <p:nvPicPr>
          <p:cNvPr descr="Sina Weibo - Wikipedia" id="133" name="Google Shape;133;p25"/>
          <p:cNvPicPr preferRelativeResize="0"/>
          <p:nvPr/>
        </p:nvPicPr>
        <p:blipFill rotWithShape="1">
          <a:blip r:embed="rId5">
            <a:alphaModFix/>
          </a:blip>
          <a:srcRect b="0" l="0" r="0" t="0"/>
          <a:stretch/>
        </p:blipFill>
        <p:spPr>
          <a:xfrm>
            <a:off x="6828050" y="2456940"/>
            <a:ext cx="1830550" cy="1482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Prominent examples of Social Media</a:t>
            </a:r>
            <a:endParaRPr/>
          </a:p>
        </p:txBody>
      </p:sp>
      <p:pic>
        <p:nvPicPr>
          <p:cNvPr id="206" name="Google Shape;206;p34"/>
          <p:cNvPicPr preferRelativeResize="0"/>
          <p:nvPr/>
        </p:nvPicPr>
        <p:blipFill>
          <a:blip r:embed="rId3">
            <a:alphaModFix/>
          </a:blip>
          <a:stretch>
            <a:fillRect/>
          </a:stretch>
        </p:blipFill>
        <p:spPr>
          <a:xfrm>
            <a:off x="401775" y="1090175"/>
            <a:ext cx="8340451" cy="385745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124"/>
          <p:cNvSpPr txBox="1"/>
          <p:nvPr>
            <p:ph type="title"/>
          </p:nvPr>
        </p:nvSpPr>
        <p:spPr>
          <a:xfrm>
            <a:off x="311700" y="113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F2741"/>
                </a:solidFill>
                <a:highlight>
                  <a:srgbClr val="FFFFFF"/>
                </a:highlight>
              </a:rPr>
              <a:t>Device Usage of Facebook Users Worldwide </a:t>
            </a:r>
            <a:endParaRPr/>
          </a:p>
        </p:txBody>
      </p:sp>
      <p:pic>
        <p:nvPicPr>
          <p:cNvPr id="812" name="Google Shape;812;p124"/>
          <p:cNvPicPr preferRelativeResize="0"/>
          <p:nvPr/>
        </p:nvPicPr>
        <p:blipFill>
          <a:blip r:embed="rId3">
            <a:alphaModFix/>
          </a:blip>
          <a:stretch>
            <a:fillRect/>
          </a:stretch>
        </p:blipFill>
        <p:spPr>
          <a:xfrm>
            <a:off x="1296288" y="741775"/>
            <a:ext cx="6551430" cy="409692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125"/>
          <p:cNvSpPr txBox="1"/>
          <p:nvPr>
            <p:ph type="title"/>
          </p:nvPr>
        </p:nvSpPr>
        <p:spPr>
          <a:xfrm>
            <a:off x="132525" y="191125"/>
            <a:ext cx="9077700" cy="1000800"/>
          </a:xfrm>
          <a:prstGeom prst="rect">
            <a:avLst/>
          </a:prstGeom>
        </p:spPr>
        <p:txBody>
          <a:bodyPr anchorCtr="0" anchor="t" bIns="91425" lIns="91425" spcFirstLastPara="1" rIns="91425" wrap="square" tIns="91425">
            <a:noAutofit/>
          </a:bodyPr>
          <a:lstStyle/>
          <a:p>
            <a:pPr indent="0" lvl="0" marL="0" rtl="0" algn="l">
              <a:lnSpc>
                <a:spcPct val="140000"/>
              </a:lnSpc>
              <a:spcBef>
                <a:spcPts val="0"/>
              </a:spcBef>
              <a:spcAft>
                <a:spcPts val="0"/>
              </a:spcAft>
              <a:buClr>
                <a:schemeClr val="dk1"/>
              </a:buClr>
              <a:buSzPts val="1100"/>
              <a:buFont typeface="Arial"/>
              <a:buNone/>
            </a:pPr>
            <a:r>
              <a:rPr lang="en">
                <a:solidFill>
                  <a:srgbClr val="0F2741"/>
                </a:solidFill>
                <a:highlight>
                  <a:srgbClr val="FFFFFF"/>
                </a:highlight>
              </a:rPr>
              <a:t>Distribution of Top 100 Stories on Facebook Worldwide</a:t>
            </a:r>
            <a:endParaRPr b="1">
              <a:solidFill>
                <a:srgbClr val="0F2741"/>
              </a:solidFill>
              <a:highlight>
                <a:srgbClr val="FFFFFF"/>
              </a:highlight>
            </a:endParaRPr>
          </a:p>
          <a:p>
            <a:pPr indent="0" lvl="0" marL="0" rtl="0" algn="l">
              <a:spcBef>
                <a:spcPts val="400"/>
              </a:spcBef>
              <a:spcAft>
                <a:spcPts val="0"/>
              </a:spcAft>
              <a:buNone/>
            </a:pPr>
            <a:r>
              <a:t/>
            </a:r>
            <a:endParaRPr/>
          </a:p>
        </p:txBody>
      </p:sp>
      <p:pic>
        <p:nvPicPr>
          <p:cNvPr id="818" name="Google Shape;818;p125"/>
          <p:cNvPicPr preferRelativeResize="0"/>
          <p:nvPr/>
        </p:nvPicPr>
        <p:blipFill>
          <a:blip r:embed="rId3">
            <a:alphaModFix/>
          </a:blip>
          <a:stretch>
            <a:fillRect/>
          </a:stretch>
        </p:blipFill>
        <p:spPr>
          <a:xfrm>
            <a:off x="1435125" y="984250"/>
            <a:ext cx="6273750" cy="3865474"/>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126"/>
          <p:cNvSpPr txBox="1"/>
          <p:nvPr>
            <p:ph type="title"/>
          </p:nvPr>
        </p:nvSpPr>
        <p:spPr>
          <a:xfrm>
            <a:off x="311700" y="1690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Annual Revenue 2009 - 2019</a:t>
            </a:r>
            <a:endParaRPr/>
          </a:p>
        </p:txBody>
      </p:sp>
      <p:pic>
        <p:nvPicPr>
          <p:cNvPr id="824" name="Google Shape;824;p126"/>
          <p:cNvPicPr preferRelativeResize="0"/>
          <p:nvPr/>
        </p:nvPicPr>
        <p:blipFill>
          <a:blip r:embed="rId3">
            <a:alphaModFix/>
          </a:blip>
          <a:stretch>
            <a:fillRect/>
          </a:stretch>
        </p:blipFill>
        <p:spPr>
          <a:xfrm>
            <a:off x="1467425" y="660475"/>
            <a:ext cx="6209151" cy="4342526"/>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127"/>
          <p:cNvSpPr txBox="1"/>
          <p:nvPr>
            <p:ph type="title"/>
          </p:nvPr>
        </p:nvSpPr>
        <p:spPr>
          <a:xfrm>
            <a:off x="311700" y="180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Revenue </a:t>
            </a:r>
            <a:r>
              <a:rPr lang="en" sz="2300">
                <a:solidFill>
                  <a:srgbClr val="666666"/>
                </a:solidFill>
              </a:rPr>
              <a:t>(In millions)</a:t>
            </a:r>
            <a:endParaRPr sz="2300">
              <a:solidFill>
                <a:srgbClr val="666666"/>
              </a:solidFill>
            </a:endParaRPr>
          </a:p>
          <a:p>
            <a:pPr indent="0" lvl="0" marL="0" rtl="0" algn="l">
              <a:spcBef>
                <a:spcPts val="0"/>
              </a:spcBef>
              <a:spcAft>
                <a:spcPts val="0"/>
              </a:spcAft>
              <a:buNone/>
            </a:pPr>
            <a:r>
              <a:t/>
            </a:r>
            <a:endParaRPr/>
          </a:p>
        </p:txBody>
      </p:sp>
      <p:pic>
        <p:nvPicPr>
          <p:cNvPr id="830" name="Google Shape;830;p127"/>
          <p:cNvPicPr preferRelativeResize="0"/>
          <p:nvPr/>
        </p:nvPicPr>
        <p:blipFill>
          <a:blip r:embed="rId3">
            <a:alphaModFix/>
          </a:blip>
          <a:stretch>
            <a:fillRect/>
          </a:stretch>
        </p:blipFill>
        <p:spPr>
          <a:xfrm>
            <a:off x="667750" y="676625"/>
            <a:ext cx="7942726" cy="4191999"/>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128"/>
          <p:cNvSpPr txBox="1"/>
          <p:nvPr>
            <p:ph type="title"/>
          </p:nvPr>
        </p:nvSpPr>
        <p:spPr>
          <a:xfrm>
            <a:off x="311700" y="1139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Revenue By Facebook User Geography</a:t>
            </a:r>
            <a:endParaRPr/>
          </a:p>
        </p:txBody>
      </p:sp>
      <p:pic>
        <p:nvPicPr>
          <p:cNvPr id="836" name="Google Shape;836;p128"/>
          <p:cNvPicPr preferRelativeResize="0"/>
          <p:nvPr/>
        </p:nvPicPr>
        <p:blipFill>
          <a:blip r:embed="rId3">
            <a:alphaModFix/>
          </a:blip>
          <a:stretch>
            <a:fillRect/>
          </a:stretch>
        </p:blipFill>
        <p:spPr>
          <a:xfrm>
            <a:off x="725675" y="718675"/>
            <a:ext cx="7974185" cy="4152076"/>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129"/>
          <p:cNvSpPr txBox="1"/>
          <p:nvPr>
            <p:ph type="title"/>
          </p:nvPr>
        </p:nvSpPr>
        <p:spPr>
          <a:xfrm>
            <a:off x="311700" y="202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Facebook Average Revenue Per User (ARPU)</a:t>
            </a:r>
            <a:endParaRPr/>
          </a:p>
        </p:txBody>
      </p:sp>
      <p:pic>
        <p:nvPicPr>
          <p:cNvPr id="842" name="Google Shape;842;p129"/>
          <p:cNvPicPr preferRelativeResize="0"/>
          <p:nvPr/>
        </p:nvPicPr>
        <p:blipFill>
          <a:blip r:embed="rId3">
            <a:alphaModFix/>
          </a:blip>
          <a:stretch>
            <a:fillRect/>
          </a:stretch>
        </p:blipFill>
        <p:spPr>
          <a:xfrm>
            <a:off x="837800" y="851100"/>
            <a:ext cx="7468381" cy="4063801"/>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pic>
        <p:nvPicPr>
          <p:cNvPr id="847" name="Google Shape;847;p130"/>
          <p:cNvPicPr preferRelativeResize="0"/>
          <p:nvPr/>
        </p:nvPicPr>
        <p:blipFill>
          <a:blip r:embed="rId3">
            <a:alphaModFix/>
          </a:blip>
          <a:stretch>
            <a:fillRect/>
          </a:stretch>
        </p:blipFill>
        <p:spPr>
          <a:xfrm>
            <a:off x="558237" y="413988"/>
            <a:ext cx="5930425" cy="4315524"/>
          </a:xfrm>
          <a:prstGeom prst="rect">
            <a:avLst/>
          </a:prstGeom>
          <a:noFill/>
          <a:ln>
            <a:noFill/>
          </a:ln>
        </p:spPr>
      </p:pic>
      <p:cxnSp>
        <p:nvCxnSpPr>
          <p:cNvPr id="848" name="Google Shape;848;p130"/>
          <p:cNvCxnSpPr/>
          <p:nvPr/>
        </p:nvCxnSpPr>
        <p:spPr>
          <a:xfrm flipH="1">
            <a:off x="3962650" y="1125825"/>
            <a:ext cx="2041800" cy="11100"/>
          </a:xfrm>
          <a:prstGeom prst="straightConnector1">
            <a:avLst/>
          </a:prstGeom>
          <a:noFill/>
          <a:ln cap="flat" cmpd="sng" w="19050">
            <a:solidFill>
              <a:srgbClr val="FF0000"/>
            </a:solidFill>
            <a:prstDash val="solid"/>
            <a:round/>
            <a:headEnd len="med" w="med" type="none"/>
            <a:tailEnd len="med" w="med" type="stealth"/>
          </a:ln>
        </p:spPr>
      </p:cxnSp>
      <p:sp>
        <p:nvSpPr>
          <p:cNvPr id="849" name="Google Shape;849;p130"/>
          <p:cNvSpPr txBox="1"/>
          <p:nvPr/>
        </p:nvSpPr>
        <p:spPr>
          <a:xfrm>
            <a:off x="6059650" y="6402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111111"/>
                </a:solidFill>
                <a:highlight>
                  <a:srgbClr val="FFFFFF"/>
                </a:highlight>
              </a:rPr>
              <a:t>Other revenues are </a:t>
            </a:r>
            <a:r>
              <a:rPr lang="en" sz="1300">
                <a:solidFill>
                  <a:srgbClr val="111111"/>
                </a:solidFill>
                <a:highlight>
                  <a:srgbClr val="FFFFFF"/>
                </a:highlight>
              </a:rPr>
              <a:t>generated through the delivery of consumer hardware devices and net fees Facebook receives from developers using its payments infrastructure, as well as from various other sources</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131"/>
          <p:cNvSpPr txBox="1"/>
          <p:nvPr>
            <p:ph type="title"/>
          </p:nvPr>
        </p:nvSpPr>
        <p:spPr>
          <a:xfrm>
            <a:off x="311700" y="1580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Diluted Earnings Per Share</a:t>
            </a:r>
            <a:endParaRPr/>
          </a:p>
        </p:txBody>
      </p:sp>
      <p:pic>
        <p:nvPicPr>
          <p:cNvPr id="855" name="Google Shape;855;p131"/>
          <p:cNvPicPr preferRelativeResize="0"/>
          <p:nvPr/>
        </p:nvPicPr>
        <p:blipFill>
          <a:blip r:embed="rId3">
            <a:alphaModFix/>
          </a:blip>
          <a:stretch>
            <a:fillRect/>
          </a:stretch>
        </p:blipFill>
        <p:spPr>
          <a:xfrm>
            <a:off x="777775" y="730750"/>
            <a:ext cx="7588459" cy="4227251"/>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132"/>
          <p:cNvSpPr txBox="1"/>
          <p:nvPr>
            <p:ph type="title"/>
          </p:nvPr>
        </p:nvSpPr>
        <p:spPr>
          <a:xfrm>
            <a:off x="311700" y="1691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Capital Expenditures</a:t>
            </a:r>
            <a:endParaRPr/>
          </a:p>
        </p:txBody>
      </p:sp>
      <p:sp>
        <p:nvSpPr>
          <p:cNvPr id="861" name="Google Shape;861;p132"/>
          <p:cNvSpPr txBox="1"/>
          <p:nvPr/>
        </p:nvSpPr>
        <p:spPr>
          <a:xfrm>
            <a:off x="311700" y="661150"/>
            <a:ext cx="2529600" cy="6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666666"/>
                </a:solidFill>
              </a:rPr>
              <a:t>(In millions)</a:t>
            </a:r>
            <a:endParaRPr sz="2300">
              <a:solidFill>
                <a:srgbClr val="666666"/>
              </a:solidFill>
            </a:endParaRPr>
          </a:p>
        </p:txBody>
      </p:sp>
      <p:pic>
        <p:nvPicPr>
          <p:cNvPr id="862" name="Google Shape;862;p132"/>
          <p:cNvPicPr preferRelativeResize="0"/>
          <p:nvPr/>
        </p:nvPicPr>
        <p:blipFill>
          <a:blip r:embed="rId3">
            <a:alphaModFix/>
          </a:blip>
          <a:stretch>
            <a:fillRect/>
          </a:stretch>
        </p:blipFill>
        <p:spPr>
          <a:xfrm>
            <a:off x="1492463" y="1237150"/>
            <a:ext cx="6159084" cy="3546351"/>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133"/>
          <p:cNvSpPr txBox="1"/>
          <p:nvPr>
            <p:ph type="title"/>
          </p:nvPr>
        </p:nvSpPr>
        <p:spPr>
          <a:xfrm>
            <a:off x="311700" y="1701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Mark Zuckerberg (CEO)</a:t>
            </a:r>
            <a:endParaRPr/>
          </a:p>
        </p:txBody>
      </p:sp>
      <p:pic>
        <p:nvPicPr>
          <p:cNvPr id="868" name="Google Shape;868;p133"/>
          <p:cNvPicPr preferRelativeResize="0"/>
          <p:nvPr/>
        </p:nvPicPr>
        <p:blipFill>
          <a:blip r:embed="rId3">
            <a:alphaModFix/>
          </a:blip>
          <a:stretch>
            <a:fillRect/>
          </a:stretch>
        </p:blipFill>
        <p:spPr>
          <a:xfrm>
            <a:off x="5262775" y="819050"/>
            <a:ext cx="3197810" cy="4019652"/>
          </a:xfrm>
          <a:prstGeom prst="rect">
            <a:avLst/>
          </a:prstGeom>
          <a:noFill/>
          <a:ln>
            <a:noFill/>
          </a:ln>
        </p:spPr>
      </p:pic>
      <p:sp>
        <p:nvSpPr>
          <p:cNvPr id="869" name="Google Shape;869;p133"/>
          <p:cNvSpPr txBox="1"/>
          <p:nvPr/>
        </p:nvSpPr>
        <p:spPr>
          <a:xfrm>
            <a:off x="256500" y="1071600"/>
            <a:ext cx="4404000" cy="37671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rgbClr val="434343"/>
              </a:buClr>
              <a:buSzPts val="1500"/>
              <a:buChar char="●"/>
            </a:pPr>
            <a:r>
              <a:rPr lang="en" sz="1500">
                <a:solidFill>
                  <a:srgbClr val="434343"/>
                </a:solidFill>
                <a:highlight>
                  <a:schemeClr val="lt1"/>
                </a:highlight>
              </a:rPr>
              <a:t>The founder, chairman, and CEO of Facebook</a:t>
            </a:r>
            <a:endParaRPr sz="1500">
              <a:solidFill>
                <a:srgbClr val="434343"/>
              </a:solidFill>
              <a:highlight>
                <a:schemeClr val="lt1"/>
              </a:highlight>
            </a:endParaRPr>
          </a:p>
          <a:p>
            <a:pPr indent="0" lvl="0" marL="457200" rtl="0" algn="l">
              <a:spcBef>
                <a:spcPts val="0"/>
              </a:spcBef>
              <a:spcAft>
                <a:spcPts val="0"/>
              </a:spcAft>
              <a:buNone/>
            </a:pPr>
            <a:r>
              <a:t/>
            </a:r>
            <a:endParaRPr sz="1500">
              <a:solidFill>
                <a:srgbClr val="434343"/>
              </a:solidFill>
              <a:highlight>
                <a:schemeClr val="lt1"/>
              </a:highlight>
            </a:endParaRPr>
          </a:p>
          <a:p>
            <a:pPr indent="-323850" lvl="0" marL="457200" rtl="0" algn="l">
              <a:spcBef>
                <a:spcPts val="0"/>
              </a:spcBef>
              <a:spcAft>
                <a:spcPts val="0"/>
              </a:spcAft>
              <a:buClr>
                <a:srgbClr val="434343"/>
              </a:buClr>
              <a:buSzPts val="1500"/>
              <a:buChar char="●"/>
            </a:pPr>
            <a:r>
              <a:rPr lang="en" sz="1500">
                <a:solidFill>
                  <a:srgbClr val="434343"/>
                </a:solidFill>
                <a:highlight>
                  <a:schemeClr val="lt1"/>
                </a:highlight>
              </a:rPr>
              <a:t>Founded Facebook in 2004</a:t>
            </a:r>
            <a:endParaRPr sz="1500">
              <a:solidFill>
                <a:srgbClr val="434343"/>
              </a:solidFill>
              <a:highlight>
                <a:schemeClr val="lt1"/>
              </a:highlight>
            </a:endParaRPr>
          </a:p>
          <a:p>
            <a:pPr indent="0" lvl="0" marL="457200" rtl="0" algn="l">
              <a:spcBef>
                <a:spcPts val="0"/>
              </a:spcBef>
              <a:spcAft>
                <a:spcPts val="0"/>
              </a:spcAft>
              <a:buNone/>
            </a:pPr>
            <a:r>
              <a:t/>
            </a:r>
            <a:endParaRPr sz="1500">
              <a:solidFill>
                <a:srgbClr val="434343"/>
              </a:solidFill>
              <a:highlight>
                <a:schemeClr val="lt1"/>
              </a:highlight>
            </a:endParaRPr>
          </a:p>
          <a:p>
            <a:pPr indent="-323850" lvl="0" marL="457200" rtl="0" algn="l">
              <a:spcBef>
                <a:spcPts val="0"/>
              </a:spcBef>
              <a:spcAft>
                <a:spcPts val="0"/>
              </a:spcAft>
              <a:buClr>
                <a:srgbClr val="434343"/>
              </a:buClr>
              <a:buSzPts val="1500"/>
              <a:buChar char="●"/>
            </a:pPr>
            <a:r>
              <a:rPr lang="en" sz="1500">
                <a:solidFill>
                  <a:srgbClr val="434343"/>
                </a:solidFill>
                <a:highlight>
                  <a:schemeClr val="lt1"/>
                </a:highlight>
              </a:rPr>
              <a:t>Responsible for setting the overall direction and product strategy for the company</a:t>
            </a:r>
            <a:endParaRPr sz="1500">
              <a:solidFill>
                <a:srgbClr val="434343"/>
              </a:solidFill>
              <a:highlight>
                <a:schemeClr val="lt1"/>
              </a:highlight>
            </a:endParaRPr>
          </a:p>
          <a:p>
            <a:pPr indent="0" lvl="0" marL="457200" rtl="0" algn="l">
              <a:spcBef>
                <a:spcPts val="0"/>
              </a:spcBef>
              <a:spcAft>
                <a:spcPts val="0"/>
              </a:spcAft>
              <a:buNone/>
            </a:pPr>
            <a:r>
              <a:t/>
            </a:r>
            <a:endParaRPr sz="1500">
              <a:solidFill>
                <a:srgbClr val="434343"/>
              </a:solidFill>
              <a:highlight>
                <a:schemeClr val="lt1"/>
              </a:highlight>
            </a:endParaRPr>
          </a:p>
          <a:p>
            <a:pPr indent="-323850" lvl="0" marL="457200" rtl="0" algn="l">
              <a:spcBef>
                <a:spcPts val="0"/>
              </a:spcBef>
              <a:spcAft>
                <a:spcPts val="0"/>
              </a:spcAft>
              <a:buClr>
                <a:srgbClr val="434343"/>
              </a:buClr>
              <a:buSzPts val="1500"/>
              <a:buChar char="●"/>
            </a:pPr>
            <a:r>
              <a:rPr lang="en" sz="1500">
                <a:solidFill>
                  <a:srgbClr val="434343"/>
                </a:solidFill>
                <a:highlight>
                  <a:schemeClr val="lt1"/>
                </a:highlight>
              </a:rPr>
              <a:t>Today the social media platform has a market capitalization of more than $500 billion, and Zuckerberg is worth more than $70 billion</a:t>
            </a:r>
            <a:endParaRPr sz="1500">
              <a:solidFill>
                <a:srgbClr val="434343"/>
              </a:solidFill>
              <a:highlight>
                <a:schemeClr val="lt1"/>
              </a:highlight>
            </a:endParaRPr>
          </a:p>
          <a:p>
            <a:pPr indent="0" lvl="0" marL="457200" rtl="0" algn="l">
              <a:spcBef>
                <a:spcPts val="0"/>
              </a:spcBef>
              <a:spcAft>
                <a:spcPts val="0"/>
              </a:spcAft>
              <a:buNone/>
            </a:pPr>
            <a:r>
              <a:t/>
            </a:r>
            <a:endParaRPr sz="1500">
              <a:solidFill>
                <a:srgbClr val="434343"/>
              </a:solidFill>
              <a:highlight>
                <a:schemeClr val="lt1"/>
              </a:highlight>
            </a:endParaRPr>
          </a:p>
          <a:p>
            <a:pPr indent="-323850" lvl="0" marL="457200" rtl="0" algn="l">
              <a:spcBef>
                <a:spcPts val="0"/>
              </a:spcBef>
              <a:spcAft>
                <a:spcPts val="0"/>
              </a:spcAft>
              <a:buClr>
                <a:srgbClr val="434343"/>
              </a:buClr>
              <a:buSzPts val="1500"/>
              <a:buChar char="●"/>
            </a:pPr>
            <a:r>
              <a:rPr lang="en" sz="1500">
                <a:solidFill>
                  <a:srgbClr val="434343"/>
                </a:solidFill>
                <a:highlight>
                  <a:schemeClr val="lt1"/>
                </a:highlight>
              </a:rPr>
              <a:t>Studied Computer Science at Harvard University</a:t>
            </a:r>
            <a:endParaRPr sz="1500">
              <a:solidFill>
                <a:srgbClr val="434343"/>
              </a:solidFill>
              <a:highlight>
                <a:schemeClr val="lt1"/>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5"/>
          <p:cNvSpPr txBox="1"/>
          <p:nvPr>
            <p:ph type="title"/>
          </p:nvPr>
        </p:nvSpPr>
        <p:spPr>
          <a:xfrm>
            <a:off x="311700" y="1924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you should care Social Media?</a:t>
            </a:r>
            <a:endParaRPr/>
          </a:p>
        </p:txBody>
      </p:sp>
      <p:pic>
        <p:nvPicPr>
          <p:cNvPr id="212" name="Google Shape;212;p35"/>
          <p:cNvPicPr preferRelativeResize="0"/>
          <p:nvPr/>
        </p:nvPicPr>
        <p:blipFill>
          <a:blip r:embed="rId3">
            <a:alphaModFix/>
          </a:blip>
          <a:stretch>
            <a:fillRect/>
          </a:stretch>
        </p:blipFill>
        <p:spPr>
          <a:xfrm>
            <a:off x="512251" y="882625"/>
            <a:ext cx="7287974" cy="4099499"/>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34"/>
          <p:cNvSpPr txBox="1"/>
          <p:nvPr>
            <p:ph type="title"/>
          </p:nvPr>
        </p:nvSpPr>
        <p:spPr>
          <a:xfrm>
            <a:off x="311700" y="242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 Wehner (CFO)</a:t>
            </a:r>
            <a:endParaRPr/>
          </a:p>
        </p:txBody>
      </p:sp>
      <p:pic>
        <p:nvPicPr>
          <p:cNvPr id="875" name="Google Shape;875;p134"/>
          <p:cNvPicPr preferRelativeResize="0"/>
          <p:nvPr/>
        </p:nvPicPr>
        <p:blipFill>
          <a:blip r:embed="rId3">
            <a:alphaModFix/>
          </a:blip>
          <a:stretch>
            <a:fillRect/>
          </a:stretch>
        </p:blipFill>
        <p:spPr>
          <a:xfrm>
            <a:off x="5529826" y="242025"/>
            <a:ext cx="3000949" cy="4762250"/>
          </a:xfrm>
          <a:prstGeom prst="rect">
            <a:avLst/>
          </a:prstGeom>
          <a:noFill/>
          <a:ln>
            <a:noFill/>
          </a:ln>
        </p:spPr>
      </p:pic>
      <p:sp>
        <p:nvSpPr>
          <p:cNvPr id="876" name="Google Shape;876;p134"/>
          <p:cNvSpPr txBox="1"/>
          <p:nvPr/>
        </p:nvSpPr>
        <p:spPr>
          <a:xfrm>
            <a:off x="143500" y="1037525"/>
            <a:ext cx="4572000" cy="42936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rgbClr val="434343"/>
              </a:buClr>
              <a:buSzPts val="1500"/>
              <a:buChar char="●"/>
            </a:pPr>
            <a:r>
              <a:rPr lang="en" sz="1500">
                <a:solidFill>
                  <a:srgbClr val="434343"/>
                </a:solidFill>
                <a:highlight>
                  <a:schemeClr val="lt1"/>
                </a:highlight>
              </a:rPr>
              <a:t>Leads the finance, facilities, and information technology teams</a:t>
            </a:r>
            <a:endParaRPr sz="1500">
              <a:solidFill>
                <a:srgbClr val="434343"/>
              </a:solidFill>
              <a:highlight>
                <a:schemeClr val="lt1"/>
              </a:highlight>
            </a:endParaRPr>
          </a:p>
          <a:p>
            <a:pPr indent="0" lvl="0" marL="457200" rtl="0" algn="l">
              <a:spcBef>
                <a:spcPts val="0"/>
              </a:spcBef>
              <a:spcAft>
                <a:spcPts val="0"/>
              </a:spcAft>
              <a:buNone/>
            </a:pPr>
            <a:r>
              <a:t/>
            </a:r>
            <a:endParaRPr sz="1500">
              <a:solidFill>
                <a:srgbClr val="434343"/>
              </a:solidFill>
              <a:highlight>
                <a:schemeClr val="lt1"/>
              </a:highlight>
            </a:endParaRPr>
          </a:p>
          <a:p>
            <a:pPr indent="-323850" lvl="0" marL="457200" rtl="0" algn="l">
              <a:spcBef>
                <a:spcPts val="0"/>
              </a:spcBef>
              <a:spcAft>
                <a:spcPts val="0"/>
              </a:spcAft>
              <a:buClr>
                <a:srgbClr val="434343"/>
              </a:buClr>
              <a:buSzPts val="1500"/>
              <a:buChar char="●"/>
            </a:pPr>
            <a:r>
              <a:rPr lang="en" sz="1500">
                <a:solidFill>
                  <a:srgbClr val="434343"/>
                </a:solidFill>
                <a:highlight>
                  <a:schemeClr val="lt1"/>
                </a:highlight>
              </a:rPr>
              <a:t>Became CFO in June 2014</a:t>
            </a:r>
            <a:endParaRPr sz="1500">
              <a:solidFill>
                <a:srgbClr val="434343"/>
              </a:solidFill>
              <a:highlight>
                <a:schemeClr val="lt1"/>
              </a:highlight>
            </a:endParaRPr>
          </a:p>
          <a:p>
            <a:pPr indent="0" lvl="0" marL="457200" rtl="0" algn="l">
              <a:spcBef>
                <a:spcPts val="0"/>
              </a:spcBef>
              <a:spcAft>
                <a:spcPts val="0"/>
              </a:spcAft>
              <a:buNone/>
            </a:pPr>
            <a:r>
              <a:t/>
            </a:r>
            <a:endParaRPr sz="1500">
              <a:solidFill>
                <a:srgbClr val="434343"/>
              </a:solidFill>
              <a:highlight>
                <a:schemeClr val="lt1"/>
              </a:highlight>
            </a:endParaRPr>
          </a:p>
          <a:p>
            <a:pPr indent="-323850" lvl="0" marL="457200" rtl="0" algn="l">
              <a:spcBef>
                <a:spcPts val="0"/>
              </a:spcBef>
              <a:spcAft>
                <a:spcPts val="0"/>
              </a:spcAft>
              <a:buClr>
                <a:srgbClr val="434343"/>
              </a:buClr>
              <a:buSzPts val="1500"/>
              <a:buChar char="●"/>
            </a:pPr>
            <a:r>
              <a:rPr lang="en" sz="1500">
                <a:solidFill>
                  <a:srgbClr val="434343"/>
                </a:solidFill>
                <a:highlight>
                  <a:schemeClr val="lt1"/>
                </a:highlight>
              </a:rPr>
              <a:t>Before 2014, David served as Facebook’s vice president of Corporate Finance and Business Planning</a:t>
            </a:r>
            <a:endParaRPr sz="1500">
              <a:solidFill>
                <a:srgbClr val="434343"/>
              </a:solidFill>
              <a:highlight>
                <a:schemeClr val="lt1"/>
              </a:highlight>
            </a:endParaRPr>
          </a:p>
          <a:p>
            <a:pPr indent="-323850" lvl="0" marL="457200" rtl="0" algn="l">
              <a:spcBef>
                <a:spcPts val="0"/>
              </a:spcBef>
              <a:spcAft>
                <a:spcPts val="0"/>
              </a:spcAft>
              <a:buClr>
                <a:srgbClr val="434343"/>
              </a:buClr>
              <a:buSzPts val="1500"/>
              <a:buChar char="●"/>
            </a:pPr>
            <a:r>
              <a:rPr lang="en" sz="1500">
                <a:solidFill>
                  <a:srgbClr val="434343"/>
                </a:solidFill>
                <a:highlight>
                  <a:schemeClr val="lt1"/>
                </a:highlight>
              </a:rPr>
              <a:t>Holds a B.S. in Chemistry from Georgetown University</a:t>
            </a:r>
            <a:endParaRPr sz="1500">
              <a:solidFill>
                <a:srgbClr val="434343"/>
              </a:solidFill>
              <a:highlight>
                <a:schemeClr val="lt1"/>
              </a:highlight>
            </a:endParaRPr>
          </a:p>
          <a:p>
            <a:pPr indent="0" lvl="0" marL="457200" rtl="0" algn="l">
              <a:spcBef>
                <a:spcPts val="0"/>
              </a:spcBef>
              <a:spcAft>
                <a:spcPts val="0"/>
              </a:spcAft>
              <a:buNone/>
            </a:pPr>
            <a:r>
              <a:t/>
            </a:r>
            <a:endParaRPr sz="1500">
              <a:solidFill>
                <a:srgbClr val="434343"/>
              </a:solidFill>
              <a:highlight>
                <a:schemeClr val="lt1"/>
              </a:highlight>
            </a:endParaRPr>
          </a:p>
          <a:p>
            <a:pPr indent="-323850" lvl="0" marL="457200" rtl="0" algn="l">
              <a:spcBef>
                <a:spcPts val="0"/>
              </a:spcBef>
              <a:spcAft>
                <a:spcPts val="0"/>
              </a:spcAft>
              <a:buClr>
                <a:srgbClr val="434343"/>
              </a:buClr>
              <a:buSzPts val="1500"/>
              <a:buChar char="●"/>
            </a:pPr>
            <a:r>
              <a:rPr lang="en" sz="1500">
                <a:solidFill>
                  <a:srgbClr val="434343"/>
                </a:solidFill>
                <a:highlight>
                  <a:schemeClr val="lt1"/>
                </a:highlight>
              </a:rPr>
              <a:t>M.S. in Applied Physics from Stanford University</a:t>
            </a:r>
            <a:endParaRPr sz="1500">
              <a:solidFill>
                <a:srgbClr val="434343"/>
              </a:solidFill>
              <a:highlight>
                <a:schemeClr val="lt1"/>
              </a:highlight>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135"/>
          <p:cNvSpPr txBox="1"/>
          <p:nvPr>
            <p:ph type="title"/>
          </p:nvPr>
        </p:nvSpPr>
        <p:spPr>
          <a:xfrm>
            <a:off x="311700" y="202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Sheryl Sandberg (COO)</a:t>
            </a:r>
            <a:endParaRPr/>
          </a:p>
        </p:txBody>
      </p:sp>
      <p:pic>
        <p:nvPicPr>
          <p:cNvPr id="882" name="Google Shape;882;p135"/>
          <p:cNvPicPr preferRelativeResize="0"/>
          <p:nvPr/>
        </p:nvPicPr>
        <p:blipFill>
          <a:blip r:embed="rId3">
            <a:alphaModFix/>
          </a:blip>
          <a:stretch>
            <a:fillRect/>
          </a:stretch>
        </p:blipFill>
        <p:spPr>
          <a:xfrm>
            <a:off x="4957878" y="852175"/>
            <a:ext cx="3874420" cy="3766802"/>
          </a:xfrm>
          <a:prstGeom prst="rect">
            <a:avLst/>
          </a:prstGeom>
          <a:noFill/>
          <a:ln>
            <a:noFill/>
          </a:ln>
        </p:spPr>
      </p:pic>
      <p:sp>
        <p:nvSpPr>
          <p:cNvPr id="883" name="Google Shape;883;p135"/>
          <p:cNvSpPr txBox="1"/>
          <p:nvPr/>
        </p:nvSpPr>
        <p:spPr>
          <a:xfrm>
            <a:off x="135100" y="774900"/>
            <a:ext cx="4555800" cy="40374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rgbClr val="434343"/>
              </a:buClr>
              <a:buSzPts val="1500"/>
              <a:buChar char="●"/>
            </a:pPr>
            <a:r>
              <a:rPr lang="en" sz="1500">
                <a:solidFill>
                  <a:srgbClr val="434343"/>
                </a:solidFill>
                <a:highlight>
                  <a:schemeClr val="lt1"/>
                </a:highlight>
              </a:rPr>
              <a:t>Became COO in March 2008</a:t>
            </a:r>
            <a:endParaRPr sz="1500">
              <a:solidFill>
                <a:srgbClr val="434343"/>
              </a:solidFill>
              <a:highlight>
                <a:schemeClr val="lt1"/>
              </a:highlight>
            </a:endParaRPr>
          </a:p>
          <a:p>
            <a:pPr indent="0" lvl="0" marL="457200" rtl="0" algn="l">
              <a:spcBef>
                <a:spcPts val="0"/>
              </a:spcBef>
              <a:spcAft>
                <a:spcPts val="0"/>
              </a:spcAft>
              <a:buNone/>
            </a:pPr>
            <a:r>
              <a:t/>
            </a:r>
            <a:endParaRPr sz="1500">
              <a:solidFill>
                <a:srgbClr val="434343"/>
              </a:solidFill>
              <a:highlight>
                <a:schemeClr val="lt1"/>
              </a:highlight>
            </a:endParaRPr>
          </a:p>
          <a:p>
            <a:pPr indent="-323850" lvl="0" marL="457200" rtl="0" algn="l">
              <a:spcBef>
                <a:spcPts val="0"/>
              </a:spcBef>
              <a:spcAft>
                <a:spcPts val="0"/>
              </a:spcAft>
              <a:buClr>
                <a:srgbClr val="434343"/>
              </a:buClr>
              <a:buSzPts val="1500"/>
              <a:buChar char="●"/>
            </a:pPr>
            <a:r>
              <a:rPr lang="en" sz="1500">
                <a:solidFill>
                  <a:srgbClr val="434343"/>
                </a:solidFill>
                <a:highlight>
                  <a:schemeClr val="lt1"/>
                </a:highlight>
              </a:rPr>
              <a:t>Oversees the firm’s business operations</a:t>
            </a:r>
            <a:endParaRPr sz="1500">
              <a:solidFill>
                <a:srgbClr val="434343"/>
              </a:solidFill>
              <a:highlight>
                <a:schemeClr val="lt1"/>
              </a:highlight>
            </a:endParaRPr>
          </a:p>
          <a:p>
            <a:pPr indent="0" lvl="0" marL="457200" rtl="0" algn="l">
              <a:spcBef>
                <a:spcPts val="0"/>
              </a:spcBef>
              <a:spcAft>
                <a:spcPts val="0"/>
              </a:spcAft>
              <a:buNone/>
            </a:pPr>
            <a:r>
              <a:t/>
            </a:r>
            <a:endParaRPr sz="1500">
              <a:solidFill>
                <a:srgbClr val="434343"/>
              </a:solidFill>
              <a:highlight>
                <a:schemeClr val="lt1"/>
              </a:highlight>
            </a:endParaRPr>
          </a:p>
          <a:p>
            <a:pPr indent="-323850" lvl="0" marL="457200" rtl="0" algn="l">
              <a:spcBef>
                <a:spcPts val="0"/>
              </a:spcBef>
              <a:spcAft>
                <a:spcPts val="0"/>
              </a:spcAft>
              <a:buClr>
                <a:srgbClr val="434343"/>
              </a:buClr>
              <a:buSzPts val="1500"/>
              <a:buChar char="●"/>
            </a:pPr>
            <a:r>
              <a:rPr lang="en" sz="1500">
                <a:solidFill>
                  <a:srgbClr val="434343"/>
                </a:solidFill>
                <a:highlight>
                  <a:schemeClr val="lt1"/>
                </a:highlight>
              </a:rPr>
              <a:t>Responsible for helping Facebook scale its operations and expand its presence globally and also managed sales, marketing, business development, legal, HR, public policy, privacy and communication</a:t>
            </a:r>
            <a:endParaRPr sz="1500">
              <a:solidFill>
                <a:srgbClr val="434343"/>
              </a:solidFill>
              <a:highlight>
                <a:schemeClr val="lt1"/>
              </a:highlight>
            </a:endParaRPr>
          </a:p>
          <a:p>
            <a:pPr indent="0" lvl="0" marL="457200" rtl="0" algn="l">
              <a:spcBef>
                <a:spcPts val="0"/>
              </a:spcBef>
              <a:spcAft>
                <a:spcPts val="0"/>
              </a:spcAft>
              <a:buNone/>
            </a:pPr>
            <a:r>
              <a:t/>
            </a:r>
            <a:endParaRPr sz="1500">
              <a:solidFill>
                <a:srgbClr val="434343"/>
              </a:solidFill>
              <a:highlight>
                <a:schemeClr val="lt1"/>
              </a:highlight>
            </a:endParaRPr>
          </a:p>
          <a:p>
            <a:pPr indent="-323850" lvl="0" marL="457200" rtl="0" algn="l">
              <a:spcBef>
                <a:spcPts val="0"/>
              </a:spcBef>
              <a:spcAft>
                <a:spcPts val="0"/>
              </a:spcAft>
              <a:buClr>
                <a:srgbClr val="434343"/>
              </a:buClr>
              <a:buSzPts val="1500"/>
              <a:buChar char="●"/>
            </a:pPr>
            <a:r>
              <a:rPr lang="en" sz="1500">
                <a:solidFill>
                  <a:srgbClr val="434343"/>
                </a:solidFill>
                <a:highlight>
                  <a:schemeClr val="lt1"/>
                </a:highlight>
              </a:rPr>
              <a:t>Previously VP of Global Online Sales and Operations at Google </a:t>
            </a:r>
            <a:endParaRPr sz="1500">
              <a:solidFill>
                <a:srgbClr val="434343"/>
              </a:solidFill>
              <a:highlight>
                <a:schemeClr val="lt1"/>
              </a:highlight>
            </a:endParaRPr>
          </a:p>
          <a:p>
            <a:pPr indent="0" lvl="0" marL="457200" rtl="0" algn="l">
              <a:spcBef>
                <a:spcPts val="0"/>
              </a:spcBef>
              <a:spcAft>
                <a:spcPts val="0"/>
              </a:spcAft>
              <a:buNone/>
            </a:pPr>
            <a:r>
              <a:t/>
            </a:r>
            <a:endParaRPr sz="1500">
              <a:solidFill>
                <a:srgbClr val="434343"/>
              </a:solidFill>
              <a:highlight>
                <a:schemeClr val="lt1"/>
              </a:highlight>
            </a:endParaRPr>
          </a:p>
          <a:p>
            <a:pPr indent="-323850" lvl="0" marL="457200" rtl="0" algn="l">
              <a:spcBef>
                <a:spcPts val="0"/>
              </a:spcBef>
              <a:spcAft>
                <a:spcPts val="0"/>
              </a:spcAft>
              <a:buClr>
                <a:srgbClr val="434343"/>
              </a:buClr>
              <a:buSzPts val="1500"/>
              <a:buChar char="●"/>
            </a:pPr>
            <a:r>
              <a:rPr lang="en" sz="1500">
                <a:solidFill>
                  <a:srgbClr val="434343"/>
                </a:solidFill>
                <a:highlight>
                  <a:schemeClr val="lt1"/>
                </a:highlight>
              </a:rPr>
              <a:t>She led Facebook from a $56 million loss in 2008 to $18.5 billion in profits in 2019</a:t>
            </a:r>
            <a:endParaRPr sz="1500">
              <a:solidFill>
                <a:srgbClr val="434343"/>
              </a:solidFill>
              <a:highlight>
                <a:schemeClr val="lt1"/>
              </a:highlight>
            </a:endParaRPr>
          </a:p>
          <a:p>
            <a:pPr indent="0" lvl="0" marL="0" rtl="0" algn="l">
              <a:spcBef>
                <a:spcPts val="0"/>
              </a:spcBef>
              <a:spcAft>
                <a:spcPts val="0"/>
              </a:spcAft>
              <a:buNone/>
            </a:pPr>
            <a:r>
              <a:t/>
            </a:r>
            <a:endParaRPr sz="1500">
              <a:solidFill>
                <a:srgbClr val="434343"/>
              </a:solidFill>
              <a:highlight>
                <a:schemeClr val="lt1"/>
              </a:highlight>
            </a:endParaRPr>
          </a:p>
          <a:p>
            <a:pPr indent="-323850" lvl="0" marL="457200" rtl="0" algn="l">
              <a:spcBef>
                <a:spcPts val="0"/>
              </a:spcBef>
              <a:spcAft>
                <a:spcPts val="0"/>
              </a:spcAft>
              <a:buClr>
                <a:srgbClr val="434343"/>
              </a:buClr>
              <a:buSzPts val="1500"/>
              <a:buChar char="●"/>
            </a:pPr>
            <a:r>
              <a:rPr lang="en" sz="1500">
                <a:solidFill>
                  <a:srgbClr val="434343"/>
                </a:solidFill>
                <a:highlight>
                  <a:schemeClr val="lt1"/>
                </a:highlight>
              </a:rPr>
              <a:t>Holds a B.A. in Economics from Harvard University</a:t>
            </a:r>
            <a:endParaRPr sz="1500">
              <a:solidFill>
                <a:srgbClr val="434343"/>
              </a:solidFill>
              <a:highlight>
                <a:schemeClr val="lt1"/>
              </a:highlight>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136"/>
          <p:cNvSpPr txBox="1"/>
          <p:nvPr>
            <p:ph type="title"/>
          </p:nvPr>
        </p:nvSpPr>
        <p:spPr>
          <a:xfrm>
            <a:off x="311700" y="2463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 Cox (CPO)</a:t>
            </a:r>
            <a:endParaRPr/>
          </a:p>
        </p:txBody>
      </p:sp>
      <p:pic>
        <p:nvPicPr>
          <p:cNvPr id="889" name="Google Shape;889;p136"/>
          <p:cNvPicPr preferRelativeResize="0"/>
          <p:nvPr/>
        </p:nvPicPr>
        <p:blipFill>
          <a:blip r:embed="rId3">
            <a:alphaModFix/>
          </a:blip>
          <a:stretch>
            <a:fillRect/>
          </a:stretch>
        </p:blipFill>
        <p:spPr>
          <a:xfrm>
            <a:off x="4733500" y="819050"/>
            <a:ext cx="4098798" cy="4019649"/>
          </a:xfrm>
          <a:prstGeom prst="rect">
            <a:avLst/>
          </a:prstGeom>
          <a:noFill/>
          <a:ln>
            <a:noFill/>
          </a:ln>
        </p:spPr>
      </p:pic>
      <p:sp>
        <p:nvSpPr>
          <p:cNvPr id="890" name="Google Shape;890;p136"/>
          <p:cNvSpPr txBox="1"/>
          <p:nvPr/>
        </p:nvSpPr>
        <p:spPr>
          <a:xfrm>
            <a:off x="121425" y="940450"/>
            <a:ext cx="4768200" cy="4624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Char char="●"/>
            </a:pPr>
            <a:r>
              <a:rPr lang="en" sz="1500">
                <a:solidFill>
                  <a:srgbClr val="344854"/>
                </a:solidFill>
                <a:highlight>
                  <a:srgbClr val="FFFFFF"/>
                </a:highlight>
              </a:rPr>
              <a:t>Chris joined Facebook in 2005 as a software engineer and helped build the first versions of key Facebook features, including News Feed</a:t>
            </a:r>
            <a:endParaRPr sz="1500">
              <a:solidFill>
                <a:srgbClr val="344854"/>
              </a:solidFill>
              <a:highlight>
                <a:srgbClr val="FFFFFF"/>
              </a:highlight>
            </a:endParaRPr>
          </a:p>
          <a:p>
            <a:pPr indent="0" lvl="0" marL="457200" rtl="0" algn="l">
              <a:spcBef>
                <a:spcPts val="0"/>
              </a:spcBef>
              <a:spcAft>
                <a:spcPts val="0"/>
              </a:spcAft>
              <a:buNone/>
            </a:pPr>
            <a:r>
              <a:t/>
            </a:r>
            <a:endParaRPr sz="1500">
              <a:solidFill>
                <a:srgbClr val="344854"/>
              </a:solidFill>
              <a:highlight>
                <a:srgbClr val="FFFFFF"/>
              </a:highlight>
            </a:endParaRPr>
          </a:p>
          <a:p>
            <a:pPr indent="-342900" lvl="0" marL="457200" rtl="0" algn="l">
              <a:spcBef>
                <a:spcPts val="0"/>
              </a:spcBef>
              <a:spcAft>
                <a:spcPts val="0"/>
              </a:spcAft>
              <a:buClr>
                <a:srgbClr val="434343"/>
              </a:buClr>
              <a:buSzPts val="1800"/>
              <a:buChar char="●"/>
            </a:pPr>
            <a:r>
              <a:rPr lang="en" sz="1500">
                <a:solidFill>
                  <a:srgbClr val="344854"/>
                </a:solidFill>
                <a:highlight>
                  <a:srgbClr val="FFFFFF"/>
                </a:highlight>
              </a:rPr>
              <a:t>Then became director of human resources, setting the tone for Facebook’s culture</a:t>
            </a:r>
            <a:endParaRPr sz="1500">
              <a:solidFill>
                <a:srgbClr val="344854"/>
              </a:solidFill>
              <a:highlight>
                <a:srgbClr val="FFFFFF"/>
              </a:highlight>
            </a:endParaRPr>
          </a:p>
          <a:p>
            <a:pPr indent="0" lvl="0" marL="457200" rtl="0" algn="l">
              <a:spcBef>
                <a:spcPts val="0"/>
              </a:spcBef>
              <a:spcAft>
                <a:spcPts val="0"/>
              </a:spcAft>
              <a:buNone/>
            </a:pPr>
            <a:r>
              <a:t/>
            </a:r>
            <a:endParaRPr sz="1500">
              <a:solidFill>
                <a:srgbClr val="344854"/>
              </a:solidFill>
              <a:highlight>
                <a:srgbClr val="FFFFFF"/>
              </a:highlight>
            </a:endParaRPr>
          </a:p>
          <a:p>
            <a:pPr indent="-342900" lvl="0" marL="457200" rtl="0" algn="l">
              <a:spcBef>
                <a:spcPts val="0"/>
              </a:spcBef>
              <a:spcAft>
                <a:spcPts val="0"/>
              </a:spcAft>
              <a:buClr>
                <a:srgbClr val="434343"/>
              </a:buClr>
              <a:buSzPts val="1800"/>
              <a:buChar char="●"/>
            </a:pPr>
            <a:r>
              <a:rPr lang="en" sz="1500">
                <a:solidFill>
                  <a:srgbClr val="344854"/>
                </a:solidFill>
                <a:highlight>
                  <a:srgbClr val="FFFFFF"/>
                </a:highlight>
              </a:rPr>
              <a:t>In 2008, he became Facebook’s vice president of product, where he built the initial product management and design teams</a:t>
            </a:r>
            <a:endParaRPr sz="1500">
              <a:solidFill>
                <a:srgbClr val="344854"/>
              </a:solidFill>
              <a:highlight>
                <a:srgbClr val="FFFFFF"/>
              </a:highlight>
            </a:endParaRPr>
          </a:p>
          <a:p>
            <a:pPr indent="0" lvl="0" marL="457200" rtl="0" algn="l">
              <a:spcBef>
                <a:spcPts val="0"/>
              </a:spcBef>
              <a:spcAft>
                <a:spcPts val="0"/>
              </a:spcAft>
              <a:buNone/>
            </a:pPr>
            <a:r>
              <a:t/>
            </a:r>
            <a:endParaRPr sz="1500">
              <a:solidFill>
                <a:srgbClr val="344854"/>
              </a:solidFill>
              <a:highlight>
                <a:srgbClr val="FFFFFF"/>
              </a:highlight>
            </a:endParaRPr>
          </a:p>
          <a:p>
            <a:pPr indent="-342900" lvl="0" marL="457200" rtl="0" algn="l">
              <a:spcBef>
                <a:spcPts val="0"/>
              </a:spcBef>
              <a:spcAft>
                <a:spcPts val="0"/>
              </a:spcAft>
              <a:buClr>
                <a:srgbClr val="434343"/>
              </a:buClr>
              <a:buSzPts val="1800"/>
              <a:buChar char="●"/>
            </a:pPr>
            <a:r>
              <a:rPr lang="en" sz="1500">
                <a:solidFill>
                  <a:srgbClr val="344854"/>
                </a:solidFill>
                <a:highlight>
                  <a:srgbClr val="FFFFFF"/>
                </a:highlight>
              </a:rPr>
              <a:t>Promoted to chief product officer in 2014</a:t>
            </a:r>
            <a:endParaRPr sz="1500">
              <a:solidFill>
                <a:srgbClr val="344854"/>
              </a:solidFill>
              <a:highlight>
                <a:srgbClr val="FFFFFF"/>
              </a:highlight>
            </a:endParaRPr>
          </a:p>
          <a:p>
            <a:pPr indent="0" lvl="0" marL="457200" rtl="0" algn="l">
              <a:spcBef>
                <a:spcPts val="0"/>
              </a:spcBef>
              <a:spcAft>
                <a:spcPts val="0"/>
              </a:spcAft>
              <a:buNone/>
            </a:pPr>
            <a:r>
              <a:t/>
            </a:r>
            <a:endParaRPr sz="1500">
              <a:solidFill>
                <a:srgbClr val="344854"/>
              </a:solidFill>
              <a:highlight>
                <a:srgbClr val="FFFFFF"/>
              </a:highlight>
            </a:endParaRPr>
          </a:p>
          <a:p>
            <a:pPr indent="-342900" lvl="0" marL="457200" rtl="0" algn="l">
              <a:spcBef>
                <a:spcPts val="0"/>
              </a:spcBef>
              <a:spcAft>
                <a:spcPts val="0"/>
              </a:spcAft>
              <a:buClr>
                <a:srgbClr val="434343"/>
              </a:buClr>
              <a:buSzPts val="1800"/>
              <a:buChar char="●"/>
            </a:pPr>
            <a:r>
              <a:rPr lang="en" sz="1500">
                <a:solidFill>
                  <a:srgbClr val="344854"/>
                </a:solidFill>
                <a:highlight>
                  <a:srgbClr val="FFFFFF"/>
                </a:highlight>
              </a:rPr>
              <a:t>B.A. in Symbolic Systems from Stanford University </a:t>
            </a:r>
            <a:endParaRPr sz="1700"/>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137"/>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Shareholder Ownership</a:t>
            </a:r>
            <a:endParaRPr/>
          </a:p>
        </p:txBody>
      </p:sp>
      <p:pic>
        <p:nvPicPr>
          <p:cNvPr id="896" name="Google Shape;896;p137"/>
          <p:cNvPicPr preferRelativeResize="0"/>
          <p:nvPr/>
        </p:nvPicPr>
        <p:blipFill>
          <a:blip r:embed="rId3">
            <a:alphaModFix/>
          </a:blip>
          <a:stretch>
            <a:fillRect/>
          </a:stretch>
        </p:blipFill>
        <p:spPr>
          <a:xfrm>
            <a:off x="14525" y="1318071"/>
            <a:ext cx="9144002" cy="2691579"/>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138"/>
          <p:cNvSpPr txBox="1"/>
          <p:nvPr>
            <p:ph type="title"/>
          </p:nvPr>
        </p:nvSpPr>
        <p:spPr>
          <a:xfrm>
            <a:off x="190275" y="1139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Condensed Consolidated Balance Sheet (10Q)</a:t>
            </a:r>
            <a:endParaRPr/>
          </a:p>
        </p:txBody>
      </p:sp>
      <p:pic>
        <p:nvPicPr>
          <p:cNvPr id="902" name="Google Shape;902;p138"/>
          <p:cNvPicPr preferRelativeResize="0"/>
          <p:nvPr/>
        </p:nvPicPr>
        <p:blipFill>
          <a:blip r:embed="rId3">
            <a:alphaModFix/>
          </a:blip>
          <a:stretch>
            <a:fillRect/>
          </a:stretch>
        </p:blipFill>
        <p:spPr>
          <a:xfrm>
            <a:off x="152400" y="1146638"/>
            <a:ext cx="8839200" cy="3274079"/>
          </a:xfrm>
          <a:prstGeom prst="rect">
            <a:avLst/>
          </a:prstGeom>
          <a:noFill/>
          <a:ln>
            <a:noFill/>
          </a:ln>
        </p:spPr>
      </p:pic>
      <p:sp>
        <p:nvSpPr>
          <p:cNvPr id="903" name="Google Shape;903;p138"/>
          <p:cNvSpPr txBox="1"/>
          <p:nvPr/>
        </p:nvSpPr>
        <p:spPr>
          <a:xfrm>
            <a:off x="190275" y="573950"/>
            <a:ext cx="30000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666666"/>
                </a:solidFill>
              </a:rPr>
              <a:t>(Assets)</a:t>
            </a:r>
            <a:endParaRPr/>
          </a:p>
        </p:txBody>
      </p:sp>
      <p:sp>
        <p:nvSpPr>
          <p:cNvPr id="904" name="Google Shape;904;p138"/>
          <p:cNvSpPr/>
          <p:nvPr/>
        </p:nvSpPr>
        <p:spPr>
          <a:xfrm>
            <a:off x="6539925" y="4173650"/>
            <a:ext cx="2449500" cy="247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139"/>
          <p:cNvSpPr txBox="1"/>
          <p:nvPr>
            <p:ph type="title"/>
          </p:nvPr>
        </p:nvSpPr>
        <p:spPr>
          <a:xfrm>
            <a:off x="190275" y="1139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Condensed Consolidated Balance Sheet (10Q)</a:t>
            </a:r>
            <a:endParaRPr/>
          </a:p>
        </p:txBody>
      </p:sp>
      <p:sp>
        <p:nvSpPr>
          <p:cNvPr id="910" name="Google Shape;910;p139"/>
          <p:cNvSpPr txBox="1"/>
          <p:nvPr/>
        </p:nvSpPr>
        <p:spPr>
          <a:xfrm>
            <a:off x="190275" y="573950"/>
            <a:ext cx="60681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666666"/>
                </a:solidFill>
              </a:rPr>
              <a:t>(Liabilities and </a:t>
            </a:r>
            <a:r>
              <a:rPr lang="en" sz="2300">
                <a:solidFill>
                  <a:srgbClr val="666666"/>
                </a:solidFill>
              </a:rPr>
              <a:t>Stockholders</a:t>
            </a:r>
            <a:r>
              <a:rPr lang="en" sz="2300">
                <a:solidFill>
                  <a:srgbClr val="666666"/>
                </a:solidFill>
              </a:rPr>
              <a:t>’ Equity)</a:t>
            </a:r>
            <a:endParaRPr/>
          </a:p>
        </p:txBody>
      </p:sp>
      <p:pic>
        <p:nvPicPr>
          <p:cNvPr id="911" name="Google Shape;911;p139"/>
          <p:cNvPicPr preferRelativeResize="0"/>
          <p:nvPr/>
        </p:nvPicPr>
        <p:blipFill>
          <a:blip r:embed="rId3">
            <a:alphaModFix/>
          </a:blip>
          <a:stretch>
            <a:fillRect/>
          </a:stretch>
        </p:blipFill>
        <p:spPr>
          <a:xfrm>
            <a:off x="962800" y="1234950"/>
            <a:ext cx="7218387" cy="3692049"/>
          </a:xfrm>
          <a:prstGeom prst="rect">
            <a:avLst/>
          </a:prstGeom>
          <a:noFill/>
          <a:ln>
            <a:noFill/>
          </a:ln>
        </p:spPr>
      </p:pic>
      <p:sp>
        <p:nvSpPr>
          <p:cNvPr id="912" name="Google Shape;912;p139"/>
          <p:cNvSpPr/>
          <p:nvPr/>
        </p:nvSpPr>
        <p:spPr>
          <a:xfrm>
            <a:off x="6195100" y="4744425"/>
            <a:ext cx="1986000" cy="182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140"/>
          <p:cNvSpPr txBox="1"/>
          <p:nvPr>
            <p:ph type="title"/>
          </p:nvPr>
        </p:nvSpPr>
        <p:spPr>
          <a:xfrm>
            <a:off x="230838" y="1139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Consolidated Balance Sheet (10K)</a:t>
            </a:r>
            <a:endParaRPr/>
          </a:p>
        </p:txBody>
      </p:sp>
      <p:pic>
        <p:nvPicPr>
          <p:cNvPr id="918" name="Google Shape;918;p140"/>
          <p:cNvPicPr preferRelativeResize="0"/>
          <p:nvPr/>
        </p:nvPicPr>
        <p:blipFill>
          <a:blip r:embed="rId3">
            <a:alphaModFix/>
          </a:blip>
          <a:stretch>
            <a:fillRect/>
          </a:stretch>
        </p:blipFill>
        <p:spPr>
          <a:xfrm>
            <a:off x="149975" y="927325"/>
            <a:ext cx="8682321" cy="4030675"/>
          </a:xfrm>
          <a:prstGeom prst="rect">
            <a:avLst/>
          </a:prstGeom>
          <a:noFill/>
          <a:ln>
            <a:noFill/>
          </a:ln>
        </p:spPr>
      </p:pic>
      <p:sp>
        <p:nvSpPr>
          <p:cNvPr id="919" name="Google Shape;919;p140"/>
          <p:cNvSpPr txBox="1"/>
          <p:nvPr/>
        </p:nvSpPr>
        <p:spPr>
          <a:xfrm>
            <a:off x="230850" y="573950"/>
            <a:ext cx="30000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666666"/>
                </a:solidFill>
              </a:rPr>
              <a:t>(Assets)</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141"/>
          <p:cNvSpPr txBox="1"/>
          <p:nvPr>
            <p:ph type="title"/>
          </p:nvPr>
        </p:nvSpPr>
        <p:spPr>
          <a:xfrm>
            <a:off x="230838" y="1029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Consolidated Balance Sheet (10K)</a:t>
            </a:r>
            <a:endParaRPr/>
          </a:p>
        </p:txBody>
      </p:sp>
      <p:sp>
        <p:nvSpPr>
          <p:cNvPr id="925" name="Google Shape;925;p141"/>
          <p:cNvSpPr txBox="1"/>
          <p:nvPr/>
        </p:nvSpPr>
        <p:spPr>
          <a:xfrm>
            <a:off x="230850" y="573950"/>
            <a:ext cx="53541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666666"/>
                </a:solidFill>
              </a:rPr>
              <a:t>(Liabilities and Stockholders’ Equity)</a:t>
            </a:r>
            <a:endParaRPr/>
          </a:p>
        </p:txBody>
      </p:sp>
      <p:pic>
        <p:nvPicPr>
          <p:cNvPr id="926" name="Google Shape;926;p141"/>
          <p:cNvPicPr preferRelativeResize="0"/>
          <p:nvPr/>
        </p:nvPicPr>
        <p:blipFill>
          <a:blip r:embed="rId3">
            <a:alphaModFix/>
          </a:blip>
          <a:stretch>
            <a:fillRect/>
          </a:stretch>
        </p:blipFill>
        <p:spPr>
          <a:xfrm>
            <a:off x="813948" y="1146650"/>
            <a:ext cx="7516102" cy="3850901"/>
          </a:xfrm>
          <a:prstGeom prst="rect">
            <a:avLst/>
          </a:prstGeom>
          <a:noFill/>
          <a:ln>
            <a:noFill/>
          </a:ln>
        </p:spPr>
      </p:pic>
      <p:sp>
        <p:nvSpPr>
          <p:cNvPr id="927" name="Google Shape;927;p141"/>
          <p:cNvSpPr/>
          <p:nvPr/>
        </p:nvSpPr>
        <p:spPr>
          <a:xfrm>
            <a:off x="6789625" y="2021425"/>
            <a:ext cx="1540200" cy="187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141"/>
          <p:cNvSpPr/>
          <p:nvPr/>
        </p:nvSpPr>
        <p:spPr>
          <a:xfrm>
            <a:off x="6789900" y="2571750"/>
            <a:ext cx="1540200" cy="187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142"/>
          <p:cNvSpPr txBox="1"/>
          <p:nvPr>
            <p:ph type="title"/>
          </p:nvPr>
        </p:nvSpPr>
        <p:spPr>
          <a:xfrm>
            <a:off x="311700" y="808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Income Statement (10K)</a:t>
            </a:r>
            <a:endParaRPr/>
          </a:p>
        </p:txBody>
      </p:sp>
      <p:pic>
        <p:nvPicPr>
          <p:cNvPr id="934" name="Google Shape;934;p142"/>
          <p:cNvPicPr preferRelativeResize="0"/>
          <p:nvPr/>
        </p:nvPicPr>
        <p:blipFill>
          <a:blip r:embed="rId3">
            <a:alphaModFix/>
          </a:blip>
          <a:stretch>
            <a:fillRect/>
          </a:stretch>
        </p:blipFill>
        <p:spPr>
          <a:xfrm>
            <a:off x="1437350" y="719725"/>
            <a:ext cx="6269326" cy="4260351"/>
          </a:xfrm>
          <a:prstGeom prst="rect">
            <a:avLst/>
          </a:prstGeom>
          <a:noFill/>
          <a:ln>
            <a:noFill/>
          </a:ln>
        </p:spPr>
      </p:pic>
      <p:sp>
        <p:nvSpPr>
          <p:cNvPr id="935" name="Google Shape;935;p142"/>
          <p:cNvSpPr/>
          <p:nvPr/>
        </p:nvSpPr>
        <p:spPr>
          <a:xfrm>
            <a:off x="5089250" y="1414975"/>
            <a:ext cx="2617500" cy="130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143"/>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Income Statement (10Q)</a:t>
            </a:r>
            <a:endParaRPr/>
          </a:p>
        </p:txBody>
      </p:sp>
      <p:pic>
        <p:nvPicPr>
          <p:cNvPr id="941" name="Google Shape;941;p143"/>
          <p:cNvPicPr preferRelativeResize="0"/>
          <p:nvPr/>
        </p:nvPicPr>
        <p:blipFill>
          <a:blip r:embed="rId3">
            <a:alphaModFix/>
          </a:blip>
          <a:stretch>
            <a:fillRect/>
          </a:stretch>
        </p:blipFill>
        <p:spPr>
          <a:xfrm>
            <a:off x="1360075" y="572700"/>
            <a:ext cx="6423852" cy="4463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Benefits of Social Media</a:t>
            </a:r>
            <a:endParaRPr/>
          </a:p>
        </p:txBody>
      </p:sp>
      <p:pic>
        <p:nvPicPr>
          <p:cNvPr id="218" name="Google Shape;218;p36"/>
          <p:cNvPicPr preferRelativeResize="0"/>
          <p:nvPr/>
        </p:nvPicPr>
        <p:blipFill>
          <a:blip r:embed="rId3">
            <a:alphaModFix/>
          </a:blip>
          <a:stretch>
            <a:fillRect/>
          </a:stretch>
        </p:blipFill>
        <p:spPr>
          <a:xfrm>
            <a:off x="378900" y="1145475"/>
            <a:ext cx="5474850" cy="3548950"/>
          </a:xfrm>
          <a:prstGeom prst="rect">
            <a:avLst/>
          </a:prstGeom>
          <a:noFill/>
          <a:ln>
            <a:noFill/>
          </a:ln>
        </p:spPr>
      </p:pic>
      <p:sp>
        <p:nvSpPr>
          <p:cNvPr id="219" name="Google Shape;219;p36"/>
          <p:cNvSpPr txBox="1"/>
          <p:nvPr/>
        </p:nvSpPr>
        <p:spPr>
          <a:xfrm>
            <a:off x="5922400" y="877125"/>
            <a:ext cx="3000000" cy="3936600"/>
          </a:xfrm>
          <a:prstGeom prst="rect">
            <a:avLst/>
          </a:prstGeom>
          <a:noFill/>
          <a:ln>
            <a:noFill/>
          </a:ln>
        </p:spPr>
        <p:txBody>
          <a:bodyPr anchorCtr="0" anchor="t" bIns="91425" lIns="91425" spcFirstLastPara="1" rIns="91425" wrap="square" tIns="91425">
            <a:noAutofit/>
          </a:bodyPr>
          <a:lstStyle/>
          <a:p>
            <a:pPr indent="-301625" lvl="0" marL="457200" rtl="0" algn="l">
              <a:lnSpc>
                <a:spcPct val="115000"/>
              </a:lnSpc>
              <a:spcBef>
                <a:spcPts val="1200"/>
              </a:spcBef>
              <a:spcAft>
                <a:spcPts val="0"/>
              </a:spcAft>
              <a:buClr>
                <a:schemeClr val="dk1"/>
              </a:buClr>
              <a:buSzPts val="1150"/>
              <a:buChar char="●"/>
            </a:pPr>
            <a:r>
              <a:rPr lang="en" sz="1150">
                <a:solidFill>
                  <a:schemeClr val="dk1"/>
                </a:solidFill>
              </a:rPr>
              <a:t>Promote open communication between employees and management.</a:t>
            </a:r>
            <a:endParaRPr sz="1150">
              <a:solidFill>
                <a:schemeClr val="dk1"/>
              </a:solidFill>
            </a:endParaRPr>
          </a:p>
          <a:p>
            <a:pPr indent="-301625" lvl="0" marL="457200" rtl="0" algn="l">
              <a:lnSpc>
                <a:spcPct val="115000"/>
              </a:lnSpc>
              <a:spcBef>
                <a:spcPts val="0"/>
              </a:spcBef>
              <a:spcAft>
                <a:spcPts val="0"/>
              </a:spcAft>
              <a:buClr>
                <a:schemeClr val="dk1"/>
              </a:buClr>
              <a:buSzPts val="1150"/>
              <a:buChar char="●"/>
            </a:pPr>
            <a:r>
              <a:rPr lang="en" sz="1150">
                <a:solidFill>
                  <a:schemeClr val="dk1"/>
                </a:solidFill>
              </a:rPr>
              <a:t>Enable employees to share project ideas and work in teams effectively, which helps in sharing knowledge and experiences.</a:t>
            </a:r>
            <a:endParaRPr sz="1150">
              <a:solidFill>
                <a:schemeClr val="dk1"/>
              </a:solidFill>
            </a:endParaRPr>
          </a:p>
          <a:p>
            <a:pPr indent="-301625" lvl="0" marL="457200" rtl="0" algn="l">
              <a:lnSpc>
                <a:spcPct val="115000"/>
              </a:lnSpc>
              <a:spcBef>
                <a:spcPts val="0"/>
              </a:spcBef>
              <a:spcAft>
                <a:spcPts val="0"/>
              </a:spcAft>
              <a:buClr>
                <a:schemeClr val="dk1"/>
              </a:buClr>
              <a:buSzPts val="1150"/>
              <a:buChar char="●"/>
            </a:pPr>
            <a:r>
              <a:rPr lang="en" sz="1150">
                <a:solidFill>
                  <a:schemeClr val="dk1"/>
                </a:solidFill>
              </a:rPr>
              <a:t>Social media also promotes better content, such as webcast and videos, than just simple text.</a:t>
            </a:r>
            <a:endParaRPr sz="1150">
              <a:solidFill>
                <a:schemeClr val="dk1"/>
              </a:solidFill>
            </a:endParaRPr>
          </a:p>
          <a:p>
            <a:pPr indent="-301625" lvl="0" marL="457200" rtl="0" algn="l">
              <a:lnSpc>
                <a:spcPct val="115000"/>
              </a:lnSpc>
              <a:spcBef>
                <a:spcPts val="0"/>
              </a:spcBef>
              <a:spcAft>
                <a:spcPts val="0"/>
              </a:spcAft>
              <a:buClr>
                <a:schemeClr val="dk1"/>
              </a:buClr>
              <a:buSzPts val="1150"/>
              <a:buChar char="●"/>
            </a:pPr>
            <a:r>
              <a:rPr lang="en" sz="1150">
                <a:solidFill>
                  <a:schemeClr val="dk1"/>
                </a:solidFill>
              </a:rPr>
              <a:t>Helps to communicate collaboratively between current and potential customers, in receiving feedback, product definition, product development, or any forms of customer service and support</a:t>
            </a:r>
            <a:endParaRPr sz="1150">
              <a:solidFill>
                <a:schemeClr val="dk1"/>
              </a:solidFill>
            </a:endParaRPr>
          </a:p>
          <a:p>
            <a:pPr indent="0" lvl="0" marL="0" rtl="0" algn="l">
              <a:lnSpc>
                <a:spcPct val="115000"/>
              </a:lnSpc>
              <a:spcBef>
                <a:spcPts val="1200"/>
              </a:spcBef>
              <a:spcAft>
                <a:spcPts val="0"/>
              </a:spcAft>
              <a:buNone/>
            </a:pPr>
            <a:r>
              <a:t/>
            </a:r>
            <a:endParaRPr sz="1150">
              <a:solidFill>
                <a:schemeClr val="dk1"/>
              </a:solidFill>
            </a:endParaRPr>
          </a:p>
          <a:p>
            <a:pPr indent="0" lvl="0" marL="0" rtl="0" algn="l">
              <a:lnSpc>
                <a:spcPct val="115000"/>
              </a:lnSpc>
              <a:spcBef>
                <a:spcPts val="1200"/>
              </a:spcBef>
              <a:spcAft>
                <a:spcPts val="0"/>
              </a:spcAft>
              <a:buNone/>
            </a:pPr>
            <a:r>
              <a:t/>
            </a:r>
            <a:endParaRPr sz="1150">
              <a:solidFill>
                <a:schemeClr val="dk1"/>
              </a:solidFill>
            </a:endParaRPr>
          </a:p>
          <a:p>
            <a:pPr indent="0" lvl="0" marL="0" rtl="0" algn="l">
              <a:lnSpc>
                <a:spcPct val="115000"/>
              </a:lnSpc>
              <a:spcBef>
                <a:spcPts val="1200"/>
              </a:spcBef>
              <a:spcAft>
                <a:spcPts val="1200"/>
              </a:spcAft>
              <a:buNone/>
            </a:pPr>
            <a:r>
              <a:rPr lang="en" sz="1150">
                <a:solidFill>
                  <a:schemeClr val="dk1"/>
                </a:solidFill>
              </a:rPr>
              <a:t>. </a:t>
            </a:r>
            <a:endParaRPr sz="1150">
              <a:solidFill>
                <a:schemeClr val="dk1"/>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144"/>
          <p:cNvSpPr txBox="1"/>
          <p:nvPr>
            <p:ph type="title"/>
          </p:nvPr>
        </p:nvSpPr>
        <p:spPr>
          <a:xfrm>
            <a:off x="168200" y="1580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a:t>
            </a:r>
            <a:r>
              <a:rPr lang="en"/>
              <a:t> Statement (10Q)</a:t>
            </a:r>
            <a:endParaRPr/>
          </a:p>
        </p:txBody>
      </p:sp>
      <p:pic>
        <p:nvPicPr>
          <p:cNvPr id="947" name="Google Shape;947;p144"/>
          <p:cNvPicPr preferRelativeResize="0"/>
          <p:nvPr/>
        </p:nvPicPr>
        <p:blipFill rotWithShape="1">
          <a:blip r:embed="rId3">
            <a:alphaModFix/>
          </a:blip>
          <a:srcRect b="0" l="0" r="0" t="1603"/>
          <a:stretch/>
        </p:blipFill>
        <p:spPr>
          <a:xfrm>
            <a:off x="1683175" y="730750"/>
            <a:ext cx="5777650" cy="4187624"/>
          </a:xfrm>
          <a:prstGeom prst="rect">
            <a:avLst/>
          </a:prstGeom>
          <a:noFill/>
          <a:ln>
            <a:noFill/>
          </a:ln>
        </p:spPr>
      </p:pic>
      <p:sp>
        <p:nvSpPr>
          <p:cNvPr id="948" name="Google Shape;948;p144"/>
          <p:cNvSpPr/>
          <p:nvPr/>
        </p:nvSpPr>
        <p:spPr>
          <a:xfrm>
            <a:off x="5838375" y="1664700"/>
            <a:ext cx="1622400" cy="130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144"/>
          <p:cNvSpPr/>
          <p:nvPr/>
        </p:nvSpPr>
        <p:spPr>
          <a:xfrm>
            <a:off x="6242525" y="2625675"/>
            <a:ext cx="1218300" cy="130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145"/>
          <p:cNvSpPr txBox="1"/>
          <p:nvPr>
            <p:ph type="title"/>
          </p:nvPr>
        </p:nvSpPr>
        <p:spPr>
          <a:xfrm>
            <a:off x="201325" y="147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 Statement</a:t>
            </a:r>
            <a:r>
              <a:rPr lang="en"/>
              <a:t> (10Q) Con’t</a:t>
            </a:r>
            <a:endParaRPr/>
          </a:p>
        </p:txBody>
      </p:sp>
      <p:pic>
        <p:nvPicPr>
          <p:cNvPr id="955" name="Google Shape;955;p145"/>
          <p:cNvPicPr preferRelativeResize="0"/>
          <p:nvPr/>
        </p:nvPicPr>
        <p:blipFill>
          <a:blip r:embed="rId3">
            <a:alphaModFix/>
          </a:blip>
          <a:stretch>
            <a:fillRect/>
          </a:stretch>
        </p:blipFill>
        <p:spPr>
          <a:xfrm>
            <a:off x="152400" y="883150"/>
            <a:ext cx="8839201" cy="3651928"/>
          </a:xfrm>
          <a:prstGeom prst="rect">
            <a:avLst/>
          </a:prstGeom>
          <a:noFill/>
          <a:ln>
            <a:noFill/>
          </a:ln>
        </p:spPr>
      </p:pic>
      <p:sp>
        <p:nvSpPr>
          <p:cNvPr id="956" name="Google Shape;956;p145"/>
          <p:cNvSpPr/>
          <p:nvPr/>
        </p:nvSpPr>
        <p:spPr>
          <a:xfrm>
            <a:off x="6542100" y="4287875"/>
            <a:ext cx="2449500" cy="247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146"/>
          <p:cNvSpPr txBox="1"/>
          <p:nvPr>
            <p:ph type="title"/>
          </p:nvPr>
        </p:nvSpPr>
        <p:spPr>
          <a:xfrm>
            <a:off x="311700" y="58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 Statement</a:t>
            </a:r>
            <a:r>
              <a:rPr lang="en"/>
              <a:t> (10K)</a:t>
            </a:r>
            <a:endParaRPr/>
          </a:p>
        </p:txBody>
      </p:sp>
      <p:pic>
        <p:nvPicPr>
          <p:cNvPr id="962" name="Google Shape;962;p146"/>
          <p:cNvPicPr preferRelativeResize="0"/>
          <p:nvPr/>
        </p:nvPicPr>
        <p:blipFill>
          <a:blip r:embed="rId3">
            <a:alphaModFix/>
          </a:blip>
          <a:stretch>
            <a:fillRect/>
          </a:stretch>
        </p:blipFill>
        <p:spPr>
          <a:xfrm>
            <a:off x="1568713" y="565175"/>
            <a:ext cx="6006574" cy="4366299"/>
          </a:xfrm>
          <a:prstGeom prst="rect">
            <a:avLst/>
          </a:prstGeom>
          <a:noFill/>
          <a:ln>
            <a:noFill/>
          </a:ln>
        </p:spPr>
      </p:pic>
      <p:sp>
        <p:nvSpPr>
          <p:cNvPr id="963" name="Google Shape;963;p146"/>
          <p:cNvSpPr/>
          <p:nvPr/>
        </p:nvSpPr>
        <p:spPr>
          <a:xfrm>
            <a:off x="4982225" y="1557675"/>
            <a:ext cx="2593200" cy="130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146"/>
          <p:cNvSpPr/>
          <p:nvPr/>
        </p:nvSpPr>
        <p:spPr>
          <a:xfrm>
            <a:off x="5527025" y="3255875"/>
            <a:ext cx="2048400" cy="130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147"/>
          <p:cNvSpPr txBox="1"/>
          <p:nvPr>
            <p:ph type="title"/>
          </p:nvPr>
        </p:nvSpPr>
        <p:spPr>
          <a:xfrm>
            <a:off x="245475" y="1028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 Statement (10K) Con’t</a:t>
            </a:r>
            <a:endParaRPr/>
          </a:p>
        </p:txBody>
      </p:sp>
      <p:pic>
        <p:nvPicPr>
          <p:cNvPr id="970" name="Google Shape;970;p147"/>
          <p:cNvPicPr preferRelativeResize="0"/>
          <p:nvPr/>
        </p:nvPicPr>
        <p:blipFill>
          <a:blip r:embed="rId3">
            <a:alphaModFix/>
          </a:blip>
          <a:stretch>
            <a:fillRect/>
          </a:stretch>
        </p:blipFill>
        <p:spPr>
          <a:xfrm>
            <a:off x="152400" y="827950"/>
            <a:ext cx="8839200" cy="3627516"/>
          </a:xfrm>
          <a:prstGeom prst="rect">
            <a:avLst/>
          </a:prstGeom>
          <a:noFill/>
          <a:ln>
            <a:noFill/>
          </a:ln>
        </p:spPr>
      </p:pic>
      <p:sp>
        <p:nvSpPr>
          <p:cNvPr id="971" name="Google Shape;971;p147"/>
          <p:cNvSpPr/>
          <p:nvPr/>
        </p:nvSpPr>
        <p:spPr>
          <a:xfrm>
            <a:off x="5362725" y="4173650"/>
            <a:ext cx="3626700" cy="247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148"/>
          <p:cNvSpPr txBox="1"/>
          <p:nvPr>
            <p:ph type="title"/>
          </p:nvPr>
        </p:nvSpPr>
        <p:spPr>
          <a:xfrm>
            <a:off x="1749000" y="344150"/>
            <a:ext cx="5646000" cy="9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5000"/>
              <a:t>Recommendation</a:t>
            </a:r>
            <a:endParaRPr b="1" sz="5000"/>
          </a:p>
        </p:txBody>
      </p:sp>
      <p:sp>
        <p:nvSpPr>
          <p:cNvPr id="977" name="Google Shape;977;p148"/>
          <p:cNvSpPr txBox="1"/>
          <p:nvPr>
            <p:ph idx="4294967295" type="body"/>
          </p:nvPr>
        </p:nvSpPr>
        <p:spPr>
          <a:xfrm>
            <a:off x="4135800" y="2257800"/>
            <a:ext cx="872400" cy="627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500">
                <a:solidFill>
                  <a:srgbClr val="000000"/>
                </a:solidFill>
              </a:rPr>
              <a:t>BUY</a:t>
            </a:r>
            <a:endParaRPr b="1" sz="2500">
              <a:solidFill>
                <a:srgbClr val="000000"/>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149"/>
          <p:cNvSpPr txBox="1"/>
          <p:nvPr>
            <p:ph type="ctrTitle"/>
          </p:nvPr>
        </p:nvSpPr>
        <p:spPr>
          <a:xfrm>
            <a:off x="1143000" y="2630820"/>
            <a:ext cx="6858000" cy="17907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4500"/>
              <a:buFont typeface="Times New Roman"/>
              <a:buNone/>
            </a:pPr>
            <a:r>
              <a:rPr lang="en" sz="6000"/>
              <a:t>Weibo</a:t>
            </a:r>
            <a:endParaRPr sz="6000"/>
          </a:p>
        </p:txBody>
      </p:sp>
      <p:pic>
        <p:nvPicPr>
          <p:cNvPr descr="Sina Weibo - Wikipedia" id="983" name="Google Shape;983;p149"/>
          <p:cNvPicPr preferRelativeResize="0"/>
          <p:nvPr/>
        </p:nvPicPr>
        <p:blipFill rotWithShape="1">
          <a:blip r:embed="rId3">
            <a:alphaModFix/>
          </a:blip>
          <a:srcRect b="0" l="0" r="0" t="0"/>
          <a:stretch/>
        </p:blipFill>
        <p:spPr>
          <a:xfrm>
            <a:off x="2650995" y="415230"/>
            <a:ext cx="3842010" cy="311094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15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Stock Price</a:t>
            </a:r>
            <a:endParaRPr sz="2800"/>
          </a:p>
        </p:txBody>
      </p:sp>
      <p:pic>
        <p:nvPicPr>
          <p:cNvPr id="989" name="Google Shape;989;p150"/>
          <p:cNvPicPr preferRelativeResize="0"/>
          <p:nvPr/>
        </p:nvPicPr>
        <p:blipFill rotWithShape="1">
          <a:blip r:embed="rId3">
            <a:alphaModFix/>
          </a:blip>
          <a:srcRect b="0" l="0" r="0" t="0"/>
          <a:stretch/>
        </p:blipFill>
        <p:spPr>
          <a:xfrm>
            <a:off x="1354791" y="1035828"/>
            <a:ext cx="6229742" cy="4107672"/>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15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Stock Information</a:t>
            </a:r>
            <a:endParaRPr sz="2800"/>
          </a:p>
        </p:txBody>
      </p:sp>
      <p:pic>
        <p:nvPicPr>
          <p:cNvPr id="995" name="Google Shape;995;p151"/>
          <p:cNvPicPr preferRelativeResize="0"/>
          <p:nvPr/>
        </p:nvPicPr>
        <p:blipFill rotWithShape="1">
          <a:blip r:embed="rId3">
            <a:alphaModFix/>
          </a:blip>
          <a:srcRect b="0" l="0" r="0" t="0"/>
          <a:stretch/>
        </p:blipFill>
        <p:spPr>
          <a:xfrm>
            <a:off x="891787" y="1462998"/>
            <a:ext cx="7360427" cy="3042727"/>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15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Weibo 6 month (NASDAQ)</a:t>
            </a:r>
            <a:endParaRPr sz="2800"/>
          </a:p>
        </p:txBody>
      </p:sp>
      <p:pic>
        <p:nvPicPr>
          <p:cNvPr descr="Chart&#10;&#10;Description automatically generated" id="1001" name="Google Shape;1001;p152"/>
          <p:cNvPicPr preferRelativeResize="0"/>
          <p:nvPr>
            <p:ph idx="1" type="body"/>
          </p:nvPr>
        </p:nvPicPr>
        <p:blipFill rotWithShape="1">
          <a:blip r:embed="rId3">
            <a:alphaModFix/>
          </a:blip>
          <a:srcRect b="0" l="0" r="0" t="0"/>
          <a:stretch/>
        </p:blipFill>
        <p:spPr>
          <a:xfrm>
            <a:off x="628650" y="1813858"/>
            <a:ext cx="7886700" cy="237422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15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Weibo 1 Year (NASDAQ)</a:t>
            </a:r>
            <a:endParaRPr sz="2800"/>
          </a:p>
        </p:txBody>
      </p:sp>
      <p:pic>
        <p:nvPicPr>
          <p:cNvPr descr="Graphical user interface, chart, scatter chart&#10;&#10;Description automatically generated" id="1007" name="Google Shape;1007;p153"/>
          <p:cNvPicPr preferRelativeResize="0"/>
          <p:nvPr>
            <p:ph idx="1" type="body"/>
          </p:nvPr>
        </p:nvPicPr>
        <p:blipFill rotWithShape="1">
          <a:blip r:embed="rId3">
            <a:alphaModFix/>
          </a:blip>
          <a:srcRect b="0" l="0" r="0" t="0"/>
          <a:stretch/>
        </p:blipFill>
        <p:spPr>
          <a:xfrm>
            <a:off x="628650" y="1813858"/>
            <a:ext cx="7886700" cy="2374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Primary Revenue Model</a:t>
            </a:r>
            <a:endParaRPr/>
          </a:p>
        </p:txBody>
      </p:sp>
      <p:pic>
        <p:nvPicPr>
          <p:cNvPr id="225" name="Google Shape;225;p37"/>
          <p:cNvPicPr preferRelativeResize="0"/>
          <p:nvPr/>
        </p:nvPicPr>
        <p:blipFill>
          <a:blip r:embed="rId3">
            <a:alphaModFix/>
          </a:blip>
          <a:stretch>
            <a:fillRect/>
          </a:stretch>
        </p:blipFill>
        <p:spPr>
          <a:xfrm>
            <a:off x="463100" y="1094100"/>
            <a:ext cx="5786499" cy="3855374"/>
          </a:xfrm>
          <a:prstGeom prst="rect">
            <a:avLst/>
          </a:prstGeom>
          <a:noFill/>
          <a:ln>
            <a:noFill/>
          </a:ln>
        </p:spPr>
      </p:pic>
      <p:sp>
        <p:nvSpPr>
          <p:cNvPr id="226" name="Google Shape;226;p37"/>
          <p:cNvSpPr txBox="1"/>
          <p:nvPr/>
        </p:nvSpPr>
        <p:spPr>
          <a:xfrm>
            <a:off x="6448675" y="1550775"/>
            <a:ext cx="2201100" cy="18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Freemium Model:</a:t>
            </a:r>
            <a:endParaRPr b="1" sz="1800"/>
          </a:p>
          <a:p>
            <a:pPr indent="0" lvl="0" marL="0" rtl="0" algn="l">
              <a:spcBef>
                <a:spcPts val="0"/>
              </a:spcBef>
              <a:spcAft>
                <a:spcPts val="0"/>
              </a:spcAft>
              <a:buNone/>
            </a:pPr>
            <a:r>
              <a:t/>
            </a:r>
            <a:endParaRPr sz="1800"/>
          </a:p>
          <a:p>
            <a:pPr indent="0" lvl="0" marL="0" rtl="0" algn="l">
              <a:spcBef>
                <a:spcPts val="0"/>
              </a:spcBef>
              <a:spcAft>
                <a:spcPts val="0"/>
              </a:spcAft>
              <a:buNone/>
            </a:pPr>
            <a:r>
              <a:rPr lang="en" sz="1200">
                <a:solidFill>
                  <a:srgbClr val="131516"/>
                </a:solidFill>
                <a:highlight>
                  <a:srgbClr val="FFFFFF"/>
                </a:highlight>
              </a:rPr>
              <a:t>offering a basic service for free, while charging for a premium service with advanced features to paying members.</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15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Weibo 5 Year (NASDAQ)</a:t>
            </a:r>
            <a:endParaRPr sz="2800">
              <a:latin typeface="Times New Roman"/>
              <a:ea typeface="Times New Roman"/>
              <a:cs typeface="Times New Roman"/>
              <a:sym typeface="Times New Roman"/>
            </a:endParaRPr>
          </a:p>
        </p:txBody>
      </p:sp>
      <p:pic>
        <p:nvPicPr>
          <p:cNvPr descr="Chart&#10;&#10;Description automatically generated" id="1013" name="Google Shape;1013;p154"/>
          <p:cNvPicPr preferRelativeResize="0"/>
          <p:nvPr>
            <p:ph idx="1" type="body"/>
          </p:nvPr>
        </p:nvPicPr>
        <p:blipFill rotWithShape="1">
          <a:blip r:embed="rId3">
            <a:alphaModFix/>
          </a:blip>
          <a:srcRect b="0" l="0" r="0" t="0"/>
          <a:stretch/>
        </p:blipFill>
        <p:spPr>
          <a:xfrm>
            <a:off x="628650" y="1813858"/>
            <a:ext cx="7886700" cy="2374225"/>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15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IPO to November 3, 2020</a:t>
            </a:r>
            <a:endParaRPr sz="2800"/>
          </a:p>
        </p:txBody>
      </p:sp>
      <p:pic>
        <p:nvPicPr>
          <p:cNvPr descr="Chart, scatter chart&#10;&#10;Description automatically generated" id="1019" name="Google Shape;1019;p155"/>
          <p:cNvPicPr preferRelativeResize="0"/>
          <p:nvPr>
            <p:ph idx="1" type="body"/>
          </p:nvPr>
        </p:nvPicPr>
        <p:blipFill rotWithShape="1">
          <a:blip r:embed="rId3">
            <a:alphaModFix/>
          </a:blip>
          <a:srcRect b="0" l="0" r="0" t="0"/>
          <a:stretch/>
        </p:blipFill>
        <p:spPr>
          <a:xfrm>
            <a:off x="628650" y="1813858"/>
            <a:ext cx="7886700" cy="2374225"/>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15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AEABAB"/>
              </a:buClr>
              <a:buSzPts val="3300"/>
              <a:buFont typeface="Times New Roman"/>
              <a:buNone/>
            </a:pPr>
            <a:r>
              <a:rPr lang="en" sz="2800">
                <a:solidFill>
                  <a:srgbClr val="AEABAB"/>
                </a:solidFill>
              </a:rPr>
              <a:t>Weibo</a:t>
            </a:r>
            <a:r>
              <a:rPr lang="en" sz="2800"/>
              <a:t> vs </a:t>
            </a:r>
            <a:r>
              <a:rPr lang="en" sz="2800">
                <a:solidFill>
                  <a:schemeClr val="accent2"/>
                </a:solidFill>
              </a:rPr>
              <a:t>Dow Jones </a:t>
            </a:r>
            <a:r>
              <a:rPr lang="en" sz="2800"/>
              <a:t>vs </a:t>
            </a:r>
            <a:r>
              <a:rPr lang="en" sz="2800">
                <a:solidFill>
                  <a:srgbClr val="FF0000"/>
                </a:solidFill>
              </a:rPr>
              <a:t>S&amp;P 500</a:t>
            </a:r>
            <a:endParaRPr sz="2800"/>
          </a:p>
        </p:txBody>
      </p:sp>
      <p:pic>
        <p:nvPicPr>
          <p:cNvPr descr="Chart, line chart, scatter chart&#10;&#10;Description automatically generated" id="1025" name="Google Shape;1025;p156"/>
          <p:cNvPicPr preferRelativeResize="0"/>
          <p:nvPr/>
        </p:nvPicPr>
        <p:blipFill rotWithShape="1">
          <a:blip r:embed="rId3">
            <a:alphaModFix/>
          </a:blip>
          <a:srcRect b="0" l="0" r="0" t="0"/>
          <a:stretch/>
        </p:blipFill>
        <p:spPr>
          <a:xfrm>
            <a:off x="0" y="1268016"/>
            <a:ext cx="9144000" cy="2752725"/>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p15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Company Profile</a:t>
            </a:r>
            <a:endParaRPr sz="2800"/>
          </a:p>
        </p:txBody>
      </p:sp>
      <p:sp>
        <p:nvSpPr>
          <p:cNvPr id="1032" name="Google Shape;1032;p157"/>
          <p:cNvSpPr txBox="1"/>
          <p:nvPr>
            <p:ph idx="1" type="body"/>
          </p:nvPr>
        </p:nvSpPr>
        <p:spPr>
          <a:xfrm>
            <a:off x="628650" y="1369218"/>
            <a:ext cx="7886700" cy="3774281"/>
          </a:xfrm>
          <a:prstGeom prst="rect">
            <a:avLst/>
          </a:prstGeom>
          <a:noFill/>
          <a:ln>
            <a:noFill/>
          </a:ln>
        </p:spPr>
        <p:txBody>
          <a:bodyPr anchorCtr="0" anchor="t" bIns="34275" lIns="68575" spcFirstLastPara="1" rIns="68575" wrap="square" tIns="34275">
            <a:noAutofit/>
          </a:bodyPr>
          <a:lstStyle/>
          <a:p>
            <a:pPr indent="-63500" lvl="0" marL="177800" rtl="0" algn="l">
              <a:lnSpc>
                <a:spcPct val="70000"/>
              </a:lnSpc>
              <a:spcBef>
                <a:spcPts val="0"/>
              </a:spcBef>
              <a:spcAft>
                <a:spcPts val="0"/>
              </a:spcAft>
              <a:buClr>
                <a:schemeClr val="dk1"/>
              </a:buClr>
              <a:buSzPts val="1800"/>
              <a:buNone/>
            </a:pPr>
            <a:r>
              <a:t/>
            </a:r>
            <a:endParaRPr sz="1800"/>
          </a:p>
          <a:p>
            <a:pPr indent="-63500" lvl="0" marL="177800" rtl="0" algn="l">
              <a:lnSpc>
                <a:spcPct val="70000"/>
              </a:lnSpc>
              <a:spcBef>
                <a:spcPts val="800"/>
              </a:spcBef>
              <a:spcAft>
                <a:spcPts val="0"/>
              </a:spcAft>
              <a:buClr>
                <a:schemeClr val="dk1"/>
              </a:buClr>
              <a:buSzPts val="1800"/>
              <a:buNone/>
            </a:pPr>
            <a:r>
              <a:t/>
            </a:r>
            <a:endParaRPr sz="1800"/>
          </a:p>
          <a:p>
            <a:pPr indent="-63500" lvl="0" marL="177800" rtl="0" algn="l">
              <a:lnSpc>
                <a:spcPct val="70000"/>
              </a:lnSpc>
              <a:spcBef>
                <a:spcPts val="800"/>
              </a:spcBef>
              <a:spcAft>
                <a:spcPts val="0"/>
              </a:spcAft>
              <a:buClr>
                <a:schemeClr val="dk1"/>
              </a:buClr>
              <a:buSzPts val="1800"/>
              <a:buNone/>
            </a:pPr>
            <a:r>
              <a:t/>
            </a:r>
            <a:endParaRPr sz="1800"/>
          </a:p>
          <a:p>
            <a:pPr indent="-63500" lvl="0" marL="177800" rtl="0" algn="l">
              <a:lnSpc>
                <a:spcPct val="70000"/>
              </a:lnSpc>
              <a:spcBef>
                <a:spcPts val="800"/>
              </a:spcBef>
              <a:spcAft>
                <a:spcPts val="0"/>
              </a:spcAft>
              <a:buClr>
                <a:schemeClr val="dk1"/>
              </a:buClr>
              <a:buSzPts val="1800"/>
              <a:buNone/>
            </a:pPr>
            <a:r>
              <a:t/>
            </a:r>
            <a:endParaRPr sz="1800"/>
          </a:p>
          <a:p>
            <a:pPr indent="-63500" lvl="0" marL="177800" rtl="0" algn="l">
              <a:lnSpc>
                <a:spcPct val="70000"/>
              </a:lnSpc>
              <a:spcBef>
                <a:spcPts val="800"/>
              </a:spcBef>
              <a:spcAft>
                <a:spcPts val="0"/>
              </a:spcAft>
              <a:buClr>
                <a:schemeClr val="dk1"/>
              </a:buClr>
              <a:buSzPts val="1800"/>
              <a:buNone/>
            </a:pPr>
            <a:r>
              <a:t/>
            </a:r>
            <a:endParaRPr sz="1800"/>
          </a:p>
          <a:p>
            <a:pPr indent="-63500" lvl="0" marL="177800" rtl="0" algn="l">
              <a:lnSpc>
                <a:spcPct val="70000"/>
              </a:lnSpc>
              <a:spcBef>
                <a:spcPts val="800"/>
              </a:spcBef>
              <a:spcAft>
                <a:spcPts val="0"/>
              </a:spcAft>
              <a:buClr>
                <a:schemeClr val="dk1"/>
              </a:buClr>
              <a:buSzPts val="1800"/>
              <a:buNone/>
            </a:pPr>
            <a:r>
              <a:t/>
            </a:r>
            <a:endParaRPr sz="1800"/>
          </a:p>
          <a:p>
            <a:pPr indent="-63500" lvl="0" marL="177800" rtl="0" algn="l">
              <a:lnSpc>
                <a:spcPct val="70000"/>
              </a:lnSpc>
              <a:spcBef>
                <a:spcPts val="800"/>
              </a:spcBef>
              <a:spcAft>
                <a:spcPts val="0"/>
              </a:spcAft>
              <a:buClr>
                <a:schemeClr val="dk1"/>
              </a:buClr>
              <a:buSzPts val="1800"/>
              <a:buNone/>
            </a:pPr>
            <a:r>
              <a:t/>
            </a:r>
            <a:endParaRPr sz="1800"/>
          </a:p>
          <a:p>
            <a:pPr indent="-63500" lvl="0" marL="177800" rtl="0" algn="l">
              <a:lnSpc>
                <a:spcPct val="70000"/>
              </a:lnSpc>
              <a:spcBef>
                <a:spcPts val="800"/>
              </a:spcBef>
              <a:spcAft>
                <a:spcPts val="0"/>
              </a:spcAft>
              <a:buClr>
                <a:schemeClr val="dk1"/>
              </a:buClr>
              <a:buSzPts val="1800"/>
              <a:buNone/>
            </a:pPr>
            <a:r>
              <a:t/>
            </a:r>
            <a:endParaRPr sz="1800"/>
          </a:p>
          <a:p>
            <a:pPr indent="-63500" lvl="0" marL="177800" rtl="0" algn="l">
              <a:lnSpc>
                <a:spcPct val="70000"/>
              </a:lnSpc>
              <a:spcBef>
                <a:spcPts val="800"/>
              </a:spcBef>
              <a:spcAft>
                <a:spcPts val="0"/>
              </a:spcAft>
              <a:buClr>
                <a:schemeClr val="dk1"/>
              </a:buClr>
              <a:buSzPts val="1800"/>
              <a:buNone/>
            </a:pPr>
            <a:r>
              <a:t/>
            </a:r>
            <a:endParaRPr sz="1800"/>
          </a:p>
          <a:p>
            <a:pPr indent="-63500" lvl="0" marL="177800" rtl="0" algn="l">
              <a:lnSpc>
                <a:spcPct val="70000"/>
              </a:lnSpc>
              <a:spcBef>
                <a:spcPts val="800"/>
              </a:spcBef>
              <a:spcAft>
                <a:spcPts val="0"/>
              </a:spcAft>
              <a:buClr>
                <a:schemeClr val="dk1"/>
              </a:buClr>
              <a:buSzPts val="1800"/>
              <a:buNone/>
            </a:pPr>
            <a:r>
              <a:t/>
            </a:r>
            <a:endParaRPr sz="1800"/>
          </a:p>
          <a:p>
            <a:pPr indent="-63500" lvl="0" marL="177800" rtl="0" algn="l">
              <a:lnSpc>
                <a:spcPct val="70000"/>
              </a:lnSpc>
              <a:spcBef>
                <a:spcPts val="800"/>
              </a:spcBef>
              <a:spcAft>
                <a:spcPts val="0"/>
              </a:spcAft>
              <a:buClr>
                <a:schemeClr val="dk1"/>
              </a:buClr>
              <a:buSzPts val="1800"/>
              <a:buNone/>
            </a:pPr>
            <a:r>
              <a:t/>
            </a:r>
            <a:endParaRPr sz="1800"/>
          </a:p>
          <a:p>
            <a:pPr indent="-63500" lvl="0" marL="177800" rtl="0" algn="l">
              <a:lnSpc>
                <a:spcPct val="70000"/>
              </a:lnSpc>
              <a:spcBef>
                <a:spcPts val="800"/>
              </a:spcBef>
              <a:spcAft>
                <a:spcPts val="0"/>
              </a:spcAft>
              <a:buClr>
                <a:schemeClr val="dk1"/>
              </a:buClr>
              <a:buSzPts val="1800"/>
              <a:buNone/>
            </a:pPr>
            <a:r>
              <a:t/>
            </a:r>
            <a:endParaRPr sz="1800"/>
          </a:p>
          <a:p>
            <a:pPr indent="0" lvl="0" marL="0" rtl="0" algn="l">
              <a:lnSpc>
                <a:spcPct val="70000"/>
              </a:lnSpc>
              <a:spcBef>
                <a:spcPts val="800"/>
              </a:spcBef>
              <a:spcAft>
                <a:spcPts val="0"/>
              </a:spcAft>
              <a:buClr>
                <a:schemeClr val="dk1"/>
              </a:buClr>
              <a:buSzPts val="1500"/>
              <a:buNone/>
            </a:pPr>
            <a:r>
              <a:rPr lang="en" sz="1500"/>
              <a:t>* As of June 2020</a:t>
            </a:r>
            <a:endParaRPr sz="1100"/>
          </a:p>
        </p:txBody>
      </p:sp>
      <p:pic>
        <p:nvPicPr>
          <p:cNvPr descr="Sina Corp - Wikipedia" id="1033" name="Google Shape;1033;p157"/>
          <p:cNvPicPr preferRelativeResize="0"/>
          <p:nvPr/>
        </p:nvPicPr>
        <p:blipFill rotWithShape="1">
          <a:blip r:embed="rId3">
            <a:alphaModFix/>
          </a:blip>
          <a:srcRect b="0" l="0" r="0" t="0"/>
          <a:stretch/>
        </p:blipFill>
        <p:spPr>
          <a:xfrm>
            <a:off x="7494187" y="4471987"/>
            <a:ext cx="1585913" cy="671513"/>
          </a:xfrm>
          <a:prstGeom prst="rect">
            <a:avLst/>
          </a:prstGeom>
          <a:noFill/>
          <a:ln>
            <a:noFill/>
          </a:ln>
        </p:spPr>
      </p:pic>
      <p:pic>
        <p:nvPicPr>
          <p:cNvPr descr="Sina Weibo - Wikipedia" id="1034" name="Google Shape;1034;p157"/>
          <p:cNvPicPr preferRelativeResize="0"/>
          <p:nvPr/>
        </p:nvPicPr>
        <p:blipFill rotWithShape="1">
          <a:blip r:embed="rId4">
            <a:alphaModFix/>
          </a:blip>
          <a:srcRect b="0" l="0" r="0" t="0"/>
          <a:stretch/>
        </p:blipFill>
        <p:spPr>
          <a:xfrm>
            <a:off x="7916197" y="0"/>
            <a:ext cx="1227802" cy="994172"/>
          </a:xfrm>
          <a:prstGeom prst="rect">
            <a:avLst/>
          </a:prstGeom>
          <a:noFill/>
          <a:ln>
            <a:noFill/>
          </a:ln>
        </p:spPr>
      </p:pic>
      <p:pic>
        <p:nvPicPr>
          <p:cNvPr id="1035" name="Google Shape;1035;p157"/>
          <p:cNvPicPr preferRelativeResize="0"/>
          <p:nvPr/>
        </p:nvPicPr>
        <p:blipFill>
          <a:blip r:embed="rId5">
            <a:alphaModFix/>
          </a:blip>
          <a:stretch>
            <a:fillRect/>
          </a:stretch>
        </p:blipFill>
        <p:spPr>
          <a:xfrm>
            <a:off x="1452650" y="1170575"/>
            <a:ext cx="5683751" cy="3566425"/>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15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History</a:t>
            </a:r>
            <a:endParaRPr sz="2800"/>
          </a:p>
        </p:txBody>
      </p:sp>
      <p:grpSp>
        <p:nvGrpSpPr>
          <p:cNvPr id="1041" name="Google Shape;1041;p158"/>
          <p:cNvGrpSpPr/>
          <p:nvPr/>
        </p:nvGrpSpPr>
        <p:grpSpPr>
          <a:xfrm>
            <a:off x="217795" y="1612831"/>
            <a:ext cx="8708410" cy="2795378"/>
            <a:chOff x="3736" y="1487660"/>
            <a:chExt cx="11611213" cy="3727170"/>
          </a:xfrm>
        </p:grpSpPr>
        <p:sp>
          <p:nvSpPr>
            <p:cNvPr id="1042" name="Google Shape;1042;p158"/>
            <p:cNvSpPr/>
            <p:nvPr/>
          </p:nvSpPr>
          <p:spPr>
            <a:xfrm rot="5400000">
              <a:off x="268841" y="3766303"/>
              <a:ext cx="798535" cy="1328745"/>
            </a:xfrm>
            <a:prstGeom prst="corner">
              <a:avLst>
                <a:gd fmla="val 16120" name="adj1"/>
                <a:gd fmla="val 16110" name="adj2"/>
              </a:avLst>
            </a:prstGeom>
            <a:gradFill>
              <a:gsLst>
                <a:gs pos="0">
                  <a:srgbClr val="B76D4B"/>
                </a:gs>
                <a:gs pos="50000">
                  <a:srgbClr val="B35817"/>
                </a:gs>
                <a:gs pos="100000">
                  <a:srgbClr val="A34C0F"/>
                </a:gs>
              </a:gsLst>
              <a:lin ang="5400000" scaled="0"/>
            </a:gradFill>
            <a:ln cap="flat" cmpd="sng" w="9525">
              <a:solidFill>
                <a:srgbClr val="AC5A20"/>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43" name="Google Shape;1043;p158"/>
            <p:cNvSpPr/>
            <p:nvPr/>
          </p:nvSpPr>
          <p:spPr>
            <a:xfrm>
              <a:off x="135545" y="4163312"/>
              <a:ext cx="1199599" cy="1051518"/>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44" name="Google Shape;1044;p158"/>
            <p:cNvSpPr txBox="1"/>
            <p:nvPr/>
          </p:nvSpPr>
          <p:spPr>
            <a:xfrm>
              <a:off x="135545" y="4163312"/>
              <a:ext cx="1199599" cy="1051518"/>
            </a:xfrm>
            <a:prstGeom prst="rect">
              <a:avLst/>
            </a:prstGeom>
            <a:noFill/>
            <a:ln>
              <a:noFill/>
            </a:ln>
          </p:spPr>
          <p:txBody>
            <a:bodyPr anchorCtr="0" anchor="t" bIns="37150" lIns="37150" spcFirstLastPara="1" rIns="37150" wrap="square" tIns="37150">
              <a:noAutofit/>
            </a:bodyPr>
            <a:lstStyle/>
            <a:p>
              <a:pPr indent="0" lvl="0" marL="0" marR="0" rtl="0" algn="l">
                <a:lnSpc>
                  <a:spcPct val="90000"/>
                </a:lnSpc>
                <a:spcBef>
                  <a:spcPts val="0"/>
                </a:spcBef>
                <a:spcAft>
                  <a:spcPts val="0"/>
                </a:spcAft>
                <a:buClr>
                  <a:schemeClr val="dk1"/>
                </a:buClr>
                <a:buSzPts val="1000"/>
                <a:buFont typeface="Times New Roman"/>
                <a:buNone/>
              </a:pPr>
              <a:r>
                <a:rPr b="0" i="0" lang="en" sz="1000" u="none" cap="none" strike="noStrike">
                  <a:solidFill>
                    <a:schemeClr val="dk1"/>
                  </a:solidFill>
                  <a:latin typeface="Times New Roman"/>
                  <a:ea typeface="Times New Roman"/>
                  <a:cs typeface="Times New Roman"/>
                  <a:sym typeface="Times New Roman"/>
                </a:rPr>
                <a:t>Dec 1993</a:t>
              </a:r>
              <a:endParaRPr sz="1100"/>
            </a:p>
            <a:p>
              <a:pPr indent="-50800" lvl="1" marL="38100" marR="0" rtl="0" algn="l">
                <a:lnSpc>
                  <a:spcPct val="90000"/>
                </a:lnSpc>
                <a:spcBef>
                  <a:spcPts val="300"/>
                </a:spcBef>
                <a:spcAft>
                  <a:spcPts val="0"/>
                </a:spcAft>
                <a:buClr>
                  <a:schemeClr val="dk1"/>
                </a:buClr>
                <a:buSzPts val="800"/>
                <a:buFont typeface="Times New Roman"/>
                <a:buChar char="•"/>
              </a:pPr>
              <a:r>
                <a:rPr b="0" i="0" lang="en" sz="800" u="none" cap="none" strike="noStrike">
                  <a:solidFill>
                    <a:schemeClr val="dk1"/>
                  </a:solidFill>
                  <a:latin typeface="Times New Roman"/>
                  <a:ea typeface="Times New Roman"/>
                  <a:cs typeface="Times New Roman"/>
                  <a:sym typeface="Times New Roman"/>
                </a:rPr>
                <a:t>Stone Rich Sight was founded (Predecessor of SINA)</a:t>
              </a:r>
              <a:endParaRPr sz="1100"/>
            </a:p>
          </p:txBody>
        </p:sp>
        <p:sp>
          <p:nvSpPr>
            <p:cNvPr id="1045" name="Google Shape;1045;p158"/>
            <p:cNvSpPr/>
            <p:nvPr/>
          </p:nvSpPr>
          <p:spPr>
            <a:xfrm>
              <a:off x="1108805" y="3668479"/>
              <a:ext cx="226339" cy="226339"/>
            </a:xfrm>
            <a:prstGeom prst="triangle">
              <a:avLst>
                <a:gd fmla="val 100000" name="adj"/>
              </a:avLst>
            </a:prstGeom>
            <a:gradFill>
              <a:gsLst>
                <a:gs pos="0">
                  <a:srgbClr val="D0754C"/>
                </a:gs>
                <a:gs pos="50000">
                  <a:srgbClr val="CF621A"/>
                </a:gs>
                <a:gs pos="100000">
                  <a:srgbClr val="BE5310"/>
                </a:gs>
              </a:gsLst>
              <a:lin ang="5400000" scaled="0"/>
            </a:gradFill>
            <a:ln cap="flat" cmpd="sng" w="9525">
              <a:solidFill>
                <a:srgbClr val="C76424"/>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46" name="Google Shape;1046;p158"/>
            <p:cNvSpPr/>
            <p:nvPr/>
          </p:nvSpPr>
          <p:spPr>
            <a:xfrm rot="5400000">
              <a:off x="1737384" y="3402911"/>
              <a:ext cx="798535" cy="1328745"/>
            </a:xfrm>
            <a:prstGeom prst="corner">
              <a:avLst>
                <a:gd fmla="val 16120" name="adj1"/>
                <a:gd fmla="val 16110" name="adj2"/>
              </a:avLst>
            </a:prstGeom>
            <a:gradFill>
              <a:gsLst>
                <a:gs pos="0">
                  <a:srgbClr val="DE8054"/>
                </a:gs>
                <a:gs pos="50000">
                  <a:srgbClr val="E26D27"/>
                </a:gs>
                <a:gs pos="100000">
                  <a:srgbClr val="D15D19"/>
                </a:gs>
              </a:gsLst>
              <a:lin ang="5400000" scaled="0"/>
            </a:gradFill>
            <a:ln cap="flat" cmpd="sng" w="9525">
              <a:solidFill>
                <a:srgbClr val="DA7031"/>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47" name="Google Shape;1047;p158"/>
            <p:cNvSpPr/>
            <p:nvPr/>
          </p:nvSpPr>
          <p:spPr>
            <a:xfrm>
              <a:off x="1604089" y="3799919"/>
              <a:ext cx="1199599" cy="1051518"/>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48" name="Google Shape;1048;p158"/>
            <p:cNvSpPr txBox="1"/>
            <p:nvPr/>
          </p:nvSpPr>
          <p:spPr>
            <a:xfrm>
              <a:off x="1604089" y="3799919"/>
              <a:ext cx="1199599" cy="1051518"/>
            </a:xfrm>
            <a:prstGeom prst="rect">
              <a:avLst/>
            </a:prstGeom>
            <a:noFill/>
            <a:ln>
              <a:noFill/>
            </a:ln>
          </p:spPr>
          <p:txBody>
            <a:bodyPr anchorCtr="0" anchor="t" bIns="37150" lIns="37150" spcFirstLastPara="1" rIns="37150" wrap="square" tIns="37150">
              <a:noAutofit/>
            </a:bodyPr>
            <a:lstStyle/>
            <a:p>
              <a:pPr indent="0" lvl="0" marL="0" marR="0" rtl="0" algn="l">
                <a:lnSpc>
                  <a:spcPct val="90000"/>
                </a:lnSpc>
                <a:spcBef>
                  <a:spcPts val="0"/>
                </a:spcBef>
                <a:spcAft>
                  <a:spcPts val="0"/>
                </a:spcAft>
                <a:buClr>
                  <a:schemeClr val="dk1"/>
                </a:buClr>
                <a:buSzPts val="1000"/>
                <a:buFont typeface="Times New Roman"/>
                <a:buNone/>
              </a:pPr>
              <a:r>
                <a:rPr b="0" i="0" lang="en" sz="1000" u="none" cap="none" strike="noStrike">
                  <a:solidFill>
                    <a:schemeClr val="dk1"/>
                  </a:solidFill>
                  <a:latin typeface="Times New Roman"/>
                  <a:ea typeface="Times New Roman"/>
                  <a:cs typeface="Times New Roman"/>
                  <a:sym typeface="Times New Roman"/>
                </a:rPr>
                <a:t>Sep 2005</a:t>
              </a:r>
              <a:endParaRPr sz="1100"/>
            </a:p>
            <a:p>
              <a:pPr indent="-50800" lvl="1" marL="38100" marR="0" rtl="0" algn="l">
                <a:lnSpc>
                  <a:spcPct val="90000"/>
                </a:lnSpc>
                <a:spcBef>
                  <a:spcPts val="300"/>
                </a:spcBef>
                <a:spcAft>
                  <a:spcPts val="0"/>
                </a:spcAft>
                <a:buClr>
                  <a:schemeClr val="dk1"/>
                </a:buClr>
                <a:buSzPts val="800"/>
                <a:buFont typeface="Times New Roman"/>
                <a:buChar char="•"/>
              </a:pPr>
              <a:r>
                <a:rPr b="0" i="0" lang="en" sz="800" u="none" cap="none" strike="noStrike">
                  <a:solidFill>
                    <a:schemeClr val="dk1"/>
                  </a:solidFill>
                  <a:latin typeface="Times New Roman"/>
                  <a:ea typeface="Times New Roman"/>
                  <a:cs typeface="Times New Roman"/>
                  <a:sym typeface="Times New Roman"/>
                </a:rPr>
                <a:t>First portal website to launch blogging service</a:t>
              </a:r>
              <a:endParaRPr sz="1100"/>
            </a:p>
          </p:txBody>
        </p:sp>
        <p:sp>
          <p:nvSpPr>
            <p:cNvPr id="1049" name="Google Shape;1049;p158"/>
            <p:cNvSpPr/>
            <p:nvPr/>
          </p:nvSpPr>
          <p:spPr>
            <a:xfrm>
              <a:off x="2577348" y="3305087"/>
              <a:ext cx="226339" cy="226339"/>
            </a:xfrm>
            <a:prstGeom prst="triangle">
              <a:avLst>
                <a:gd fmla="val 100000" name="adj"/>
              </a:avLst>
            </a:prstGeom>
            <a:gradFill>
              <a:gsLst>
                <a:gs pos="0">
                  <a:srgbClr val="E48D64"/>
                </a:gs>
                <a:gs pos="50000">
                  <a:srgbClr val="E77D42"/>
                </a:gs>
                <a:gs pos="100000">
                  <a:srgbClr val="D46C32"/>
                </a:gs>
              </a:gsLst>
              <a:lin ang="5400000" scaled="0"/>
            </a:gradFill>
            <a:ln cap="flat" cmpd="sng" w="9525">
              <a:solidFill>
                <a:srgbClr val="E0804B"/>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50" name="Google Shape;1050;p158"/>
            <p:cNvSpPr/>
            <p:nvPr/>
          </p:nvSpPr>
          <p:spPr>
            <a:xfrm rot="5400000">
              <a:off x="3205928" y="3039518"/>
              <a:ext cx="798535" cy="1328745"/>
            </a:xfrm>
            <a:prstGeom prst="corner">
              <a:avLst>
                <a:gd fmla="val 16120" name="adj1"/>
                <a:gd fmla="val 16110" name="adj2"/>
              </a:avLst>
            </a:prstGeom>
            <a:gradFill>
              <a:gsLst>
                <a:gs pos="0">
                  <a:srgbClr val="E89B79"/>
                </a:gs>
                <a:gs pos="50000">
                  <a:srgbClr val="EB8C5F"/>
                </a:gs>
                <a:gs pos="100000">
                  <a:srgbClr val="D6784C"/>
                </a:gs>
              </a:gsLst>
              <a:lin ang="5400000" scaled="0"/>
            </a:gradFill>
            <a:ln cap="flat" cmpd="sng" w="9525">
              <a:solidFill>
                <a:srgbClr val="E58F66"/>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51" name="Google Shape;1051;p158"/>
            <p:cNvSpPr/>
            <p:nvPr/>
          </p:nvSpPr>
          <p:spPr>
            <a:xfrm>
              <a:off x="3072632" y="3436527"/>
              <a:ext cx="1199599" cy="1051518"/>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52" name="Google Shape;1052;p158"/>
            <p:cNvSpPr txBox="1"/>
            <p:nvPr/>
          </p:nvSpPr>
          <p:spPr>
            <a:xfrm>
              <a:off x="3072632" y="3436527"/>
              <a:ext cx="1199599" cy="1051518"/>
            </a:xfrm>
            <a:prstGeom prst="rect">
              <a:avLst/>
            </a:prstGeom>
            <a:noFill/>
            <a:ln>
              <a:noFill/>
            </a:ln>
          </p:spPr>
          <p:txBody>
            <a:bodyPr anchorCtr="0" anchor="t" bIns="37150" lIns="37150" spcFirstLastPara="1" rIns="37150" wrap="square" tIns="37150">
              <a:noAutofit/>
            </a:bodyPr>
            <a:lstStyle/>
            <a:p>
              <a:pPr indent="0" lvl="0" marL="0" marR="0" rtl="0" algn="l">
                <a:lnSpc>
                  <a:spcPct val="90000"/>
                </a:lnSpc>
                <a:spcBef>
                  <a:spcPts val="0"/>
                </a:spcBef>
                <a:spcAft>
                  <a:spcPts val="0"/>
                </a:spcAft>
                <a:buClr>
                  <a:schemeClr val="dk1"/>
                </a:buClr>
                <a:buSzPts val="1000"/>
                <a:buFont typeface="Times New Roman"/>
                <a:buNone/>
              </a:pPr>
              <a:r>
                <a:rPr b="0" i="0" lang="en" sz="1000" u="none" cap="none" strike="noStrike">
                  <a:solidFill>
                    <a:schemeClr val="dk1"/>
                  </a:solidFill>
                  <a:latin typeface="Times New Roman"/>
                  <a:ea typeface="Times New Roman"/>
                  <a:cs typeface="Times New Roman"/>
                  <a:sym typeface="Times New Roman"/>
                </a:rPr>
                <a:t>Aug 2009</a:t>
              </a:r>
              <a:endParaRPr sz="1100"/>
            </a:p>
            <a:p>
              <a:pPr indent="-50800" lvl="1" marL="38100" marR="0" rtl="0" algn="l">
                <a:lnSpc>
                  <a:spcPct val="90000"/>
                </a:lnSpc>
                <a:spcBef>
                  <a:spcPts val="300"/>
                </a:spcBef>
                <a:spcAft>
                  <a:spcPts val="0"/>
                </a:spcAft>
                <a:buClr>
                  <a:schemeClr val="dk1"/>
                </a:buClr>
                <a:buSzPts val="800"/>
                <a:buFont typeface="Times New Roman"/>
                <a:buChar char="•"/>
              </a:pPr>
              <a:r>
                <a:rPr b="0" i="0" lang="en" sz="800" u="none" cap="none" strike="noStrike">
                  <a:solidFill>
                    <a:schemeClr val="dk1"/>
                  </a:solidFill>
                  <a:latin typeface="Times New Roman"/>
                  <a:ea typeface="Times New Roman"/>
                  <a:cs typeface="Times New Roman"/>
                  <a:sym typeface="Times New Roman"/>
                </a:rPr>
                <a:t>Launched SINA Weibo</a:t>
              </a:r>
              <a:endParaRPr sz="1100"/>
            </a:p>
          </p:txBody>
        </p:sp>
        <p:sp>
          <p:nvSpPr>
            <p:cNvPr id="1053" name="Google Shape;1053;p158"/>
            <p:cNvSpPr/>
            <p:nvPr/>
          </p:nvSpPr>
          <p:spPr>
            <a:xfrm>
              <a:off x="4045892" y="2941694"/>
              <a:ext cx="226339" cy="226339"/>
            </a:xfrm>
            <a:prstGeom prst="triangle">
              <a:avLst>
                <a:gd fmla="val 100000" name="adj"/>
              </a:avLst>
            </a:prstGeom>
            <a:gradFill>
              <a:gsLst>
                <a:gs pos="0">
                  <a:srgbClr val="ECAA8F"/>
                </a:gs>
                <a:gs pos="50000">
                  <a:srgbClr val="EF9D79"/>
                </a:gs>
                <a:gs pos="100000">
                  <a:srgbClr val="D98764"/>
                </a:gs>
              </a:gsLst>
              <a:lin ang="5400000" scaled="0"/>
            </a:gradFill>
            <a:ln cap="flat" cmpd="sng" w="9525">
              <a:solidFill>
                <a:srgbClr val="EAA080"/>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54" name="Google Shape;1054;p158"/>
            <p:cNvSpPr/>
            <p:nvPr/>
          </p:nvSpPr>
          <p:spPr>
            <a:xfrm rot="5400000">
              <a:off x="4674471" y="2676126"/>
              <a:ext cx="798535" cy="1328745"/>
            </a:xfrm>
            <a:prstGeom prst="corner">
              <a:avLst>
                <a:gd fmla="val 16120" name="adj1"/>
                <a:gd fmla="val 16110" name="adj2"/>
              </a:avLst>
            </a:prstGeom>
            <a:gradFill>
              <a:gsLst>
                <a:gs pos="0">
                  <a:srgbClr val="F2BCA7"/>
                </a:gs>
                <a:gs pos="50000">
                  <a:srgbClr val="F3B196"/>
                </a:gs>
                <a:gs pos="100000">
                  <a:srgbClr val="DB997E"/>
                </a:gs>
              </a:gsLst>
              <a:lin ang="5400000" scaled="0"/>
            </a:gradFill>
            <a:ln cap="flat" cmpd="sng" w="9525">
              <a:solidFill>
                <a:srgbClr val="EFB39B"/>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55" name="Google Shape;1055;p158"/>
            <p:cNvSpPr/>
            <p:nvPr/>
          </p:nvSpPr>
          <p:spPr>
            <a:xfrm>
              <a:off x="4541176" y="3073134"/>
              <a:ext cx="1199599" cy="1051518"/>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56" name="Google Shape;1056;p158"/>
            <p:cNvSpPr txBox="1"/>
            <p:nvPr/>
          </p:nvSpPr>
          <p:spPr>
            <a:xfrm>
              <a:off x="4541176" y="3073134"/>
              <a:ext cx="1199599" cy="1051518"/>
            </a:xfrm>
            <a:prstGeom prst="rect">
              <a:avLst/>
            </a:prstGeom>
            <a:noFill/>
            <a:ln>
              <a:noFill/>
            </a:ln>
          </p:spPr>
          <p:txBody>
            <a:bodyPr anchorCtr="0" anchor="t" bIns="37150" lIns="37150" spcFirstLastPara="1" rIns="37150" wrap="square" tIns="37150">
              <a:noAutofit/>
            </a:bodyPr>
            <a:lstStyle/>
            <a:p>
              <a:pPr indent="0" lvl="0" marL="0" marR="0" rtl="0" algn="l">
                <a:lnSpc>
                  <a:spcPct val="90000"/>
                </a:lnSpc>
                <a:spcBef>
                  <a:spcPts val="0"/>
                </a:spcBef>
                <a:spcAft>
                  <a:spcPts val="0"/>
                </a:spcAft>
                <a:buClr>
                  <a:schemeClr val="dk1"/>
                </a:buClr>
                <a:buSzPts val="1000"/>
                <a:buFont typeface="Times New Roman"/>
                <a:buNone/>
              </a:pPr>
              <a:r>
                <a:rPr b="0" i="0" lang="en" sz="1000" u="none" cap="none" strike="noStrike">
                  <a:solidFill>
                    <a:schemeClr val="dk1"/>
                  </a:solidFill>
                  <a:latin typeface="Times New Roman"/>
                  <a:ea typeface="Times New Roman"/>
                  <a:cs typeface="Times New Roman"/>
                  <a:sym typeface="Times New Roman"/>
                </a:rPr>
                <a:t>Mar 2011</a:t>
              </a:r>
              <a:endParaRPr sz="1100"/>
            </a:p>
            <a:p>
              <a:pPr indent="-50800" lvl="1" marL="38100" marR="0" rtl="0" algn="l">
                <a:lnSpc>
                  <a:spcPct val="90000"/>
                </a:lnSpc>
                <a:spcBef>
                  <a:spcPts val="300"/>
                </a:spcBef>
                <a:spcAft>
                  <a:spcPts val="0"/>
                </a:spcAft>
                <a:buClr>
                  <a:schemeClr val="dk1"/>
                </a:buClr>
                <a:buSzPts val="800"/>
                <a:buFont typeface="Times New Roman"/>
                <a:buChar char="•"/>
              </a:pPr>
              <a:r>
                <a:rPr b="0" i="0" lang="en" sz="800" u="none" cap="none" strike="noStrike">
                  <a:solidFill>
                    <a:schemeClr val="dk1"/>
                  </a:solidFill>
                  <a:latin typeface="Times New Roman"/>
                  <a:ea typeface="Times New Roman"/>
                  <a:cs typeface="Times New Roman"/>
                  <a:sym typeface="Times New Roman"/>
                </a:rPr>
                <a:t>Registered users reached 100 million</a:t>
              </a:r>
              <a:endParaRPr sz="1100"/>
            </a:p>
          </p:txBody>
        </p:sp>
        <p:sp>
          <p:nvSpPr>
            <p:cNvPr id="1057" name="Google Shape;1057;p158"/>
            <p:cNvSpPr/>
            <p:nvPr/>
          </p:nvSpPr>
          <p:spPr>
            <a:xfrm>
              <a:off x="5514436" y="2578302"/>
              <a:ext cx="226339" cy="226339"/>
            </a:xfrm>
            <a:prstGeom prst="triangle">
              <a:avLst>
                <a:gd fmla="val 100000" name="adj"/>
              </a:avLst>
            </a:prstGeom>
            <a:gradFill>
              <a:gsLst>
                <a:gs pos="0">
                  <a:srgbClr val="F6CEC1"/>
                </a:gs>
                <a:gs pos="50000">
                  <a:srgbClr val="F7C4B2"/>
                </a:gs>
                <a:gs pos="100000">
                  <a:srgbClr val="DEAA98"/>
                </a:gs>
              </a:gsLst>
              <a:lin ang="5400000" scaled="0"/>
            </a:gradFill>
            <a:ln cap="flat" cmpd="sng" w="9525">
              <a:solidFill>
                <a:srgbClr val="F4C6B6"/>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58" name="Google Shape;1058;p158"/>
            <p:cNvSpPr/>
            <p:nvPr/>
          </p:nvSpPr>
          <p:spPr>
            <a:xfrm rot="5400000">
              <a:off x="6143015" y="2312733"/>
              <a:ext cx="798535" cy="1328745"/>
            </a:xfrm>
            <a:prstGeom prst="corner">
              <a:avLst>
                <a:gd fmla="val 16120" name="adj1"/>
                <a:gd fmla="val 16110" name="adj2"/>
              </a:avLst>
            </a:prstGeom>
            <a:gradFill>
              <a:gsLst>
                <a:gs pos="0">
                  <a:srgbClr val="F6CEC1"/>
                </a:gs>
                <a:gs pos="50000">
                  <a:srgbClr val="F7C4B2"/>
                </a:gs>
                <a:gs pos="100000">
                  <a:srgbClr val="DEAA98"/>
                </a:gs>
              </a:gsLst>
              <a:lin ang="5400000" scaled="0"/>
            </a:gradFill>
            <a:ln cap="flat" cmpd="sng" w="9525">
              <a:solidFill>
                <a:srgbClr val="F4C6B6"/>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59" name="Google Shape;1059;p158"/>
            <p:cNvSpPr/>
            <p:nvPr/>
          </p:nvSpPr>
          <p:spPr>
            <a:xfrm>
              <a:off x="6009719" y="2709742"/>
              <a:ext cx="1199599" cy="1051518"/>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60" name="Google Shape;1060;p158"/>
            <p:cNvSpPr txBox="1"/>
            <p:nvPr/>
          </p:nvSpPr>
          <p:spPr>
            <a:xfrm>
              <a:off x="6009719" y="2709742"/>
              <a:ext cx="1199599" cy="1051518"/>
            </a:xfrm>
            <a:prstGeom prst="rect">
              <a:avLst/>
            </a:prstGeom>
            <a:noFill/>
            <a:ln>
              <a:noFill/>
            </a:ln>
          </p:spPr>
          <p:txBody>
            <a:bodyPr anchorCtr="0" anchor="t" bIns="37150" lIns="37150" spcFirstLastPara="1" rIns="37150" wrap="square" tIns="37150">
              <a:noAutofit/>
            </a:bodyPr>
            <a:lstStyle/>
            <a:p>
              <a:pPr indent="0" lvl="0" marL="0" marR="0" rtl="0" algn="l">
                <a:lnSpc>
                  <a:spcPct val="90000"/>
                </a:lnSpc>
                <a:spcBef>
                  <a:spcPts val="0"/>
                </a:spcBef>
                <a:spcAft>
                  <a:spcPts val="0"/>
                </a:spcAft>
                <a:buClr>
                  <a:schemeClr val="dk1"/>
                </a:buClr>
                <a:buSzPts val="1000"/>
                <a:buFont typeface="Times New Roman"/>
                <a:buNone/>
              </a:pPr>
              <a:r>
                <a:rPr b="0" i="0" lang="en" sz="1000" u="none" cap="none" strike="noStrike">
                  <a:solidFill>
                    <a:schemeClr val="dk1"/>
                  </a:solidFill>
                  <a:latin typeface="Times New Roman"/>
                  <a:ea typeface="Times New Roman"/>
                  <a:cs typeface="Times New Roman"/>
                  <a:sym typeface="Times New Roman"/>
                </a:rPr>
                <a:t>Apr 2014</a:t>
              </a:r>
              <a:endParaRPr sz="1100"/>
            </a:p>
            <a:p>
              <a:pPr indent="-50800" lvl="1" marL="38100" marR="0" rtl="0" algn="l">
                <a:lnSpc>
                  <a:spcPct val="90000"/>
                </a:lnSpc>
                <a:spcBef>
                  <a:spcPts val="300"/>
                </a:spcBef>
                <a:spcAft>
                  <a:spcPts val="0"/>
                </a:spcAft>
                <a:buClr>
                  <a:schemeClr val="dk1"/>
                </a:buClr>
                <a:buSzPts val="800"/>
                <a:buFont typeface="Times New Roman"/>
                <a:buChar char="•"/>
              </a:pPr>
              <a:r>
                <a:rPr b="0" i="0" lang="en" sz="800" u="none" cap="none" strike="noStrike">
                  <a:solidFill>
                    <a:schemeClr val="dk1"/>
                  </a:solidFill>
                  <a:latin typeface="Times New Roman"/>
                  <a:ea typeface="Times New Roman"/>
                  <a:cs typeface="Times New Roman"/>
                  <a:sym typeface="Times New Roman"/>
                </a:rPr>
                <a:t>IPO on NASDAQ under symbol “WB”</a:t>
              </a:r>
              <a:endParaRPr sz="1100"/>
            </a:p>
          </p:txBody>
        </p:sp>
        <p:sp>
          <p:nvSpPr>
            <p:cNvPr id="1061" name="Google Shape;1061;p158"/>
            <p:cNvSpPr/>
            <p:nvPr/>
          </p:nvSpPr>
          <p:spPr>
            <a:xfrm>
              <a:off x="6982979" y="2214909"/>
              <a:ext cx="226339" cy="226339"/>
            </a:xfrm>
            <a:prstGeom prst="triangle">
              <a:avLst>
                <a:gd fmla="val 100000" name="adj"/>
              </a:avLst>
            </a:prstGeom>
            <a:gradFill>
              <a:gsLst>
                <a:gs pos="0">
                  <a:srgbClr val="F2BCA7"/>
                </a:gs>
                <a:gs pos="50000">
                  <a:srgbClr val="F3B196"/>
                </a:gs>
                <a:gs pos="100000">
                  <a:srgbClr val="DB997E"/>
                </a:gs>
              </a:gsLst>
              <a:lin ang="5400000" scaled="0"/>
            </a:gradFill>
            <a:ln cap="flat" cmpd="sng" w="9525">
              <a:solidFill>
                <a:srgbClr val="EFB39B"/>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62" name="Google Shape;1062;p158"/>
            <p:cNvSpPr/>
            <p:nvPr/>
          </p:nvSpPr>
          <p:spPr>
            <a:xfrm rot="5400000">
              <a:off x="7611559" y="1949340"/>
              <a:ext cx="798535" cy="1328745"/>
            </a:xfrm>
            <a:prstGeom prst="corner">
              <a:avLst>
                <a:gd fmla="val 16120" name="adj1"/>
                <a:gd fmla="val 16110" name="adj2"/>
              </a:avLst>
            </a:prstGeom>
            <a:gradFill>
              <a:gsLst>
                <a:gs pos="0">
                  <a:srgbClr val="ECAA8F"/>
                </a:gs>
                <a:gs pos="50000">
                  <a:srgbClr val="EF9D79"/>
                </a:gs>
                <a:gs pos="100000">
                  <a:srgbClr val="D98764"/>
                </a:gs>
              </a:gsLst>
              <a:lin ang="5400000" scaled="0"/>
            </a:gradFill>
            <a:ln cap="flat" cmpd="sng" w="9525">
              <a:solidFill>
                <a:srgbClr val="EAA080"/>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63" name="Google Shape;1063;p158"/>
            <p:cNvSpPr/>
            <p:nvPr/>
          </p:nvSpPr>
          <p:spPr>
            <a:xfrm>
              <a:off x="7478263" y="2346349"/>
              <a:ext cx="1199599" cy="1051518"/>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64" name="Google Shape;1064;p158"/>
            <p:cNvSpPr txBox="1"/>
            <p:nvPr/>
          </p:nvSpPr>
          <p:spPr>
            <a:xfrm>
              <a:off x="7478263" y="2346349"/>
              <a:ext cx="1199599" cy="1051518"/>
            </a:xfrm>
            <a:prstGeom prst="rect">
              <a:avLst/>
            </a:prstGeom>
            <a:noFill/>
            <a:ln>
              <a:noFill/>
            </a:ln>
          </p:spPr>
          <p:txBody>
            <a:bodyPr anchorCtr="0" anchor="t" bIns="37150" lIns="37150" spcFirstLastPara="1" rIns="37150" wrap="square" tIns="37150">
              <a:noAutofit/>
            </a:bodyPr>
            <a:lstStyle/>
            <a:p>
              <a:pPr indent="0" lvl="0" marL="0" marR="0" rtl="0" algn="l">
                <a:lnSpc>
                  <a:spcPct val="90000"/>
                </a:lnSpc>
                <a:spcBef>
                  <a:spcPts val="0"/>
                </a:spcBef>
                <a:spcAft>
                  <a:spcPts val="0"/>
                </a:spcAft>
                <a:buClr>
                  <a:schemeClr val="dk1"/>
                </a:buClr>
                <a:buSzPts val="1000"/>
                <a:buFont typeface="Times New Roman"/>
                <a:buNone/>
              </a:pPr>
              <a:r>
                <a:rPr b="0" i="0" lang="en" sz="1000" u="none" cap="none" strike="noStrike">
                  <a:solidFill>
                    <a:schemeClr val="dk1"/>
                  </a:solidFill>
                  <a:latin typeface="Times New Roman"/>
                  <a:ea typeface="Times New Roman"/>
                  <a:cs typeface="Times New Roman"/>
                  <a:sym typeface="Times New Roman"/>
                </a:rPr>
                <a:t>Sep 2015</a:t>
              </a:r>
              <a:endParaRPr sz="1100"/>
            </a:p>
            <a:p>
              <a:pPr indent="-50800" lvl="1" marL="38100" marR="0" rtl="0" algn="l">
                <a:lnSpc>
                  <a:spcPct val="90000"/>
                </a:lnSpc>
                <a:spcBef>
                  <a:spcPts val="300"/>
                </a:spcBef>
                <a:spcAft>
                  <a:spcPts val="0"/>
                </a:spcAft>
                <a:buClr>
                  <a:schemeClr val="dk1"/>
                </a:buClr>
                <a:buSzPts val="800"/>
                <a:buFont typeface="Times New Roman"/>
                <a:buChar char="•"/>
              </a:pPr>
              <a:r>
                <a:rPr b="0" i="0" lang="en" sz="800" u="none" cap="none" strike="noStrike">
                  <a:solidFill>
                    <a:schemeClr val="dk1"/>
                  </a:solidFill>
                  <a:latin typeface="Times New Roman"/>
                  <a:ea typeface="Times New Roman"/>
                  <a:cs typeface="Times New Roman"/>
                  <a:sym typeface="Times New Roman"/>
                </a:rPr>
                <a:t>Average daily active users (DAUs) reached 100 million</a:t>
              </a:r>
              <a:endParaRPr sz="1100"/>
            </a:p>
          </p:txBody>
        </p:sp>
        <p:sp>
          <p:nvSpPr>
            <p:cNvPr id="1065" name="Google Shape;1065;p158"/>
            <p:cNvSpPr/>
            <p:nvPr/>
          </p:nvSpPr>
          <p:spPr>
            <a:xfrm>
              <a:off x="8451523" y="1851517"/>
              <a:ext cx="226339" cy="226339"/>
            </a:xfrm>
            <a:prstGeom prst="triangle">
              <a:avLst>
                <a:gd fmla="val 100000" name="adj"/>
              </a:avLst>
            </a:prstGeom>
            <a:gradFill>
              <a:gsLst>
                <a:gs pos="0">
                  <a:srgbClr val="E89B79"/>
                </a:gs>
                <a:gs pos="50000">
                  <a:srgbClr val="EB8C5F"/>
                </a:gs>
                <a:gs pos="100000">
                  <a:srgbClr val="D6784C"/>
                </a:gs>
              </a:gsLst>
              <a:lin ang="5400000" scaled="0"/>
            </a:gradFill>
            <a:ln cap="flat" cmpd="sng" w="9525">
              <a:solidFill>
                <a:srgbClr val="E58F66"/>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66" name="Google Shape;1066;p158"/>
            <p:cNvSpPr/>
            <p:nvPr/>
          </p:nvSpPr>
          <p:spPr>
            <a:xfrm rot="5400000">
              <a:off x="9080102" y="1585948"/>
              <a:ext cx="798535" cy="1328745"/>
            </a:xfrm>
            <a:prstGeom prst="corner">
              <a:avLst>
                <a:gd fmla="val 16120" name="adj1"/>
                <a:gd fmla="val 16110" name="adj2"/>
              </a:avLst>
            </a:prstGeom>
            <a:gradFill>
              <a:gsLst>
                <a:gs pos="0">
                  <a:srgbClr val="E48D64"/>
                </a:gs>
                <a:gs pos="50000">
                  <a:srgbClr val="E77D42"/>
                </a:gs>
                <a:gs pos="100000">
                  <a:srgbClr val="D46C32"/>
                </a:gs>
              </a:gsLst>
              <a:lin ang="5400000" scaled="0"/>
            </a:gradFill>
            <a:ln cap="flat" cmpd="sng" w="9525">
              <a:solidFill>
                <a:srgbClr val="E0804B"/>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67" name="Google Shape;1067;p158"/>
            <p:cNvSpPr/>
            <p:nvPr/>
          </p:nvSpPr>
          <p:spPr>
            <a:xfrm>
              <a:off x="8946807" y="1982957"/>
              <a:ext cx="1199599" cy="1051518"/>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68" name="Google Shape;1068;p158"/>
            <p:cNvSpPr txBox="1"/>
            <p:nvPr/>
          </p:nvSpPr>
          <p:spPr>
            <a:xfrm>
              <a:off x="8946807" y="1982957"/>
              <a:ext cx="1199599" cy="1051518"/>
            </a:xfrm>
            <a:prstGeom prst="rect">
              <a:avLst/>
            </a:prstGeom>
            <a:noFill/>
            <a:ln>
              <a:noFill/>
            </a:ln>
          </p:spPr>
          <p:txBody>
            <a:bodyPr anchorCtr="0" anchor="t" bIns="37150" lIns="37150" spcFirstLastPara="1" rIns="37150" wrap="square" tIns="37150">
              <a:noAutofit/>
            </a:bodyPr>
            <a:lstStyle/>
            <a:p>
              <a:pPr indent="0" lvl="0" marL="0" marR="0" rtl="0" algn="l">
                <a:lnSpc>
                  <a:spcPct val="90000"/>
                </a:lnSpc>
                <a:spcBef>
                  <a:spcPts val="0"/>
                </a:spcBef>
                <a:spcAft>
                  <a:spcPts val="0"/>
                </a:spcAft>
                <a:buClr>
                  <a:schemeClr val="dk1"/>
                </a:buClr>
                <a:buSzPts val="1000"/>
                <a:buFont typeface="Times New Roman"/>
                <a:buNone/>
              </a:pPr>
              <a:r>
                <a:rPr b="0" i="0" lang="en" sz="1000" u="none" cap="none" strike="noStrike">
                  <a:solidFill>
                    <a:schemeClr val="dk1"/>
                  </a:solidFill>
                  <a:latin typeface="Times New Roman"/>
                  <a:ea typeface="Times New Roman"/>
                  <a:cs typeface="Times New Roman"/>
                  <a:sym typeface="Times New Roman"/>
                </a:rPr>
                <a:t>Dec 2016</a:t>
              </a:r>
              <a:endParaRPr sz="1100"/>
            </a:p>
            <a:p>
              <a:pPr indent="-50800" lvl="1" marL="38100" marR="0" rtl="0" algn="l">
                <a:lnSpc>
                  <a:spcPct val="90000"/>
                </a:lnSpc>
                <a:spcBef>
                  <a:spcPts val="300"/>
                </a:spcBef>
                <a:spcAft>
                  <a:spcPts val="0"/>
                </a:spcAft>
                <a:buClr>
                  <a:schemeClr val="dk1"/>
                </a:buClr>
                <a:buSzPts val="800"/>
                <a:buFont typeface="Times New Roman"/>
                <a:buChar char="•"/>
              </a:pPr>
              <a:r>
                <a:rPr b="0" i="0" lang="en" sz="800" u="none" cap="none" strike="noStrike">
                  <a:solidFill>
                    <a:schemeClr val="dk1"/>
                  </a:solidFill>
                  <a:latin typeface="Times New Roman"/>
                  <a:ea typeface="Times New Roman"/>
                  <a:cs typeface="Times New Roman"/>
                  <a:sym typeface="Times New Roman"/>
                </a:rPr>
                <a:t>Monthly active users (MAUs) exceeded 300 million</a:t>
              </a:r>
              <a:endParaRPr sz="1100"/>
            </a:p>
          </p:txBody>
        </p:sp>
        <p:sp>
          <p:nvSpPr>
            <p:cNvPr id="1069" name="Google Shape;1069;p158"/>
            <p:cNvSpPr/>
            <p:nvPr/>
          </p:nvSpPr>
          <p:spPr>
            <a:xfrm>
              <a:off x="9920066" y="1488124"/>
              <a:ext cx="226339" cy="226339"/>
            </a:xfrm>
            <a:prstGeom prst="triangle">
              <a:avLst>
                <a:gd fmla="val 100000" name="adj"/>
              </a:avLst>
            </a:prstGeom>
            <a:gradFill>
              <a:gsLst>
                <a:gs pos="0">
                  <a:srgbClr val="DE8054"/>
                </a:gs>
                <a:gs pos="50000">
                  <a:srgbClr val="E26D27"/>
                </a:gs>
                <a:gs pos="100000">
                  <a:srgbClr val="D15D19"/>
                </a:gs>
              </a:gsLst>
              <a:lin ang="5400000" scaled="0"/>
            </a:gradFill>
            <a:ln cap="flat" cmpd="sng" w="9525">
              <a:solidFill>
                <a:srgbClr val="DA7031"/>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70" name="Google Shape;1070;p158"/>
            <p:cNvSpPr/>
            <p:nvPr/>
          </p:nvSpPr>
          <p:spPr>
            <a:xfrm rot="5400000">
              <a:off x="10548646" y="1222555"/>
              <a:ext cx="798535" cy="1328745"/>
            </a:xfrm>
            <a:prstGeom prst="corner">
              <a:avLst>
                <a:gd fmla="val 16120" name="adj1"/>
                <a:gd fmla="val 16110" name="adj2"/>
              </a:avLst>
            </a:prstGeom>
            <a:gradFill>
              <a:gsLst>
                <a:gs pos="0">
                  <a:srgbClr val="D0754C"/>
                </a:gs>
                <a:gs pos="50000">
                  <a:srgbClr val="CF621A"/>
                </a:gs>
                <a:gs pos="100000">
                  <a:srgbClr val="BE5310"/>
                </a:gs>
              </a:gsLst>
              <a:lin ang="5400000" scaled="0"/>
            </a:gradFill>
            <a:ln cap="flat" cmpd="sng" w="9525">
              <a:solidFill>
                <a:srgbClr val="C76424"/>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71" name="Google Shape;1071;p158"/>
            <p:cNvSpPr/>
            <p:nvPr/>
          </p:nvSpPr>
          <p:spPr>
            <a:xfrm>
              <a:off x="10415350" y="1619564"/>
              <a:ext cx="1199599" cy="1051518"/>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72" name="Google Shape;1072;p158"/>
            <p:cNvSpPr txBox="1"/>
            <p:nvPr/>
          </p:nvSpPr>
          <p:spPr>
            <a:xfrm>
              <a:off x="10415350" y="1619564"/>
              <a:ext cx="1199599" cy="1051518"/>
            </a:xfrm>
            <a:prstGeom prst="rect">
              <a:avLst/>
            </a:prstGeom>
            <a:noFill/>
            <a:ln>
              <a:noFill/>
            </a:ln>
          </p:spPr>
          <p:txBody>
            <a:bodyPr anchorCtr="0" anchor="t" bIns="37150" lIns="37150" spcFirstLastPara="1" rIns="37150" wrap="square" tIns="37150">
              <a:noAutofit/>
            </a:bodyPr>
            <a:lstStyle/>
            <a:p>
              <a:pPr indent="0" lvl="0" marL="0" marR="0" rtl="0" algn="l">
                <a:lnSpc>
                  <a:spcPct val="90000"/>
                </a:lnSpc>
                <a:spcBef>
                  <a:spcPts val="0"/>
                </a:spcBef>
                <a:spcAft>
                  <a:spcPts val="0"/>
                </a:spcAft>
                <a:buClr>
                  <a:schemeClr val="dk1"/>
                </a:buClr>
                <a:buSzPts val="1000"/>
                <a:buFont typeface="Times New Roman"/>
                <a:buNone/>
              </a:pPr>
              <a:r>
                <a:rPr b="0" i="0" lang="en" sz="1000" u="none" cap="none" strike="noStrike">
                  <a:solidFill>
                    <a:schemeClr val="dk1"/>
                  </a:solidFill>
                  <a:latin typeface="Times New Roman"/>
                  <a:ea typeface="Times New Roman"/>
                  <a:cs typeface="Times New Roman"/>
                  <a:sym typeface="Times New Roman"/>
                </a:rPr>
                <a:t>Oct 2017</a:t>
              </a:r>
              <a:endParaRPr sz="1100"/>
            </a:p>
            <a:p>
              <a:pPr indent="-50800" lvl="1" marL="38100" marR="0" rtl="0" algn="l">
                <a:lnSpc>
                  <a:spcPct val="90000"/>
                </a:lnSpc>
                <a:spcBef>
                  <a:spcPts val="300"/>
                </a:spcBef>
                <a:spcAft>
                  <a:spcPts val="0"/>
                </a:spcAft>
                <a:buClr>
                  <a:schemeClr val="dk1"/>
                </a:buClr>
                <a:buSzPts val="800"/>
                <a:buFont typeface="Times New Roman"/>
                <a:buChar char="•"/>
              </a:pPr>
              <a:r>
                <a:rPr b="0" i="0" lang="en" sz="800" u="none" cap="none" strike="noStrike">
                  <a:solidFill>
                    <a:schemeClr val="dk1"/>
                  </a:solidFill>
                  <a:latin typeface="Times New Roman"/>
                  <a:ea typeface="Times New Roman"/>
                  <a:cs typeface="Times New Roman"/>
                  <a:sym typeface="Times New Roman"/>
                </a:rPr>
                <a:t>Completed the offering of USD900 Million Convertible Senior Notes due 2022</a:t>
              </a:r>
              <a:endParaRPr sz="1100"/>
            </a:p>
          </p:txBody>
        </p:sp>
      </p:grpSp>
      <p:pic>
        <p:nvPicPr>
          <p:cNvPr descr="Sina Weibo - Wikipedia" id="1073" name="Google Shape;1073;p158"/>
          <p:cNvPicPr preferRelativeResize="0"/>
          <p:nvPr/>
        </p:nvPicPr>
        <p:blipFill rotWithShape="1">
          <a:blip r:embed="rId3">
            <a:alphaModFix/>
          </a:blip>
          <a:srcRect b="0" l="0" r="0" t="0"/>
          <a:stretch/>
        </p:blipFill>
        <p:spPr>
          <a:xfrm>
            <a:off x="7916197" y="0"/>
            <a:ext cx="1227802" cy="994172"/>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15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Monetization </a:t>
            </a:r>
            <a:endParaRPr sz="2800"/>
          </a:p>
        </p:txBody>
      </p:sp>
      <p:pic>
        <p:nvPicPr>
          <p:cNvPr descr="Sina Weibo - Wikipedia" id="1080" name="Google Shape;1080;p159"/>
          <p:cNvPicPr preferRelativeResize="0"/>
          <p:nvPr/>
        </p:nvPicPr>
        <p:blipFill rotWithShape="1">
          <a:blip r:embed="rId3">
            <a:alphaModFix/>
          </a:blip>
          <a:srcRect b="0" l="0" r="0" t="0"/>
          <a:stretch/>
        </p:blipFill>
        <p:spPr>
          <a:xfrm>
            <a:off x="7916197" y="4149327"/>
            <a:ext cx="1227802" cy="994172"/>
          </a:xfrm>
          <a:prstGeom prst="rect">
            <a:avLst/>
          </a:prstGeom>
          <a:noFill/>
          <a:ln>
            <a:noFill/>
          </a:ln>
        </p:spPr>
      </p:pic>
      <p:pic>
        <p:nvPicPr>
          <p:cNvPr descr="A picture containing graphical user interface, application&#10;&#10;Description automatically generated" id="1081" name="Google Shape;1081;p159"/>
          <p:cNvPicPr preferRelativeResize="0"/>
          <p:nvPr/>
        </p:nvPicPr>
        <p:blipFill rotWithShape="1">
          <a:blip r:embed="rId4">
            <a:alphaModFix/>
          </a:blip>
          <a:srcRect b="0" l="0" r="0" t="0"/>
          <a:stretch/>
        </p:blipFill>
        <p:spPr>
          <a:xfrm>
            <a:off x="377095" y="1496616"/>
            <a:ext cx="8389808" cy="1627598"/>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16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Monetization </a:t>
            </a:r>
            <a:endParaRPr sz="2800"/>
          </a:p>
        </p:txBody>
      </p:sp>
      <p:sp>
        <p:nvSpPr>
          <p:cNvPr id="1088" name="Google Shape;1088;p160"/>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p>
            <a:pPr indent="-165100" lvl="0" marL="177800" rtl="0" algn="l">
              <a:lnSpc>
                <a:spcPct val="90000"/>
              </a:lnSpc>
              <a:spcBef>
                <a:spcPts val="0"/>
              </a:spcBef>
              <a:spcAft>
                <a:spcPts val="0"/>
              </a:spcAft>
              <a:buClr>
                <a:schemeClr val="dk1"/>
              </a:buClr>
              <a:buSzPts val="2000"/>
              <a:buChar char="•"/>
            </a:pPr>
            <a:r>
              <a:rPr lang="en" sz="2000"/>
              <a:t>Advertising and marketing</a:t>
            </a:r>
            <a:endParaRPr sz="2000"/>
          </a:p>
        </p:txBody>
      </p:sp>
      <p:pic>
        <p:nvPicPr>
          <p:cNvPr id="1089" name="Google Shape;1089;p160"/>
          <p:cNvPicPr preferRelativeResize="0"/>
          <p:nvPr/>
        </p:nvPicPr>
        <p:blipFill rotWithShape="1">
          <a:blip r:embed="rId3">
            <a:alphaModFix/>
          </a:blip>
          <a:srcRect b="0" l="0" r="0" t="0"/>
          <a:stretch/>
        </p:blipFill>
        <p:spPr>
          <a:xfrm>
            <a:off x="628650" y="1723043"/>
            <a:ext cx="5407143" cy="3335714"/>
          </a:xfrm>
          <a:prstGeom prst="rect">
            <a:avLst/>
          </a:prstGeom>
          <a:noFill/>
          <a:ln>
            <a:noFill/>
          </a:ln>
        </p:spPr>
      </p:pic>
      <p:pic>
        <p:nvPicPr>
          <p:cNvPr descr="Sina Weibo - Wikipedia" id="1090" name="Google Shape;1090;p160"/>
          <p:cNvPicPr preferRelativeResize="0"/>
          <p:nvPr/>
        </p:nvPicPr>
        <p:blipFill rotWithShape="1">
          <a:blip r:embed="rId4">
            <a:alphaModFix/>
          </a:blip>
          <a:srcRect b="0" l="0" r="0" t="0"/>
          <a:stretch/>
        </p:blipFill>
        <p:spPr>
          <a:xfrm>
            <a:off x="7916197" y="4149327"/>
            <a:ext cx="1227802" cy="994172"/>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16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Monetization </a:t>
            </a:r>
            <a:endParaRPr sz="2800"/>
          </a:p>
        </p:txBody>
      </p:sp>
      <p:sp>
        <p:nvSpPr>
          <p:cNvPr id="1097" name="Google Shape;1097;p161"/>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p>
            <a:pPr indent="-165100" lvl="0" marL="177800" rtl="0" algn="l">
              <a:lnSpc>
                <a:spcPct val="90000"/>
              </a:lnSpc>
              <a:spcBef>
                <a:spcPts val="0"/>
              </a:spcBef>
              <a:spcAft>
                <a:spcPts val="0"/>
              </a:spcAft>
              <a:buClr>
                <a:schemeClr val="dk1"/>
              </a:buClr>
              <a:buSzPts val="2000"/>
              <a:buChar char="•"/>
            </a:pPr>
            <a:r>
              <a:rPr lang="en" sz="2000"/>
              <a:t>Advertising and marketing</a:t>
            </a:r>
            <a:endParaRPr sz="2000"/>
          </a:p>
        </p:txBody>
      </p:sp>
      <p:pic>
        <p:nvPicPr>
          <p:cNvPr id="1098" name="Google Shape;1098;p161"/>
          <p:cNvPicPr preferRelativeResize="0"/>
          <p:nvPr/>
        </p:nvPicPr>
        <p:blipFill rotWithShape="1">
          <a:blip r:embed="rId3">
            <a:alphaModFix/>
          </a:blip>
          <a:srcRect b="0" l="0" r="0" t="0"/>
          <a:stretch/>
        </p:blipFill>
        <p:spPr>
          <a:xfrm>
            <a:off x="628650" y="1705370"/>
            <a:ext cx="5392857" cy="3164286"/>
          </a:xfrm>
          <a:prstGeom prst="rect">
            <a:avLst/>
          </a:prstGeom>
          <a:noFill/>
          <a:ln>
            <a:noFill/>
          </a:ln>
        </p:spPr>
      </p:pic>
      <p:pic>
        <p:nvPicPr>
          <p:cNvPr descr="Sina Weibo - Wikipedia" id="1099" name="Google Shape;1099;p161"/>
          <p:cNvPicPr preferRelativeResize="0"/>
          <p:nvPr/>
        </p:nvPicPr>
        <p:blipFill rotWithShape="1">
          <a:blip r:embed="rId4">
            <a:alphaModFix/>
          </a:blip>
          <a:srcRect b="0" l="0" r="0" t="0"/>
          <a:stretch/>
        </p:blipFill>
        <p:spPr>
          <a:xfrm>
            <a:off x="7916197" y="4149327"/>
            <a:ext cx="1227802" cy="994172"/>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16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Monetization </a:t>
            </a:r>
            <a:endParaRPr sz="2800"/>
          </a:p>
        </p:txBody>
      </p:sp>
      <p:sp>
        <p:nvSpPr>
          <p:cNvPr id="1106" name="Google Shape;1106;p16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165100" lvl="0" marL="177800" rtl="0" algn="l">
              <a:lnSpc>
                <a:spcPct val="90000"/>
              </a:lnSpc>
              <a:spcBef>
                <a:spcPts val="0"/>
              </a:spcBef>
              <a:spcAft>
                <a:spcPts val="0"/>
              </a:spcAft>
              <a:buClr>
                <a:schemeClr val="dk1"/>
              </a:buClr>
              <a:buSzPts val="2000"/>
              <a:buChar char="•"/>
            </a:pPr>
            <a:r>
              <a:rPr lang="en" sz="2000"/>
              <a:t>Advertising and marketing</a:t>
            </a:r>
            <a:endParaRPr sz="2000"/>
          </a:p>
        </p:txBody>
      </p:sp>
      <p:pic>
        <p:nvPicPr>
          <p:cNvPr id="1107" name="Google Shape;1107;p162"/>
          <p:cNvPicPr preferRelativeResize="0"/>
          <p:nvPr/>
        </p:nvPicPr>
        <p:blipFill rotWithShape="1">
          <a:blip r:embed="rId3">
            <a:alphaModFix/>
          </a:blip>
          <a:srcRect b="0" l="0" r="0" t="0"/>
          <a:stretch/>
        </p:blipFill>
        <p:spPr>
          <a:xfrm>
            <a:off x="628650" y="1882718"/>
            <a:ext cx="6059603" cy="2750004"/>
          </a:xfrm>
          <a:prstGeom prst="rect">
            <a:avLst/>
          </a:prstGeom>
          <a:noFill/>
          <a:ln>
            <a:noFill/>
          </a:ln>
        </p:spPr>
      </p:pic>
      <p:pic>
        <p:nvPicPr>
          <p:cNvPr descr="Sina Weibo - Wikipedia" id="1108" name="Google Shape;1108;p162"/>
          <p:cNvPicPr preferRelativeResize="0"/>
          <p:nvPr/>
        </p:nvPicPr>
        <p:blipFill rotWithShape="1">
          <a:blip r:embed="rId4">
            <a:alphaModFix/>
          </a:blip>
          <a:srcRect b="0" l="0" r="0" t="0"/>
          <a:stretch/>
        </p:blipFill>
        <p:spPr>
          <a:xfrm>
            <a:off x="7916197" y="4149327"/>
            <a:ext cx="1227802" cy="994172"/>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16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Monetization </a:t>
            </a:r>
            <a:endParaRPr sz="2800"/>
          </a:p>
        </p:txBody>
      </p:sp>
      <p:sp>
        <p:nvSpPr>
          <p:cNvPr id="1114" name="Google Shape;1114;p16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p>
            <a:pPr indent="-165100" lvl="0" marL="177800" rtl="0" algn="l">
              <a:lnSpc>
                <a:spcPct val="90000"/>
              </a:lnSpc>
              <a:spcBef>
                <a:spcPts val="0"/>
              </a:spcBef>
              <a:spcAft>
                <a:spcPts val="0"/>
              </a:spcAft>
              <a:buClr>
                <a:schemeClr val="dk1"/>
              </a:buClr>
              <a:buSzPts val="2000"/>
              <a:buChar char="•"/>
            </a:pPr>
            <a:r>
              <a:rPr lang="en" sz="2000"/>
              <a:t>Value-Added service</a:t>
            </a:r>
            <a:endParaRPr sz="2000"/>
          </a:p>
          <a:p>
            <a:pPr indent="0" lvl="1" marL="342900" rtl="0" algn="l">
              <a:lnSpc>
                <a:spcPct val="90000"/>
              </a:lnSpc>
              <a:spcBef>
                <a:spcPts val="400"/>
              </a:spcBef>
              <a:spcAft>
                <a:spcPts val="0"/>
              </a:spcAft>
              <a:buClr>
                <a:schemeClr val="dk1"/>
              </a:buClr>
              <a:buSzPts val="1800"/>
              <a:buNone/>
            </a:pPr>
            <a:r>
              <a:t/>
            </a:r>
            <a:endParaRPr sz="1100"/>
          </a:p>
          <a:p>
            <a:pPr indent="0" lvl="1" marL="342900" rtl="0" algn="l">
              <a:lnSpc>
                <a:spcPct val="90000"/>
              </a:lnSpc>
              <a:spcBef>
                <a:spcPts val="400"/>
              </a:spcBef>
              <a:spcAft>
                <a:spcPts val="0"/>
              </a:spcAft>
              <a:buClr>
                <a:schemeClr val="dk1"/>
              </a:buClr>
              <a:buSzPts val="1800"/>
              <a:buNone/>
            </a:pPr>
            <a:r>
              <a:t/>
            </a:r>
            <a:endParaRPr sz="1100"/>
          </a:p>
          <a:p>
            <a:pPr indent="0" lvl="1" marL="342900" rtl="0" algn="l">
              <a:lnSpc>
                <a:spcPct val="90000"/>
              </a:lnSpc>
              <a:spcBef>
                <a:spcPts val="400"/>
              </a:spcBef>
              <a:spcAft>
                <a:spcPts val="0"/>
              </a:spcAft>
              <a:buClr>
                <a:schemeClr val="dk1"/>
              </a:buClr>
              <a:buSzPts val="1800"/>
              <a:buNone/>
            </a:pPr>
            <a:r>
              <a:t/>
            </a:r>
            <a:endParaRPr sz="1100"/>
          </a:p>
          <a:p>
            <a:pPr indent="0" lvl="1" marL="342900" rtl="0" algn="l">
              <a:lnSpc>
                <a:spcPct val="90000"/>
              </a:lnSpc>
              <a:spcBef>
                <a:spcPts val="400"/>
              </a:spcBef>
              <a:spcAft>
                <a:spcPts val="0"/>
              </a:spcAft>
              <a:buClr>
                <a:schemeClr val="dk1"/>
              </a:buClr>
              <a:buSzPts val="1800"/>
              <a:buNone/>
            </a:pPr>
            <a:r>
              <a:t/>
            </a:r>
            <a:endParaRPr sz="1100"/>
          </a:p>
          <a:p>
            <a:pPr indent="0" lvl="1" marL="342900" rtl="0" algn="l">
              <a:lnSpc>
                <a:spcPct val="90000"/>
              </a:lnSpc>
              <a:spcBef>
                <a:spcPts val="400"/>
              </a:spcBef>
              <a:spcAft>
                <a:spcPts val="0"/>
              </a:spcAft>
              <a:buClr>
                <a:schemeClr val="dk1"/>
              </a:buClr>
              <a:buSzPts val="1800"/>
              <a:buNone/>
            </a:pPr>
            <a:r>
              <a:t/>
            </a:r>
            <a:endParaRPr sz="1100"/>
          </a:p>
          <a:p>
            <a:pPr indent="0" lvl="2" marL="685800" rtl="0" algn="l">
              <a:lnSpc>
                <a:spcPct val="90000"/>
              </a:lnSpc>
              <a:spcBef>
                <a:spcPts val="400"/>
              </a:spcBef>
              <a:spcAft>
                <a:spcPts val="0"/>
              </a:spcAft>
              <a:buClr>
                <a:schemeClr val="dk1"/>
              </a:buClr>
              <a:buSzPts val="1500"/>
              <a:buNone/>
            </a:pPr>
            <a:r>
              <a:t/>
            </a:r>
            <a:endParaRPr sz="1100"/>
          </a:p>
          <a:p>
            <a:pPr indent="0" lvl="2" marL="685800" rtl="0" algn="l">
              <a:lnSpc>
                <a:spcPct val="90000"/>
              </a:lnSpc>
              <a:spcBef>
                <a:spcPts val="400"/>
              </a:spcBef>
              <a:spcAft>
                <a:spcPts val="0"/>
              </a:spcAft>
              <a:buClr>
                <a:schemeClr val="dk1"/>
              </a:buClr>
              <a:buSzPts val="1500"/>
              <a:buNone/>
            </a:pPr>
            <a:r>
              <a:t/>
            </a:r>
            <a:endParaRPr sz="1100"/>
          </a:p>
          <a:p>
            <a:pPr indent="0" lvl="2" marL="685800" rtl="0" algn="l">
              <a:lnSpc>
                <a:spcPct val="90000"/>
              </a:lnSpc>
              <a:spcBef>
                <a:spcPts val="400"/>
              </a:spcBef>
              <a:spcAft>
                <a:spcPts val="0"/>
              </a:spcAft>
              <a:buClr>
                <a:schemeClr val="dk1"/>
              </a:buClr>
              <a:buSzPts val="1500"/>
              <a:buNone/>
            </a:pPr>
            <a:r>
              <a:t/>
            </a:r>
            <a:endParaRPr sz="1100"/>
          </a:p>
          <a:p>
            <a:pPr indent="0" lvl="2" marL="685800" rtl="0" algn="l">
              <a:lnSpc>
                <a:spcPct val="90000"/>
              </a:lnSpc>
              <a:spcBef>
                <a:spcPts val="400"/>
              </a:spcBef>
              <a:spcAft>
                <a:spcPts val="0"/>
              </a:spcAft>
              <a:buClr>
                <a:schemeClr val="dk1"/>
              </a:buClr>
              <a:buSzPts val="1500"/>
              <a:buNone/>
            </a:pPr>
            <a:r>
              <a:t/>
            </a:r>
            <a:endParaRPr sz="1100"/>
          </a:p>
          <a:p>
            <a:pPr indent="0" lvl="2" marL="685800" rtl="0" algn="l">
              <a:lnSpc>
                <a:spcPct val="90000"/>
              </a:lnSpc>
              <a:spcBef>
                <a:spcPts val="400"/>
              </a:spcBef>
              <a:spcAft>
                <a:spcPts val="0"/>
              </a:spcAft>
              <a:buClr>
                <a:schemeClr val="dk1"/>
              </a:buClr>
              <a:buSzPts val="1500"/>
              <a:buNone/>
            </a:pPr>
            <a:r>
              <a:t/>
            </a:r>
            <a:endParaRPr sz="1100"/>
          </a:p>
          <a:p>
            <a:pPr indent="0" lvl="2" marL="685800" rtl="0" algn="l">
              <a:lnSpc>
                <a:spcPct val="90000"/>
              </a:lnSpc>
              <a:spcBef>
                <a:spcPts val="400"/>
              </a:spcBef>
              <a:spcAft>
                <a:spcPts val="0"/>
              </a:spcAft>
              <a:buClr>
                <a:schemeClr val="dk1"/>
              </a:buClr>
              <a:buSzPts val="1500"/>
              <a:buNone/>
            </a:pPr>
            <a:r>
              <a:t/>
            </a:r>
            <a:endParaRPr sz="1100"/>
          </a:p>
          <a:p>
            <a:pPr indent="0" lvl="2" marL="685800" rtl="0" algn="l">
              <a:lnSpc>
                <a:spcPct val="90000"/>
              </a:lnSpc>
              <a:spcBef>
                <a:spcPts val="400"/>
              </a:spcBef>
              <a:spcAft>
                <a:spcPts val="0"/>
              </a:spcAft>
              <a:buClr>
                <a:schemeClr val="dk1"/>
              </a:buClr>
              <a:buSzPts val="1500"/>
              <a:buNone/>
            </a:pPr>
            <a:r>
              <a:t/>
            </a:r>
            <a:endParaRPr sz="1100"/>
          </a:p>
          <a:p>
            <a:pPr indent="0" lvl="2" marL="685800" rtl="0" algn="l">
              <a:lnSpc>
                <a:spcPct val="90000"/>
              </a:lnSpc>
              <a:spcBef>
                <a:spcPts val="400"/>
              </a:spcBef>
              <a:spcAft>
                <a:spcPts val="0"/>
              </a:spcAft>
              <a:buClr>
                <a:schemeClr val="dk1"/>
              </a:buClr>
              <a:buSzPts val="1500"/>
              <a:buNone/>
            </a:pPr>
            <a:r>
              <a:rPr lang="en" sz="1400"/>
              <a:t>Subscription fee: ¥15 monthly or ¥108 annually </a:t>
            </a:r>
            <a:endParaRPr sz="1400"/>
          </a:p>
          <a:p>
            <a:pPr indent="-63500" lvl="1" marL="520700" rtl="0" algn="l">
              <a:lnSpc>
                <a:spcPct val="90000"/>
              </a:lnSpc>
              <a:spcBef>
                <a:spcPts val="400"/>
              </a:spcBef>
              <a:spcAft>
                <a:spcPts val="0"/>
              </a:spcAft>
              <a:buClr>
                <a:schemeClr val="dk1"/>
              </a:buClr>
              <a:buSzPts val="1800"/>
              <a:buNone/>
            </a:pPr>
            <a:r>
              <a:t/>
            </a:r>
            <a:endParaRPr sz="1100"/>
          </a:p>
          <a:p>
            <a:pPr indent="-63500" lvl="1" marL="520700" rtl="0" algn="l">
              <a:lnSpc>
                <a:spcPct val="90000"/>
              </a:lnSpc>
              <a:spcBef>
                <a:spcPts val="400"/>
              </a:spcBef>
              <a:spcAft>
                <a:spcPts val="0"/>
              </a:spcAft>
              <a:buClr>
                <a:schemeClr val="dk1"/>
              </a:buClr>
              <a:buSzPts val="1800"/>
              <a:buNone/>
            </a:pPr>
            <a:r>
              <a:t/>
            </a:r>
            <a:endParaRPr sz="1100"/>
          </a:p>
          <a:p>
            <a:pPr indent="-63500" lvl="1" marL="520700" rtl="0" algn="l">
              <a:lnSpc>
                <a:spcPct val="90000"/>
              </a:lnSpc>
              <a:spcBef>
                <a:spcPts val="400"/>
              </a:spcBef>
              <a:spcAft>
                <a:spcPts val="0"/>
              </a:spcAft>
              <a:buClr>
                <a:schemeClr val="dk1"/>
              </a:buClr>
              <a:buSzPts val="1800"/>
              <a:buNone/>
            </a:pPr>
            <a:r>
              <a:t/>
            </a:r>
            <a:endParaRPr sz="1100"/>
          </a:p>
        </p:txBody>
      </p:sp>
      <p:pic>
        <p:nvPicPr>
          <p:cNvPr id="1115" name="Google Shape;1115;p163"/>
          <p:cNvPicPr preferRelativeResize="0"/>
          <p:nvPr/>
        </p:nvPicPr>
        <p:blipFill rotWithShape="1">
          <a:blip r:embed="rId3">
            <a:alphaModFix/>
          </a:blip>
          <a:srcRect b="0" l="0" r="0" t="0"/>
          <a:stretch/>
        </p:blipFill>
        <p:spPr>
          <a:xfrm>
            <a:off x="813648" y="1689264"/>
            <a:ext cx="7516704" cy="2371107"/>
          </a:xfrm>
          <a:prstGeom prst="rect">
            <a:avLst/>
          </a:prstGeom>
          <a:noFill/>
          <a:ln>
            <a:noFill/>
          </a:ln>
        </p:spPr>
      </p:pic>
      <p:pic>
        <p:nvPicPr>
          <p:cNvPr descr="Sina Weibo - Wikipedia" id="1116" name="Google Shape;1116;p163"/>
          <p:cNvPicPr preferRelativeResize="0"/>
          <p:nvPr/>
        </p:nvPicPr>
        <p:blipFill rotWithShape="1">
          <a:blip r:embed="rId4">
            <a:alphaModFix/>
          </a:blip>
          <a:srcRect b="0" l="0" r="0" t="0"/>
          <a:stretch/>
        </p:blipFill>
        <p:spPr>
          <a:xfrm>
            <a:off x="7916197" y="4149327"/>
            <a:ext cx="1227802" cy="99417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Primary Revenue Model</a:t>
            </a:r>
            <a:endParaRPr/>
          </a:p>
          <a:p>
            <a:pPr indent="0" lvl="0" marL="0" rtl="0" algn="l">
              <a:spcBef>
                <a:spcPts val="0"/>
              </a:spcBef>
              <a:spcAft>
                <a:spcPts val="0"/>
              </a:spcAft>
              <a:buNone/>
            </a:pPr>
            <a:r>
              <a:t/>
            </a:r>
            <a:endParaRPr/>
          </a:p>
        </p:txBody>
      </p:sp>
      <p:sp>
        <p:nvSpPr>
          <p:cNvPr id="232" name="Google Shape;232;p38"/>
          <p:cNvSpPr txBox="1"/>
          <p:nvPr>
            <p:ph idx="1" type="body"/>
          </p:nvPr>
        </p:nvSpPr>
        <p:spPr>
          <a:xfrm>
            <a:off x="5607125" y="1143775"/>
            <a:ext cx="3108600" cy="3178800"/>
          </a:xfrm>
          <a:prstGeom prst="rect">
            <a:avLst/>
          </a:prstGeom>
        </p:spPr>
        <p:txBody>
          <a:bodyPr anchorCtr="0" anchor="t" bIns="91425" lIns="91425" spcFirstLastPara="1" rIns="91425" wrap="square" tIns="91425">
            <a:noAutofit/>
          </a:bodyPr>
          <a:lstStyle/>
          <a:p>
            <a:pPr indent="0" lvl="0" marL="0" rtl="0" algn="l">
              <a:lnSpc>
                <a:spcPct val="127000"/>
              </a:lnSpc>
              <a:spcBef>
                <a:spcPts val="1800"/>
              </a:spcBef>
              <a:spcAft>
                <a:spcPts val="0"/>
              </a:spcAft>
              <a:buNone/>
            </a:pPr>
            <a:r>
              <a:rPr b="1" lang="en">
                <a:solidFill>
                  <a:srgbClr val="131516"/>
                </a:solidFill>
                <a:highlight>
                  <a:srgbClr val="FFFFFF"/>
                </a:highlight>
              </a:rPr>
              <a:t>Affiliate Model:</a:t>
            </a:r>
            <a:endParaRPr b="1">
              <a:solidFill>
                <a:srgbClr val="131516"/>
              </a:solidFill>
              <a:highlight>
                <a:srgbClr val="FFFFFF"/>
              </a:highlight>
            </a:endParaRPr>
          </a:p>
          <a:p>
            <a:pPr indent="0" lvl="0" marL="0" rtl="0" algn="l">
              <a:lnSpc>
                <a:spcPct val="127000"/>
              </a:lnSpc>
              <a:spcBef>
                <a:spcPts val="1800"/>
              </a:spcBef>
              <a:spcAft>
                <a:spcPts val="0"/>
              </a:spcAft>
              <a:buNone/>
            </a:pPr>
            <a:r>
              <a:rPr lang="en" sz="1200">
                <a:solidFill>
                  <a:srgbClr val="131516"/>
                </a:solidFill>
                <a:highlight>
                  <a:srgbClr val="FFFFFF"/>
                </a:highlight>
              </a:rPr>
              <a:t>business makes money by driving traffic, leads, or sales to another, affiliated company's website. Businesses that sell a product, meanwhile, rely on affiliated sites to send them the traffic or leads they need to make sales.</a:t>
            </a:r>
            <a:endParaRPr b="1">
              <a:solidFill>
                <a:srgbClr val="131516"/>
              </a:solidFill>
              <a:highlight>
                <a:srgbClr val="FFFFFF"/>
              </a:highlight>
            </a:endParaRPr>
          </a:p>
          <a:p>
            <a:pPr indent="0" lvl="0" marL="0" rtl="0" algn="l">
              <a:lnSpc>
                <a:spcPct val="127000"/>
              </a:lnSpc>
              <a:spcBef>
                <a:spcPts val="1800"/>
              </a:spcBef>
              <a:spcAft>
                <a:spcPts val="0"/>
              </a:spcAft>
              <a:buClr>
                <a:schemeClr val="dk1"/>
              </a:buClr>
              <a:buSzPts val="1100"/>
              <a:buFont typeface="Arial"/>
              <a:buNone/>
            </a:pPr>
            <a:r>
              <a:t/>
            </a:r>
            <a:endParaRPr b="1">
              <a:solidFill>
                <a:srgbClr val="131516"/>
              </a:solidFill>
              <a:highlight>
                <a:srgbClr val="FFFFFF"/>
              </a:highlight>
            </a:endParaRPr>
          </a:p>
          <a:p>
            <a:pPr indent="0" lvl="0" marL="0" rtl="0" algn="l">
              <a:spcBef>
                <a:spcPts val="400"/>
              </a:spcBef>
              <a:spcAft>
                <a:spcPts val="1600"/>
              </a:spcAft>
              <a:buNone/>
            </a:pPr>
            <a:r>
              <a:t/>
            </a:r>
            <a:endParaRPr/>
          </a:p>
        </p:txBody>
      </p:sp>
      <p:pic>
        <p:nvPicPr>
          <p:cNvPr id="233" name="Google Shape;233;p38"/>
          <p:cNvPicPr preferRelativeResize="0"/>
          <p:nvPr/>
        </p:nvPicPr>
        <p:blipFill>
          <a:blip r:embed="rId3">
            <a:alphaModFix/>
          </a:blip>
          <a:stretch>
            <a:fillRect/>
          </a:stretch>
        </p:blipFill>
        <p:spPr>
          <a:xfrm>
            <a:off x="378900" y="1064850"/>
            <a:ext cx="5228226" cy="3797976"/>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sp>
        <p:nvSpPr>
          <p:cNvPr id="1121" name="Google Shape;1121;p16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t/>
            </a:r>
            <a:endParaRPr sz="1100"/>
          </a:p>
        </p:txBody>
      </p:sp>
      <p:sp>
        <p:nvSpPr>
          <p:cNvPr id="1122" name="Google Shape;1122;p164"/>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p>
            <a:pPr indent="-38100" lvl="0" marL="177800" rtl="0" algn="l">
              <a:lnSpc>
                <a:spcPct val="90000"/>
              </a:lnSpc>
              <a:spcBef>
                <a:spcPts val="0"/>
              </a:spcBef>
              <a:spcAft>
                <a:spcPts val="0"/>
              </a:spcAft>
              <a:buClr>
                <a:schemeClr val="dk1"/>
              </a:buClr>
              <a:buSzPts val="2100"/>
              <a:buNone/>
            </a:pPr>
            <a:r>
              <a:t/>
            </a:r>
            <a:endParaRPr sz="1100"/>
          </a:p>
        </p:txBody>
      </p:sp>
      <p:pic>
        <p:nvPicPr>
          <p:cNvPr id="1123" name="Google Shape;1123;p164"/>
          <p:cNvPicPr preferRelativeResize="0"/>
          <p:nvPr/>
        </p:nvPicPr>
        <p:blipFill rotWithShape="1">
          <a:blip r:embed="rId3">
            <a:alphaModFix/>
          </a:blip>
          <a:srcRect b="0" l="0" r="0" t="0"/>
          <a:stretch/>
        </p:blipFill>
        <p:spPr>
          <a:xfrm>
            <a:off x="250571" y="103893"/>
            <a:ext cx="8642857" cy="4935714"/>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16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t/>
            </a:r>
            <a:endParaRPr sz="1100"/>
          </a:p>
        </p:txBody>
      </p:sp>
      <p:sp>
        <p:nvSpPr>
          <p:cNvPr id="1129" name="Google Shape;1129;p16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p>
            <a:pPr indent="-38100" lvl="0" marL="177800" rtl="0" algn="l">
              <a:lnSpc>
                <a:spcPct val="90000"/>
              </a:lnSpc>
              <a:spcBef>
                <a:spcPts val="0"/>
              </a:spcBef>
              <a:spcAft>
                <a:spcPts val="0"/>
              </a:spcAft>
              <a:buClr>
                <a:schemeClr val="dk1"/>
              </a:buClr>
              <a:buSzPts val="2100"/>
              <a:buNone/>
            </a:pPr>
            <a:r>
              <a:t/>
            </a:r>
            <a:endParaRPr sz="1100"/>
          </a:p>
        </p:txBody>
      </p:sp>
      <p:pic>
        <p:nvPicPr>
          <p:cNvPr id="1130" name="Google Shape;1130;p165"/>
          <p:cNvPicPr preferRelativeResize="0"/>
          <p:nvPr/>
        </p:nvPicPr>
        <p:blipFill rotWithShape="1">
          <a:blip r:embed="rId3">
            <a:alphaModFix/>
          </a:blip>
          <a:srcRect b="0" l="0" r="0" t="0"/>
          <a:stretch/>
        </p:blipFill>
        <p:spPr>
          <a:xfrm>
            <a:off x="222000" y="246750"/>
            <a:ext cx="8700000" cy="465000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pic>
        <p:nvPicPr>
          <p:cNvPr id="1135" name="Google Shape;1135;p166"/>
          <p:cNvPicPr preferRelativeResize="0"/>
          <p:nvPr/>
        </p:nvPicPr>
        <p:blipFill rotWithShape="1">
          <a:blip r:embed="rId3">
            <a:alphaModFix/>
          </a:blip>
          <a:srcRect b="0" l="0" r="0" t="0"/>
          <a:stretch/>
        </p:blipFill>
        <p:spPr>
          <a:xfrm>
            <a:off x="271632" y="975116"/>
            <a:ext cx="8600735" cy="3193267"/>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p16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Decreasing active users </a:t>
            </a:r>
            <a:endParaRPr sz="2800"/>
          </a:p>
        </p:txBody>
      </p:sp>
      <p:sp>
        <p:nvSpPr>
          <p:cNvPr id="1141" name="Google Shape;1141;p16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p>
            <a:pPr indent="-203200" lvl="0" marL="177800" rtl="0" algn="l">
              <a:lnSpc>
                <a:spcPct val="90000"/>
              </a:lnSpc>
              <a:spcBef>
                <a:spcPts val="0"/>
              </a:spcBef>
              <a:spcAft>
                <a:spcPts val="0"/>
              </a:spcAft>
              <a:buClr>
                <a:schemeClr val="dk1"/>
              </a:buClr>
              <a:buSzPts val="2600"/>
              <a:buChar char="•"/>
            </a:pPr>
            <a:r>
              <a:rPr lang="en" sz="1600"/>
              <a:t>Unacceptable customer services</a:t>
            </a:r>
            <a:endParaRPr sz="1600"/>
          </a:p>
          <a:p>
            <a:pPr indent="-203200" lvl="0" marL="177800" rtl="0" algn="l">
              <a:lnSpc>
                <a:spcPct val="90000"/>
              </a:lnSpc>
              <a:spcBef>
                <a:spcPts val="800"/>
              </a:spcBef>
              <a:spcAft>
                <a:spcPts val="0"/>
              </a:spcAft>
              <a:buClr>
                <a:schemeClr val="dk1"/>
              </a:buClr>
              <a:buSzPts val="2600"/>
              <a:buChar char="•"/>
            </a:pPr>
            <a:r>
              <a:rPr lang="en" sz="1600"/>
              <a:t>Over aggressive advertising strategy</a:t>
            </a:r>
            <a:endParaRPr sz="1600"/>
          </a:p>
          <a:p>
            <a:pPr indent="-203200" lvl="0" marL="177800" rtl="0" algn="l">
              <a:lnSpc>
                <a:spcPct val="90000"/>
              </a:lnSpc>
              <a:spcBef>
                <a:spcPts val="800"/>
              </a:spcBef>
              <a:spcAft>
                <a:spcPts val="0"/>
              </a:spcAft>
              <a:buClr>
                <a:schemeClr val="dk1"/>
              </a:buClr>
              <a:buSzPts val="2600"/>
              <a:buChar char="•"/>
            </a:pPr>
            <a:r>
              <a:rPr lang="en" sz="1600"/>
              <a:t>Users are forced to follow accounts automatically without being notified </a:t>
            </a:r>
            <a:endParaRPr sz="1600"/>
          </a:p>
          <a:p>
            <a:pPr indent="-203200" lvl="0" marL="177800" rtl="0" algn="l">
              <a:lnSpc>
                <a:spcPct val="90000"/>
              </a:lnSpc>
              <a:spcBef>
                <a:spcPts val="800"/>
              </a:spcBef>
              <a:spcAft>
                <a:spcPts val="0"/>
              </a:spcAft>
              <a:buClr>
                <a:schemeClr val="dk1"/>
              </a:buClr>
              <a:buSzPts val="2600"/>
              <a:buChar char="•"/>
            </a:pPr>
            <a:r>
              <a:rPr lang="en" sz="1600"/>
              <a:t>Increasing number of alternatives such as TikTok</a:t>
            </a:r>
            <a:endParaRPr sz="1600"/>
          </a:p>
          <a:p>
            <a:pPr indent="-203200" lvl="0" marL="177800" rtl="0" algn="l">
              <a:lnSpc>
                <a:spcPct val="90000"/>
              </a:lnSpc>
              <a:spcBef>
                <a:spcPts val="800"/>
              </a:spcBef>
              <a:spcAft>
                <a:spcPts val="0"/>
              </a:spcAft>
              <a:buClr>
                <a:schemeClr val="dk1"/>
              </a:buClr>
              <a:buSzPts val="2600"/>
              <a:buChar char="•"/>
            </a:pPr>
            <a:r>
              <a:rPr lang="en" sz="1600"/>
              <a:t>Bad reputation</a:t>
            </a:r>
            <a:endParaRPr sz="1600"/>
          </a:p>
          <a:p>
            <a:pPr indent="-38100" lvl="0" marL="177800" rtl="0" algn="l">
              <a:lnSpc>
                <a:spcPct val="90000"/>
              </a:lnSpc>
              <a:spcBef>
                <a:spcPts val="800"/>
              </a:spcBef>
              <a:spcAft>
                <a:spcPts val="0"/>
              </a:spcAft>
              <a:buClr>
                <a:schemeClr val="dk1"/>
              </a:buClr>
              <a:buSzPts val="2100"/>
              <a:buNone/>
            </a:pPr>
            <a:r>
              <a:t/>
            </a:r>
            <a:endParaRPr sz="1100"/>
          </a:p>
          <a:p>
            <a:pPr indent="-38100" lvl="0" marL="177800" rtl="0" algn="l">
              <a:lnSpc>
                <a:spcPct val="90000"/>
              </a:lnSpc>
              <a:spcBef>
                <a:spcPts val="800"/>
              </a:spcBef>
              <a:spcAft>
                <a:spcPts val="0"/>
              </a:spcAft>
              <a:buClr>
                <a:schemeClr val="dk1"/>
              </a:buClr>
              <a:buSzPts val="2100"/>
              <a:buNone/>
            </a:pPr>
            <a:r>
              <a:t/>
            </a:r>
            <a:endParaRPr sz="1100"/>
          </a:p>
          <a:p>
            <a:pPr indent="-38100" lvl="0" marL="177800" rtl="0" algn="l">
              <a:lnSpc>
                <a:spcPct val="90000"/>
              </a:lnSpc>
              <a:spcBef>
                <a:spcPts val="800"/>
              </a:spcBef>
              <a:spcAft>
                <a:spcPts val="0"/>
              </a:spcAft>
              <a:buClr>
                <a:schemeClr val="dk1"/>
              </a:buClr>
              <a:buSzPts val="2100"/>
              <a:buNone/>
            </a:pPr>
            <a:r>
              <a:t/>
            </a:r>
            <a:endParaRPr sz="1100"/>
          </a:p>
        </p:txBody>
      </p:sp>
      <p:pic>
        <p:nvPicPr>
          <p:cNvPr descr="Sina Weibo - Wikipedia" id="1142" name="Google Shape;1142;p167"/>
          <p:cNvPicPr preferRelativeResize="0"/>
          <p:nvPr/>
        </p:nvPicPr>
        <p:blipFill rotWithShape="1">
          <a:blip r:embed="rId3">
            <a:alphaModFix/>
          </a:blip>
          <a:srcRect b="0" l="0" r="0" t="0"/>
          <a:stretch/>
        </p:blipFill>
        <p:spPr>
          <a:xfrm>
            <a:off x="7916197" y="4149327"/>
            <a:ext cx="1227802" cy="994172"/>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p16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Management Team</a:t>
            </a:r>
            <a:endParaRPr sz="2800"/>
          </a:p>
        </p:txBody>
      </p:sp>
      <p:sp>
        <p:nvSpPr>
          <p:cNvPr id="1148" name="Google Shape;1148;p168"/>
          <p:cNvSpPr txBox="1"/>
          <p:nvPr>
            <p:ph idx="1" type="body"/>
          </p:nvPr>
        </p:nvSpPr>
        <p:spPr>
          <a:xfrm>
            <a:off x="534520" y="1496966"/>
            <a:ext cx="5644404" cy="3372690"/>
          </a:xfrm>
          <a:prstGeom prst="rect">
            <a:avLst/>
          </a:prstGeom>
          <a:noFill/>
          <a:ln>
            <a:noFill/>
          </a:ln>
        </p:spPr>
        <p:txBody>
          <a:bodyPr anchorCtr="0" anchor="t" bIns="34275" lIns="68575" spcFirstLastPara="1" rIns="68575" wrap="square" tIns="34275">
            <a:noAutofit/>
          </a:bodyPr>
          <a:lstStyle/>
          <a:p>
            <a:pPr indent="-171450" lvl="0" marL="177800" rtl="0" algn="l">
              <a:lnSpc>
                <a:spcPct val="80000"/>
              </a:lnSpc>
              <a:spcBef>
                <a:spcPts val="0"/>
              </a:spcBef>
              <a:spcAft>
                <a:spcPts val="0"/>
              </a:spcAft>
              <a:buClr>
                <a:schemeClr val="dk1"/>
              </a:buClr>
              <a:buSzPts val="1900"/>
              <a:buChar char="•"/>
            </a:pPr>
            <a:r>
              <a:rPr lang="en" sz="1900"/>
              <a:t>Chairman of the board of directors since inception</a:t>
            </a:r>
            <a:endParaRPr sz="1100"/>
          </a:p>
          <a:p>
            <a:pPr indent="-171450" lvl="0" marL="177800" rtl="0" algn="l">
              <a:lnSpc>
                <a:spcPct val="80000"/>
              </a:lnSpc>
              <a:spcBef>
                <a:spcPts val="800"/>
              </a:spcBef>
              <a:spcAft>
                <a:spcPts val="0"/>
              </a:spcAft>
              <a:buClr>
                <a:schemeClr val="dk1"/>
              </a:buClr>
              <a:buSzPts val="1900"/>
              <a:buChar char="•"/>
            </a:pPr>
            <a:r>
              <a:rPr lang="en" sz="1900"/>
              <a:t>Position in SINA</a:t>
            </a:r>
            <a:endParaRPr sz="1100"/>
          </a:p>
          <a:p>
            <a:pPr indent="-171450" lvl="1" marL="520700" rtl="0" algn="l">
              <a:lnSpc>
                <a:spcPct val="80000"/>
              </a:lnSpc>
              <a:spcBef>
                <a:spcPts val="400"/>
              </a:spcBef>
              <a:spcAft>
                <a:spcPts val="0"/>
              </a:spcAft>
              <a:buClr>
                <a:schemeClr val="dk1"/>
              </a:buClr>
              <a:buSzPts val="1500"/>
              <a:buChar char="•"/>
            </a:pPr>
            <a:r>
              <a:rPr lang="en" sz="1500"/>
              <a:t>Chairman of the board of directors(2012 – )</a:t>
            </a:r>
            <a:endParaRPr sz="1100"/>
          </a:p>
          <a:p>
            <a:pPr indent="-171450" lvl="1" marL="520700" rtl="0" algn="l">
              <a:lnSpc>
                <a:spcPct val="80000"/>
              </a:lnSpc>
              <a:spcBef>
                <a:spcPts val="400"/>
              </a:spcBef>
              <a:spcAft>
                <a:spcPts val="0"/>
              </a:spcAft>
              <a:buClr>
                <a:schemeClr val="dk1"/>
              </a:buClr>
              <a:buSzPts val="1500"/>
              <a:buChar char="•"/>
            </a:pPr>
            <a:r>
              <a:rPr lang="en" sz="1500"/>
              <a:t>CEO of SINA ( May 2006 – ) </a:t>
            </a:r>
            <a:endParaRPr sz="1100"/>
          </a:p>
          <a:p>
            <a:pPr indent="-171450" lvl="1" marL="520700" rtl="0" algn="l">
              <a:lnSpc>
                <a:spcPct val="80000"/>
              </a:lnSpc>
              <a:spcBef>
                <a:spcPts val="400"/>
              </a:spcBef>
              <a:spcAft>
                <a:spcPts val="0"/>
              </a:spcAft>
              <a:buClr>
                <a:schemeClr val="dk1"/>
              </a:buClr>
              <a:buSzPts val="1500"/>
              <a:buChar char="•"/>
            </a:pPr>
            <a:r>
              <a:rPr lang="en" sz="1500"/>
              <a:t>President (September 2005 – February 2013)</a:t>
            </a:r>
            <a:endParaRPr sz="1100"/>
          </a:p>
          <a:p>
            <a:pPr indent="-171450" lvl="1" marL="520700" rtl="0" algn="l">
              <a:lnSpc>
                <a:spcPct val="80000"/>
              </a:lnSpc>
              <a:spcBef>
                <a:spcPts val="400"/>
              </a:spcBef>
              <a:spcAft>
                <a:spcPts val="0"/>
              </a:spcAft>
              <a:buClr>
                <a:schemeClr val="dk1"/>
              </a:buClr>
              <a:buSzPts val="1500"/>
              <a:buChar char="•"/>
            </a:pPr>
            <a:r>
              <a:rPr lang="en" sz="1500"/>
              <a:t>Chief Financial Officer (February 2001 – May 2006)</a:t>
            </a:r>
            <a:endParaRPr sz="1100"/>
          </a:p>
          <a:p>
            <a:pPr indent="-171450" lvl="1" marL="520700" rtl="0" algn="l">
              <a:lnSpc>
                <a:spcPct val="80000"/>
              </a:lnSpc>
              <a:spcBef>
                <a:spcPts val="400"/>
              </a:spcBef>
              <a:spcAft>
                <a:spcPts val="0"/>
              </a:spcAft>
              <a:buClr>
                <a:schemeClr val="dk1"/>
              </a:buClr>
              <a:buSzPts val="1500"/>
              <a:buChar char="•"/>
            </a:pPr>
            <a:r>
              <a:rPr lang="en" sz="1500"/>
              <a:t>Co-Chief Operating Officer (July 2004 – September 2005)</a:t>
            </a:r>
            <a:endParaRPr sz="1100"/>
          </a:p>
          <a:p>
            <a:pPr indent="-171450" lvl="1" marL="520700" rtl="0" algn="l">
              <a:lnSpc>
                <a:spcPct val="80000"/>
              </a:lnSpc>
              <a:spcBef>
                <a:spcPts val="400"/>
              </a:spcBef>
              <a:spcAft>
                <a:spcPts val="0"/>
              </a:spcAft>
              <a:buClr>
                <a:schemeClr val="dk1"/>
              </a:buClr>
              <a:buSzPts val="1500"/>
              <a:buChar char="•"/>
            </a:pPr>
            <a:r>
              <a:rPr lang="en" sz="1500"/>
              <a:t>Executive Vice President ( April 2002 – June 2003)</a:t>
            </a:r>
            <a:endParaRPr sz="1100"/>
          </a:p>
          <a:p>
            <a:pPr indent="-171450" lvl="1" marL="520700" rtl="0" algn="l">
              <a:lnSpc>
                <a:spcPct val="80000"/>
              </a:lnSpc>
              <a:spcBef>
                <a:spcPts val="400"/>
              </a:spcBef>
              <a:spcAft>
                <a:spcPts val="0"/>
              </a:spcAft>
              <a:buClr>
                <a:schemeClr val="dk1"/>
              </a:buClr>
              <a:buSzPts val="1500"/>
              <a:buChar char="•"/>
            </a:pPr>
            <a:r>
              <a:rPr lang="en" sz="1500"/>
              <a:t>Vice President, Finance (September 1999 – January 2001) </a:t>
            </a:r>
            <a:endParaRPr sz="1100"/>
          </a:p>
          <a:p>
            <a:pPr indent="-171450" lvl="0" marL="177800" rtl="0" algn="l">
              <a:lnSpc>
                <a:spcPct val="80000"/>
              </a:lnSpc>
              <a:spcBef>
                <a:spcPts val="800"/>
              </a:spcBef>
              <a:spcAft>
                <a:spcPts val="0"/>
              </a:spcAft>
              <a:buClr>
                <a:schemeClr val="dk1"/>
              </a:buClr>
              <a:buSzPts val="1500"/>
              <a:buChar char="•"/>
            </a:pPr>
            <a:r>
              <a:rPr lang="en" sz="1500"/>
              <a:t>B.A. in Journalism from Fudan University in Shanghai, China</a:t>
            </a:r>
            <a:endParaRPr sz="1100"/>
          </a:p>
          <a:p>
            <a:pPr indent="-171450" lvl="0" marL="177800" rtl="0" algn="l">
              <a:lnSpc>
                <a:spcPct val="80000"/>
              </a:lnSpc>
              <a:spcBef>
                <a:spcPts val="800"/>
              </a:spcBef>
              <a:spcAft>
                <a:spcPts val="0"/>
              </a:spcAft>
              <a:buClr>
                <a:schemeClr val="dk1"/>
              </a:buClr>
              <a:buSzPts val="1500"/>
              <a:buChar char="•"/>
            </a:pPr>
            <a:r>
              <a:rPr lang="en" sz="1500"/>
              <a:t>M.A. in Journalism from the University of Oklahoma </a:t>
            </a:r>
            <a:endParaRPr sz="1100"/>
          </a:p>
          <a:p>
            <a:pPr indent="-171450" lvl="0" marL="177800" rtl="0" algn="l">
              <a:lnSpc>
                <a:spcPct val="80000"/>
              </a:lnSpc>
              <a:spcBef>
                <a:spcPts val="800"/>
              </a:spcBef>
              <a:spcAft>
                <a:spcPts val="0"/>
              </a:spcAft>
              <a:buClr>
                <a:schemeClr val="dk1"/>
              </a:buClr>
              <a:buSzPts val="1500"/>
              <a:buChar char="•"/>
            </a:pPr>
            <a:r>
              <a:rPr lang="en" sz="1500"/>
              <a:t>Master of Professional Accounting degree from the University of Texas at Austin</a:t>
            </a:r>
            <a:endParaRPr sz="1100"/>
          </a:p>
        </p:txBody>
      </p:sp>
      <p:pic>
        <p:nvPicPr>
          <p:cNvPr descr="Sina Weibo - Wikipedia" id="1149" name="Google Shape;1149;p168"/>
          <p:cNvPicPr preferRelativeResize="0"/>
          <p:nvPr/>
        </p:nvPicPr>
        <p:blipFill rotWithShape="1">
          <a:blip r:embed="rId3">
            <a:alphaModFix/>
          </a:blip>
          <a:srcRect b="0" l="0" r="0" t="0"/>
          <a:stretch/>
        </p:blipFill>
        <p:spPr>
          <a:xfrm>
            <a:off x="7916197" y="4149327"/>
            <a:ext cx="1227802" cy="994172"/>
          </a:xfrm>
          <a:prstGeom prst="rect">
            <a:avLst/>
          </a:prstGeom>
          <a:noFill/>
          <a:ln>
            <a:noFill/>
          </a:ln>
        </p:spPr>
      </p:pic>
      <p:pic>
        <p:nvPicPr>
          <p:cNvPr id="1150" name="Google Shape;1150;p168"/>
          <p:cNvPicPr preferRelativeResize="0"/>
          <p:nvPr/>
        </p:nvPicPr>
        <p:blipFill rotWithShape="1">
          <a:blip r:embed="rId4">
            <a:alphaModFix/>
          </a:blip>
          <a:srcRect b="0" l="0" r="0" t="0"/>
          <a:stretch/>
        </p:blipFill>
        <p:spPr>
          <a:xfrm>
            <a:off x="7108618" y="1268016"/>
            <a:ext cx="1500862" cy="2203101"/>
          </a:xfrm>
          <a:prstGeom prst="rect">
            <a:avLst/>
          </a:prstGeom>
          <a:noFill/>
          <a:ln>
            <a:noFill/>
          </a:ln>
        </p:spPr>
      </p:pic>
      <p:sp>
        <p:nvSpPr>
          <p:cNvPr id="1151" name="Google Shape;1151;p168"/>
          <p:cNvSpPr txBox="1"/>
          <p:nvPr/>
        </p:nvSpPr>
        <p:spPr>
          <a:xfrm>
            <a:off x="7025167" y="3633110"/>
            <a:ext cx="1667764" cy="484748"/>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1400" u="none" cap="none" strike="noStrike">
                <a:solidFill>
                  <a:schemeClr val="dk1"/>
                </a:solidFill>
                <a:latin typeface="Times New Roman"/>
                <a:ea typeface="Times New Roman"/>
                <a:cs typeface="Times New Roman"/>
                <a:sym typeface="Times New Roman"/>
              </a:rPr>
              <a:t>Charles Guowei Chao</a:t>
            </a:r>
            <a:endParaRPr sz="1100"/>
          </a:p>
          <a:p>
            <a:pPr indent="0" lvl="0" marL="0" marR="0" rtl="0" algn="ctr">
              <a:spcBef>
                <a:spcPts val="0"/>
              </a:spcBef>
              <a:spcAft>
                <a:spcPts val="0"/>
              </a:spcAft>
              <a:buNone/>
            </a:pPr>
            <a:r>
              <a:rPr b="0" i="0" lang="en" sz="1400" u="none" cap="none" strike="noStrike">
                <a:solidFill>
                  <a:schemeClr val="dk1"/>
                </a:solidFill>
                <a:latin typeface="Times New Roman"/>
                <a:ea typeface="Times New Roman"/>
                <a:cs typeface="Times New Roman"/>
                <a:sym typeface="Times New Roman"/>
              </a:rPr>
              <a:t>COB</a:t>
            </a:r>
            <a:endParaRPr sz="1100"/>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16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Management Team</a:t>
            </a:r>
            <a:endParaRPr sz="2800"/>
          </a:p>
        </p:txBody>
      </p:sp>
      <p:sp>
        <p:nvSpPr>
          <p:cNvPr id="1157" name="Google Shape;1157;p169"/>
          <p:cNvSpPr txBox="1"/>
          <p:nvPr>
            <p:ph idx="1" type="body"/>
          </p:nvPr>
        </p:nvSpPr>
        <p:spPr>
          <a:xfrm>
            <a:off x="475328" y="1382908"/>
            <a:ext cx="6987791" cy="3626120"/>
          </a:xfrm>
          <a:prstGeom prst="rect">
            <a:avLst/>
          </a:prstGeom>
          <a:noFill/>
          <a:ln>
            <a:noFill/>
          </a:ln>
        </p:spPr>
        <p:txBody>
          <a:bodyPr anchorCtr="0" anchor="t" bIns="34275" lIns="68575" spcFirstLastPara="1" rIns="68575" wrap="square" tIns="34275">
            <a:noAutofit/>
          </a:bodyPr>
          <a:lstStyle/>
          <a:p>
            <a:pPr indent="-171450" lvl="0" marL="177800" rtl="0" algn="l">
              <a:lnSpc>
                <a:spcPct val="90000"/>
              </a:lnSpc>
              <a:spcBef>
                <a:spcPts val="0"/>
              </a:spcBef>
              <a:spcAft>
                <a:spcPts val="0"/>
              </a:spcAft>
              <a:buClr>
                <a:schemeClr val="dk1"/>
              </a:buClr>
              <a:buSzPts val="1500"/>
              <a:buChar char="•"/>
            </a:pPr>
            <a:r>
              <a:rPr lang="en" sz="1500"/>
              <a:t>Director (August 2020 – )</a:t>
            </a:r>
            <a:endParaRPr sz="1100"/>
          </a:p>
          <a:p>
            <a:pPr indent="-171450" lvl="0" marL="177800" rtl="0" algn="l">
              <a:lnSpc>
                <a:spcPct val="90000"/>
              </a:lnSpc>
              <a:spcBef>
                <a:spcPts val="800"/>
              </a:spcBef>
              <a:spcAft>
                <a:spcPts val="0"/>
              </a:spcAft>
              <a:buClr>
                <a:schemeClr val="dk1"/>
              </a:buClr>
              <a:buSzPts val="1500"/>
              <a:buChar char="•"/>
            </a:pPr>
            <a:r>
              <a:rPr lang="en" sz="1500"/>
              <a:t>Chief Executive Officer (February 2014 – )</a:t>
            </a:r>
            <a:endParaRPr sz="1100"/>
          </a:p>
          <a:p>
            <a:pPr indent="-171450" lvl="0" marL="177800" rtl="0" algn="l">
              <a:lnSpc>
                <a:spcPct val="90000"/>
              </a:lnSpc>
              <a:spcBef>
                <a:spcPts val="800"/>
              </a:spcBef>
              <a:spcAft>
                <a:spcPts val="0"/>
              </a:spcAft>
              <a:buClr>
                <a:schemeClr val="dk1"/>
              </a:buClr>
              <a:buSzPts val="1500"/>
              <a:buChar char="•"/>
            </a:pPr>
            <a:r>
              <a:rPr lang="en" sz="1500"/>
              <a:t>Since inception, Mr. Wang has had various product and business development roles at Weibo </a:t>
            </a:r>
            <a:endParaRPr sz="1100"/>
          </a:p>
          <a:p>
            <a:pPr indent="-177800" lvl="1" marL="520700" rtl="0" algn="l">
              <a:lnSpc>
                <a:spcPct val="90000"/>
              </a:lnSpc>
              <a:spcBef>
                <a:spcPts val="400"/>
              </a:spcBef>
              <a:spcAft>
                <a:spcPts val="0"/>
              </a:spcAft>
              <a:buClr>
                <a:schemeClr val="dk1"/>
              </a:buClr>
              <a:buSzPts val="1400"/>
              <a:buChar char="•"/>
            </a:pPr>
            <a:r>
              <a:rPr lang="en" sz="1400"/>
              <a:t>Promoted to General Manager in December 2012</a:t>
            </a:r>
            <a:endParaRPr sz="1100"/>
          </a:p>
          <a:p>
            <a:pPr indent="-171450" lvl="0" marL="177800" rtl="0" algn="l">
              <a:lnSpc>
                <a:spcPct val="90000"/>
              </a:lnSpc>
              <a:spcBef>
                <a:spcPts val="800"/>
              </a:spcBef>
              <a:spcAft>
                <a:spcPts val="0"/>
              </a:spcAft>
              <a:buClr>
                <a:schemeClr val="dk1"/>
              </a:buClr>
              <a:buSzPts val="1500"/>
              <a:buChar char="•"/>
            </a:pPr>
            <a:r>
              <a:rPr lang="en" sz="1500"/>
              <a:t>Joined SINA in August 2000 and worked in the product development department</a:t>
            </a:r>
            <a:endParaRPr sz="1100"/>
          </a:p>
          <a:p>
            <a:pPr indent="-171450" lvl="0" marL="177800" rtl="0" algn="l">
              <a:lnSpc>
                <a:spcPct val="90000"/>
              </a:lnSpc>
              <a:spcBef>
                <a:spcPts val="800"/>
              </a:spcBef>
              <a:spcAft>
                <a:spcPts val="0"/>
              </a:spcAft>
              <a:buClr>
                <a:schemeClr val="dk1"/>
              </a:buClr>
              <a:buSzPts val="1500"/>
              <a:buChar char="•"/>
            </a:pPr>
            <a:r>
              <a:rPr lang="en" sz="1500"/>
              <a:t>Transferred to the SINA Mobile division in 2004</a:t>
            </a:r>
            <a:endParaRPr sz="1100"/>
          </a:p>
          <a:p>
            <a:pPr indent="-177800" lvl="1" marL="520700" rtl="0" algn="l">
              <a:lnSpc>
                <a:spcPct val="90000"/>
              </a:lnSpc>
              <a:spcBef>
                <a:spcPts val="400"/>
              </a:spcBef>
              <a:spcAft>
                <a:spcPts val="0"/>
              </a:spcAft>
              <a:buClr>
                <a:schemeClr val="dk1"/>
              </a:buClr>
              <a:buSzPts val="1400"/>
              <a:buChar char="•"/>
            </a:pPr>
            <a:r>
              <a:rPr lang="en" sz="1400"/>
              <a:t>General Manager of SINA Mobile (November 2006 – November 2012) </a:t>
            </a:r>
            <a:endParaRPr sz="1100"/>
          </a:p>
          <a:p>
            <a:pPr indent="-171450" lvl="0" marL="177800" rtl="0" algn="l">
              <a:lnSpc>
                <a:spcPct val="90000"/>
              </a:lnSpc>
              <a:spcBef>
                <a:spcPts val="800"/>
              </a:spcBef>
              <a:spcAft>
                <a:spcPts val="0"/>
              </a:spcAft>
              <a:buClr>
                <a:schemeClr val="dk1"/>
              </a:buClr>
              <a:buSzPts val="1500"/>
              <a:buChar char="•"/>
            </a:pPr>
            <a:r>
              <a:rPr lang="en" sz="1500"/>
              <a:t>B.S. degree in Computer Science from Peking University</a:t>
            </a:r>
            <a:endParaRPr sz="1100"/>
          </a:p>
          <a:p>
            <a:pPr indent="-171450" lvl="0" marL="177800" rtl="0" algn="l">
              <a:lnSpc>
                <a:spcPct val="90000"/>
              </a:lnSpc>
              <a:spcBef>
                <a:spcPts val="800"/>
              </a:spcBef>
              <a:spcAft>
                <a:spcPts val="0"/>
              </a:spcAft>
              <a:buClr>
                <a:schemeClr val="dk1"/>
              </a:buClr>
              <a:buSzPts val="1500"/>
              <a:buChar char="•"/>
            </a:pPr>
            <a:r>
              <a:rPr lang="en" sz="1500"/>
              <a:t>EMBA degree from Guanghua School of Management of Peking University</a:t>
            </a:r>
            <a:endParaRPr sz="1100"/>
          </a:p>
        </p:txBody>
      </p:sp>
      <p:pic>
        <p:nvPicPr>
          <p:cNvPr descr="Sina Weibo - Wikipedia" id="1158" name="Google Shape;1158;p169"/>
          <p:cNvPicPr preferRelativeResize="0"/>
          <p:nvPr/>
        </p:nvPicPr>
        <p:blipFill rotWithShape="1">
          <a:blip r:embed="rId3">
            <a:alphaModFix/>
          </a:blip>
          <a:srcRect b="0" l="0" r="0" t="0"/>
          <a:stretch/>
        </p:blipFill>
        <p:spPr>
          <a:xfrm>
            <a:off x="7916197" y="4149327"/>
            <a:ext cx="1227802" cy="994172"/>
          </a:xfrm>
          <a:prstGeom prst="rect">
            <a:avLst/>
          </a:prstGeom>
          <a:noFill/>
          <a:ln>
            <a:noFill/>
          </a:ln>
        </p:spPr>
      </p:pic>
      <p:pic>
        <p:nvPicPr>
          <p:cNvPr descr="A person posing for the camera&#10;&#10;Description automatically generated" id="1159" name="Google Shape;1159;p169"/>
          <p:cNvPicPr preferRelativeResize="0"/>
          <p:nvPr/>
        </p:nvPicPr>
        <p:blipFill rotWithShape="1">
          <a:blip r:embed="rId4">
            <a:alphaModFix/>
          </a:blip>
          <a:srcRect b="0" l="0" r="0" t="0"/>
          <a:stretch/>
        </p:blipFill>
        <p:spPr>
          <a:xfrm>
            <a:off x="7463118" y="1093845"/>
            <a:ext cx="1227802" cy="1874013"/>
          </a:xfrm>
          <a:prstGeom prst="rect">
            <a:avLst/>
          </a:prstGeom>
          <a:noFill/>
          <a:ln>
            <a:noFill/>
          </a:ln>
        </p:spPr>
      </p:pic>
      <p:sp>
        <p:nvSpPr>
          <p:cNvPr id="1160" name="Google Shape;1160;p169"/>
          <p:cNvSpPr txBox="1"/>
          <p:nvPr/>
        </p:nvSpPr>
        <p:spPr>
          <a:xfrm>
            <a:off x="7169341" y="3082750"/>
            <a:ext cx="1815353" cy="692497"/>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1400" u="none" cap="none" strike="noStrike">
                <a:solidFill>
                  <a:schemeClr val="dk1"/>
                </a:solidFill>
                <a:latin typeface="Times New Roman"/>
                <a:ea typeface="Times New Roman"/>
                <a:cs typeface="Times New Roman"/>
                <a:sym typeface="Times New Roman"/>
              </a:rPr>
              <a:t>Gaofei Wang</a:t>
            </a:r>
            <a:endParaRPr sz="1100"/>
          </a:p>
          <a:p>
            <a:pPr indent="0" lvl="0" marL="0" marR="0" rtl="0" algn="ctr">
              <a:spcBef>
                <a:spcPts val="0"/>
              </a:spcBef>
              <a:spcAft>
                <a:spcPts val="0"/>
              </a:spcAft>
              <a:buNone/>
            </a:pPr>
            <a:r>
              <a:rPr b="0" i="0" lang="en" sz="1400" u="none" cap="none" strike="noStrike">
                <a:solidFill>
                  <a:schemeClr val="dk1"/>
                </a:solidFill>
                <a:latin typeface="Times New Roman"/>
                <a:ea typeface="Times New Roman"/>
                <a:cs typeface="Times New Roman"/>
                <a:sym typeface="Times New Roman"/>
              </a:rPr>
              <a:t>Chief Executive Officer</a:t>
            </a:r>
            <a:endParaRPr sz="1100"/>
          </a:p>
          <a:p>
            <a:pPr indent="0" lvl="0" marL="0" marR="0" rtl="0" algn="ctr">
              <a:spcBef>
                <a:spcPts val="0"/>
              </a:spcBef>
              <a:spcAft>
                <a:spcPts val="0"/>
              </a:spcAft>
              <a:buNone/>
            </a:pPr>
            <a:r>
              <a:rPr b="0" i="0" lang="en" sz="1400" u="none" cap="none" strike="noStrike">
                <a:solidFill>
                  <a:schemeClr val="dk1"/>
                </a:solidFill>
                <a:latin typeface="Times New Roman"/>
                <a:ea typeface="Times New Roman"/>
                <a:cs typeface="Times New Roman"/>
                <a:sym typeface="Times New Roman"/>
              </a:rPr>
              <a:t>Director</a:t>
            </a:r>
            <a:endParaRPr sz="1100"/>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17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Management Team</a:t>
            </a:r>
            <a:endParaRPr sz="2800"/>
          </a:p>
        </p:txBody>
      </p:sp>
      <p:sp>
        <p:nvSpPr>
          <p:cNvPr id="1166" name="Google Shape;1166;p170"/>
          <p:cNvSpPr txBox="1"/>
          <p:nvPr>
            <p:ph idx="1" type="body"/>
          </p:nvPr>
        </p:nvSpPr>
        <p:spPr>
          <a:xfrm>
            <a:off x="628650" y="1369219"/>
            <a:ext cx="6699997" cy="3500438"/>
          </a:xfrm>
          <a:prstGeom prst="rect">
            <a:avLst/>
          </a:prstGeom>
          <a:noFill/>
          <a:ln>
            <a:noFill/>
          </a:ln>
        </p:spPr>
        <p:txBody>
          <a:bodyPr anchorCtr="0" anchor="t" bIns="34275" lIns="68575" spcFirstLastPara="1" rIns="68575" wrap="square" tIns="34275">
            <a:noAutofit/>
          </a:bodyPr>
          <a:lstStyle/>
          <a:p>
            <a:pPr indent="-171450" lvl="0" marL="177800" rtl="0" algn="l">
              <a:lnSpc>
                <a:spcPct val="90000"/>
              </a:lnSpc>
              <a:spcBef>
                <a:spcPts val="0"/>
              </a:spcBef>
              <a:spcAft>
                <a:spcPts val="0"/>
              </a:spcAft>
              <a:buClr>
                <a:schemeClr val="dk1"/>
              </a:buClr>
              <a:buSzPts val="1500"/>
              <a:buChar char="•"/>
            </a:pPr>
            <a:r>
              <a:rPr lang="en" sz="1500"/>
              <a:t>Vice President, Finance (August 2017 – ) </a:t>
            </a:r>
            <a:endParaRPr sz="1100"/>
          </a:p>
          <a:p>
            <a:pPr indent="-171450" lvl="0" marL="177800" rtl="0" algn="l">
              <a:lnSpc>
                <a:spcPct val="90000"/>
              </a:lnSpc>
              <a:spcBef>
                <a:spcPts val="800"/>
              </a:spcBef>
              <a:spcAft>
                <a:spcPts val="0"/>
              </a:spcAft>
              <a:buClr>
                <a:schemeClr val="dk1"/>
              </a:buClr>
              <a:buSzPts val="1500"/>
              <a:buChar char="•"/>
            </a:pPr>
            <a:r>
              <a:rPr lang="en" sz="1500"/>
              <a:t>Vice President of SINA ( January 2017 – July 2017)</a:t>
            </a:r>
            <a:endParaRPr sz="1100"/>
          </a:p>
          <a:p>
            <a:pPr indent="-177800" lvl="1" marL="520700" rtl="0" algn="l">
              <a:lnSpc>
                <a:spcPct val="90000"/>
              </a:lnSpc>
              <a:spcBef>
                <a:spcPts val="400"/>
              </a:spcBef>
              <a:spcAft>
                <a:spcPts val="0"/>
              </a:spcAft>
              <a:buClr>
                <a:schemeClr val="dk1"/>
              </a:buClr>
              <a:buSzPts val="1400"/>
              <a:buChar char="•"/>
            </a:pPr>
            <a:r>
              <a:rPr lang="en" sz="1400"/>
              <a:t>Overseeing SINA’s finance department</a:t>
            </a:r>
            <a:endParaRPr sz="1100"/>
          </a:p>
          <a:p>
            <a:pPr indent="-171450" lvl="0" marL="177800" rtl="0" algn="l">
              <a:lnSpc>
                <a:spcPct val="90000"/>
              </a:lnSpc>
              <a:spcBef>
                <a:spcPts val="800"/>
              </a:spcBef>
              <a:spcAft>
                <a:spcPts val="0"/>
              </a:spcAft>
              <a:buClr>
                <a:schemeClr val="dk1"/>
              </a:buClr>
              <a:buSzPts val="1500"/>
              <a:buChar char="•"/>
            </a:pPr>
            <a:r>
              <a:rPr lang="en" sz="1500"/>
              <a:t>Joined SINA in 2005 </a:t>
            </a:r>
            <a:endParaRPr sz="1100"/>
          </a:p>
          <a:p>
            <a:pPr indent="-177800" lvl="1" marL="520700" rtl="0" algn="l">
              <a:lnSpc>
                <a:spcPct val="90000"/>
              </a:lnSpc>
              <a:spcBef>
                <a:spcPts val="400"/>
              </a:spcBef>
              <a:spcAft>
                <a:spcPts val="0"/>
              </a:spcAft>
              <a:buClr>
                <a:schemeClr val="dk1"/>
              </a:buClr>
              <a:buSzPts val="1400"/>
              <a:buChar char="•"/>
            </a:pPr>
            <a:r>
              <a:rPr lang="en" sz="1400"/>
              <a:t>Corporate Controller for more than ten years</a:t>
            </a:r>
            <a:endParaRPr sz="1100"/>
          </a:p>
          <a:p>
            <a:pPr indent="-171450" lvl="0" marL="177800" rtl="0" algn="l">
              <a:lnSpc>
                <a:spcPct val="90000"/>
              </a:lnSpc>
              <a:spcBef>
                <a:spcPts val="800"/>
              </a:spcBef>
              <a:spcAft>
                <a:spcPts val="0"/>
              </a:spcAft>
              <a:buClr>
                <a:schemeClr val="dk1"/>
              </a:buClr>
              <a:buSzPts val="1500"/>
              <a:buChar char="•"/>
            </a:pPr>
            <a:r>
              <a:rPr lang="en" sz="1500"/>
              <a:t>Prior to joining SINA, she was an audit manager at the PricewaterhouseCoopers in Beijing</a:t>
            </a:r>
            <a:endParaRPr sz="1100"/>
          </a:p>
          <a:p>
            <a:pPr indent="-171450" lvl="0" marL="177800" rtl="0" algn="l">
              <a:lnSpc>
                <a:spcPct val="90000"/>
              </a:lnSpc>
              <a:spcBef>
                <a:spcPts val="800"/>
              </a:spcBef>
              <a:spcAft>
                <a:spcPts val="0"/>
              </a:spcAft>
              <a:buClr>
                <a:schemeClr val="dk1"/>
              </a:buClr>
              <a:buSzPts val="1500"/>
              <a:buChar char="•"/>
            </a:pPr>
            <a:r>
              <a:rPr lang="en" sz="1500"/>
              <a:t>B.S. in engineering and an EMBA degree from Shanghai Jiaotong University</a:t>
            </a:r>
            <a:endParaRPr sz="1100"/>
          </a:p>
          <a:p>
            <a:pPr indent="-171450" lvl="0" marL="177800" rtl="0" algn="l">
              <a:lnSpc>
                <a:spcPct val="90000"/>
              </a:lnSpc>
              <a:spcBef>
                <a:spcPts val="800"/>
              </a:spcBef>
              <a:spcAft>
                <a:spcPts val="0"/>
              </a:spcAft>
              <a:buClr>
                <a:schemeClr val="dk1"/>
              </a:buClr>
              <a:buSzPts val="1500"/>
              <a:buChar char="•"/>
            </a:pPr>
            <a:r>
              <a:rPr lang="en" sz="1500"/>
              <a:t>Certified public accountant in China</a:t>
            </a:r>
            <a:endParaRPr sz="1100"/>
          </a:p>
          <a:p>
            <a:pPr indent="-171450" lvl="0" marL="177800" rtl="0" algn="l">
              <a:lnSpc>
                <a:spcPct val="90000"/>
              </a:lnSpc>
              <a:spcBef>
                <a:spcPts val="800"/>
              </a:spcBef>
              <a:spcAft>
                <a:spcPts val="0"/>
              </a:spcAft>
              <a:buClr>
                <a:schemeClr val="dk1"/>
              </a:buClr>
              <a:buSzPts val="1500"/>
              <a:buChar char="•"/>
            </a:pPr>
            <a:r>
              <a:rPr lang="en" sz="1500"/>
              <a:t>A member of the China Institute of Certified Public Accountants</a:t>
            </a:r>
            <a:endParaRPr sz="1100"/>
          </a:p>
          <a:p>
            <a:pPr indent="-38100" lvl="0" marL="177800" rtl="0" algn="l">
              <a:lnSpc>
                <a:spcPct val="90000"/>
              </a:lnSpc>
              <a:spcBef>
                <a:spcPts val="800"/>
              </a:spcBef>
              <a:spcAft>
                <a:spcPts val="0"/>
              </a:spcAft>
              <a:buClr>
                <a:schemeClr val="dk1"/>
              </a:buClr>
              <a:buSzPts val="2100"/>
              <a:buNone/>
            </a:pPr>
            <a:r>
              <a:t/>
            </a:r>
            <a:endParaRPr sz="1100"/>
          </a:p>
        </p:txBody>
      </p:sp>
      <p:pic>
        <p:nvPicPr>
          <p:cNvPr descr="Sina Weibo - Wikipedia" id="1167" name="Google Shape;1167;p170"/>
          <p:cNvPicPr preferRelativeResize="0"/>
          <p:nvPr/>
        </p:nvPicPr>
        <p:blipFill rotWithShape="1">
          <a:blip r:embed="rId3">
            <a:alphaModFix/>
          </a:blip>
          <a:srcRect b="0" l="0" r="0" t="0"/>
          <a:stretch/>
        </p:blipFill>
        <p:spPr>
          <a:xfrm>
            <a:off x="7916197" y="4149327"/>
            <a:ext cx="1227802" cy="994172"/>
          </a:xfrm>
          <a:prstGeom prst="rect">
            <a:avLst/>
          </a:prstGeom>
          <a:noFill/>
          <a:ln>
            <a:noFill/>
          </a:ln>
        </p:spPr>
      </p:pic>
      <p:pic>
        <p:nvPicPr>
          <p:cNvPr id="1168" name="Google Shape;1168;p170"/>
          <p:cNvPicPr preferRelativeResize="0"/>
          <p:nvPr/>
        </p:nvPicPr>
        <p:blipFill rotWithShape="1">
          <a:blip r:embed="rId4">
            <a:alphaModFix/>
          </a:blip>
          <a:srcRect b="0" l="0" r="0" t="0"/>
          <a:stretch/>
        </p:blipFill>
        <p:spPr>
          <a:xfrm>
            <a:off x="7475445" y="1369219"/>
            <a:ext cx="1266825" cy="1933575"/>
          </a:xfrm>
          <a:prstGeom prst="rect">
            <a:avLst/>
          </a:prstGeom>
          <a:noFill/>
          <a:ln>
            <a:noFill/>
          </a:ln>
        </p:spPr>
      </p:pic>
      <p:sp>
        <p:nvSpPr>
          <p:cNvPr id="1169" name="Google Shape;1169;p170"/>
          <p:cNvSpPr txBox="1"/>
          <p:nvPr/>
        </p:nvSpPr>
        <p:spPr>
          <a:xfrm>
            <a:off x="7204542" y="3483686"/>
            <a:ext cx="1808629" cy="484748"/>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1400" u="none" cap="none" strike="noStrike">
                <a:solidFill>
                  <a:schemeClr val="dk1"/>
                </a:solidFill>
                <a:latin typeface="Times New Roman"/>
                <a:ea typeface="Times New Roman"/>
                <a:cs typeface="Times New Roman"/>
                <a:sym typeface="Times New Roman"/>
              </a:rPr>
              <a:t>Fei Cao </a:t>
            </a:r>
            <a:endParaRPr sz="1100"/>
          </a:p>
          <a:p>
            <a:pPr indent="0" lvl="0" marL="0" marR="0" rtl="0" algn="ctr">
              <a:spcBef>
                <a:spcPts val="0"/>
              </a:spcBef>
              <a:spcAft>
                <a:spcPts val="0"/>
              </a:spcAft>
              <a:buNone/>
            </a:pPr>
            <a:r>
              <a:rPr b="0" i="0" lang="en" sz="1400" u="none" cap="none" strike="noStrike">
                <a:solidFill>
                  <a:schemeClr val="dk1"/>
                </a:solidFill>
                <a:latin typeface="Times New Roman"/>
                <a:ea typeface="Times New Roman"/>
                <a:cs typeface="Times New Roman"/>
                <a:sym typeface="Times New Roman"/>
              </a:rPr>
              <a:t>Vice president, Finance</a:t>
            </a:r>
            <a:endParaRPr sz="1100"/>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sp>
        <p:nvSpPr>
          <p:cNvPr id="1174" name="Google Shape;1174;p17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Management Team</a:t>
            </a:r>
            <a:endParaRPr sz="2800"/>
          </a:p>
        </p:txBody>
      </p:sp>
      <p:sp>
        <p:nvSpPr>
          <p:cNvPr id="1175" name="Google Shape;1175;p171"/>
          <p:cNvSpPr txBox="1"/>
          <p:nvPr>
            <p:ph idx="1" type="body"/>
          </p:nvPr>
        </p:nvSpPr>
        <p:spPr>
          <a:xfrm>
            <a:off x="628650" y="1369219"/>
            <a:ext cx="6619315" cy="3500438"/>
          </a:xfrm>
          <a:prstGeom prst="rect">
            <a:avLst/>
          </a:prstGeom>
          <a:noFill/>
          <a:ln>
            <a:noFill/>
          </a:ln>
        </p:spPr>
        <p:txBody>
          <a:bodyPr anchorCtr="0" anchor="t" bIns="34275" lIns="68575" spcFirstLastPara="1" rIns="68575" wrap="square" tIns="34275">
            <a:noAutofit/>
          </a:bodyPr>
          <a:lstStyle/>
          <a:p>
            <a:pPr indent="-171450" lvl="0" marL="177800" rtl="0" algn="l">
              <a:lnSpc>
                <a:spcPct val="90000"/>
              </a:lnSpc>
              <a:spcBef>
                <a:spcPts val="0"/>
              </a:spcBef>
              <a:spcAft>
                <a:spcPts val="0"/>
              </a:spcAft>
              <a:buClr>
                <a:schemeClr val="dk1"/>
              </a:buClr>
              <a:buSzPts val="1500"/>
              <a:buChar char="•"/>
            </a:pPr>
            <a:r>
              <a:rPr lang="en" sz="1500"/>
              <a:t>Joined Weibo in September 2009</a:t>
            </a:r>
            <a:endParaRPr sz="1100"/>
          </a:p>
          <a:p>
            <a:pPr indent="-171450" lvl="0" marL="177800" rtl="0" algn="l">
              <a:lnSpc>
                <a:spcPct val="90000"/>
              </a:lnSpc>
              <a:spcBef>
                <a:spcPts val="800"/>
              </a:spcBef>
              <a:spcAft>
                <a:spcPts val="0"/>
              </a:spcAft>
              <a:buClr>
                <a:schemeClr val="dk1"/>
              </a:buClr>
              <a:buSzPts val="1500"/>
              <a:buChar char="•"/>
            </a:pPr>
            <a:r>
              <a:rPr lang="en" sz="1500"/>
              <a:t>Senior Vice President, Operation (April 2018 – )</a:t>
            </a:r>
            <a:endParaRPr sz="1100"/>
          </a:p>
          <a:p>
            <a:pPr indent="-171450" lvl="0" marL="177800" rtl="0" algn="l">
              <a:lnSpc>
                <a:spcPct val="90000"/>
              </a:lnSpc>
              <a:spcBef>
                <a:spcPts val="800"/>
              </a:spcBef>
              <a:spcAft>
                <a:spcPts val="0"/>
              </a:spcAft>
              <a:buClr>
                <a:schemeClr val="dk1"/>
              </a:buClr>
              <a:buSzPts val="1500"/>
              <a:buChar char="•"/>
            </a:pPr>
            <a:r>
              <a:rPr lang="en" sz="1500"/>
              <a:t>Chief Editor (October 2017 – March 2018) </a:t>
            </a:r>
            <a:endParaRPr sz="1100"/>
          </a:p>
          <a:p>
            <a:pPr indent="-171450" lvl="0" marL="177800" rtl="0" algn="l">
              <a:lnSpc>
                <a:spcPct val="90000"/>
              </a:lnSpc>
              <a:spcBef>
                <a:spcPts val="800"/>
              </a:spcBef>
              <a:spcAft>
                <a:spcPts val="0"/>
              </a:spcAft>
              <a:buClr>
                <a:schemeClr val="dk1"/>
              </a:buClr>
              <a:buSzPts val="1500"/>
              <a:buChar char="•"/>
            </a:pPr>
            <a:r>
              <a:rPr lang="en" sz="1500"/>
              <a:t>Vice President of Operation (April 2015 – September 2017)</a:t>
            </a:r>
            <a:endParaRPr sz="1100"/>
          </a:p>
          <a:p>
            <a:pPr indent="-171450" lvl="0" marL="177800" rtl="0" algn="l">
              <a:lnSpc>
                <a:spcPct val="90000"/>
              </a:lnSpc>
              <a:spcBef>
                <a:spcPts val="800"/>
              </a:spcBef>
              <a:spcAft>
                <a:spcPts val="0"/>
              </a:spcAft>
              <a:buClr>
                <a:schemeClr val="dk1"/>
              </a:buClr>
              <a:buSzPts val="1500"/>
              <a:buChar char="•"/>
            </a:pPr>
            <a:r>
              <a:rPr lang="en" sz="1500"/>
              <a:t>General Manager of Operation (April 2013 – March 2015) </a:t>
            </a:r>
            <a:endParaRPr sz="1100"/>
          </a:p>
          <a:p>
            <a:pPr indent="-171450" lvl="0" marL="177800" rtl="0" algn="l">
              <a:lnSpc>
                <a:spcPct val="90000"/>
              </a:lnSpc>
              <a:spcBef>
                <a:spcPts val="800"/>
              </a:spcBef>
              <a:spcAft>
                <a:spcPts val="0"/>
              </a:spcAft>
              <a:buClr>
                <a:schemeClr val="dk1"/>
              </a:buClr>
              <a:buSzPts val="1500"/>
              <a:buChar char="•"/>
            </a:pPr>
            <a:r>
              <a:rPr lang="en" sz="1500"/>
              <a:t>Director of Operation (September 2009 – March 2013) </a:t>
            </a:r>
            <a:endParaRPr sz="1100"/>
          </a:p>
          <a:p>
            <a:pPr indent="-171450" lvl="0" marL="177800" rtl="0" algn="l">
              <a:lnSpc>
                <a:spcPct val="90000"/>
              </a:lnSpc>
              <a:spcBef>
                <a:spcPts val="800"/>
              </a:spcBef>
              <a:spcAft>
                <a:spcPts val="0"/>
              </a:spcAft>
              <a:buClr>
                <a:schemeClr val="dk1"/>
              </a:buClr>
              <a:buSzPts val="1500"/>
              <a:buChar char="•"/>
            </a:pPr>
            <a:r>
              <a:rPr lang="en" sz="1500"/>
              <a:t>Joined SINA in September 2002 </a:t>
            </a:r>
            <a:endParaRPr sz="1100"/>
          </a:p>
          <a:p>
            <a:pPr indent="-177800" lvl="1" marL="520700" rtl="0" algn="l">
              <a:lnSpc>
                <a:spcPct val="90000"/>
              </a:lnSpc>
              <a:spcBef>
                <a:spcPts val="400"/>
              </a:spcBef>
              <a:spcAft>
                <a:spcPts val="0"/>
              </a:spcAft>
              <a:buClr>
                <a:schemeClr val="dk1"/>
              </a:buClr>
              <a:buSzPts val="1400"/>
              <a:buChar char="•"/>
            </a:pPr>
            <a:r>
              <a:rPr lang="en" sz="1400"/>
              <a:t>Chief Editor and other roles in SINA Technology Channel (September 2002 – August 2009) </a:t>
            </a:r>
            <a:endParaRPr sz="1100"/>
          </a:p>
          <a:p>
            <a:pPr indent="-171450" lvl="0" marL="177800" rtl="0" algn="l">
              <a:lnSpc>
                <a:spcPct val="90000"/>
              </a:lnSpc>
              <a:spcBef>
                <a:spcPts val="800"/>
              </a:spcBef>
              <a:spcAft>
                <a:spcPts val="0"/>
              </a:spcAft>
              <a:buClr>
                <a:schemeClr val="dk1"/>
              </a:buClr>
              <a:buSzPts val="1500"/>
              <a:buChar char="•"/>
            </a:pPr>
            <a:r>
              <a:rPr lang="en" sz="1500"/>
              <a:t>Prior to joining SINA, Mr. Cao worked at Sohu</a:t>
            </a:r>
            <a:endParaRPr sz="1500"/>
          </a:p>
          <a:p>
            <a:pPr indent="-171450" lvl="0" marL="177800" rtl="0" algn="l">
              <a:lnSpc>
                <a:spcPct val="90000"/>
              </a:lnSpc>
              <a:spcBef>
                <a:spcPts val="800"/>
              </a:spcBef>
              <a:spcAft>
                <a:spcPts val="0"/>
              </a:spcAft>
              <a:buClr>
                <a:schemeClr val="dk1"/>
              </a:buClr>
              <a:buSzPts val="1500"/>
              <a:buChar char="•"/>
            </a:pPr>
            <a:r>
              <a:rPr lang="en" sz="1500"/>
              <a:t>B.S. in Electrical Engineering and Automation from Hebei University of Technology</a:t>
            </a:r>
            <a:endParaRPr sz="1100"/>
          </a:p>
          <a:p>
            <a:pPr indent="-38100" lvl="0" marL="177800" rtl="0" algn="l">
              <a:lnSpc>
                <a:spcPct val="90000"/>
              </a:lnSpc>
              <a:spcBef>
                <a:spcPts val="800"/>
              </a:spcBef>
              <a:spcAft>
                <a:spcPts val="0"/>
              </a:spcAft>
              <a:buClr>
                <a:schemeClr val="dk1"/>
              </a:buClr>
              <a:buSzPts val="2100"/>
              <a:buNone/>
            </a:pPr>
            <a:r>
              <a:t/>
            </a:r>
            <a:endParaRPr sz="1100"/>
          </a:p>
        </p:txBody>
      </p:sp>
      <p:pic>
        <p:nvPicPr>
          <p:cNvPr descr="Sina Weibo - Wikipedia" id="1176" name="Google Shape;1176;p171"/>
          <p:cNvPicPr preferRelativeResize="0"/>
          <p:nvPr/>
        </p:nvPicPr>
        <p:blipFill rotWithShape="1">
          <a:blip r:embed="rId3">
            <a:alphaModFix/>
          </a:blip>
          <a:srcRect b="0" l="0" r="0" t="0"/>
          <a:stretch/>
        </p:blipFill>
        <p:spPr>
          <a:xfrm>
            <a:off x="7916197" y="4149327"/>
            <a:ext cx="1227802" cy="994172"/>
          </a:xfrm>
          <a:prstGeom prst="rect">
            <a:avLst/>
          </a:prstGeom>
          <a:noFill/>
          <a:ln>
            <a:noFill/>
          </a:ln>
        </p:spPr>
      </p:pic>
      <p:pic>
        <p:nvPicPr>
          <p:cNvPr id="1177" name="Google Shape;1177;p171"/>
          <p:cNvPicPr preferRelativeResize="0"/>
          <p:nvPr/>
        </p:nvPicPr>
        <p:blipFill rotWithShape="1">
          <a:blip r:embed="rId4">
            <a:alphaModFix/>
          </a:blip>
          <a:srcRect b="0" l="0" r="0" t="0"/>
          <a:stretch/>
        </p:blipFill>
        <p:spPr>
          <a:xfrm>
            <a:off x="7095634" y="789274"/>
            <a:ext cx="1187754" cy="1830749"/>
          </a:xfrm>
          <a:prstGeom prst="rect">
            <a:avLst/>
          </a:prstGeom>
          <a:noFill/>
          <a:ln>
            <a:noFill/>
          </a:ln>
        </p:spPr>
      </p:pic>
      <p:sp>
        <p:nvSpPr>
          <p:cNvPr id="1178" name="Google Shape;1178;p171"/>
          <p:cNvSpPr txBox="1"/>
          <p:nvPr/>
        </p:nvSpPr>
        <p:spPr>
          <a:xfrm>
            <a:off x="6407524" y="2721225"/>
            <a:ext cx="2561664" cy="484748"/>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1400" u="none" cap="none" strike="noStrike">
                <a:solidFill>
                  <a:schemeClr val="dk1"/>
                </a:solidFill>
                <a:latin typeface="Times New Roman"/>
                <a:ea typeface="Times New Roman"/>
                <a:cs typeface="Times New Roman"/>
                <a:sym typeface="Times New Roman"/>
              </a:rPr>
              <a:t>Zenghui Cao</a:t>
            </a:r>
            <a:endParaRPr sz="1100"/>
          </a:p>
          <a:p>
            <a:pPr indent="0" lvl="0" marL="0" marR="0" rtl="0" algn="ctr">
              <a:spcBef>
                <a:spcPts val="0"/>
              </a:spcBef>
              <a:spcAft>
                <a:spcPts val="0"/>
              </a:spcAft>
              <a:buNone/>
            </a:pPr>
            <a:r>
              <a:rPr b="0" i="0" lang="en" sz="1400" u="none" cap="none" strike="noStrike">
                <a:solidFill>
                  <a:schemeClr val="dk1"/>
                </a:solidFill>
                <a:latin typeface="Times New Roman"/>
                <a:ea typeface="Times New Roman"/>
                <a:cs typeface="Times New Roman"/>
                <a:sym typeface="Times New Roman"/>
              </a:rPr>
              <a:t>Senior Vice President, Operation</a:t>
            </a:r>
            <a:endParaRPr sz="1100"/>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17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Management Team</a:t>
            </a:r>
            <a:endParaRPr sz="2800"/>
          </a:p>
        </p:txBody>
      </p:sp>
      <p:sp>
        <p:nvSpPr>
          <p:cNvPr id="1184" name="Google Shape;1184;p172"/>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p>
            <a:pPr indent="-184150" lvl="0" marL="177800" rtl="0" algn="l">
              <a:lnSpc>
                <a:spcPct val="90000"/>
              </a:lnSpc>
              <a:spcBef>
                <a:spcPts val="0"/>
              </a:spcBef>
              <a:spcAft>
                <a:spcPts val="0"/>
              </a:spcAft>
              <a:buClr>
                <a:schemeClr val="dk1"/>
              </a:buClr>
              <a:buSzPts val="1700"/>
              <a:buChar char="•"/>
            </a:pPr>
            <a:r>
              <a:rPr lang="en" sz="1700"/>
              <a:t>Independent director (January 2016 – )</a:t>
            </a:r>
            <a:endParaRPr sz="1100"/>
          </a:p>
          <a:p>
            <a:pPr indent="-184150" lvl="0" marL="177800" rtl="0" algn="l">
              <a:lnSpc>
                <a:spcPct val="90000"/>
              </a:lnSpc>
              <a:spcBef>
                <a:spcPts val="800"/>
              </a:spcBef>
              <a:spcAft>
                <a:spcPts val="0"/>
              </a:spcAft>
              <a:buClr>
                <a:schemeClr val="dk1"/>
              </a:buClr>
              <a:buSzPts val="1700"/>
              <a:buChar char="•"/>
            </a:pPr>
            <a:r>
              <a:rPr lang="en" sz="1700"/>
              <a:t>Director of SINA (March 1999 – December 2015) </a:t>
            </a:r>
            <a:endParaRPr sz="1100"/>
          </a:p>
          <a:p>
            <a:pPr indent="-184150" lvl="0" marL="177800" rtl="0" algn="l">
              <a:lnSpc>
                <a:spcPct val="90000"/>
              </a:lnSpc>
              <a:spcBef>
                <a:spcPts val="800"/>
              </a:spcBef>
              <a:spcAft>
                <a:spcPts val="0"/>
              </a:spcAft>
              <a:buClr>
                <a:schemeClr val="dk1"/>
              </a:buClr>
              <a:buSzPts val="1700"/>
              <a:buChar char="•"/>
            </a:pPr>
            <a:r>
              <a:rPr lang="en" sz="1700"/>
              <a:t>Chief Executive Officer, Founder, President and Chairman of the board of</a:t>
            </a:r>
            <a:endParaRPr sz="1100"/>
          </a:p>
          <a:p>
            <a:pPr indent="0" lvl="0" marL="0" rtl="0" algn="l">
              <a:lnSpc>
                <a:spcPct val="90000"/>
              </a:lnSpc>
              <a:spcBef>
                <a:spcPts val="800"/>
              </a:spcBef>
              <a:spcAft>
                <a:spcPts val="0"/>
              </a:spcAft>
              <a:buClr>
                <a:schemeClr val="dk1"/>
              </a:buClr>
              <a:buSzPts val="1700"/>
              <a:buNone/>
            </a:pPr>
            <a:r>
              <a:rPr lang="en" sz="1700"/>
              <a:t>BroadVision Inc. (May 1993 – ) </a:t>
            </a:r>
            <a:endParaRPr sz="1100"/>
          </a:p>
          <a:p>
            <a:pPr indent="-184150" lvl="0" marL="177800" rtl="0" algn="l">
              <a:lnSpc>
                <a:spcPct val="90000"/>
              </a:lnSpc>
              <a:spcBef>
                <a:spcPts val="800"/>
              </a:spcBef>
              <a:spcAft>
                <a:spcPts val="0"/>
              </a:spcAft>
              <a:buClr>
                <a:schemeClr val="dk1"/>
              </a:buClr>
              <a:buSzPts val="1700"/>
              <a:buChar char="•"/>
            </a:pPr>
            <a:r>
              <a:rPr lang="en" sz="1700"/>
              <a:t>Vice President of Multimedia Technology at Sybase, Inc. (1992 – 1993)</a:t>
            </a:r>
            <a:endParaRPr sz="1100"/>
          </a:p>
          <a:p>
            <a:pPr indent="-184150" lvl="0" marL="177800" rtl="0" algn="l">
              <a:lnSpc>
                <a:spcPct val="90000"/>
              </a:lnSpc>
              <a:spcBef>
                <a:spcPts val="800"/>
              </a:spcBef>
              <a:spcAft>
                <a:spcPts val="0"/>
              </a:spcAft>
              <a:buClr>
                <a:schemeClr val="dk1"/>
              </a:buClr>
              <a:buSzPts val="1700"/>
              <a:buChar char="•"/>
            </a:pPr>
            <a:r>
              <a:rPr lang="en" sz="1700"/>
              <a:t>Founder and President of Gain Technology (1989 – 1992) </a:t>
            </a:r>
            <a:endParaRPr sz="1100"/>
          </a:p>
          <a:p>
            <a:pPr indent="-184150" lvl="0" marL="177800" rtl="0" algn="l">
              <a:lnSpc>
                <a:spcPct val="90000"/>
              </a:lnSpc>
              <a:spcBef>
                <a:spcPts val="800"/>
              </a:spcBef>
              <a:spcAft>
                <a:spcPts val="0"/>
              </a:spcAft>
              <a:buClr>
                <a:schemeClr val="dk1"/>
              </a:buClr>
              <a:buSzPts val="1700"/>
              <a:buChar char="•"/>
            </a:pPr>
            <a:r>
              <a:rPr lang="en" sz="1700"/>
              <a:t>Board of director of Asian Art Museum</a:t>
            </a:r>
            <a:endParaRPr sz="1100"/>
          </a:p>
          <a:p>
            <a:pPr indent="-184150" lvl="0" marL="177800" rtl="0" algn="l">
              <a:lnSpc>
                <a:spcPct val="90000"/>
              </a:lnSpc>
              <a:spcBef>
                <a:spcPts val="800"/>
              </a:spcBef>
              <a:spcAft>
                <a:spcPts val="0"/>
              </a:spcAft>
              <a:buClr>
                <a:schemeClr val="dk1"/>
              </a:buClr>
              <a:buSzPts val="1700"/>
              <a:buChar char="•"/>
            </a:pPr>
            <a:r>
              <a:rPr lang="en" sz="1700"/>
              <a:t>B.S. in Computer Science from National Taiwan University</a:t>
            </a:r>
            <a:endParaRPr sz="1100"/>
          </a:p>
          <a:p>
            <a:pPr indent="-184150" lvl="0" marL="177800" rtl="0" algn="l">
              <a:lnSpc>
                <a:spcPct val="90000"/>
              </a:lnSpc>
              <a:spcBef>
                <a:spcPts val="800"/>
              </a:spcBef>
              <a:spcAft>
                <a:spcPts val="0"/>
              </a:spcAft>
              <a:buClr>
                <a:schemeClr val="dk1"/>
              </a:buClr>
              <a:buSzPts val="1700"/>
              <a:buChar char="•"/>
            </a:pPr>
            <a:r>
              <a:rPr lang="en" sz="1700"/>
              <a:t>M.S. in Computer Science from Indiana University</a:t>
            </a:r>
            <a:endParaRPr sz="1100"/>
          </a:p>
          <a:p>
            <a:pPr indent="-184150" lvl="0" marL="177800" rtl="0" algn="l">
              <a:lnSpc>
                <a:spcPct val="90000"/>
              </a:lnSpc>
              <a:spcBef>
                <a:spcPts val="800"/>
              </a:spcBef>
              <a:spcAft>
                <a:spcPts val="0"/>
              </a:spcAft>
              <a:buClr>
                <a:schemeClr val="dk1"/>
              </a:buClr>
              <a:buSzPts val="1700"/>
              <a:buChar char="•"/>
            </a:pPr>
            <a:r>
              <a:rPr lang="en" sz="1700"/>
              <a:t>Ph.D. in Computer Science from the University of California at Berkeley</a:t>
            </a:r>
            <a:endParaRPr sz="1100"/>
          </a:p>
        </p:txBody>
      </p:sp>
      <p:pic>
        <p:nvPicPr>
          <p:cNvPr descr="Sina Weibo - Wikipedia" id="1185" name="Google Shape;1185;p172"/>
          <p:cNvPicPr preferRelativeResize="0"/>
          <p:nvPr/>
        </p:nvPicPr>
        <p:blipFill rotWithShape="1">
          <a:blip r:embed="rId3">
            <a:alphaModFix/>
          </a:blip>
          <a:srcRect b="0" l="0" r="0" t="0"/>
          <a:stretch/>
        </p:blipFill>
        <p:spPr>
          <a:xfrm>
            <a:off x="7916197" y="4149327"/>
            <a:ext cx="1227802" cy="994172"/>
          </a:xfrm>
          <a:prstGeom prst="rect">
            <a:avLst/>
          </a:prstGeom>
          <a:noFill/>
          <a:ln>
            <a:noFill/>
          </a:ln>
        </p:spPr>
      </p:pic>
      <p:pic>
        <p:nvPicPr>
          <p:cNvPr id="1186" name="Google Shape;1186;p172"/>
          <p:cNvPicPr preferRelativeResize="0"/>
          <p:nvPr/>
        </p:nvPicPr>
        <p:blipFill rotWithShape="1">
          <a:blip r:embed="rId4">
            <a:alphaModFix/>
          </a:blip>
          <a:srcRect b="0" l="0" r="0" t="0"/>
          <a:stretch/>
        </p:blipFill>
        <p:spPr>
          <a:xfrm>
            <a:off x="7602736" y="1973893"/>
            <a:ext cx="1078706" cy="1078706"/>
          </a:xfrm>
          <a:prstGeom prst="rect">
            <a:avLst/>
          </a:prstGeom>
          <a:noFill/>
          <a:ln>
            <a:noFill/>
          </a:ln>
        </p:spPr>
      </p:pic>
      <p:sp>
        <p:nvSpPr>
          <p:cNvPr id="1187" name="Google Shape;1187;p172"/>
          <p:cNvSpPr txBox="1"/>
          <p:nvPr/>
        </p:nvSpPr>
        <p:spPr>
          <a:xfrm>
            <a:off x="7341989" y="3153802"/>
            <a:ext cx="1600200" cy="484748"/>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 sz="1400" u="none" cap="none" strike="noStrike">
                <a:solidFill>
                  <a:schemeClr val="dk1"/>
                </a:solidFill>
                <a:latin typeface="Times New Roman"/>
                <a:ea typeface="Times New Roman"/>
                <a:cs typeface="Times New Roman"/>
                <a:sym typeface="Times New Roman"/>
              </a:rPr>
              <a:t>Pehong Chen</a:t>
            </a:r>
            <a:endParaRPr sz="1100"/>
          </a:p>
          <a:p>
            <a:pPr indent="0" lvl="0" marL="0" marR="0" rtl="0" algn="ctr">
              <a:spcBef>
                <a:spcPts val="0"/>
              </a:spcBef>
              <a:spcAft>
                <a:spcPts val="0"/>
              </a:spcAft>
              <a:buNone/>
            </a:pPr>
            <a:r>
              <a:rPr b="0" i="0" lang="en" sz="1400" u="none" cap="none" strike="noStrike">
                <a:solidFill>
                  <a:schemeClr val="dk1"/>
                </a:solidFill>
                <a:latin typeface="Times New Roman"/>
                <a:ea typeface="Times New Roman"/>
                <a:cs typeface="Times New Roman"/>
                <a:sym typeface="Times New Roman"/>
              </a:rPr>
              <a:t>Independent director</a:t>
            </a:r>
            <a:endParaRPr sz="1100"/>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17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Shareholder Ownership</a:t>
            </a:r>
            <a:endParaRPr sz="2800"/>
          </a:p>
        </p:txBody>
      </p:sp>
      <p:pic>
        <p:nvPicPr>
          <p:cNvPr descr="Table&#10;&#10;Description automatically generated" id="1193" name="Google Shape;1193;p173"/>
          <p:cNvPicPr preferRelativeResize="0"/>
          <p:nvPr/>
        </p:nvPicPr>
        <p:blipFill rotWithShape="1">
          <a:blip r:embed="rId3">
            <a:alphaModFix/>
          </a:blip>
          <a:srcRect b="0" l="0" r="0" t="0"/>
          <a:stretch/>
        </p:blipFill>
        <p:spPr>
          <a:xfrm>
            <a:off x="628650" y="1268016"/>
            <a:ext cx="7399080" cy="3264139"/>
          </a:xfrm>
          <a:prstGeom prst="rect">
            <a:avLst/>
          </a:prstGeom>
          <a:noFill/>
          <a:ln>
            <a:noFill/>
          </a:ln>
        </p:spPr>
      </p:pic>
      <p:pic>
        <p:nvPicPr>
          <p:cNvPr descr="A picture containing text&#10;&#10;Description automatically generated" id="1194" name="Google Shape;1194;p173"/>
          <p:cNvPicPr preferRelativeResize="0"/>
          <p:nvPr/>
        </p:nvPicPr>
        <p:blipFill rotWithShape="1">
          <a:blip r:embed="rId4">
            <a:alphaModFix/>
          </a:blip>
          <a:srcRect b="0" l="0" r="0" t="0"/>
          <a:stretch/>
        </p:blipFill>
        <p:spPr>
          <a:xfrm>
            <a:off x="628650" y="4532155"/>
            <a:ext cx="3594434" cy="4651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Primary Revenue Model</a:t>
            </a:r>
            <a:endParaRPr/>
          </a:p>
          <a:p>
            <a:pPr indent="0" lvl="0" marL="0" rtl="0" algn="l">
              <a:spcBef>
                <a:spcPts val="0"/>
              </a:spcBef>
              <a:spcAft>
                <a:spcPts val="0"/>
              </a:spcAft>
              <a:buNone/>
            </a:pPr>
            <a:r>
              <a:t/>
            </a:r>
            <a:endParaRPr/>
          </a:p>
        </p:txBody>
      </p:sp>
      <p:sp>
        <p:nvSpPr>
          <p:cNvPr id="239" name="Google Shape;239;p39"/>
          <p:cNvSpPr txBox="1"/>
          <p:nvPr>
            <p:ph idx="1" type="body"/>
          </p:nvPr>
        </p:nvSpPr>
        <p:spPr>
          <a:xfrm>
            <a:off x="6203075" y="1152475"/>
            <a:ext cx="2629200" cy="3416400"/>
          </a:xfrm>
          <a:prstGeom prst="rect">
            <a:avLst/>
          </a:prstGeom>
        </p:spPr>
        <p:txBody>
          <a:bodyPr anchorCtr="0" anchor="t" bIns="91425" lIns="91425" spcFirstLastPara="1" rIns="91425" wrap="square" tIns="91425">
            <a:noAutofit/>
          </a:bodyPr>
          <a:lstStyle/>
          <a:p>
            <a:pPr indent="0" lvl="0" marL="0" rtl="0" algn="l">
              <a:lnSpc>
                <a:spcPct val="127000"/>
              </a:lnSpc>
              <a:spcBef>
                <a:spcPts val="1800"/>
              </a:spcBef>
              <a:spcAft>
                <a:spcPts val="0"/>
              </a:spcAft>
              <a:buClr>
                <a:schemeClr val="dk1"/>
              </a:buClr>
              <a:buSzPts val="1100"/>
              <a:buFont typeface="Arial"/>
              <a:buNone/>
            </a:pPr>
            <a:r>
              <a:rPr b="1" lang="en">
                <a:solidFill>
                  <a:srgbClr val="131516"/>
                </a:solidFill>
                <a:highlight>
                  <a:srgbClr val="FFFFFF"/>
                </a:highlight>
              </a:rPr>
              <a:t>Subscription Model:</a:t>
            </a:r>
            <a:endParaRPr b="1">
              <a:solidFill>
                <a:srgbClr val="131516"/>
              </a:solidFill>
              <a:highlight>
                <a:srgbClr val="FFFFFF"/>
              </a:highlight>
            </a:endParaRPr>
          </a:p>
          <a:p>
            <a:pPr indent="0" lvl="0" marL="0" rtl="0" algn="l">
              <a:spcBef>
                <a:spcPts val="400"/>
              </a:spcBef>
              <a:spcAft>
                <a:spcPts val="1600"/>
              </a:spcAft>
              <a:buNone/>
            </a:pPr>
            <a:r>
              <a:rPr lang="en" sz="1200">
                <a:solidFill>
                  <a:srgbClr val="131516"/>
                </a:solidFill>
                <a:highlight>
                  <a:srgbClr val="FFFFFF"/>
                </a:highlight>
              </a:rPr>
              <a:t>Sites using the subscription model require users to pay a fee (generally monthly or yearly) to access a product or service.</a:t>
            </a:r>
            <a:endParaRPr/>
          </a:p>
        </p:txBody>
      </p:sp>
      <p:pic>
        <p:nvPicPr>
          <p:cNvPr id="240" name="Google Shape;240;p39"/>
          <p:cNvPicPr preferRelativeResize="0"/>
          <p:nvPr/>
        </p:nvPicPr>
        <p:blipFill>
          <a:blip r:embed="rId3">
            <a:alphaModFix/>
          </a:blip>
          <a:stretch>
            <a:fillRect/>
          </a:stretch>
        </p:blipFill>
        <p:spPr>
          <a:xfrm>
            <a:off x="194500" y="1057850"/>
            <a:ext cx="5734891" cy="3820974"/>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17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Shareholder Ownership</a:t>
            </a:r>
            <a:endParaRPr sz="2800"/>
          </a:p>
        </p:txBody>
      </p:sp>
      <p:pic>
        <p:nvPicPr>
          <p:cNvPr id="1200" name="Google Shape;1200;p174"/>
          <p:cNvPicPr preferRelativeResize="0"/>
          <p:nvPr/>
        </p:nvPicPr>
        <p:blipFill rotWithShape="1">
          <a:blip r:embed="rId3">
            <a:alphaModFix/>
          </a:blip>
          <a:srcRect b="0" l="0" r="0" t="0"/>
          <a:stretch/>
        </p:blipFill>
        <p:spPr>
          <a:xfrm>
            <a:off x="163645" y="1466008"/>
            <a:ext cx="8816710" cy="2211485"/>
          </a:xfrm>
          <a:prstGeom prst="rect">
            <a:avLst/>
          </a:prstGeom>
          <a:noFill/>
          <a:ln>
            <a:noFill/>
          </a:ln>
        </p:spPr>
      </p:pic>
      <p:pic>
        <p:nvPicPr>
          <p:cNvPr descr="Sina Weibo - Wikipedia" id="1201" name="Google Shape;1201;p174"/>
          <p:cNvPicPr preferRelativeResize="0"/>
          <p:nvPr/>
        </p:nvPicPr>
        <p:blipFill rotWithShape="1">
          <a:blip r:embed="rId4">
            <a:alphaModFix/>
          </a:blip>
          <a:srcRect b="0" l="0" r="0" t="0"/>
          <a:stretch/>
        </p:blipFill>
        <p:spPr>
          <a:xfrm>
            <a:off x="7916197" y="4149327"/>
            <a:ext cx="1227802" cy="994172"/>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sp>
        <p:nvSpPr>
          <p:cNvPr id="1206" name="Google Shape;1206;p17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Shareholder Ownership</a:t>
            </a:r>
            <a:endParaRPr sz="2800"/>
          </a:p>
        </p:txBody>
      </p:sp>
      <p:pic>
        <p:nvPicPr>
          <p:cNvPr id="1207" name="Google Shape;1207;p175"/>
          <p:cNvPicPr preferRelativeResize="0"/>
          <p:nvPr/>
        </p:nvPicPr>
        <p:blipFill rotWithShape="1">
          <a:blip r:embed="rId3">
            <a:alphaModFix/>
          </a:blip>
          <a:srcRect b="0" l="0" r="0" t="0"/>
          <a:stretch/>
        </p:blipFill>
        <p:spPr>
          <a:xfrm>
            <a:off x="628650" y="1369219"/>
            <a:ext cx="6492857" cy="3242857"/>
          </a:xfrm>
          <a:prstGeom prst="rect">
            <a:avLst/>
          </a:prstGeom>
          <a:noFill/>
          <a:ln>
            <a:noFill/>
          </a:ln>
        </p:spPr>
      </p:pic>
      <p:pic>
        <p:nvPicPr>
          <p:cNvPr descr="Sina Weibo - Wikipedia" id="1208" name="Google Shape;1208;p175"/>
          <p:cNvPicPr preferRelativeResize="0"/>
          <p:nvPr/>
        </p:nvPicPr>
        <p:blipFill rotWithShape="1">
          <a:blip r:embed="rId4">
            <a:alphaModFix/>
          </a:blip>
          <a:srcRect b="0" l="0" r="0" t="0"/>
          <a:stretch/>
        </p:blipFill>
        <p:spPr>
          <a:xfrm>
            <a:off x="7916197" y="4149327"/>
            <a:ext cx="1227802" cy="994172"/>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17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Shareholder Ownership</a:t>
            </a:r>
            <a:endParaRPr sz="2800"/>
          </a:p>
        </p:txBody>
      </p:sp>
      <p:pic>
        <p:nvPicPr>
          <p:cNvPr id="1214" name="Google Shape;1214;p176"/>
          <p:cNvPicPr preferRelativeResize="0"/>
          <p:nvPr/>
        </p:nvPicPr>
        <p:blipFill rotWithShape="1">
          <a:blip r:embed="rId3">
            <a:alphaModFix/>
          </a:blip>
          <a:srcRect b="0" l="0" r="0" t="0"/>
          <a:stretch/>
        </p:blipFill>
        <p:spPr>
          <a:xfrm>
            <a:off x="628650" y="1369219"/>
            <a:ext cx="6478571" cy="3392857"/>
          </a:xfrm>
          <a:prstGeom prst="rect">
            <a:avLst/>
          </a:prstGeom>
          <a:noFill/>
          <a:ln>
            <a:noFill/>
          </a:ln>
        </p:spPr>
      </p:pic>
      <p:pic>
        <p:nvPicPr>
          <p:cNvPr descr="Sina Weibo - Wikipedia" id="1215" name="Google Shape;1215;p176"/>
          <p:cNvPicPr preferRelativeResize="0"/>
          <p:nvPr/>
        </p:nvPicPr>
        <p:blipFill rotWithShape="1">
          <a:blip r:embed="rId4">
            <a:alphaModFix/>
          </a:blip>
          <a:srcRect b="0" l="0" r="0" t="0"/>
          <a:stretch/>
        </p:blipFill>
        <p:spPr>
          <a:xfrm>
            <a:off x="7916197" y="4149327"/>
            <a:ext cx="1227802" cy="994172"/>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177"/>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dk1"/>
              </a:buClr>
              <a:buSzPts val="4500"/>
              <a:buFont typeface="Times New Roman"/>
              <a:buNone/>
            </a:pPr>
            <a:r>
              <a:rPr lang="en" sz="4000"/>
              <a:t>Financial Reports</a:t>
            </a:r>
            <a:endParaRPr sz="4000"/>
          </a:p>
        </p:txBody>
      </p:sp>
      <p:pic>
        <p:nvPicPr>
          <p:cNvPr descr="Sina Weibo - Wikipedia" id="1221" name="Google Shape;1221;p177"/>
          <p:cNvPicPr preferRelativeResize="0"/>
          <p:nvPr/>
        </p:nvPicPr>
        <p:blipFill rotWithShape="1">
          <a:blip r:embed="rId3">
            <a:alphaModFix/>
          </a:blip>
          <a:srcRect b="0" l="0" r="0" t="0"/>
          <a:stretch/>
        </p:blipFill>
        <p:spPr>
          <a:xfrm>
            <a:off x="7916197" y="4149327"/>
            <a:ext cx="1227802" cy="994172"/>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sp>
        <p:nvSpPr>
          <p:cNvPr id="1226" name="Google Shape;1226;p178"/>
          <p:cNvSpPr txBox="1"/>
          <p:nvPr>
            <p:ph type="title"/>
          </p:nvPr>
        </p:nvSpPr>
        <p:spPr>
          <a:xfrm>
            <a:off x="355042" y="964093"/>
            <a:ext cx="2355181" cy="3215314"/>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2100"/>
              <a:buFont typeface="Times New Roman"/>
              <a:buNone/>
            </a:pPr>
            <a:r>
              <a:rPr lang="en" sz="2100"/>
              <a:t>Balance Sheet – 6-K</a:t>
            </a:r>
            <a:br>
              <a:rPr lang="en" sz="2100"/>
            </a:br>
            <a:r>
              <a:rPr lang="en" sz="2100"/>
              <a:t>2020 Q2 </a:t>
            </a:r>
            <a:endParaRPr sz="1100"/>
          </a:p>
        </p:txBody>
      </p:sp>
      <p:pic>
        <p:nvPicPr>
          <p:cNvPr descr="Table&#10;&#10;Description automatically generated" id="1227" name="Google Shape;1227;p178"/>
          <p:cNvPicPr preferRelativeResize="0"/>
          <p:nvPr/>
        </p:nvPicPr>
        <p:blipFill rotWithShape="1">
          <a:blip r:embed="rId3">
            <a:alphaModFix/>
          </a:blip>
          <a:srcRect b="0" l="0" r="0" t="0"/>
          <a:stretch/>
        </p:blipFill>
        <p:spPr>
          <a:xfrm>
            <a:off x="2902137" y="209169"/>
            <a:ext cx="5886821" cy="4934331"/>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17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Balance Sheet – 20-F</a:t>
            </a:r>
            <a:endParaRPr sz="2800"/>
          </a:p>
        </p:txBody>
      </p:sp>
      <p:pic>
        <p:nvPicPr>
          <p:cNvPr descr="A picture containing table&#10;&#10;Description automatically generated" id="1233" name="Google Shape;1233;p179"/>
          <p:cNvPicPr preferRelativeResize="0"/>
          <p:nvPr/>
        </p:nvPicPr>
        <p:blipFill rotWithShape="1">
          <a:blip r:embed="rId3">
            <a:alphaModFix/>
          </a:blip>
          <a:srcRect b="0" l="0" r="0" t="0"/>
          <a:stretch/>
        </p:blipFill>
        <p:spPr>
          <a:xfrm>
            <a:off x="874092" y="1035613"/>
            <a:ext cx="7395815" cy="3834044"/>
          </a:xfrm>
          <a:prstGeom prst="rect">
            <a:avLst/>
          </a:prstGeom>
          <a:noFill/>
          <a:ln>
            <a:noFill/>
          </a:ln>
        </p:spPr>
      </p:pic>
      <p:sp>
        <p:nvSpPr>
          <p:cNvPr id="1234" name="Google Shape;1234;p179"/>
          <p:cNvSpPr/>
          <p:nvPr/>
        </p:nvSpPr>
        <p:spPr>
          <a:xfrm>
            <a:off x="874092" y="2162175"/>
            <a:ext cx="7395900" cy="409500"/>
          </a:xfrm>
          <a:prstGeom prst="rect">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1235" name="Google Shape;1235;p179"/>
          <p:cNvSpPr/>
          <p:nvPr/>
        </p:nvSpPr>
        <p:spPr>
          <a:xfrm>
            <a:off x="874091" y="4429125"/>
            <a:ext cx="7395900" cy="152400"/>
          </a:xfrm>
          <a:prstGeom prst="rect">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sp>
        <p:nvSpPr>
          <p:cNvPr id="1240" name="Google Shape;1240;p18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Balance Sheet – 20-F cont.</a:t>
            </a:r>
            <a:endParaRPr sz="2800"/>
          </a:p>
        </p:txBody>
      </p:sp>
      <p:pic>
        <p:nvPicPr>
          <p:cNvPr descr="Graphical user interface, text, application, table&#10;&#10;Description automatically generated" id="1241" name="Google Shape;1241;p180"/>
          <p:cNvPicPr preferRelativeResize="0"/>
          <p:nvPr/>
        </p:nvPicPr>
        <p:blipFill rotWithShape="1">
          <a:blip r:embed="rId3">
            <a:alphaModFix/>
          </a:blip>
          <a:srcRect b="0" l="0" r="0" t="0"/>
          <a:stretch/>
        </p:blipFill>
        <p:spPr>
          <a:xfrm>
            <a:off x="1050625" y="1098677"/>
            <a:ext cx="7042750" cy="4044823"/>
          </a:xfrm>
          <a:prstGeom prst="rect">
            <a:avLst/>
          </a:prstGeom>
          <a:noFill/>
          <a:ln>
            <a:noFill/>
          </a:ln>
        </p:spPr>
      </p:pic>
      <p:sp>
        <p:nvSpPr>
          <p:cNvPr id="1242" name="Google Shape;1242;p180"/>
          <p:cNvSpPr/>
          <p:nvPr/>
        </p:nvSpPr>
        <p:spPr>
          <a:xfrm>
            <a:off x="1050625" y="2539603"/>
            <a:ext cx="7042800" cy="356100"/>
          </a:xfrm>
          <a:prstGeom prst="rect">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sp>
        <p:nvSpPr>
          <p:cNvPr id="1247" name="Google Shape;1247;p18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Income Statement – 20-F</a:t>
            </a:r>
            <a:endParaRPr sz="2800"/>
          </a:p>
        </p:txBody>
      </p:sp>
      <p:pic>
        <p:nvPicPr>
          <p:cNvPr descr="Table&#10;&#10;Description automatically generated" id="1248" name="Google Shape;1248;p181"/>
          <p:cNvPicPr preferRelativeResize="0"/>
          <p:nvPr/>
        </p:nvPicPr>
        <p:blipFill rotWithShape="1">
          <a:blip r:embed="rId3">
            <a:alphaModFix/>
          </a:blip>
          <a:srcRect b="0" l="0" r="0" t="0"/>
          <a:stretch/>
        </p:blipFill>
        <p:spPr>
          <a:xfrm>
            <a:off x="1643729" y="1268016"/>
            <a:ext cx="5856542" cy="3680751"/>
          </a:xfrm>
          <a:prstGeom prst="rect">
            <a:avLst/>
          </a:prstGeom>
          <a:noFill/>
          <a:ln>
            <a:noFill/>
          </a:ln>
        </p:spPr>
      </p:pic>
      <p:sp>
        <p:nvSpPr>
          <p:cNvPr id="1249" name="Google Shape;1249;p181"/>
          <p:cNvSpPr/>
          <p:nvPr/>
        </p:nvSpPr>
        <p:spPr>
          <a:xfrm>
            <a:off x="1643729" y="3439886"/>
            <a:ext cx="5856600" cy="196200"/>
          </a:xfrm>
          <a:prstGeom prst="rect">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1250" name="Google Shape;1250;p181"/>
          <p:cNvSpPr/>
          <p:nvPr/>
        </p:nvSpPr>
        <p:spPr>
          <a:xfrm>
            <a:off x="1643729" y="2228851"/>
            <a:ext cx="5856600" cy="525300"/>
          </a:xfrm>
          <a:prstGeom prst="rect">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1251" name="Google Shape;1251;p181"/>
          <p:cNvSpPr/>
          <p:nvPr/>
        </p:nvSpPr>
        <p:spPr>
          <a:xfrm>
            <a:off x="1643729" y="3875314"/>
            <a:ext cx="5856600" cy="406200"/>
          </a:xfrm>
          <a:prstGeom prst="rect">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sp>
        <p:nvSpPr>
          <p:cNvPr id="1257" name="Google Shape;1257;p18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Income Statement – 20-F cont.</a:t>
            </a:r>
            <a:endParaRPr sz="2800"/>
          </a:p>
        </p:txBody>
      </p:sp>
      <p:pic>
        <p:nvPicPr>
          <p:cNvPr descr="Graphical user interface, text, application&#10;&#10;Description automatically generated" id="1258" name="Google Shape;1258;p182"/>
          <p:cNvPicPr preferRelativeResize="0"/>
          <p:nvPr/>
        </p:nvPicPr>
        <p:blipFill rotWithShape="1">
          <a:blip r:embed="rId3">
            <a:alphaModFix/>
          </a:blip>
          <a:srcRect b="0" l="0" r="0" t="0"/>
          <a:stretch/>
        </p:blipFill>
        <p:spPr>
          <a:xfrm>
            <a:off x="821911" y="2003713"/>
            <a:ext cx="7500177" cy="1972541"/>
          </a:xfrm>
          <a:prstGeom prst="rect">
            <a:avLst/>
          </a:prstGeom>
          <a:noFill/>
          <a:ln>
            <a:noFill/>
          </a:ln>
        </p:spPr>
      </p:pic>
      <p:sp>
        <p:nvSpPr>
          <p:cNvPr id="1259" name="Google Shape;1259;p182"/>
          <p:cNvSpPr/>
          <p:nvPr/>
        </p:nvSpPr>
        <p:spPr>
          <a:xfrm>
            <a:off x="821911" y="3581400"/>
            <a:ext cx="7500300" cy="394800"/>
          </a:xfrm>
          <a:prstGeom prst="rect">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pic>
        <p:nvPicPr>
          <p:cNvPr descr="Table&#10;&#10;Description automatically generated" id="1264" name="Google Shape;1264;p183"/>
          <p:cNvPicPr preferRelativeResize="0"/>
          <p:nvPr>
            <p:ph idx="1" type="body"/>
          </p:nvPr>
        </p:nvPicPr>
        <p:blipFill rotWithShape="1">
          <a:blip r:embed="rId3">
            <a:alphaModFix/>
          </a:blip>
          <a:srcRect b="0" l="0" r="0" t="0"/>
          <a:stretch/>
        </p:blipFill>
        <p:spPr>
          <a:xfrm>
            <a:off x="3574750" y="187674"/>
            <a:ext cx="5214208" cy="4943795"/>
          </a:xfrm>
          <a:prstGeom prst="rect">
            <a:avLst/>
          </a:prstGeom>
          <a:noFill/>
          <a:ln>
            <a:noFill/>
          </a:ln>
        </p:spPr>
      </p:pic>
      <p:sp>
        <p:nvSpPr>
          <p:cNvPr id="1265" name="Google Shape;1265;p183"/>
          <p:cNvSpPr txBox="1"/>
          <p:nvPr/>
        </p:nvSpPr>
        <p:spPr>
          <a:xfrm>
            <a:off x="355042" y="1063946"/>
            <a:ext cx="2795352" cy="3215314"/>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2100"/>
              <a:buFont typeface="Times New Roman"/>
              <a:buNone/>
            </a:pPr>
            <a:r>
              <a:rPr b="0" i="0" lang="en" sz="2100" u="none" cap="none" strike="noStrike">
                <a:solidFill>
                  <a:schemeClr val="dk1"/>
                </a:solidFill>
                <a:latin typeface="Times New Roman"/>
                <a:ea typeface="Times New Roman"/>
                <a:cs typeface="Times New Roman"/>
                <a:sym typeface="Times New Roman"/>
              </a:rPr>
              <a:t>Income Statement– 6-K</a:t>
            </a:r>
            <a:endParaRPr sz="1100"/>
          </a:p>
          <a:p>
            <a:pPr indent="0" lvl="0" marL="0" marR="0" rtl="0" algn="ctr">
              <a:lnSpc>
                <a:spcPct val="90000"/>
              </a:lnSpc>
              <a:spcBef>
                <a:spcPts val="0"/>
              </a:spcBef>
              <a:spcAft>
                <a:spcPts val="0"/>
              </a:spcAft>
              <a:buClr>
                <a:schemeClr val="dk1"/>
              </a:buClr>
              <a:buSzPts val="2100"/>
              <a:buFont typeface="Times New Roman"/>
              <a:buNone/>
            </a:pPr>
            <a:r>
              <a:rPr b="0" i="0" lang="en" sz="2100" u="none" cap="none" strike="noStrike">
                <a:solidFill>
                  <a:schemeClr val="dk1"/>
                </a:solidFill>
                <a:latin typeface="Times New Roman"/>
                <a:ea typeface="Times New Roman"/>
                <a:cs typeface="Times New Roman"/>
                <a:sym typeface="Times New Roman"/>
              </a:rPr>
              <a:t>  2020 Q2</a:t>
            </a:r>
            <a:endParaRPr sz="1100"/>
          </a:p>
        </p:txBody>
      </p:sp>
      <p:sp>
        <p:nvSpPr>
          <p:cNvPr id="1266" name="Google Shape;1266;p183"/>
          <p:cNvSpPr/>
          <p:nvPr/>
        </p:nvSpPr>
        <p:spPr>
          <a:xfrm>
            <a:off x="3695700" y="3712243"/>
            <a:ext cx="4943475" cy="257175"/>
          </a:xfrm>
          <a:prstGeom prst="rect">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Primary Revenue Model</a:t>
            </a:r>
            <a:endParaRPr/>
          </a:p>
          <a:p>
            <a:pPr indent="0" lvl="0" marL="0" rtl="0" algn="l">
              <a:spcBef>
                <a:spcPts val="0"/>
              </a:spcBef>
              <a:spcAft>
                <a:spcPts val="0"/>
              </a:spcAft>
              <a:buNone/>
            </a:pPr>
            <a:r>
              <a:t/>
            </a:r>
            <a:endParaRPr/>
          </a:p>
        </p:txBody>
      </p:sp>
      <p:sp>
        <p:nvSpPr>
          <p:cNvPr id="246" name="Google Shape;246;p40"/>
          <p:cNvSpPr txBox="1"/>
          <p:nvPr>
            <p:ph idx="1" type="body"/>
          </p:nvPr>
        </p:nvSpPr>
        <p:spPr>
          <a:xfrm>
            <a:off x="6294300" y="1152475"/>
            <a:ext cx="2538000" cy="3416400"/>
          </a:xfrm>
          <a:prstGeom prst="rect">
            <a:avLst/>
          </a:prstGeom>
        </p:spPr>
        <p:txBody>
          <a:bodyPr anchorCtr="0" anchor="t" bIns="91425" lIns="91425" spcFirstLastPara="1" rIns="91425" wrap="square" tIns="91425">
            <a:noAutofit/>
          </a:bodyPr>
          <a:lstStyle/>
          <a:p>
            <a:pPr indent="0" lvl="0" marL="0" rtl="0" algn="l">
              <a:lnSpc>
                <a:spcPct val="127000"/>
              </a:lnSpc>
              <a:spcBef>
                <a:spcPts val="1800"/>
              </a:spcBef>
              <a:spcAft>
                <a:spcPts val="0"/>
              </a:spcAft>
              <a:buNone/>
            </a:pPr>
            <a:r>
              <a:rPr b="1" lang="en">
                <a:solidFill>
                  <a:srgbClr val="131516"/>
                </a:solidFill>
                <a:highlight>
                  <a:srgbClr val="FFFFFF"/>
                </a:highlight>
              </a:rPr>
              <a:t>Advertising Model:</a:t>
            </a:r>
            <a:endParaRPr b="1">
              <a:solidFill>
                <a:srgbClr val="131516"/>
              </a:solidFill>
              <a:highlight>
                <a:srgbClr val="FFFFFF"/>
              </a:highlight>
            </a:endParaRPr>
          </a:p>
          <a:p>
            <a:pPr indent="0" lvl="0" marL="0" rtl="0" algn="l">
              <a:lnSpc>
                <a:spcPct val="127000"/>
              </a:lnSpc>
              <a:spcBef>
                <a:spcPts val="1800"/>
              </a:spcBef>
              <a:spcAft>
                <a:spcPts val="0"/>
              </a:spcAft>
              <a:buClr>
                <a:schemeClr val="dk1"/>
              </a:buClr>
              <a:buSzPts val="1100"/>
              <a:buFont typeface="Arial"/>
              <a:buNone/>
            </a:pPr>
            <a:r>
              <a:rPr lang="en" sz="1200">
                <a:solidFill>
                  <a:srgbClr val="131516"/>
                </a:solidFill>
                <a:highlight>
                  <a:srgbClr val="FFFFFF"/>
                </a:highlight>
              </a:rPr>
              <a:t>Sites that rely on advertising, sell advertisements against their traffic. In basic terms: the more traffic you have, the more you can charge for ads (additional demographics about your site's visitors, such as age, gender, location, or interests, also affects the amount you can charge advertisers to place ads on your site).</a:t>
            </a:r>
            <a:endParaRPr b="1">
              <a:solidFill>
                <a:srgbClr val="131516"/>
              </a:solidFill>
              <a:highlight>
                <a:srgbClr val="FFFFFF"/>
              </a:highlight>
            </a:endParaRPr>
          </a:p>
          <a:p>
            <a:pPr indent="0" lvl="0" marL="0" rtl="0" algn="l">
              <a:spcBef>
                <a:spcPts val="400"/>
              </a:spcBef>
              <a:spcAft>
                <a:spcPts val="1600"/>
              </a:spcAft>
              <a:buNone/>
            </a:pPr>
            <a:r>
              <a:t/>
            </a:r>
            <a:endParaRPr/>
          </a:p>
        </p:txBody>
      </p:sp>
      <p:pic>
        <p:nvPicPr>
          <p:cNvPr id="247" name="Google Shape;247;p40"/>
          <p:cNvPicPr preferRelativeResize="0"/>
          <p:nvPr/>
        </p:nvPicPr>
        <p:blipFill>
          <a:blip r:embed="rId3">
            <a:alphaModFix/>
          </a:blip>
          <a:stretch>
            <a:fillRect/>
          </a:stretch>
        </p:blipFill>
        <p:spPr>
          <a:xfrm>
            <a:off x="355900" y="1017725"/>
            <a:ext cx="5094634" cy="3820975"/>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sp>
        <p:nvSpPr>
          <p:cNvPr id="1271" name="Google Shape;1271;p18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Cash Flow Statement – 20-F</a:t>
            </a:r>
            <a:endParaRPr sz="2800"/>
          </a:p>
        </p:txBody>
      </p:sp>
      <p:pic>
        <p:nvPicPr>
          <p:cNvPr descr="Table&#10;&#10;Description automatically generated" id="1272" name="Google Shape;1272;p184"/>
          <p:cNvPicPr preferRelativeResize="0"/>
          <p:nvPr/>
        </p:nvPicPr>
        <p:blipFill rotWithShape="1">
          <a:blip r:embed="rId3">
            <a:alphaModFix/>
          </a:blip>
          <a:srcRect b="0" l="0" r="0" t="0"/>
          <a:stretch/>
        </p:blipFill>
        <p:spPr>
          <a:xfrm>
            <a:off x="1054719" y="1083455"/>
            <a:ext cx="6260480" cy="3965915"/>
          </a:xfrm>
          <a:prstGeom prst="rect">
            <a:avLst/>
          </a:prstGeom>
          <a:noFill/>
          <a:ln>
            <a:noFill/>
          </a:ln>
        </p:spPr>
      </p:pic>
      <p:sp>
        <p:nvSpPr>
          <p:cNvPr id="1273" name="Google Shape;1273;p184"/>
          <p:cNvSpPr/>
          <p:nvPr/>
        </p:nvSpPr>
        <p:spPr>
          <a:xfrm>
            <a:off x="1054719" y="3100983"/>
            <a:ext cx="6260400" cy="327900"/>
          </a:xfrm>
          <a:prstGeom prst="rect">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1274" name="Google Shape;1274;p184"/>
          <p:cNvSpPr/>
          <p:nvPr/>
        </p:nvSpPr>
        <p:spPr>
          <a:xfrm>
            <a:off x="1054719" y="2362200"/>
            <a:ext cx="6260400" cy="543000"/>
          </a:xfrm>
          <a:prstGeom prst="rect">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p18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Cash Flow Statement – 20-F cont.</a:t>
            </a:r>
            <a:endParaRPr sz="2800"/>
          </a:p>
        </p:txBody>
      </p:sp>
      <p:pic>
        <p:nvPicPr>
          <p:cNvPr descr="Table&#10;&#10;Description automatically generated" id="1280" name="Google Shape;1280;p185"/>
          <p:cNvPicPr preferRelativeResize="0"/>
          <p:nvPr/>
        </p:nvPicPr>
        <p:blipFill rotWithShape="1">
          <a:blip r:embed="rId3">
            <a:alphaModFix/>
          </a:blip>
          <a:srcRect b="0" l="0" r="0" t="0"/>
          <a:stretch/>
        </p:blipFill>
        <p:spPr>
          <a:xfrm>
            <a:off x="1082620" y="1372761"/>
            <a:ext cx="6978759" cy="3770739"/>
          </a:xfrm>
          <a:prstGeom prst="rect">
            <a:avLst/>
          </a:prstGeom>
          <a:noFill/>
          <a:ln>
            <a:noFill/>
          </a:ln>
        </p:spPr>
      </p:pic>
      <p:sp>
        <p:nvSpPr>
          <p:cNvPr id="1281" name="Google Shape;1281;p185"/>
          <p:cNvSpPr/>
          <p:nvPr/>
        </p:nvSpPr>
        <p:spPr>
          <a:xfrm>
            <a:off x="1082620" y="2571750"/>
            <a:ext cx="6978900" cy="123900"/>
          </a:xfrm>
          <a:prstGeom prst="rect">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1282" name="Google Shape;1282;p185"/>
          <p:cNvSpPr/>
          <p:nvPr/>
        </p:nvSpPr>
        <p:spPr>
          <a:xfrm>
            <a:off x="1082620" y="1609725"/>
            <a:ext cx="6978900" cy="123900"/>
          </a:xfrm>
          <a:prstGeom prst="rect">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1283" name="Google Shape;1283;p185"/>
          <p:cNvSpPr/>
          <p:nvPr/>
        </p:nvSpPr>
        <p:spPr>
          <a:xfrm>
            <a:off x="1082620" y="2933700"/>
            <a:ext cx="6978900" cy="600000"/>
          </a:xfrm>
          <a:prstGeom prst="rect">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1284" name="Google Shape;1284;p185"/>
          <p:cNvSpPr/>
          <p:nvPr/>
        </p:nvSpPr>
        <p:spPr>
          <a:xfrm>
            <a:off x="1082620" y="2447925"/>
            <a:ext cx="6978900" cy="123900"/>
          </a:xfrm>
          <a:prstGeom prst="rect">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p18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 sz="2800"/>
              <a:t>Recommendation </a:t>
            </a:r>
            <a:endParaRPr sz="2800"/>
          </a:p>
        </p:txBody>
      </p:sp>
      <p:sp>
        <p:nvSpPr>
          <p:cNvPr id="1290" name="Google Shape;1290;p186"/>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p>
            <a:pPr indent="-38100" lvl="0" marL="177800" rtl="0" algn="l">
              <a:lnSpc>
                <a:spcPct val="90000"/>
              </a:lnSpc>
              <a:spcBef>
                <a:spcPts val="0"/>
              </a:spcBef>
              <a:spcAft>
                <a:spcPts val="0"/>
              </a:spcAft>
              <a:buClr>
                <a:schemeClr val="dk1"/>
              </a:buClr>
              <a:buSzPts val="2100"/>
              <a:buNone/>
            </a:pPr>
            <a:r>
              <a:t/>
            </a:r>
            <a:endParaRPr sz="3000"/>
          </a:p>
          <a:p>
            <a:pPr indent="-38100" lvl="0" marL="177800" rtl="0" algn="l">
              <a:lnSpc>
                <a:spcPct val="90000"/>
              </a:lnSpc>
              <a:spcBef>
                <a:spcPts val="0"/>
              </a:spcBef>
              <a:spcAft>
                <a:spcPts val="0"/>
              </a:spcAft>
              <a:buClr>
                <a:schemeClr val="dk1"/>
              </a:buClr>
              <a:buSzPts val="2100"/>
              <a:buNone/>
            </a:pPr>
            <a:r>
              <a:t/>
            </a:r>
            <a:endParaRPr sz="3000"/>
          </a:p>
          <a:p>
            <a:pPr indent="0" lvl="0" marL="0" rtl="0" algn="l">
              <a:lnSpc>
                <a:spcPct val="90000"/>
              </a:lnSpc>
              <a:spcBef>
                <a:spcPts val="0"/>
              </a:spcBef>
              <a:spcAft>
                <a:spcPts val="0"/>
              </a:spcAft>
              <a:buClr>
                <a:schemeClr val="dk1"/>
              </a:buClr>
              <a:buSzPts val="2100"/>
              <a:buNone/>
            </a:pPr>
            <a:r>
              <a:t/>
            </a:r>
            <a:endParaRPr sz="3000"/>
          </a:p>
          <a:p>
            <a:pPr indent="0" lvl="0" marL="139700" rtl="0" algn="l">
              <a:lnSpc>
                <a:spcPct val="90000"/>
              </a:lnSpc>
              <a:spcBef>
                <a:spcPts val="0"/>
              </a:spcBef>
              <a:spcAft>
                <a:spcPts val="0"/>
              </a:spcAft>
              <a:buClr>
                <a:schemeClr val="dk1"/>
              </a:buClr>
              <a:buSzPts val="2100"/>
              <a:buNone/>
            </a:pPr>
            <a:r>
              <a:rPr lang="en" sz="3000"/>
              <a:t>Hold</a:t>
            </a:r>
            <a:endParaRPr sz="3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Cost Structure</a:t>
            </a:r>
            <a:endParaRPr/>
          </a:p>
        </p:txBody>
      </p:sp>
      <p:sp>
        <p:nvSpPr>
          <p:cNvPr id="253" name="Google Shape;253;p41"/>
          <p:cNvSpPr txBox="1"/>
          <p:nvPr>
            <p:ph idx="1" type="body"/>
          </p:nvPr>
        </p:nvSpPr>
        <p:spPr>
          <a:xfrm>
            <a:off x="880075" y="111740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rgbClr val="1186C3"/>
                </a:solidFill>
              </a:rPr>
              <a:t>Fixed Cost:</a:t>
            </a:r>
            <a:endParaRPr b="1" sz="2400">
              <a:solidFill>
                <a:srgbClr val="1186C3"/>
              </a:solidFill>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Headquarters for operation</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Severs</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Other hardwares</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2400">
                <a:solidFill>
                  <a:srgbClr val="1186C3"/>
                </a:solidFill>
              </a:rPr>
              <a:t>Variable Cost :</a:t>
            </a:r>
            <a:endParaRPr b="1" sz="2400">
              <a:solidFill>
                <a:srgbClr val="1186C3"/>
              </a:solidFill>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Salaries for employees</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Branding cost</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latin typeface="Calibri"/>
                <a:ea typeface="Calibri"/>
                <a:cs typeface="Calibri"/>
                <a:sym typeface="Calibri"/>
              </a:rPr>
              <a:t>Marketing cost</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latin typeface="Calibri"/>
                <a:ea typeface="Calibri"/>
                <a:cs typeface="Calibri"/>
                <a:sym typeface="Calibri"/>
              </a:rPr>
              <a:t>Developing and </a:t>
            </a:r>
            <a:r>
              <a:rPr lang="en">
                <a:solidFill>
                  <a:schemeClr val="dk1"/>
                </a:solidFill>
                <a:latin typeface="Calibri"/>
                <a:ea typeface="Calibri"/>
                <a:cs typeface="Calibri"/>
                <a:sym typeface="Calibri"/>
              </a:rPr>
              <a:t>maintaining system</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latin typeface="Calibri"/>
                <a:ea typeface="Calibri"/>
                <a:cs typeface="Calibri"/>
                <a:sym typeface="Calibri"/>
              </a:rPr>
              <a:t>Innovating new model</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1600"/>
              </a:spcAft>
              <a:buNone/>
            </a:pPr>
            <a:r>
              <a:t/>
            </a:r>
            <a:endParaRPr/>
          </a:p>
        </p:txBody>
      </p:sp>
      <p:pic>
        <p:nvPicPr>
          <p:cNvPr id="254" name="Google Shape;254;p41"/>
          <p:cNvPicPr preferRelativeResize="0"/>
          <p:nvPr/>
        </p:nvPicPr>
        <p:blipFill>
          <a:blip r:embed="rId3">
            <a:alphaModFix/>
          </a:blip>
          <a:stretch>
            <a:fillRect/>
          </a:stretch>
        </p:blipFill>
        <p:spPr>
          <a:xfrm>
            <a:off x="4420750" y="580050"/>
            <a:ext cx="2333274" cy="1321225"/>
          </a:xfrm>
          <a:prstGeom prst="rect">
            <a:avLst/>
          </a:prstGeom>
          <a:noFill/>
          <a:ln>
            <a:noFill/>
          </a:ln>
        </p:spPr>
      </p:pic>
      <p:pic>
        <p:nvPicPr>
          <p:cNvPr id="255" name="Google Shape;255;p41"/>
          <p:cNvPicPr preferRelativeResize="0"/>
          <p:nvPr/>
        </p:nvPicPr>
        <p:blipFill>
          <a:blip r:embed="rId4">
            <a:alphaModFix/>
          </a:blip>
          <a:stretch>
            <a:fillRect/>
          </a:stretch>
        </p:blipFill>
        <p:spPr>
          <a:xfrm>
            <a:off x="6372473" y="1684075"/>
            <a:ext cx="2596275" cy="2446975"/>
          </a:xfrm>
          <a:prstGeom prst="rect">
            <a:avLst/>
          </a:prstGeom>
          <a:noFill/>
          <a:ln>
            <a:noFill/>
          </a:ln>
        </p:spPr>
      </p:pic>
      <p:pic>
        <p:nvPicPr>
          <p:cNvPr id="256" name="Google Shape;256;p41"/>
          <p:cNvPicPr preferRelativeResize="0"/>
          <p:nvPr/>
        </p:nvPicPr>
        <p:blipFill>
          <a:blip r:embed="rId5">
            <a:alphaModFix/>
          </a:blip>
          <a:stretch>
            <a:fillRect/>
          </a:stretch>
        </p:blipFill>
        <p:spPr>
          <a:xfrm>
            <a:off x="4691851" y="3115576"/>
            <a:ext cx="2458050" cy="1751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Key Success Factors</a:t>
            </a:r>
            <a:endParaRPr/>
          </a:p>
        </p:txBody>
      </p:sp>
      <p:sp>
        <p:nvSpPr>
          <p:cNvPr id="262" name="Google Shape;262;p42"/>
          <p:cNvSpPr txBox="1"/>
          <p:nvPr>
            <p:ph idx="1" type="body"/>
          </p:nvPr>
        </p:nvSpPr>
        <p:spPr>
          <a:xfrm>
            <a:off x="311700" y="1152475"/>
            <a:ext cx="3905400" cy="3416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000" u="sng">
                <a:solidFill>
                  <a:srgbClr val="1186C3"/>
                </a:solidFill>
                <a:latin typeface="Calibri"/>
                <a:ea typeface="Calibri"/>
                <a:cs typeface="Calibri"/>
                <a:sym typeface="Calibri"/>
              </a:rPr>
              <a:t>The ability to compete effectively depends on:</a:t>
            </a:r>
            <a:endParaRPr b="1" sz="2000" u="sng">
              <a:solidFill>
                <a:srgbClr val="1186C3"/>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600">
                <a:solidFill>
                  <a:srgbClr val="1186C3"/>
                </a:solidFill>
                <a:latin typeface="Calibri"/>
                <a:ea typeface="Calibri"/>
                <a:cs typeface="Calibri"/>
                <a:sym typeface="Calibri"/>
              </a:rPr>
              <a:t>●Ability to innovate.</a:t>
            </a:r>
            <a:endParaRPr sz="1600">
              <a:solidFill>
                <a:srgbClr val="1186C3"/>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600">
                <a:solidFill>
                  <a:srgbClr val="1186C3"/>
                </a:solidFill>
                <a:latin typeface="Calibri"/>
                <a:ea typeface="Calibri"/>
                <a:cs typeface="Calibri"/>
                <a:sym typeface="Calibri"/>
              </a:rPr>
              <a:t>●Security, updates, and support are critical factors</a:t>
            </a:r>
            <a:endParaRPr sz="1600">
              <a:solidFill>
                <a:srgbClr val="1186C3"/>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600">
                <a:solidFill>
                  <a:srgbClr val="1186C3"/>
                </a:solidFill>
                <a:latin typeface="Calibri"/>
                <a:ea typeface="Calibri"/>
                <a:cs typeface="Calibri"/>
                <a:sym typeface="Calibri"/>
              </a:rPr>
              <a:t>●Reputation and Brand Strength relative to competitors</a:t>
            </a:r>
            <a:endParaRPr sz="1600">
              <a:solidFill>
                <a:srgbClr val="1186C3"/>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600">
                <a:solidFill>
                  <a:srgbClr val="1186C3"/>
                </a:solidFill>
                <a:latin typeface="Calibri"/>
                <a:ea typeface="Calibri"/>
                <a:cs typeface="Calibri"/>
                <a:sym typeface="Calibri"/>
              </a:rPr>
              <a:t>●Offer a user-friendly interface to consumers.</a:t>
            </a:r>
            <a:endParaRPr sz="1600">
              <a:solidFill>
                <a:srgbClr val="1186C3"/>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600">
                <a:solidFill>
                  <a:srgbClr val="1186C3"/>
                </a:solidFill>
                <a:latin typeface="Calibri"/>
                <a:ea typeface="Calibri"/>
                <a:cs typeface="Calibri"/>
                <a:sym typeface="Calibri"/>
              </a:rPr>
              <a:t>●Compatibility and ubiquity are important. </a:t>
            </a:r>
            <a:endParaRPr sz="1600">
              <a:solidFill>
                <a:srgbClr val="1186C3"/>
              </a:solidFill>
              <a:latin typeface="Calibri"/>
              <a:ea typeface="Calibri"/>
              <a:cs typeface="Calibri"/>
              <a:sym typeface="Calibri"/>
            </a:endParaRPr>
          </a:p>
          <a:p>
            <a:pPr indent="0" lvl="0" marL="0" rtl="0" algn="l">
              <a:spcBef>
                <a:spcPts val="0"/>
              </a:spcBef>
              <a:spcAft>
                <a:spcPts val="1600"/>
              </a:spcAft>
              <a:buNone/>
            </a:pPr>
            <a:r>
              <a:t/>
            </a:r>
            <a:endParaRPr/>
          </a:p>
        </p:txBody>
      </p:sp>
      <p:pic>
        <p:nvPicPr>
          <p:cNvPr id="263" name="Google Shape;263;p42"/>
          <p:cNvPicPr preferRelativeResize="0"/>
          <p:nvPr/>
        </p:nvPicPr>
        <p:blipFill>
          <a:blip r:embed="rId3">
            <a:alphaModFix/>
          </a:blip>
          <a:stretch>
            <a:fillRect/>
          </a:stretch>
        </p:blipFill>
        <p:spPr>
          <a:xfrm>
            <a:off x="4278275" y="1703400"/>
            <a:ext cx="4622100" cy="19135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Key Success Factors</a:t>
            </a:r>
            <a:endParaRPr/>
          </a:p>
        </p:txBody>
      </p:sp>
      <p:sp>
        <p:nvSpPr>
          <p:cNvPr id="269" name="Google Shape;269;p43"/>
          <p:cNvSpPr txBox="1"/>
          <p:nvPr>
            <p:ph idx="1" type="body"/>
          </p:nvPr>
        </p:nvSpPr>
        <p:spPr>
          <a:xfrm>
            <a:off x="311700" y="1152475"/>
            <a:ext cx="4347600" cy="3416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600">
                <a:solidFill>
                  <a:srgbClr val="1186C3"/>
                </a:solidFill>
                <a:latin typeface="Calibri"/>
                <a:ea typeface="Calibri"/>
                <a:cs typeface="Calibri"/>
                <a:sym typeface="Calibri"/>
              </a:rPr>
              <a:t>●The frequency, size, format, quality and prominence of advertisements.</a:t>
            </a:r>
            <a:endParaRPr sz="1600">
              <a:solidFill>
                <a:srgbClr val="1186C3"/>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600">
                <a:solidFill>
                  <a:srgbClr val="1186C3"/>
                </a:solidFill>
                <a:latin typeface="Calibri"/>
                <a:ea typeface="Calibri"/>
                <a:cs typeface="Calibri"/>
                <a:sym typeface="Calibri"/>
              </a:rPr>
              <a:t>●Ability to attract, retain, and motivate talented employees.</a:t>
            </a:r>
            <a:endParaRPr sz="1600">
              <a:solidFill>
                <a:srgbClr val="1186C3"/>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600">
                <a:solidFill>
                  <a:srgbClr val="1186C3"/>
                </a:solidFill>
                <a:latin typeface="Calibri"/>
                <a:ea typeface="Calibri"/>
                <a:cs typeface="Calibri"/>
                <a:sym typeface="Calibri"/>
              </a:rPr>
              <a:t>●Ability to keep costs low and maintain gross/operating margins.</a:t>
            </a:r>
            <a:endParaRPr sz="1600">
              <a:solidFill>
                <a:srgbClr val="1186C3"/>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600">
                <a:solidFill>
                  <a:srgbClr val="1186C3"/>
                </a:solidFill>
                <a:latin typeface="Calibri"/>
                <a:ea typeface="Calibri"/>
                <a:cs typeface="Calibri"/>
                <a:sym typeface="Calibri"/>
              </a:rPr>
              <a:t>●Ability to comply with complex and evolving laws and regulations.</a:t>
            </a:r>
            <a:endParaRPr sz="1600">
              <a:solidFill>
                <a:srgbClr val="1186C3"/>
              </a:solidFill>
              <a:latin typeface="Calibri"/>
              <a:ea typeface="Calibri"/>
              <a:cs typeface="Calibri"/>
              <a:sym typeface="Calibri"/>
            </a:endParaRPr>
          </a:p>
          <a:p>
            <a:pPr indent="0" lvl="0" marL="0" rtl="0" algn="l">
              <a:spcBef>
                <a:spcPts val="0"/>
              </a:spcBef>
              <a:spcAft>
                <a:spcPts val="1600"/>
              </a:spcAft>
              <a:buNone/>
            </a:pPr>
            <a:r>
              <a:t/>
            </a:r>
            <a:endParaRPr/>
          </a:p>
        </p:txBody>
      </p:sp>
      <p:pic>
        <p:nvPicPr>
          <p:cNvPr id="270" name="Google Shape;270;p43"/>
          <p:cNvPicPr preferRelativeResize="0"/>
          <p:nvPr/>
        </p:nvPicPr>
        <p:blipFill>
          <a:blip r:embed="rId3">
            <a:alphaModFix/>
          </a:blip>
          <a:stretch>
            <a:fillRect/>
          </a:stretch>
        </p:blipFill>
        <p:spPr>
          <a:xfrm>
            <a:off x="4811700" y="1170125"/>
            <a:ext cx="4179900" cy="310854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Presenters:</a:t>
            </a:r>
            <a:endParaRPr/>
          </a:p>
        </p:txBody>
      </p:sp>
      <p:sp>
        <p:nvSpPr>
          <p:cNvPr id="139" name="Google Shape;139;p26"/>
          <p:cNvSpPr txBox="1"/>
          <p:nvPr/>
        </p:nvSpPr>
        <p:spPr>
          <a:xfrm>
            <a:off x="1926863" y="1252150"/>
            <a:ext cx="1254900" cy="3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Nina Wong</a:t>
            </a:r>
            <a:endParaRPr/>
          </a:p>
        </p:txBody>
      </p:sp>
      <p:sp>
        <p:nvSpPr>
          <p:cNvPr id="140" name="Google Shape;140;p26"/>
          <p:cNvSpPr txBox="1"/>
          <p:nvPr/>
        </p:nvSpPr>
        <p:spPr>
          <a:xfrm>
            <a:off x="209650" y="3601675"/>
            <a:ext cx="1714500" cy="50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Industry Overview</a:t>
            </a:r>
            <a:endParaRPr/>
          </a:p>
        </p:txBody>
      </p:sp>
      <p:sp>
        <p:nvSpPr>
          <p:cNvPr id="141" name="Google Shape;141;p26"/>
          <p:cNvSpPr txBox="1"/>
          <p:nvPr/>
        </p:nvSpPr>
        <p:spPr>
          <a:xfrm>
            <a:off x="212388" y="1252150"/>
            <a:ext cx="1254900" cy="3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Nick Chen</a:t>
            </a:r>
            <a:endParaRPr/>
          </a:p>
        </p:txBody>
      </p:sp>
      <p:sp>
        <p:nvSpPr>
          <p:cNvPr id="142" name="Google Shape;142;p26"/>
          <p:cNvSpPr txBox="1"/>
          <p:nvPr/>
        </p:nvSpPr>
        <p:spPr>
          <a:xfrm>
            <a:off x="1845950" y="3601675"/>
            <a:ext cx="1714500" cy="50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Industry Overview</a:t>
            </a:r>
            <a:endParaRPr/>
          </a:p>
        </p:txBody>
      </p:sp>
      <p:pic>
        <p:nvPicPr>
          <p:cNvPr id="143" name="Google Shape;143;p26"/>
          <p:cNvPicPr preferRelativeResize="0"/>
          <p:nvPr/>
        </p:nvPicPr>
        <p:blipFill rotWithShape="1">
          <a:blip r:embed="rId3">
            <a:alphaModFix/>
          </a:blip>
          <a:srcRect b="0" l="25496" r="28239" t="2028"/>
          <a:stretch/>
        </p:blipFill>
        <p:spPr>
          <a:xfrm>
            <a:off x="1891375" y="1653225"/>
            <a:ext cx="1574421" cy="1917272"/>
          </a:xfrm>
          <a:prstGeom prst="rect">
            <a:avLst/>
          </a:prstGeom>
          <a:noFill/>
          <a:ln>
            <a:noFill/>
          </a:ln>
        </p:spPr>
      </p:pic>
      <p:sp>
        <p:nvSpPr>
          <p:cNvPr id="144" name="Google Shape;144;p26"/>
          <p:cNvSpPr txBox="1"/>
          <p:nvPr/>
        </p:nvSpPr>
        <p:spPr>
          <a:xfrm>
            <a:off x="3944538" y="1252150"/>
            <a:ext cx="1254900" cy="3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Lewis Chiang</a:t>
            </a:r>
            <a:endParaRPr/>
          </a:p>
        </p:txBody>
      </p:sp>
      <p:sp>
        <p:nvSpPr>
          <p:cNvPr id="145" name="Google Shape;145;p26"/>
          <p:cNvSpPr txBox="1"/>
          <p:nvPr/>
        </p:nvSpPr>
        <p:spPr>
          <a:xfrm>
            <a:off x="5962213" y="1252150"/>
            <a:ext cx="1254900" cy="3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Erica Ku</a:t>
            </a:r>
            <a:endParaRPr/>
          </a:p>
        </p:txBody>
      </p:sp>
      <p:sp>
        <p:nvSpPr>
          <p:cNvPr id="146" name="Google Shape;146;p26"/>
          <p:cNvSpPr txBox="1"/>
          <p:nvPr/>
        </p:nvSpPr>
        <p:spPr>
          <a:xfrm>
            <a:off x="7676713" y="1252150"/>
            <a:ext cx="1254900" cy="3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John Wei</a:t>
            </a:r>
            <a:endParaRPr/>
          </a:p>
        </p:txBody>
      </p:sp>
      <p:pic>
        <p:nvPicPr>
          <p:cNvPr id="147" name="Google Shape;147;p26"/>
          <p:cNvPicPr preferRelativeResize="0"/>
          <p:nvPr/>
        </p:nvPicPr>
        <p:blipFill rotWithShape="1">
          <a:blip r:embed="rId4">
            <a:alphaModFix/>
          </a:blip>
          <a:srcRect b="0" l="4879" r="0" t="4879"/>
          <a:stretch/>
        </p:blipFill>
        <p:spPr>
          <a:xfrm>
            <a:off x="5770825" y="1684400"/>
            <a:ext cx="1368474" cy="1917276"/>
          </a:xfrm>
          <a:prstGeom prst="rect">
            <a:avLst/>
          </a:prstGeom>
          <a:noFill/>
          <a:ln>
            <a:noFill/>
          </a:ln>
        </p:spPr>
      </p:pic>
      <p:sp>
        <p:nvSpPr>
          <p:cNvPr id="148" name="Google Shape;148;p26"/>
          <p:cNvSpPr txBox="1"/>
          <p:nvPr/>
        </p:nvSpPr>
        <p:spPr>
          <a:xfrm>
            <a:off x="5729700" y="3601675"/>
            <a:ext cx="1714500" cy="50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Facebook</a:t>
            </a:r>
            <a:endParaRPr/>
          </a:p>
        </p:txBody>
      </p:sp>
      <p:pic>
        <p:nvPicPr>
          <p:cNvPr id="149" name="Google Shape;149;p26"/>
          <p:cNvPicPr preferRelativeResize="0"/>
          <p:nvPr/>
        </p:nvPicPr>
        <p:blipFill>
          <a:blip r:embed="rId5">
            <a:alphaModFix/>
          </a:blip>
          <a:stretch>
            <a:fillRect/>
          </a:stretch>
        </p:blipFill>
        <p:spPr>
          <a:xfrm>
            <a:off x="7354475" y="1684400"/>
            <a:ext cx="1574425" cy="1917275"/>
          </a:xfrm>
          <a:prstGeom prst="rect">
            <a:avLst/>
          </a:prstGeom>
          <a:noFill/>
          <a:ln>
            <a:noFill/>
          </a:ln>
        </p:spPr>
      </p:pic>
      <p:sp>
        <p:nvSpPr>
          <p:cNvPr id="150" name="Google Shape;150;p26"/>
          <p:cNvSpPr txBox="1"/>
          <p:nvPr/>
        </p:nvSpPr>
        <p:spPr>
          <a:xfrm>
            <a:off x="7284438" y="3601675"/>
            <a:ext cx="1714500" cy="50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Weibo</a:t>
            </a:r>
            <a:endParaRPr/>
          </a:p>
        </p:txBody>
      </p:sp>
      <p:pic>
        <p:nvPicPr>
          <p:cNvPr id="151" name="Google Shape;151;p26"/>
          <p:cNvPicPr preferRelativeResize="0"/>
          <p:nvPr/>
        </p:nvPicPr>
        <p:blipFill>
          <a:blip r:embed="rId6">
            <a:alphaModFix/>
          </a:blip>
          <a:stretch>
            <a:fillRect/>
          </a:stretch>
        </p:blipFill>
        <p:spPr>
          <a:xfrm>
            <a:off x="3686100" y="1679651"/>
            <a:ext cx="1864450" cy="1917275"/>
          </a:xfrm>
          <a:prstGeom prst="rect">
            <a:avLst/>
          </a:prstGeom>
          <a:noFill/>
          <a:ln>
            <a:noFill/>
          </a:ln>
        </p:spPr>
      </p:pic>
      <p:sp>
        <p:nvSpPr>
          <p:cNvPr id="152" name="Google Shape;152;p26"/>
          <p:cNvSpPr txBox="1"/>
          <p:nvPr/>
        </p:nvSpPr>
        <p:spPr>
          <a:xfrm>
            <a:off x="3747050" y="3654525"/>
            <a:ext cx="1714500" cy="3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Twitter</a:t>
            </a:r>
            <a:endParaRPr/>
          </a:p>
        </p:txBody>
      </p:sp>
      <p:pic>
        <p:nvPicPr>
          <p:cNvPr id="153" name="Google Shape;153;p26"/>
          <p:cNvPicPr preferRelativeResize="0"/>
          <p:nvPr/>
        </p:nvPicPr>
        <p:blipFill>
          <a:blip r:embed="rId7">
            <a:alphaModFix/>
          </a:blip>
          <a:stretch>
            <a:fillRect/>
          </a:stretch>
        </p:blipFill>
        <p:spPr>
          <a:xfrm>
            <a:off x="96650" y="1658925"/>
            <a:ext cx="1574425" cy="19058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Fastest growing social media platform in 2020</a:t>
            </a:r>
            <a:endParaRPr/>
          </a:p>
        </p:txBody>
      </p:sp>
      <p:pic>
        <p:nvPicPr>
          <p:cNvPr id="276" name="Google Shape;276;p44"/>
          <p:cNvPicPr preferRelativeResize="0"/>
          <p:nvPr/>
        </p:nvPicPr>
        <p:blipFill rotWithShape="1">
          <a:blip r:embed="rId3">
            <a:alphaModFix/>
          </a:blip>
          <a:srcRect b="0" l="0" r="30060" t="0"/>
          <a:stretch/>
        </p:blipFill>
        <p:spPr>
          <a:xfrm>
            <a:off x="5108400" y="1509000"/>
            <a:ext cx="3838350" cy="2919675"/>
          </a:xfrm>
          <a:prstGeom prst="rect">
            <a:avLst/>
          </a:prstGeom>
          <a:noFill/>
          <a:ln>
            <a:noFill/>
          </a:ln>
        </p:spPr>
      </p:pic>
      <p:sp>
        <p:nvSpPr>
          <p:cNvPr id="277" name="Google Shape;277;p44"/>
          <p:cNvSpPr txBox="1"/>
          <p:nvPr/>
        </p:nvSpPr>
        <p:spPr>
          <a:xfrm>
            <a:off x="575425" y="1571825"/>
            <a:ext cx="3262800" cy="20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Why </a:t>
            </a:r>
            <a:r>
              <a:rPr lang="en"/>
              <a:t>TikTok</a:t>
            </a:r>
            <a:r>
              <a:rPr lang="en"/>
              <a:t> so successful?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is the future of social media?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is the risk of social media?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45"/>
          <p:cNvPicPr preferRelativeResize="0"/>
          <p:nvPr/>
        </p:nvPicPr>
        <p:blipFill>
          <a:blip r:embed="rId3">
            <a:alphaModFix/>
          </a:blip>
          <a:stretch>
            <a:fillRect/>
          </a:stretch>
        </p:blipFill>
        <p:spPr>
          <a:xfrm>
            <a:off x="0" y="17859"/>
            <a:ext cx="9144000" cy="510778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46"/>
          <p:cNvPicPr preferRelativeResize="0"/>
          <p:nvPr/>
        </p:nvPicPr>
        <p:blipFill rotWithShape="1">
          <a:blip r:embed="rId3">
            <a:alphaModFix/>
          </a:blip>
          <a:srcRect b="3589" l="1947" r="3507" t="3179"/>
          <a:stretch/>
        </p:blipFill>
        <p:spPr>
          <a:xfrm>
            <a:off x="1776175" y="826425"/>
            <a:ext cx="5501075" cy="4156725"/>
          </a:xfrm>
          <a:prstGeom prst="rect">
            <a:avLst/>
          </a:prstGeom>
          <a:noFill/>
          <a:ln>
            <a:noFill/>
          </a:ln>
        </p:spPr>
      </p:pic>
      <p:sp>
        <p:nvSpPr>
          <p:cNvPr id="288" name="Google Shape;288;p46"/>
          <p:cNvSpPr txBox="1"/>
          <p:nvPr/>
        </p:nvSpPr>
        <p:spPr>
          <a:xfrm>
            <a:off x="283700" y="222025"/>
            <a:ext cx="8769900" cy="117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t>Number of Worldwide Internet Users from 2009-2020 by region (in millions)</a:t>
            </a:r>
            <a:endParaRPr sz="22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47"/>
          <p:cNvPicPr preferRelativeResize="0"/>
          <p:nvPr/>
        </p:nvPicPr>
        <p:blipFill>
          <a:blip r:embed="rId3">
            <a:alphaModFix/>
          </a:blip>
          <a:stretch>
            <a:fillRect/>
          </a:stretch>
        </p:blipFill>
        <p:spPr>
          <a:xfrm>
            <a:off x="37775" y="0"/>
            <a:ext cx="9068442" cy="51434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48"/>
          <p:cNvPicPr preferRelativeResize="0"/>
          <p:nvPr/>
        </p:nvPicPr>
        <p:blipFill>
          <a:blip r:embed="rId3">
            <a:alphaModFix/>
          </a:blip>
          <a:stretch>
            <a:fillRect/>
          </a:stretch>
        </p:blipFill>
        <p:spPr>
          <a:xfrm>
            <a:off x="18950" y="0"/>
            <a:ext cx="9106099" cy="51435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49"/>
          <p:cNvPicPr preferRelativeResize="0"/>
          <p:nvPr/>
        </p:nvPicPr>
        <p:blipFill>
          <a:blip r:embed="rId3">
            <a:alphaModFix/>
          </a:blip>
          <a:stretch>
            <a:fillRect/>
          </a:stretch>
        </p:blipFill>
        <p:spPr>
          <a:xfrm>
            <a:off x="38675" y="21750"/>
            <a:ext cx="9066650" cy="509999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50"/>
          <p:cNvPicPr preferRelativeResize="0"/>
          <p:nvPr/>
        </p:nvPicPr>
        <p:blipFill>
          <a:blip r:embed="rId3">
            <a:alphaModFix/>
          </a:blip>
          <a:stretch>
            <a:fillRect/>
          </a:stretch>
        </p:blipFill>
        <p:spPr>
          <a:xfrm>
            <a:off x="34375" y="37063"/>
            <a:ext cx="9075251" cy="50693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51"/>
          <p:cNvPicPr preferRelativeResize="0"/>
          <p:nvPr/>
        </p:nvPicPr>
        <p:blipFill>
          <a:blip r:embed="rId3">
            <a:alphaModFix/>
          </a:blip>
          <a:stretch>
            <a:fillRect/>
          </a:stretch>
        </p:blipFill>
        <p:spPr>
          <a:xfrm>
            <a:off x="-9" y="0"/>
            <a:ext cx="4022167" cy="5143498"/>
          </a:xfrm>
          <a:prstGeom prst="rect">
            <a:avLst/>
          </a:prstGeom>
          <a:noFill/>
          <a:ln>
            <a:noFill/>
          </a:ln>
        </p:spPr>
      </p:pic>
      <p:sp>
        <p:nvSpPr>
          <p:cNvPr id="314" name="Google Shape;314;p51"/>
          <p:cNvSpPr txBox="1"/>
          <p:nvPr/>
        </p:nvSpPr>
        <p:spPr>
          <a:xfrm>
            <a:off x="4465100" y="1418475"/>
            <a:ext cx="3540000" cy="2602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Facebook is the most used social media platform with almost 2.5 million users alone</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
              <a:t>Facebook owns three other largest social media/messaging services (Messenger, WhatsApp, and Instagram)</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
              <a:t>Tencent, a Chinese company, owns </a:t>
            </a:r>
            <a:r>
              <a:rPr lang="en">
                <a:highlight>
                  <a:srgbClr val="FFFFFF"/>
                </a:highlight>
              </a:rPr>
              <a:t>WeChat, Qzone and QQ</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5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53"/>
          <p:cNvPicPr preferRelativeResize="0"/>
          <p:nvPr/>
        </p:nvPicPr>
        <p:blipFill>
          <a:blip r:embed="rId3">
            <a:alphaModFix/>
          </a:blip>
          <a:stretch>
            <a:fillRect/>
          </a:stretch>
        </p:blipFill>
        <p:spPr>
          <a:xfrm>
            <a:off x="37946" y="0"/>
            <a:ext cx="9106061" cy="51435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27"/>
          <p:cNvPicPr preferRelativeResize="0"/>
          <p:nvPr/>
        </p:nvPicPr>
        <p:blipFill>
          <a:blip r:embed="rId3">
            <a:alphaModFix/>
          </a:blip>
          <a:stretch>
            <a:fillRect/>
          </a:stretch>
        </p:blipFill>
        <p:spPr>
          <a:xfrm>
            <a:off x="-2725" y="-1527"/>
            <a:ext cx="9144000" cy="51450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54"/>
          <p:cNvPicPr preferRelativeResize="0"/>
          <p:nvPr/>
        </p:nvPicPr>
        <p:blipFill>
          <a:blip r:embed="rId3">
            <a:alphaModFix/>
          </a:blip>
          <a:stretch>
            <a:fillRect/>
          </a:stretch>
        </p:blipFill>
        <p:spPr>
          <a:xfrm>
            <a:off x="6341" y="0"/>
            <a:ext cx="9131315" cy="51434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55"/>
          <p:cNvPicPr preferRelativeResize="0"/>
          <p:nvPr/>
        </p:nvPicPr>
        <p:blipFill>
          <a:blip r:embed="rId3">
            <a:alphaModFix/>
          </a:blip>
          <a:stretch>
            <a:fillRect/>
          </a:stretch>
        </p:blipFill>
        <p:spPr>
          <a:xfrm>
            <a:off x="12665" y="0"/>
            <a:ext cx="9118669" cy="51434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56"/>
          <p:cNvPicPr preferRelativeResize="0"/>
          <p:nvPr/>
        </p:nvPicPr>
        <p:blipFill>
          <a:blip r:embed="rId3">
            <a:alphaModFix/>
          </a:blip>
          <a:stretch>
            <a:fillRect/>
          </a:stretch>
        </p:blipFill>
        <p:spPr>
          <a:xfrm>
            <a:off x="31531" y="0"/>
            <a:ext cx="9080941" cy="514350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57"/>
          <p:cNvPicPr preferRelativeResize="0"/>
          <p:nvPr/>
        </p:nvPicPr>
        <p:blipFill>
          <a:blip r:embed="rId3">
            <a:alphaModFix/>
          </a:blip>
          <a:stretch>
            <a:fillRect/>
          </a:stretch>
        </p:blipFill>
        <p:spPr>
          <a:xfrm>
            <a:off x="44022" y="0"/>
            <a:ext cx="9055955"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5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 Block</a:t>
            </a:r>
            <a:endParaRPr/>
          </a:p>
        </p:txBody>
      </p:sp>
      <p:sp>
        <p:nvSpPr>
          <p:cNvPr id="355" name="Google Shape;355;p59"/>
          <p:cNvSpPr txBox="1"/>
          <p:nvPr>
            <p:ph idx="1" type="body"/>
          </p:nvPr>
        </p:nvSpPr>
        <p:spPr>
          <a:xfrm>
            <a:off x="311700" y="1017725"/>
            <a:ext cx="5933100" cy="3920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chemeClr val="dk1"/>
                </a:solidFill>
              </a:rPr>
              <a:t>According to the 2020 PageFair Adblock Report, </a:t>
            </a:r>
            <a:r>
              <a:rPr lang="en" sz="1400">
                <a:solidFill>
                  <a:srgbClr val="000000"/>
                </a:solidFill>
              </a:rPr>
              <a:t>a</a:t>
            </a:r>
            <a:r>
              <a:rPr lang="en" sz="1400">
                <a:solidFill>
                  <a:srgbClr val="000000"/>
                </a:solidFill>
              </a:rPr>
              <a:t>s of the</a:t>
            </a:r>
            <a:r>
              <a:rPr lang="en" sz="1400">
                <a:solidFill>
                  <a:srgbClr val="000000"/>
                </a:solidFill>
              </a:rPr>
              <a:t> end of December 2019:</a:t>
            </a:r>
            <a:endParaRPr sz="1400">
              <a:solidFill>
                <a:srgbClr val="000000"/>
              </a:solidFill>
            </a:endParaRPr>
          </a:p>
          <a:p>
            <a:pPr indent="0" lvl="0" marL="0" rtl="0" algn="l">
              <a:lnSpc>
                <a:spcPct val="100000"/>
              </a:lnSpc>
              <a:spcBef>
                <a:spcPts val="0"/>
              </a:spcBef>
              <a:spcAft>
                <a:spcPts val="0"/>
              </a:spcAft>
              <a:buNone/>
            </a:pPr>
            <a:r>
              <a:t/>
            </a:r>
            <a:endParaRPr sz="1400">
              <a:solidFill>
                <a:srgbClr val="000000"/>
              </a:solidFill>
            </a:endParaRPr>
          </a:p>
          <a:p>
            <a:pPr indent="-317500" lvl="0" marL="457200" rtl="0" algn="l">
              <a:lnSpc>
                <a:spcPct val="100000"/>
              </a:lnSpc>
              <a:spcBef>
                <a:spcPts val="0"/>
              </a:spcBef>
              <a:spcAft>
                <a:spcPts val="0"/>
              </a:spcAft>
              <a:buClr>
                <a:srgbClr val="000000"/>
              </a:buClr>
              <a:buSzPts val="1400"/>
              <a:buChar char="●"/>
            </a:pPr>
            <a:r>
              <a:rPr lang="en" sz="1400">
                <a:solidFill>
                  <a:srgbClr val="000000"/>
                </a:solidFill>
              </a:rPr>
              <a:t>Approx. 527 million people were using mobile browsers that block ads by default which is a 64% increase from December 2016</a:t>
            </a:r>
            <a:endParaRPr sz="1400">
              <a:solidFill>
                <a:srgbClr val="000000"/>
              </a:solidFill>
            </a:endParaRPr>
          </a:p>
          <a:p>
            <a:pPr indent="-317500" lvl="0" marL="457200" rtl="0" algn="l">
              <a:lnSpc>
                <a:spcPct val="100000"/>
              </a:lnSpc>
              <a:spcBef>
                <a:spcPts val="0"/>
              </a:spcBef>
              <a:spcAft>
                <a:spcPts val="0"/>
              </a:spcAft>
              <a:buClr>
                <a:srgbClr val="000000"/>
              </a:buClr>
              <a:buSzPts val="1400"/>
              <a:buChar char="●"/>
            </a:pPr>
            <a:r>
              <a:rPr lang="en" sz="1400">
                <a:solidFill>
                  <a:srgbClr val="000000"/>
                </a:solidFill>
              </a:rPr>
              <a:t>Approx. 236 million people were blocking ads on desktops which is a 16% decline from December 2016 because users spend more time on their mobile devices </a:t>
            </a:r>
            <a:endParaRPr sz="1400">
              <a:solidFill>
                <a:srgbClr val="000000"/>
              </a:solidFill>
            </a:endParaRPr>
          </a:p>
          <a:p>
            <a:pPr indent="-317500" lvl="1" marL="914400" rtl="0" algn="l">
              <a:lnSpc>
                <a:spcPct val="100000"/>
              </a:lnSpc>
              <a:spcBef>
                <a:spcPts val="0"/>
              </a:spcBef>
              <a:spcAft>
                <a:spcPts val="0"/>
              </a:spcAft>
              <a:buClr>
                <a:srgbClr val="000000"/>
              </a:buClr>
              <a:buSzPts val="1400"/>
              <a:buChar char="○"/>
            </a:pPr>
            <a:r>
              <a:rPr lang="en">
                <a:solidFill>
                  <a:srgbClr val="000000"/>
                </a:solidFill>
              </a:rPr>
              <a:t>T</a:t>
            </a:r>
            <a:r>
              <a:rPr lang="en" sz="1400">
                <a:solidFill>
                  <a:srgbClr val="000000"/>
                </a:solidFill>
              </a:rPr>
              <a:t>otal of over 763 million global devices blocking ads</a:t>
            </a:r>
            <a:endParaRPr sz="1400">
              <a:solidFill>
                <a:srgbClr val="000000"/>
              </a:solidFill>
            </a:endParaRPr>
          </a:p>
          <a:p>
            <a:pPr indent="0" lvl="0" marL="0" rtl="0" algn="l">
              <a:lnSpc>
                <a:spcPct val="100000"/>
              </a:lnSpc>
              <a:spcBef>
                <a:spcPts val="0"/>
              </a:spcBef>
              <a:spcAft>
                <a:spcPts val="0"/>
              </a:spcAft>
              <a:buNone/>
            </a:pPr>
            <a:r>
              <a:t/>
            </a:r>
            <a:endParaRPr>
              <a:solidFill>
                <a:srgbClr val="000000"/>
              </a:solidFill>
            </a:endParaRPr>
          </a:p>
          <a:p>
            <a:pPr indent="-317500" lvl="0" marL="457200" rtl="0" algn="l">
              <a:lnSpc>
                <a:spcPct val="100000"/>
              </a:lnSpc>
              <a:spcBef>
                <a:spcPts val="0"/>
              </a:spcBef>
              <a:spcAft>
                <a:spcPts val="0"/>
              </a:spcAft>
              <a:buClr>
                <a:srgbClr val="000000"/>
              </a:buClr>
              <a:buSzPts val="1400"/>
              <a:buChar char="●"/>
            </a:pPr>
            <a:r>
              <a:rPr lang="en" sz="1400">
                <a:solidFill>
                  <a:srgbClr val="000000"/>
                </a:solidFill>
              </a:rPr>
              <a:t>69% of global ad blocking is on mobile phones</a:t>
            </a:r>
            <a:endParaRPr sz="1400">
              <a:solidFill>
                <a:srgbClr val="000000"/>
              </a:solidFill>
            </a:endParaRPr>
          </a:p>
          <a:p>
            <a:pPr indent="0" lvl="0" marL="457200" rtl="0" algn="l">
              <a:lnSpc>
                <a:spcPct val="100000"/>
              </a:lnSpc>
              <a:spcBef>
                <a:spcPts val="0"/>
              </a:spcBef>
              <a:spcAft>
                <a:spcPts val="0"/>
              </a:spcAft>
              <a:buNone/>
            </a:pPr>
            <a:r>
              <a:t/>
            </a:r>
            <a:endParaRPr sz="1400">
              <a:solidFill>
                <a:srgbClr val="000000"/>
              </a:solidFill>
            </a:endParaRPr>
          </a:p>
          <a:p>
            <a:pPr indent="-317500" lvl="0" marL="457200" rtl="0" algn="l">
              <a:lnSpc>
                <a:spcPct val="100000"/>
              </a:lnSpc>
              <a:spcBef>
                <a:spcPts val="0"/>
              </a:spcBef>
              <a:spcAft>
                <a:spcPts val="0"/>
              </a:spcAft>
              <a:buClr>
                <a:srgbClr val="000000"/>
              </a:buClr>
              <a:buSzPts val="1400"/>
              <a:buChar char="●"/>
            </a:pPr>
            <a:r>
              <a:rPr lang="en" sz="1400">
                <a:solidFill>
                  <a:srgbClr val="000000"/>
                </a:solidFill>
              </a:rPr>
              <a:t>Billions in revenue is generated by top US publishers from Acceptable Ads</a:t>
            </a:r>
            <a:endParaRPr sz="1400">
              <a:solidFill>
                <a:srgbClr val="000000"/>
              </a:solidFill>
            </a:endParaRPr>
          </a:p>
          <a:p>
            <a:pPr indent="-317500" lvl="1" marL="914400" rtl="0" algn="l">
              <a:lnSpc>
                <a:spcPct val="100000"/>
              </a:lnSpc>
              <a:spcBef>
                <a:spcPts val="0"/>
              </a:spcBef>
              <a:spcAft>
                <a:spcPts val="0"/>
              </a:spcAft>
              <a:buClr>
                <a:srgbClr val="000000"/>
              </a:buClr>
              <a:buSzPts val="1400"/>
              <a:buChar char="○"/>
            </a:pPr>
            <a:r>
              <a:rPr lang="en">
                <a:solidFill>
                  <a:srgbClr val="000000"/>
                </a:solidFill>
              </a:rPr>
              <a:t>With Acceptable Ads, </a:t>
            </a:r>
            <a:r>
              <a:rPr lang="en" sz="1400">
                <a:solidFill>
                  <a:srgbClr val="000000"/>
                </a:solidFill>
              </a:rPr>
              <a:t>many mainstream ad blockers are </a:t>
            </a:r>
            <a:r>
              <a:rPr lang="en">
                <a:solidFill>
                  <a:srgbClr val="000000"/>
                </a:solidFill>
              </a:rPr>
              <a:t>using</a:t>
            </a:r>
            <a:r>
              <a:rPr lang="en" sz="1400">
                <a:solidFill>
                  <a:srgbClr val="000000"/>
                </a:solidFill>
              </a:rPr>
              <a:t> “ad filters” which allow publishers to show light, more respectful ads to users who opt-</a:t>
            </a:r>
            <a:r>
              <a:rPr lang="en">
                <a:solidFill>
                  <a:srgbClr val="000000"/>
                </a:solidFill>
              </a:rPr>
              <a:t>in</a:t>
            </a:r>
            <a:endParaRPr sz="1400">
              <a:solidFill>
                <a:srgbClr val="000000"/>
              </a:solidFill>
            </a:endParaRPr>
          </a:p>
        </p:txBody>
      </p:sp>
      <p:pic>
        <p:nvPicPr>
          <p:cNvPr id="356" name="Google Shape;356;p59"/>
          <p:cNvPicPr preferRelativeResize="0"/>
          <p:nvPr/>
        </p:nvPicPr>
        <p:blipFill rotWithShape="1">
          <a:blip r:embed="rId3">
            <a:alphaModFix/>
          </a:blip>
          <a:srcRect b="3254" l="8436" r="7867" t="9026"/>
          <a:stretch/>
        </p:blipFill>
        <p:spPr>
          <a:xfrm>
            <a:off x="6406850" y="71000"/>
            <a:ext cx="2126975" cy="5001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p60"/>
          <p:cNvPicPr preferRelativeResize="0"/>
          <p:nvPr/>
        </p:nvPicPr>
        <p:blipFill>
          <a:blip r:embed="rId3">
            <a:alphaModFix/>
          </a:blip>
          <a:stretch>
            <a:fillRect/>
          </a:stretch>
        </p:blipFill>
        <p:spPr>
          <a:xfrm>
            <a:off x="152400" y="152400"/>
            <a:ext cx="8787079" cy="4838700"/>
          </a:xfrm>
          <a:prstGeom prst="rect">
            <a:avLst/>
          </a:prstGeom>
          <a:noFill/>
          <a:ln>
            <a:noFill/>
          </a:ln>
        </p:spPr>
      </p:pic>
      <p:sp>
        <p:nvSpPr>
          <p:cNvPr id="362" name="Google Shape;362;p60"/>
          <p:cNvSpPr txBox="1"/>
          <p:nvPr/>
        </p:nvSpPr>
        <p:spPr>
          <a:xfrm>
            <a:off x="479375" y="557100"/>
            <a:ext cx="4366200" cy="2746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60"/>
          <p:cNvSpPr txBox="1"/>
          <p:nvPr/>
        </p:nvSpPr>
        <p:spPr>
          <a:xfrm flipH="1">
            <a:off x="4571925" y="346750"/>
            <a:ext cx="623400" cy="2746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60"/>
          <p:cNvSpPr txBox="1"/>
          <p:nvPr/>
        </p:nvSpPr>
        <p:spPr>
          <a:xfrm flipH="1">
            <a:off x="4491150" y="437425"/>
            <a:ext cx="1727700" cy="1700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60"/>
          <p:cNvSpPr txBox="1"/>
          <p:nvPr/>
        </p:nvSpPr>
        <p:spPr>
          <a:xfrm flipH="1">
            <a:off x="5291350" y="97500"/>
            <a:ext cx="1727700" cy="1700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60"/>
          <p:cNvSpPr txBox="1"/>
          <p:nvPr/>
        </p:nvSpPr>
        <p:spPr>
          <a:xfrm>
            <a:off x="362775" y="220250"/>
            <a:ext cx="4209300" cy="27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60"/>
          <p:cNvSpPr txBox="1"/>
          <p:nvPr/>
        </p:nvSpPr>
        <p:spPr>
          <a:xfrm>
            <a:off x="362775" y="437425"/>
            <a:ext cx="5519100" cy="18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Mobile Ad Block Users</a:t>
            </a:r>
            <a:endParaRPr sz="2800"/>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Over twice as many people are using adblock on mobile devices than desktop users</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Growth is due to mobile web browsers that block ads by default particularly in Asia</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61"/>
          <p:cNvPicPr preferRelativeResize="0"/>
          <p:nvPr/>
        </p:nvPicPr>
        <p:blipFill>
          <a:blip r:embed="rId3">
            <a:alphaModFix/>
          </a:blip>
          <a:stretch>
            <a:fillRect/>
          </a:stretch>
        </p:blipFill>
        <p:spPr>
          <a:xfrm>
            <a:off x="338225" y="223100"/>
            <a:ext cx="2861263" cy="2524650"/>
          </a:xfrm>
          <a:prstGeom prst="rect">
            <a:avLst/>
          </a:prstGeom>
          <a:noFill/>
          <a:ln>
            <a:noFill/>
          </a:ln>
        </p:spPr>
      </p:pic>
      <p:pic>
        <p:nvPicPr>
          <p:cNvPr id="373" name="Google Shape;373;p61"/>
          <p:cNvPicPr preferRelativeResize="0"/>
          <p:nvPr/>
        </p:nvPicPr>
        <p:blipFill>
          <a:blip r:embed="rId4">
            <a:alphaModFix/>
          </a:blip>
          <a:stretch>
            <a:fillRect/>
          </a:stretch>
        </p:blipFill>
        <p:spPr>
          <a:xfrm>
            <a:off x="3288475" y="427425"/>
            <a:ext cx="5779324" cy="2115991"/>
          </a:xfrm>
          <a:prstGeom prst="rect">
            <a:avLst/>
          </a:prstGeom>
          <a:noFill/>
          <a:ln>
            <a:noFill/>
          </a:ln>
        </p:spPr>
      </p:pic>
      <p:pic>
        <p:nvPicPr>
          <p:cNvPr id="374" name="Google Shape;374;p61"/>
          <p:cNvPicPr preferRelativeResize="0"/>
          <p:nvPr/>
        </p:nvPicPr>
        <p:blipFill>
          <a:blip r:embed="rId5">
            <a:alphaModFix/>
          </a:blip>
          <a:stretch>
            <a:fillRect/>
          </a:stretch>
        </p:blipFill>
        <p:spPr>
          <a:xfrm>
            <a:off x="0" y="2962975"/>
            <a:ext cx="6180774" cy="1852675"/>
          </a:xfrm>
          <a:prstGeom prst="rect">
            <a:avLst/>
          </a:prstGeom>
          <a:noFill/>
          <a:ln>
            <a:noFill/>
          </a:ln>
        </p:spPr>
      </p:pic>
      <p:pic>
        <p:nvPicPr>
          <p:cNvPr id="375" name="Google Shape;375;p61"/>
          <p:cNvPicPr preferRelativeResize="0"/>
          <p:nvPr/>
        </p:nvPicPr>
        <p:blipFill rotWithShape="1">
          <a:blip r:embed="rId6">
            <a:alphaModFix/>
          </a:blip>
          <a:srcRect b="0" l="7711" r="8099" t="0"/>
          <a:stretch/>
        </p:blipFill>
        <p:spPr>
          <a:xfrm>
            <a:off x="6046525" y="2962974"/>
            <a:ext cx="3097475" cy="16104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62"/>
          <p:cNvPicPr preferRelativeResize="0"/>
          <p:nvPr/>
        </p:nvPicPr>
        <p:blipFill>
          <a:blip r:embed="rId3">
            <a:alphaModFix/>
          </a:blip>
          <a:stretch>
            <a:fillRect/>
          </a:stretch>
        </p:blipFill>
        <p:spPr>
          <a:xfrm>
            <a:off x="0" y="21425"/>
            <a:ext cx="9144000" cy="510062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 Blocker User Demographics</a:t>
            </a:r>
            <a:endParaRPr/>
          </a:p>
        </p:txBody>
      </p:sp>
      <p:pic>
        <p:nvPicPr>
          <p:cNvPr id="386" name="Google Shape;386;p63"/>
          <p:cNvPicPr preferRelativeResize="0"/>
          <p:nvPr/>
        </p:nvPicPr>
        <p:blipFill>
          <a:blip r:embed="rId3">
            <a:alphaModFix/>
          </a:blip>
          <a:stretch>
            <a:fillRect/>
          </a:stretch>
        </p:blipFill>
        <p:spPr>
          <a:xfrm>
            <a:off x="311700" y="1017725"/>
            <a:ext cx="7962900" cy="3676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8"/>
          <p:cNvSpPr txBox="1"/>
          <p:nvPr>
            <p:ph type="title"/>
          </p:nvPr>
        </p:nvSpPr>
        <p:spPr>
          <a:xfrm>
            <a:off x="311700" y="199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Social Media Index</a:t>
            </a:r>
            <a:endParaRPr/>
          </a:p>
        </p:txBody>
      </p:sp>
      <p:pic>
        <p:nvPicPr>
          <p:cNvPr id="164" name="Google Shape;164;p28"/>
          <p:cNvPicPr preferRelativeResize="0"/>
          <p:nvPr/>
        </p:nvPicPr>
        <p:blipFill>
          <a:blip r:embed="rId3">
            <a:alphaModFix/>
          </a:blip>
          <a:stretch>
            <a:fillRect/>
          </a:stretch>
        </p:blipFill>
        <p:spPr>
          <a:xfrm>
            <a:off x="311700" y="772125"/>
            <a:ext cx="6872874" cy="40079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64"/>
          <p:cNvSpPr txBox="1"/>
          <p:nvPr>
            <p:ph type="title"/>
          </p:nvPr>
        </p:nvSpPr>
        <p:spPr>
          <a:xfrm>
            <a:off x="277500" y="302500"/>
            <a:ext cx="8589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Top Motivations for Ad Blocking</a:t>
            </a:r>
            <a:endParaRPr/>
          </a:p>
        </p:txBody>
      </p:sp>
      <p:pic>
        <p:nvPicPr>
          <p:cNvPr id="392" name="Google Shape;392;p64"/>
          <p:cNvPicPr preferRelativeResize="0"/>
          <p:nvPr/>
        </p:nvPicPr>
        <p:blipFill>
          <a:blip r:embed="rId3">
            <a:alphaModFix/>
          </a:blip>
          <a:stretch>
            <a:fillRect/>
          </a:stretch>
        </p:blipFill>
        <p:spPr>
          <a:xfrm>
            <a:off x="1885963" y="977325"/>
            <a:ext cx="5372076" cy="396349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65"/>
          <p:cNvPicPr preferRelativeResize="0"/>
          <p:nvPr/>
        </p:nvPicPr>
        <p:blipFill>
          <a:blip r:embed="rId3">
            <a:alphaModFix/>
          </a:blip>
          <a:stretch>
            <a:fillRect/>
          </a:stretch>
        </p:blipFill>
        <p:spPr>
          <a:xfrm>
            <a:off x="2152650" y="152400"/>
            <a:ext cx="4838700" cy="4838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66"/>
          <p:cNvPicPr preferRelativeResize="0"/>
          <p:nvPr/>
        </p:nvPicPr>
        <p:blipFill>
          <a:blip r:embed="rId3">
            <a:alphaModFix/>
          </a:blip>
          <a:stretch>
            <a:fillRect/>
          </a:stretch>
        </p:blipFill>
        <p:spPr>
          <a:xfrm>
            <a:off x="2322575" y="438225"/>
            <a:ext cx="4513475" cy="4267051"/>
          </a:xfrm>
          <a:prstGeom prst="rect">
            <a:avLst/>
          </a:prstGeom>
          <a:noFill/>
          <a:ln>
            <a:noFill/>
          </a:ln>
        </p:spPr>
      </p:pic>
      <p:sp>
        <p:nvSpPr>
          <p:cNvPr id="403" name="Google Shape;403;p66"/>
          <p:cNvSpPr txBox="1"/>
          <p:nvPr/>
        </p:nvSpPr>
        <p:spPr>
          <a:xfrm>
            <a:off x="272700" y="376125"/>
            <a:ext cx="1786500" cy="72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t>Stock Data and </a:t>
            </a:r>
            <a:endParaRPr b="1" sz="2000"/>
          </a:p>
          <a:p>
            <a:pPr indent="0" lvl="0" marL="0" rtl="0" algn="ctr">
              <a:spcBef>
                <a:spcPts val="0"/>
              </a:spcBef>
              <a:spcAft>
                <a:spcPts val="0"/>
              </a:spcAft>
              <a:buNone/>
            </a:pPr>
            <a:r>
              <a:rPr b="1" lang="en" sz="2000"/>
              <a:t>Ratios</a:t>
            </a:r>
            <a:endParaRPr b="1" sz="2000"/>
          </a:p>
        </p:txBody>
      </p:sp>
      <p:sp>
        <p:nvSpPr>
          <p:cNvPr id="404" name="Google Shape;404;p66"/>
          <p:cNvSpPr/>
          <p:nvPr/>
        </p:nvSpPr>
        <p:spPr>
          <a:xfrm>
            <a:off x="2463625" y="3667200"/>
            <a:ext cx="4316100" cy="6393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66"/>
          <p:cNvSpPr txBox="1"/>
          <p:nvPr/>
        </p:nvSpPr>
        <p:spPr>
          <a:xfrm>
            <a:off x="7165175" y="4015125"/>
            <a:ext cx="1551600" cy="2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 Data as of Market Close October 30th 2020</a:t>
            </a:r>
            <a:endParaRPr sz="10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67"/>
          <p:cNvPicPr preferRelativeResize="0"/>
          <p:nvPr/>
        </p:nvPicPr>
        <p:blipFill>
          <a:blip r:embed="rId3">
            <a:alphaModFix/>
          </a:blip>
          <a:stretch>
            <a:fillRect/>
          </a:stretch>
        </p:blipFill>
        <p:spPr>
          <a:xfrm>
            <a:off x="407400" y="834112"/>
            <a:ext cx="8329201" cy="3870225"/>
          </a:xfrm>
          <a:prstGeom prst="rect">
            <a:avLst/>
          </a:prstGeom>
          <a:noFill/>
          <a:ln>
            <a:noFill/>
          </a:ln>
        </p:spPr>
      </p:pic>
      <p:sp>
        <p:nvSpPr>
          <p:cNvPr id="411" name="Google Shape;411;p67"/>
          <p:cNvSpPr txBox="1"/>
          <p:nvPr/>
        </p:nvSpPr>
        <p:spPr>
          <a:xfrm>
            <a:off x="423150" y="319700"/>
            <a:ext cx="4673400" cy="51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t>Stock Data and Ratios</a:t>
            </a:r>
            <a:endParaRPr b="1" sz="2100"/>
          </a:p>
        </p:txBody>
      </p:sp>
      <p:sp>
        <p:nvSpPr>
          <p:cNvPr id="412" name="Google Shape;412;p67"/>
          <p:cNvSpPr/>
          <p:nvPr/>
        </p:nvSpPr>
        <p:spPr>
          <a:xfrm>
            <a:off x="423150" y="2284950"/>
            <a:ext cx="4052700" cy="235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67"/>
          <p:cNvSpPr/>
          <p:nvPr/>
        </p:nvSpPr>
        <p:spPr>
          <a:xfrm>
            <a:off x="423150" y="2571750"/>
            <a:ext cx="4052700" cy="235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Twitter 1-year Performance</a:t>
            </a:r>
            <a:endParaRPr b="1"/>
          </a:p>
        </p:txBody>
      </p:sp>
      <p:pic>
        <p:nvPicPr>
          <p:cNvPr id="419" name="Google Shape;419;p68"/>
          <p:cNvPicPr preferRelativeResize="0"/>
          <p:nvPr/>
        </p:nvPicPr>
        <p:blipFill>
          <a:blip r:embed="rId3">
            <a:alphaModFix/>
          </a:blip>
          <a:stretch>
            <a:fillRect/>
          </a:stretch>
        </p:blipFill>
        <p:spPr>
          <a:xfrm>
            <a:off x="152400" y="1170125"/>
            <a:ext cx="8839199" cy="35784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Twitter 5-year Performance</a:t>
            </a:r>
            <a:endParaRPr b="1"/>
          </a:p>
        </p:txBody>
      </p:sp>
      <p:pic>
        <p:nvPicPr>
          <p:cNvPr id="425" name="Google Shape;425;p69"/>
          <p:cNvPicPr preferRelativeResize="0"/>
          <p:nvPr/>
        </p:nvPicPr>
        <p:blipFill>
          <a:blip r:embed="rId3">
            <a:alphaModFix/>
          </a:blip>
          <a:stretch>
            <a:fillRect/>
          </a:stretch>
        </p:blipFill>
        <p:spPr>
          <a:xfrm>
            <a:off x="152400" y="1170125"/>
            <a:ext cx="8839198" cy="35596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Twitter Comparison to Dow Jones and S&amp;P 500</a:t>
            </a:r>
            <a:endParaRPr b="1"/>
          </a:p>
        </p:txBody>
      </p:sp>
      <p:pic>
        <p:nvPicPr>
          <p:cNvPr id="431" name="Google Shape;431;p70"/>
          <p:cNvPicPr preferRelativeResize="0"/>
          <p:nvPr/>
        </p:nvPicPr>
        <p:blipFill>
          <a:blip r:embed="rId3">
            <a:alphaModFix/>
          </a:blip>
          <a:stretch>
            <a:fillRect/>
          </a:stretch>
        </p:blipFill>
        <p:spPr>
          <a:xfrm>
            <a:off x="152400" y="1170125"/>
            <a:ext cx="8839200" cy="35690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71"/>
          <p:cNvPicPr preferRelativeResize="0"/>
          <p:nvPr/>
        </p:nvPicPr>
        <p:blipFill>
          <a:blip r:embed="rId3">
            <a:alphaModFix/>
          </a:blip>
          <a:stretch>
            <a:fillRect/>
          </a:stretch>
        </p:blipFill>
        <p:spPr>
          <a:xfrm>
            <a:off x="905925" y="661263"/>
            <a:ext cx="7332141" cy="38209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Company Overview</a:t>
            </a:r>
            <a:endParaRPr b="1"/>
          </a:p>
        </p:txBody>
      </p:sp>
      <p:sp>
        <p:nvSpPr>
          <p:cNvPr id="442" name="Google Shape;442;p72"/>
          <p:cNvSpPr txBox="1"/>
          <p:nvPr/>
        </p:nvSpPr>
        <p:spPr>
          <a:xfrm>
            <a:off x="460750" y="1222400"/>
            <a:ext cx="5848800" cy="34134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Founded in 2006</a:t>
            </a:r>
            <a:endParaRPr sz="1500"/>
          </a:p>
          <a:p>
            <a:pPr indent="-323850" lvl="0" marL="457200" rtl="0" algn="l">
              <a:spcBef>
                <a:spcPts val="1000"/>
              </a:spcBef>
              <a:spcAft>
                <a:spcPts val="0"/>
              </a:spcAft>
              <a:buSzPts val="1500"/>
              <a:buChar char="●"/>
            </a:pPr>
            <a:r>
              <a:rPr lang="en" sz="1500"/>
              <a:t>An American social media company that allows users to interact with one another through the use of posts and messages called “Tweets”</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Char char="●"/>
            </a:pPr>
            <a:r>
              <a:rPr lang="en" sz="1500"/>
              <a:t>Have over </a:t>
            </a:r>
            <a:r>
              <a:rPr b="1" lang="en" sz="1500"/>
              <a:t>330</a:t>
            </a:r>
            <a:r>
              <a:rPr lang="en" sz="1500"/>
              <a:t> million active users</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Char char="●"/>
            </a:pPr>
            <a:r>
              <a:rPr b="1" lang="en" sz="1500"/>
              <a:t>35+</a:t>
            </a:r>
            <a:r>
              <a:rPr lang="en" sz="1500"/>
              <a:t> offices worldwide in over </a:t>
            </a:r>
            <a:r>
              <a:rPr b="1" lang="en" sz="1500"/>
              <a:t>19</a:t>
            </a:r>
            <a:r>
              <a:rPr lang="en" sz="1500"/>
              <a:t> countries</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Char char="●"/>
            </a:pPr>
            <a:r>
              <a:rPr b="1" lang="en" sz="1500"/>
              <a:t>4,900+</a:t>
            </a:r>
            <a:r>
              <a:rPr lang="en" sz="1500"/>
              <a:t> employees around the world</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Char char="●"/>
            </a:pPr>
            <a:r>
              <a:rPr lang="en" sz="1500"/>
              <a:t>Mission: “to give everyone the power to create and share ideas and information instantly without barriers”</a:t>
            </a:r>
            <a:endParaRPr sz="1500"/>
          </a:p>
        </p:txBody>
      </p:sp>
      <p:pic>
        <p:nvPicPr>
          <p:cNvPr id="443" name="Google Shape;443;p72"/>
          <p:cNvPicPr preferRelativeResize="0"/>
          <p:nvPr/>
        </p:nvPicPr>
        <p:blipFill>
          <a:blip r:embed="rId3">
            <a:alphaModFix/>
          </a:blip>
          <a:stretch>
            <a:fillRect/>
          </a:stretch>
        </p:blipFill>
        <p:spPr>
          <a:xfrm>
            <a:off x="6085825" y="869225"/>
            <a:ext cx="2529650" cy="25296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Countries with the Most Twitter Users</a:t>
            </a:r>
            <a:endParaRPr b="1"/>
          </a:p>
        </p:txBody>
      </p:sp>
      <p:pic>
        <p:nvPicPr>
          <p:cNvPr id="449" name="Google Shape;449;p73"/>
          <p:cNvPicPr preferRelativeResize="0"/>
          <p:nvPr/>
        </p:nvPicPr>
        <p:blipFill rotWithShape="1">
          <a:blip r:embed="rId3">
            <a:alphaModFix/>
          </a:blip>
          <a:srcRect b="37003" l="0" r="0" t="0"/>
          <a:stretch/>
        </p:blipFill>
        <p:spPr>
          <a:xfrm>
            <a:off x="2122076" y="1133750"/>
            <a:ext cx="4899825" cy="3806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9"/>
          <p:cNvPicPr preferRelativeResize="0"/>
          <p:nvPr/>
        </p:nvPicPr>
        <p:blipFill>
          <a:blip r:embed="rId3">
            <a:alphaModFix/>
          </a:blip>
          <a:stretch>
            <a:fillRect/>
          </a:stretch>
        </p:blipFill>
        <p:spPr>
          <a:xfrm>
            <a:off x="528475" y="1347275"/>
            <a:ext cx="7012750" cy="28489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74"/>
          <p:cNvSpPr txBox="1"/>
          <p:nvPr>
            <p:ph type="title"/>
          </p:nvPr>
        </p:nvSpPr>
        <p:spPr>
          <a:xfrm>
            <a:off x="311700" y="3889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Quarterly Revenue Comparison</a:t>
            </a:r>
            <a:endParaRPr b="1"/>
          </a:p>
        </p:txBody>
      </p:sp>
      <p:pic>
        <p:nvPicPr>
          <p:cNvPr id="455" name="Google Shape;455;p74"/>
          <p:cNvPicPr preferRelativeResize="0"/>
          <p:nvPr/>
        </p:nvPicPr>
        <p:blipFill>
          <a:blip r:embed="rId3">
            <a:alphaModFix/>
          </a:blip>
          <a:stretch>
            <a:fillRect/>
          </a:stretch>
        </p:blipFill>
        <p:spPr>
          <a:xfrm>
            <a:off x="1262850" y="893875"/>
            <a:ext cx="6751650" cy="4053225"/>
          </a:xfrm>
          <a:prstGeom prst="rect">
            <a:avLst/>
          </a:prstGeom>
          <a:noFill/>
          <a:ln>
            <a:noFill/>
          </a:ln>
        </p:spPr>
      </p:pic>
      <p:cxnSp>
        <p:nvCxnSpPr>
          <p:cNvPr id="456" name="Google Shape;456;p74"/>
          <p:cNvCxnSpPr/>
          <p:nvPr/>
        </p:nvCxnSpPr>
        <p:spPr>
          <a:xfrm flipH="1" rot="10800000">
            <a:off x="3516425" y="2869550"/>
            <a:ext cx="2557500" cy="10626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500"/>
              <a:t>Constant Ad Engagement Growth and Cost Reduction</a:t>
            </a:r>
            <a:endParaRPr b="1" sz="2500"/>
          </a:p>
        </p:txBody>
      </p:sp>
      <p:pic>
        <p:nvPicPr>
          <p:cNvPr id="462" name="Google Shape;462;p75"/>
          <p:cNvPicPr preferRelativeResize="0"/>
          <p:nvPr/>
        </p:nvPicPr>
        <p:blipFill>
          <a:blip r:embed="rId3">
            <a:alphaModFix/>
          </a:blip>
          <a:stretch>
            <a:fillRect/>
          </a:stretch>
        </p:blipFill>
        <p:spPr>
          <a:xfrm>
            <a:off x="614363" y="1217750"/>
            <a:ext cx="7915275" cy="2990850"/>
          </a:xfrm>
          <a:prstGeom prst="rect">
            <a:avLst/>
          </a:prstGeom>
          <a:noFill/>
          <a:ln>
            <a:noFill/>
          </a:ln>
        </p:spPr>
      </p:pic>
      <p:cxnSp>
        <p:nvCxnSpPr>
          <p:cNvPr id="463" name="Google Shape;463;p75"/>
          <p:cNvCxnSpPr/>
          <p:nvPr/>
        </p:nvCxnSpPr>
        <p:spPr>
          <a:xfrm flipH="1" rot="10800000">
            <a:off x="1137775" y="2407300"/>
            <a:ext cx="2961900" cy="93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76"/>
          <p:cNvPicPr preferRelativeResize="0"/>
          <p:nvPr/>
        </p:nvPicPr>
        <p:blipFill>
          <a:blip r:embed="rId3">
            <a:alphaModFix/>
          </a:blip>
          <a:stretch>
            <a:fillRect/>
          </a:stretch>
        </p:blipFill>
        <p:spPr>
          <a:xfrm>
            <a:off x="1958850" y="1017725"/>
            <a:ext cx="5226304" cy="3820975"/>
          </a:xfrm>
          <a:prstGeom prst="rect">
            <a:avLst/>
          </a:prstGeom>
          <a:noFill/>
          <a:ln>
            <a:noFill/>
          </a:ln>
        </p:spPr>
      </p:pic>
      <p:sp>
        <p:nvSpPr>
          <p:cNvPr id="469" name="Google Shape;469;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Flat-lining mDAUs</a:t>
            </a:r>
            <a:endParaRPr b="1"/>
          </a:p>
        </p:txBody>
      </p:sp>
      <p:sp>
        <p:nvSpPr>
          <p:cNvPr id="470" name="Google Shape;470;p76"/>
          <p:cNvSpPr/>
          <p:nvPr/>
        </p:nvSpPr>
        <p:spPr>
          <a:xfrm>
            <a:off x="5778950" y="1964150"/>
            <a:ext cx="1278900" cy="2153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Flat-lining mDAUs</a:t>
            </a:r>
            <a:endParaRPr b="1"/>
          </a:p>
        </p:txBody>
      </p:sp>
      <p:pic>
        <p:nvPicPr>
          <p:cNvPr id="476" name="Google Shape;476;p77"/>
          <p:cNvPicPr preferRelativeResize="0"/>
          <p:nvPr/>
        </p:nvPicPr>
        <p:blipFill>
          <a:blip r:embed="rId3">
            <a:alphaModFix/>
          </a:blip>
          <a:stretch>
            <a:fillRect/>
          </a:stretch>
        </p:blipFill>
        <p:spPr>
          <a:xfrm>
            <a:off x="771525" y="1170125"/>
            <a:ext cx="7600950" cy="3342350"/>
          </a:xfrm>
          <a:prstGeom prst="rect">
            <a:avLst/>
          </a:prstGeom>
          <a:noFill/>
          <a:ln>
            <a:noFill/>
          </a:ln>
        </p:spPr>
      </p:pic>
      <p:sp>
        <p:nvSpPr>
          <p:cNvPr id="477" name="Google Shape;477;p77"/>
          <p:cNvSpPr/>
          <p:nvPr/>
        </p:nvSpPr>
        <p:spPr>
          <a:xfrm>
            <a:off x="3583800" y="2047475"/>
            <a:ext cx="926100" cy="1726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77"/>
          <p:cNvSpPr/>
          <p:nvPr/>
        </p:nvSpPr>
        <p:spPr>
          <a:xfrm>
            <a:off x="7379525" y="2047475"/>
            <a:ext cx="926100" cy="1726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Monetization and Revenue</a:t>
            </a:r>
            <a:endParaRPr b="1"/>
          </a:p>
        </p:txBody>
      </p:sp>
      <p:sp>
        <p:nvSpPr>
          <p:cNvPr id="484" name="Google Shape;484;p7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Generated 86% of total revenue from advertising and 14% from Data licensing and their mobile ad exchange</a:t>
            </a:r>
            <a:endParaRPr/>
          </a:p>
        </p:txBody>
      </p:sp>
      <p:pic>
        <p:nvPicPr>
          <p:cNvPr id="485" name="Google Shape;485;p78"/>
          <p:cNvPicPr preferRelativeResize="0"/>
          <p:nvPr/>
        </p:nvPicPr>
        <p:blipFill>
          <a:blip r:embed="rId3">
            <a:alphaModFix/>
          </a:blip>
          <a:stretch>
            <a:fillRect/>
          </a:stretch>
        </p:blipFill>
        <p:spPr>
          <a:xfrm>
            <a:off x="136350" y="2118588"/>
            <a:ext cx="8871301" cy="14841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Breakdown of Revenue Generation &amp; Sources</a:t>
            </a:r>
            <a:endParaRPr b="1"/>
          </a:p>
        </p:txBody>
      </p:sp>
      <p:sp>
        <p:nvSpPr>
          <p:cNvPr id="491" name="Google Shape;491;p79"/>
          <p:cNvSpPr txBox="1"/>
          <p:nvPr>
            <p:ph idx="1" type="body"/>
          </p:nvPr>
        </p:nvSpPr>
        <p:spPr>
          <a:xfrm>
            <a:off x="311700" y="1152475"/>
            <a:ext cx="2744400" cy="48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Promoted Tweets</a:t>
            </a:r>
            <a:endParaRPr b="1"/>
          </a:p>
          <a:p>
            <a:pPr indent="0" lvl="0" marL="0" rtl="0" algn="l">
              <a:spcBef>
                <a:spcPts val="1600"/>
              </a:spcBef>
              <a:spcAft>
                <a:spcPts val="1600"/>
              </a:spcAft>
              <a:buNone/>
            </a:pPr>
            <a:r>
              <a:t/>
            </a:r>
            <a:endParaRPr/>
          </a:p>
        </p:txBody>
      </p:sp>
      <p:sp>
        <p:nvSpPr>
          <p:cNvPr id="492" name="Google Shape;492;p79"/>
          <p:cNvSpPr txBox="1"/>
          <p:nvPr>
            <p:ph idx="1" type="body"/>
          </p:nvPr>
        </p:nvSpPr>
        <p:spPr>
          <a:xfrm>
            <a:off x="6087900" y="1152475"/>
            <a:ext cx="2744400" cy="48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Promoted Trends</a:t>
            </a:r>
            <a:endParaRPr b="1"/>
          </a:p>
          <a:p>
            <a:pPr indent="0" lvl="0" marL="0" rtl="0" algn="l">
              <a:spcBef>
                <a:spcPts val="1600"/>
              </a:spcBef>
              <a:spcAft>
                <a:spcPts val="1600"/>
              </a:spcAft>
              <a:buNone/>
            </a:pPr>
            <a:r>
              <a:t/>
            </a:r>
            <a:endParaRPr/>
          </a:p>
        </p:txBody>
      </p:sp>
      <p:sp>
        <p:nvSpPr>
          <p:cNvPr id="493" name="Google Shape;493;p79"/>
          <p:cNvSpPr txBox="1"/>
          <p:nvPr>
            <p:ph idx="1" type="body"/>
          </p:nvPr>
        </p:nvSpPr>
        <p:spPr>
          <a:xfrm>
            <a:off x="3199800" y="1152475"/>
            <a:ext cx="2744400" cy="48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Promoted Accounts</a:t>
            </a:r>
            <a:endParaRPr b="1"/>
          </a:p>
          <a:p>
            <a:pPr indent="0" lvl="0" marL="0" rtl="0" algn="l">
              <a:spcBef>
                <a:spcPts val="1600"/>
              </a:spcBef>
              <a:spcAft>
                <a:spcPts val="1600"/>
              </a:spcAft>
              <a:buNone/>
            </a:pPr>
            <a:r>
              <a:t/>
            </a:r>
            <a:endParaRPr/>
          </a:p>
        </p:txBody>
      </p:sp>
      <p:pic>
        <p:nvPicPr>
          <p:cNvPr id="494" name="Google Shape;494;p79"/>
          <p:cNvPicPr preferRelativeResize="0"/>
          <p:nvPr/>
        </p:nvPicPr>
        <p:blipFill>
          <a:blip r:embed="rId3">
            <a:alphaModFix/>
          </a:blip>
          <a:stretch>
            <a:fillRect/>
          </a:stretch>
        </p:blipFill>
        <p:spPr>
          <a:xfrm>
            <a:off x="3164713" y="1770825"/>
            <a:ext cx="2814575" cy="2911925"/>
          </a:xfrm>
          <a:prstGeom prst="rect">
            <a:avLst/>
          </a:prstGeom>
          <a:noFill/>
          <a:ln>
            <a:noFill/>
          </a:ln>
        </p:spPr>
      </p:pic>
      <p:pic>
        <p:nvPicPr>
          <p:cNvPr id="495" name="Google Shape;495;p79"/>
          <p:cNvPicPr preferRelativeResize="0"/>
          <p:nvPr/>
        </p:nvPicPr>
        <p:blipFill>
          <a:blip r:embed="rId4">
            <a:alphaModFix/>
          </a:blip>
          <a:stretch>
            <a:fillRect/>
          </a:stretch>
        </p:blipFill>
        <p:spPr>
          <a:xfrm>
            <a:off x="6470125" y="1732075"/>
            <a:ext cx="1979931" cy="3202625"/>
          </a:xfrm>
          <a:prstGeom prst="rect">
            <a:avLst/>
          </a:prstGeom>
          <a:noFill/>
          <a:ln>
            <a:noFill/>
          </a:ln>
        </p:spPr>
      </p:pic>
      <p:pic>
        <p:nvPicPr>
          <p:cNvPr id="496" name="Google Shape;496;p79"/>
          <p:cNvPicPr preferRelativeResize="0"/>
          <p:nvPr/>
        </p:nvPicPr>
        <p:blipFill>
          <a:blip r:embed="rId5">
            <a:alphaModFix/>
          </a:blip>
          <a:stretch>
            <a:fillRect/>
          </a:stretch>
        </p:blipFill>
        <p:spPr>
          <a:xfrm>
            <a:off x="152400" y="1788475"/>
            <a:ext cx="2859900" cy="29119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Breakdown of Revenue Generation &amp; Sources</a:t>
            </a:r>
            <a:endParaRPr b="1"/>
          </a:p>
        </p:txBody>
      </p:sp>
      <p:pic>
        <p:nvPicPr>
          <p:cNvPr id="502" name="Google Shape;502;p80"/>
          <p:cNvPicPr preferRelativeResize="0"/>
          <p:nvPr/>
        </p:nvPicPr>
        <p:blipFill>
          <a:blip r:embed="rId3">
            <a:alphaModFix/>
          </a:blip>
          <a:stretch>
            <a:fillRect/>
          </a:stretch>
        </p:blipFill>
        <p:spPr>
          <a:xfrm>
            <a:off x="653213" y="1160700"/>
            <a:ext cx="2007874" cy="1810675"/>
          </a:xfrm>
          <a:prstGeom prst="rect">
            <a:avLst/>
          </a:prstGeom>
          <a:noFill/>
          <a:ln>
            <a:noFill/>
          </a:ln>
        </p:spPr>
      </p:pic>
      <p:pic>
        <p:nvPicPr>
          <p:cNvPr id="503" name="Google Shape;503;p80"/>
          <p:cNvPicPr preferRelativeResize="0"/>
          <p:nvPr/>
        </p:nvPicPr>
        <p:blipFill>
          <a:blip r:embed="rId4">
            <a:alphaModFix/>
          </a:blip>
          <a:stretch>
            <a:fillRect/>
          </a:stretch>
        </p:blipFill>
        <p:spPr>
          <a:xfrm>
            <a:off x="569875" y="2971375"/>
            <a:ext cx="2437850" cy="1932725"/>
          </a:xfrm>
          <a:prstGeom prst="rect">
            <a:avLst/>
          </a:prstGeom>
          <a:noFill/>
          <a:ln>
            <a:noFill/>
          </a:ln>
        </p:spPr>
      </p:pic>
      <p:sp>
        <p:nvSpPr>
          <p:cNvPr id="504" name="Google Shape;504;p80"/>
          <p:cNvSpPr txBox="1"/>
          <p:nvPr/>
        </p:nvSpPr>
        <p:spPr>
          <a:xfrm>
            <a:off x="4062150" y="1382250"/>
            <a:ext cx="3846000" cy="78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Periscope</a:t>
            </a:r>
            <a:endParaRPr b="1"/>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A mobile application that lets people broadcast and livestream videos</a:t>
            </a:r>
            <a:endParaRPr/>
          </a:p>
        </p:txBody>
      </p:sp>
      <p:sp>
        <p:nvSpPr>
          <p:cNvPr id="505" name="Google Shape;505;p80"/>
          <p:cNvSpPr txBox="1"/>
          <p:nvPr/>
        </p:nvSpPr>
        <p:spPr>
          <a:xfrm>
            <a:off x="4062150" y="3044413"/>
            <a:ext cx="3846000" cy="78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MoPub Exchange</a:t>
            </a:r>
            <a:endParaRPr b="1"/>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Mobile-focused advertising exchange</a:t>
            </a:r>
            <a:endParaRPr/>
          </a:p>
          <a:p>
            <a:pPr indent="-317500" lvl="0" marL="457200" rtl="0" algn="l">
              <a:spcBef>
                <a:spcPts val="0"/>
              </a:spcBef>
              <a:spcAft>
                <a:spcPts val="0"/>
              </a:spcAft>
              <a:buSzPts val="1400"/>
              <a:buChar char="●"/>
            </a:pPr>
            <a:r>
              <a:rPr lang="en"/>
              <a:t>Enables buyers and sellers of ad inventory to be matched</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Privacy Concerns</a:t>
            </a:r>
            <a:endParaRPr b="1"/>
          </a:p>
        </p:txBody>
      </p:sp>
      <p:sp>
        <p:nvSpPr>
          <p:cNvPr id="511" name="Google Shape;511;p81"/>
          <p:cNvSpPr txBox="1"/>
          <p:nvPr>
            <p:ph idx="1" type="body"/>
          </p:nvPr>
        </p:nvSpPr>
        <p:spPr>
          <a:xfrm>
            <a:off x="311700" y="1152475"/>
            <a:ext cx="7857900" cy="3416400"/>
          </a:xfrm>
          <a:prstGeom prst="rect">
            <a:avLst/>
          </a:prstGeom>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en" sz="2100"/>
              <a:t>Multiple privacy breaches the past few years</a:t>
            </a:r>
            <a:endParaRPr sz="2100"/>
          </a:p>
          <a:p>
            <a:pPr indent="-336550" lvl="1" marL="914400" rtl="0" algn="l">
              <a:spcBef>
                <a:spcPts val="1000"/>
              </a:spcBef>
              <a:spcAft>
                <a:spcPts val="0"/>
              </a:spcAft>
              <a:buSzPts val="1700"/>
              <a:buChar char="○"/>
            </a:pPr>
            <a:r>
              <a:rPr lang="en" sz="1700"/>
              <a:t>CEO Jack Dorsey’s account getting hacked in August 2019</a:t>
            </a:r>
            <a:endParaRPr sz="1700"/>
          </a:p>
          <a:p>
            <a:pPr indent="-336550" lvl="1" marL="914400" rtl="0" algn="l">
              <a:spcBef>
                <a:spcPts val="1000"/>
              </a:spcBef>
              <a:spcAft>
                <a:spcPts val="0"/>
              </a:spcAft>
              <a:buSzPts val="1700"/>
              <a:buChar char="○"/>
            </a:pPr>
            <a:r>
              <a:rPr lang="en" sz="1700"/>
              <a:t>Inappropriate use of phone numbers and emails from their Two-factor Authentication system in October 2019</a:t>
            </a:r>
            <a:endParaRPr sz="1700"/>
          </a:p>
          <a:p>
            <a:pPr indent="-336550" lvl="1" marL="914400" rtl="0" algn="l">
              <a:spcBef>
                <a:spcPts val="1000"/>
              </a:spcBef>
              <a:spcAft>
                <a:spcPts val="0"/>
              </a:spcAft>
              <a:buSzPts val="1700"/>
              <a:buChar char="○"/>
            </a:pPr>
            <a:r>
              <a:rPr lang="en" sz="1700"/>
              <a:t>Hacking of various high profile accounts such as Barack Obama, Bill Gates, Elon Musk in July 2020</a:t>
            </a:r>
            <a:endParaRPr sz="17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82"/>
          <p:cNvSpPr txBox="1"/>
          <p:nvPr>
            <p:ph type="title"/>
          </p:nvPr>
        </p:nvSpPr>
        <p:spPr>
          <a:xfrm>
            <a:off x="5040600" y="533200"/>
            <a:ext cx="3294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600"/>
              <a:t>Jack Dorsey (CEO)</a:t>
            </a:r>
            <a:endParaRPr b="1" sz="2600"/>
          </a:p>
        </p:txBody>
      </p:sp>
      <p:sp>
        <p:nvSpPr>
          <p:cNvPr id="517" name="Google Shape;517;p82"/>
          <p:cNvSpPr txBox="1"/>
          <p:nvPr>
            <p:ph idx="1" type="body"/>
          </p:nvPr>
        </p:nvSpPr>
        <p:spPr>
          <a:xfrm>
            <a:off x="4881075" y="1356125"/>
            <a:ext cx="3600600" cy="3179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Co-founded Twitter in 2006</a:t>
            </a:r>
            <a:endParaRPr sz="1600"/>
          </a:p>
          <a:p>
            <a:pPr indent="-330200" lvl="0" marL="457200" rtl="0" algn="l">
              <a:spcBef>
                <a:spcPts val="1000"/>
              </a:spcBef>
              <a:spcAft>
                <a:spcPts val="0"/>
              </a:spcAft>
              <a:buSzPts val="1600"/>
              <a:buChar char="●"/>
            </a:pPr>
            <a:r>
              <a:rPr lang="en" sz="1600"/>
              <a:t>Took over Interim CEO after Dick Costolo’s departure on June 10th 2015</a:t>
            </a:r>
            <a:endParaRPr sz="1600"/>
          </a:p>
          <a:p>
            <a:pPr indent="-330200" lvl="0" marL="457200" rtl="0" algn="l">
              <a:spcBef>
                <a:spcPts val="1000"/>
              </a:spcBef>
              <a:spcAft>
                <a:spcPts val="0"/>
              </a:spcAft>
              <a:buSzPts val="1600"/>
              <a:buChar char="●"/>
            </a:pPr>
            <a:r>
              <a:rPr lang="en" sz="1600"/>
              <a:t>Became permanent CEO on October 5th 2015</a:t>
            </a:r>
            <a:endParaRPr sz="1600"/>
          </a:p>
          <a:p>
            <a:pPr indent="-330200" lvl="0" marL="457200" rtl="0" algn="l">
              <a:spcBef>
                <a:spcPts val="1000"/>
              </a:spcBef>
              <a:spcAft>
                <a:spcPts val="0"/>
              </a:spcAft>
              <a:buSzPts val="1600"/>
              <a:buChar char="●"/>
            </a:pPr>
            <a:r>
              <a:rPr lang="en" sz="1600"/>
              <a:t>Also the CEO and Co-founder of Square</a:t>
            </a:r>
            <a:endParaRPr sz="1600"/>
          </a:p>
        </p:txBody>
      </p:sp>
      <p:pic>
        <p:nvPicPr>
          <p:cNvPr id="518" name="Google Shape;518;p82"/>
          <p:cNvPicPr preferRelativeResize="0"/>
          <p:nvPr/>
        </p:nvPicPr>
        <p:blipFill>
          <a:blip r:embed="rId3">
            <a:alphaModFix/>
          </a:blip>
          <a:stretch>
            <a:fillRect/>
          </a:stretch>
        </p:blipFill>
        <p:spPr>
          <a:xfrm>
            <a:off x="498800" y="533200"/>
            <a:ext cx="4151351" cy="415135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83"/>
          <p:cNvSpPr txBox="1"/>
          <p:nvPr>
            <p:ph type="title"/>
          </p:nvPr>
        </p:nvSpPr>
        <p:spPr>
          <a:xfrm>
            <a:off x="5040600" y="533200"/>
            <a:ext cx="3294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600"/>
              <a:t>Ned Segal</a:t>
            </a:r>
            <a:r>
              <a:rPr b="1" lang="en" sz="2600"/>
              <a:t> (CFO)</a:t>
            </a:r>
            <a:endParaRPr b="1" sz="2600"/>
          </a:p>
        </p:txBody>
      </p:sp>
      <p:sp>
        <p:nvSpPr>
          <p:cNvPr id="524" name="Google Shape;524;p83"/>
          <p:cNvSpPr txBox="1"/>
          <p:nvPr>
            <p:ph idx="1" type="body"/>
          </p:nvPr>
        </p:nvSpPr>
        <p:spPr>
          <a:xfrm>
            <a:off x="4881075" y="1356125"/>
            <a:ext cx="3600600" cy="3179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CFO since August 2017</a:t>
            </a:r>
            <a:endParaRPr sz="1600"/>
          </a:p>
          <a:p>
            <a:pPr indent="-330200" lvl="0" marL="457200" rtl="0" algn="l">
              <a:spcBef>
                <a:spcPts val="1000"/>
              </a:spcBef>
              <a:spcAft>
                <a:spcPts val="0"/>
              </a:spcAft>
              <a:buSzPts val="1600"/>
              <a:buChar char="●"/>
            </a:pPr>
            <a:r>
              <a:rPr lang="en" sz="1600"/>
              <a:t>Previously worked as Senior VP: Finance at Intuit</a:t>
            </a:r>
            <a:endParaRPr sz="1600"/>
          </a:p>
          <a:p>
            <a:pPr indent="-330200" lvl="0" marL="457200" rtl="0" algn="l">
              <a:spcBef>
                <a:spcPts val="1000"/>
              </a:spcBef>
              <a:spcAft>
                <a:spcPts val="0"/>
              </a:spcAft>
              <a:buSzPts val="1600"/>
              <a:buChar char="●"/>
            </a:pPr>
            <a:r>
              <a:rPr lang="en" sz="1600"/>
              <a:t>Spent 17 years working for Goldman Sachs in roles such as Managing Director: Global Software Investment Banking and COO: Tech Banking</a:t>
            </a:r>
            <a:endParaRPr sz="1600"/>
          </a:p>
        </p:txBody>
      </p:sp>
      <p:pic>
        <p:nvPicPr>
          <p:cNvPr id="525" name="Google Shape;525;p83"/>
          <p:cNvPicPr preferRelativeResize="0"/>
          <p:nvPr/>
        </p:nvPicPr>
        <p:blipFill>
          <a:blip r:embed="rId3">
            <a:alphaModFix/>
          </a:blip>
          <a:stretch>
            <a:fillRect/>
          </a:stretch>
        </p:blipFill>
        <p:spPr>
          <a:xfrm>
            <a:off x="746050" y="206875"/>
            <a:ext cx="3825950" cy="46827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social media?</a:t>
            </a:r>
            <a:endParaRPr/>
          </a:p>
        </p:txBody>
      </p:sp>
      <p:pic>
        <p:nvPicPr>
          <p:cNvPr id="175" name="Google Shape;175;p30"/>
          <p:cNvPicPr preferRelativeResize="0"/>
          <p:nvPr/>
        </p:nvPicPr>
        <p:blipFill>
          <a:blip r:embed="rId3">
            <a:alphaModFix/>
          </a:blip>
          <a:stretch>
            <a:fillRect/>
          </a:stretch>
        </p:blipFill>
        <p:spPr>
          <a:xfrm>
            <a:off x="311700" y="1206925"/>
            <a:ext cx="5226951" cy="2940150"/>
          </a:xfrm>
          <a:prstGeom prst="rect">
            <a:avLst/>
          </a:prstGeom>
          <a:noFill/>
          <a:ln>
            <a:noFill/>
          </a:ln>
        </p:spPr>
      </p:pic>
      <p:sp>
        <p:nvSpPr>
          <p:cNvPr id="176" name="Google Shape;176;p30"/>
          <p:cNvSpPr txBox="1"/>
          <p:nvPr/>
        </p:nvSpPr>
        <p:spPr>
          <a:xfrm>
            <a:off x="5697850" y="1206925"/>
            <a:ext cx="3291000" cy="29754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1200"/>
              </a:spcBef>
              <a:spcAft>
                <a:spcPts val="0"/>
              </a:spcAft>
              <a:buClr>
                <a:schemeClr val="dk1"/>
              </a:buClr>
              <a:buSzPts val="1100"/>
              <a:buFont typeface="Arial"/>
              <a:buNone/>
            </a:pPr>
            <a:r>
              <a:rPr lang="en" sz="1150">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a:t>
            </a:r>
            <a:r>
              <a:rPr lang="en" sz="1150">
                <a:solidFill>
                  <a:schemeClr val="dk1"/>
                </a:solidFill>
                <a:highlight>
                  <a:srgbClr val="FFFFFF"/>
                </a:highlight>
              </a:rPr>
              <a:t>collective of online communications channels</a:t>
            </a:r>
            <a:endParaRPr sz="1150">
              <a:solidFill>
                <a:schemeClr val="dk1"/>
              </a:solidFill>
              <a:highlight>
                <a:srgbClr val="FFFFFF"/>
              </a:highlight>
            </a:endParaRPr>
          </a:p>
          <a:p>
            <a:pPr indent="-228600" lvl="0" marL="457200" rtl="0" algn="l">
              <a:lnSpc>
                <a:spcPct val="115000"/>
              </a:lnSpc>
              <a:spcBef>
                <a:spcPts val="1200"/>
              </a:spcBef>
              <a:spcAft>
                <a:spcPts val="0"/>
              </a:spcAft>
              <a:buClr>
                <a:schemeClr val="dk1"/>
              </a:buClr>
              <a:buSzPts val="1100"/>
              <a:buFont typeface="Arial"/>
              <a:buNone/>
            </a:pPr>
            <a:r>
              <a:rPr lang="en" sz="1150">
                <a:solidFill>
                  <a:schemeClr val="dk1"/>
                </a:solidFill>
                <a:latin typeface="Times New Roman"/>
                <a:ea typeface="Times New Roman"/>
                <a:cs typeface="Times New Roman"/>
                <a:sym typeface="Times New Roman"/>
              </a:rPr>
              <a:t>●</a:t>
            </a:r>
            <a:r>
              <a:rPr lang="en" sz="700">
                <a:solidFill>
                  <a:schemeClr val="dk1"/>
                </a:solidFill>
                <a:latin typeface="Times New Roman"/>
                <a:ea typeface="Times New Roman"/>
                <a:cs typeface="Times New Roman"/>
                <a:sym typeface="Times New Roman"/>
              </a:rPr>
              <a:t>        </a:t>
            </a:r>
            <a:r>
              <a:rPr lang="en" sz="1150">
                <a:solidFill>
                  <a:schemeClr val="dk1"/>
                </a:solidFill>
                <a:highlight>
                  <a:srgbClr val="FFFFFF"/>
                </a:highlight>
              </a:rPr>
              <a:t>dedicated to community-based input, interaction, content-sharing and collaboration</a:t>
            </a:r>
            <a:endParaRPr sz="1150">
              <a:solidFill>
                <a:schemeClr val="dk1"/>
              </a:solidFill>
              <a:highlight>
                <a:srgbClr val="FFFFFF"/>
              </a:highlight>
            </a:endParaRPr>
          </a:p>
          <a:p>
            <a:pPr indent="0" lvl="0" marL="0" rtl="0" algn="l">
              <a:spcBef>
                <a:spcPts val="120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84"/>
          <p:cNvSpPr txBox="1"/>
          <p:nvPr>
            <p:ph type="title"/>
          </p:nvPr>
        </p:nvSpPr>
        <p:spPr>
          <a:xfrm>
            <a:off x="5040600" y="533200"/>
            <a:ext cx="3535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600"/>
              <a:t>Leslie Berland</a:t>
            </a:r>
            <a:r>
              <a:rPr b="1" lang="en" sz="2600"/>
              <a:t> (CMO)</a:t>
            </a:r>
            <a:endParaRPr b="1" sz="2600"/>
          </a:p>
        </p:txBody>
      </p:sp>
      <p:sp>
        <p:nvSpPr>
          <p:cNvPr id="531" name="Google Shape;531;p84"/>
          <p:cNvSpPr txBox="1"/>
          <p:nvPr>
            <p:ph idx="1" type="body"/>
          </p:nvPr>
        </p:nvSpPr>
        <p:spPr>
          <a:xfrm>
            <a:off x="4881075" y="1356125"/>
            <a:ext cx="3600600" cy="3179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CMO and Head of People since February 2016</a:t>
            </a:r>
            <a:endParaRPr sz="1600"/>
          </a:p>
          <a:p>
            <a:pPr indent="-330200" lvl="0" marL="457200" rtl="0" algn="l">
              <a:spcBef>
                <a:spcPts val="1000"/>
              </a:spcBef>
              <a:spcAft>
                <a:spcPts val="0"/>
              </a:spcAft>
              <a:buSzPts val="1600"/>
              <a:buChar char="●"/>
            </a:pPr>
            <a:r>
              <a:rPr lang="en" sz="1600"/>
              <a:t>Previously the Executive VP: Global Advertising, Marketing, and Digital Partnerships at American Express</a:t>
            </a:r>
            <a:endParaRPr sz="1600"/>
          </a:p>
          <a:p>
            <a:pPr indent="-330200" lvl="0" marL="457200" rtl="0" algn="l">
              <a:spcBef>
                <a:spcPts val="1000"/>
              </a:spcBef>
              <a:spcAft>
                <a:spcPts val="0"/>
              </a:spcAft>
              <a:buSzPts val="1600"/>
              <a:buChar char="●"/>
            </a:pPr>
            <a:r>
              <a:rPr lang="en" sz="1600"/>
              <a:t>Focused on both the marketing and HR aspects at Twitter</a:t>
            </a:r>
            <a:endParaRPr sz="1600"/>
          </a:p>
        </p:txBody>
      </p:sp>
      <p:pic>
        <p:nvPicPr>
          <p:cNvPr id="532" name="Google Shape;532;p84"/>
          <p:cNvPicPr preferRelativeResize="0"/>
          <p:nvPr/>
        </p:nvPicPr>
        <p:blipFill>
          <a:blip r:embed="rId3">
            <a:alphaModFix/>
          </a:blip>
          <a:stretch>
            <a:fillRect/>
          </a:stretch>
        </p:blipFill>
        <p:spPr>
          <a:xfrm>
            <a:off x="845200" y="251925"/>
            <a:ext cx="3419350" cy="47391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85"/>
          <p:cNvSpPr txBox="1"/>
          <p:nvPr>
            <p:ph type="title"/>
          </p:nvPr>
        </p:nvSpPr>
        <p:spPr>
          <a:xfrm>
            <a:off x="5040600" y="533200"/>
            <a:ext cx="3535500" cy="75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600"/>
              <a:t>Kayvon Beykpour</a:t>
            </a:r>
            <a:r>
              <a:rPr b="1" lang="en" sz="2600"/>
              <a:t> (Product Head)</a:t>
            </a:r>
            <a:endParaRPr b="1" sz="2600"/>
          </a:p>
        </p:txBody>
      </p:sp>
      <p:sp>
        <p:nvSpPr>
          <p:cNvPr id="538" name="Google Shape;538;p85"/>
          <p:cNvSpPr txBox="1"/>
          <p:nvPr>
            <p:ph idx="1" type="body"/>
          </p:nvPr>
        </p:nvSpPr>
        <p:spPr>
          <a:xfrm>
            <a:off x="4881075" y="1356125"/>
            <a:ext cx="3600600" cy="3179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Product Head since June 2018</a:t>
            </a:r>
            <a:endParaRPr sz="1600"/>
          </a:p>
          <a:p>
            <a:pPr indent="-330200" lvl="0" marL="457200" rtl="0" algn="l">
              <a:spcBef>
                <a:spcPts val="1000"/>
              </a:spcBef>
              <a:spcAft>
                <a:spcPts val="0"/>
              </a:spcAft>
              <a:buSzPts val="1600"/>
              <a:buChar char="●"/>
            </a:pPr>
            <a:r>
              <a:rPr lang="en" sz="1600"/>
              <a:t>CEO and Co-founder of Periscope which was acquired by Twitter in 2015</a:t>
            </a:r>
            <a:endParaRPr sz="1600"/>
          </a:p>
          <a:p>
            <a:pPr indent="-330200" lvl="0" marL="457200" rtl="0" algn="l">
              <a:spcBef>
                <a:spcPts val="1000"/>
              </a:spcBef>
              <a:spcAft>
                <a:spcPts val="0"/>
              </a:spcAft>
              <a:buSzPts val="1600"/>
              <a:buChar char="●"/>
            </a:pPr>
            <a:r>
              <a:rPr lang="en" sz="1600"/>
              <a:t>Prior to Periscope, he co-founded Terriblyclever Design LLC which was sold to Blackboard Inc.</a:t>
            </a:r>
            <a:endParaRPr sz="1600"/>
          </a:p>
        </p:txBody>
      </p:sp>
      <p:pic>
        <p:nvPicPr>
          <p:cNvPr id="539" name="Google Shape;539;p85"/>
          <p:cNvPicPr preferRelativeResize="0"/>
          <p:nvPr/>
        </p:nvPicPr>
        <p:blipFill>
          <a:blip r:embed="rId3">
            <a:alphaModFix/>
          </a:blip>
          <a:stretch>
            <a:fillRect/>
          </a:stretch>
        </p:blipFill>
        <p:spPr>
          <a:xfrm>
            <a:off x="236375" y="632538"/>
            <a:ext cx="4576275" cy="38784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86"/>
          <p:cNvSpPr txBox="1"/>
          <p:nvPr>
            <p:ph type="title"/>
          </p:nvPr>
        </p:nvSpPr>
        <p:spPr>
          <a:xfrm>
            <a:off x="5040600" y="533200"/>
            <a:ext cx="3535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600"/>
              <a:t>Dantley Davis</a:t>
            </a:r>
            <a:r>
              <a:rPr b="1" lang="en" sz="2600"/>
              <a:t> (CDO)</a:t>
            </a:r>
            <a:endParaRPr b="1" sz="2600"/>
          </a:p>
        </p:txBody>
      </p:sp>
      <p:sp>
        <p:nvSpPr>
          <p:cNvPr id="545" name="Google Shape;545;p86"/>
          <p:cNvSpPr txBox="1"/>
          <p:nvPr>
            <p:ph idx="1" type="body"/>
          </p:nvPr>
        </p:nvSpPr>
        <p:spPr>
          <a:xfrm>
            <a:off x="4881075" y="1356125"/>
            <a:ext cx="3600600" cy="3179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CDO since June 2019</a:t>
            </a:r>
            <a:endParaRPr sz="1600"/>
          </a:p>
          <a:p>
            <a:pPr indent="-330200" lvl="0" marL="457200" rtl="0" algn="l">
              <a:spcBef>
                <a:spcPts val="1000"/>
              </a:spcBef>
              <a:spcAft>
                <a:spcPts val="0"/>
              </a:spcAft>
              <a:buSzPts val="1600"/>
              <a:buChar char="●"/>
            </a:pPr>
            <a:r>
              <a:rPr lang="en" sz="1600"/>
              <a:t>Previously served as Director of Product Design for Facebook and Design Director at Netflix</a:t>
            </a:r>
            <a:endParaRPr sz="1600"/>
          </a:p>
          <a:p>
            <a:pPr indent="-330200" lvl="0" marL="457200" rtl="0" algn="l">
              <a:spcBef>
                <a:spcPts val="1000"/>
              </a:spcBef>
              <a:spcAft>
                <a:spcPts val="0"/>
              </a:spcAft>
              <a:buSzPts val="1600"/>
              <a:buChar char="●"/>
            </a:pPr>
            <a:r>
              <a:rPr lang="en" sz="1600"/>
              <a:t>This year, he is placing a stronger emphasis on creating a more inclusion platform</a:t>
            </a:r>
            <a:endParaRPr sz="1600"/>
          </a:p>
        </p:txBody>
      </p:sp>
      <p:pic>
        <p:nvPicPr>
          <p:cNvPr id="546" name="Google Shape;546;p86"/>
          <p:cNvPicPr preferRelativeResize="0"/>
          <p:nvPr/>
        </p:nvPicPr>
        <p:blipFill>
          <a:blip r:embed="rId3">
            <a:alphaModFix/>
          </a:blip>
          <a:stretch>
            <a:fillRect/>
          </a:stretch>
        </p:blipFill>
        <p:spPr>
          <a:xfrm>
            <a:off x="876450" y="152400"/>
            <a:ext cx="3225800" cy="48387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8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Management Ownership</a:t>
            </a:r>
            <a:endParaRPr b="1"/>
          </a:p>
        </p:txBody>
      </p:sp>
      <p:pic>
        <p:nvPicPr>
          <p:cNvPr id="552" name="Google Shape;552;p87"/>
          <p:cNvPicPr preferRelativeResize="0"/>
          <p:nvPr/>
        </p:nvPicPr>
        <p:blipFill>
          <a:blip r:embed="rId3">
            <a:alphaModFix/>
          </a:blip>
          <a:stretch>
            <a:fillRect/>
          </a:stretch>
        </p:blipFill>
        <p:spPr>
          <a:xfrm>
            <a:off x="1785875" y="1017725"/>
            <a:ext cx="5572255" cy="38209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8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Executive Compensation Breakdown</a:t>
            </a:r>
            <a:endParaRPr b="1"/>
          </a:p>
        </p:txBody>
      </p:sp>
      <p:pic>
        <p:nvPicPr>
          <p:cNvPr id="558" name="Google Shape;558;p88"/>
          <p:cNvPicPr preferRelativeResize="0"/>
          <p:nvPr/>
        </p:nvPicPr>
        <p:blipFill>
          <a:blip r:embed="rId3">
            <a:alphaModFix/>
          </a:blip>
          <a:stretch>
            <a:fillRect/>
          </a:stretch>
        </p:blipFill>
        <p:spPr>
          <a:xfrm>
            <a:off x="1579725" y="1094900"/>
            <a:ext cx="5858125" cy="39921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89"/>
          <p:cNvPicPr preferRelativeResize="0"/>
          <p:nvPr/>
        </p:nvPicPr>
        <p:blipFill>
          <a:blip r:embed="rId3">
            <a:alphaModFix/>
          </a:blip>
          <a:stretch>
            <a:fillRect/>
          </a:stretch>
        </p:blipFill>
        <p:spPr>
          <a:xfrm>
            <a:off x="1297625" y="752250"/>
            <a:ext cx="6563376" cy="36766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9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Share Structure</a:t>
            </a:r>
            <a:endParaRPr b="1"/>
          </a:p>
        </p:txBody>
      </p:sp>
      <p:pic>
        <p:nvPicPr>
          <p:cNvPr id="569" name="Google Shape;569;p90"/>
          <p:cNvPicPr preferRelativeResize="0"/>
          <p:nvPr/>
        </p:nvPicPr>
        <p:blipFill>
          <a:blip r:embed="rId3">
            <a:alphaModFix/>
          </a:blip>
          <a:stretch>
            <a:fillRect/>
          </a:stretch>
        </p:blipFill>
        <p:spPr>
          <a:xfrm>
            <a:off x="581025" y="1170125"/>
            <a:ext cx="7981950" cy="3467100"/>
          </a:xfrm>
          <a:prstGeom prst="rect">
            <a:avLst/>
          </a:prstGeom>
          <a:noFill/>
          <a:ln>
            <a:noFill/>
          </a:ln>
        </p:spPr>
      </p:pic>
      <p:sp>
        <p:nvSpPr>
          <p:cNvPr id="570" name="Google Shape;570;p90"/>
          <p:cNvSpPr/>
          <p:nvPr/>
        </p:nvSpPr>
        <p:spPr>
          <a:xfrm>
            <a:off x="6702650" y="1361100"/>
            <a:ext cx="917100" cy="1494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91"/>
          <p:cNvSpPr txBox="1"/>
          <p:nvPr>
            <p:ph type="title"/>
          </p:nvPr>
        </p:nvSpPr>
        <p:spPr>
          <a:xfrm>
            <a:off x="311700" y="1820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Balance Sheet (10Q part 1)</a:t>
            </a:r>
            <a:endParaRPr b="1"/>
          </a:p>
        </p:txBody>
      </p:sp>
      <p:pic>
        <p:nvPicPr>
          <p:cNvPr id="576" name="Google Shape;576;p91"/>
          <p:cNvPicPr preferRelativeResize="0"/>
          <p:nvPr/>
        </p:nvPicPr>
        <p:blipFill>
          <a:blip r:embed="rId3">
            <a:alphaModFix/>
          </a:blip>
          <a:stretch>
            <a:fillRect/>
          </a:stretch>
        </p:blipFill>
        <p:spPr>
          <a:xfrm>
            <a:off x="152400" y="1003850"/>
            <a:ext cx="8839200" cy="261531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92"/>
          <p:cNvSpPr txBox="1"/>
          <p:nvPr>
            <p:ph type="title"/>
          </p:nvPr>
        </p:nvSpPr>
        <p:spPr>
          <a:xfrm>
            <a:off x="311700" y="1820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Balance Sheet (10Q part 2)</a:t>
            </a:r>
            <a:endParaRPr b="1"/>
          </a:p>
        </p:txBody>
      </p:sp>
      <p:pic>
        <p:nvPicPr>
          <p:cNvPr id="582" name="Google Shape;582;p92"/>
          <p:cNvPicPr preferRelativeResize="0"/>
          <p:nvPr/>
        </p:nvPicPr>
        <p:blipFill>
          <a:blip r:embed="rId3">
            <a:alphaModFix/>
          </a:blip>
          <a:stretch>
            <a:fillRect/>
          </a:stretch>
        </p:blipFill>
        <p:spPr>
          <a:xfrm>
            <a:off x="152400" y="800825"/>
            <a:ext cx="8839201" cy="4033510"/>
          </a:xfrm>
          <a:prstGeom prst="rect">
            <a:avLst/>
          </a:prstGeom>
          <a:noFill/>
          <a:ln>
            <a:noFill/>
          </a:ln>
        </p:spPr>
      </p:pic>
      <p:sp>
        <p:nvSpPr>
          <p:cNvPr id="583" name="Google Shape;583;p92"/>
          <p:cNvSpPr/>
          <p:nvPr/>
        </p:nvSpPr>
        <p:spPr>
          <a:xfrm>
            <a:off x="311700" y="1479225"/>
            <a:ext cx="8573400" cy="125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93"/>
          <p:cNvSpPr txBox="1"/>
          <p:nvPr>
            <p:ph type="title"/>
          </p:nvPr>
        </p:nvSpPr>
        <p:spPr>
          <a:xfrm>
            <a:off x="311700" y="1820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Balance Sheet (10K part 1)</a:t>
            </a:r>
            <a:endParaRPr b="1"/>
          </a:p>
        </p:txBody>
      </p:sp>
      <p:pic>
        <p:nvPicPr>
          <p:cNvPr id="589" name="Google Shape;589;p93"/>
          <p:cNvPicPr preferRelativeResize="0"/>
          <p:nvPr/>
        </p:nvPicPr>
        <p:blipFill>
          <a:blip r:embed="rId3">
            <a:alphaModFix/>
          </a:blip>
          <a:stretch>
            <a:fillRect/>
          </a:stretch>
        </p:blipFill>
        <p:spPr>
          <a:xfrm>
            <a:off x="171304" y="1013550"/>
            <a:ext cx="8801400" cy="2892425"/>
          </a:xfrm>
          <a:prstGeom prst="rect">
            <a:avLst/>
          </a:prstGeom>
          <a:noFill/>
          <a:ln>
            <a:noFill/>
          </a:ln>
        </p:spPr>
      </p:pic>
      <p:sp>
        <p:nvSpPr>
          <p:cNvPr id="590" name="Google Shape;590;p93"/>
          <p:cNvSpPr/>
          <p:nvPr/>
        </p:nvSpPr>
        <p:spPr>
          <a:xfrm>
            <a:off x="171300" y="2781925"/>
            <a:ext cx="8661000" cy="1830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Social Media or Social Networking?</a:t>
            </a:r>
            <a:endParaRPr/>
          </a:p>
        </p:txBody>
      </p:sp>
      <p:pic>
        <p:nvPicPr>
          <p:cNvPr id="182" name="Google Shape;182;p31"/>
          <p:cNvPicPr preferRelativeResize="0"/>
          <p:nvPr/>
        </p:nvPicPr>
        <p:blipFill>
          <a:blip r:embed="rId3">
            <a:alphaModFix/>
          </a:blip>
          <a:stretch>
            <a:fillRect/>
          </a:stretch>
        </p:blipFill>
        <p:spPr>
          <a:xfrm>
            <a:off x="364900" y="1068175"/>
            <a:ext cx="4490900" cy="3468349"/>
          </a:xfrm>
          <a:prstGeom prst="rect">
            <a:avLst/>
          </a:prstGeom>
          <a:noFill/>
          <a:ln>
            <a:noFill/>
          </a:ln>
        </p:spPr>
      </p:pic>
      <p:sp>
        <p:nvSpPr>
          <p:cNvPr id="183" name="Google Shape;183;p31"/>
          <p:cNvSpPr txBox="1"/>
          <p:nvPr/>
        </p:nvSpPr>
        <p:spPr>
          <a:xfrm>
            <a:off x="4971550" y="1641975"/>
            <a:ext cx="1614000" cy="32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Social Networking</a:t>
            </a:r>
            <a:endParaRPr/>
          </a:p>
        </p:txBody>
      </p:sp>
      <p:sp>
        <p:nvSpPr>
          <p:cNvPr id="184" name="Google Shape;184;p31"/>
          <p:cNvSpPr txBox="1"/>
          <p:nvPr/>
        </p:nvSpPr>
        <p:spPr>
          <a:xfrm>
            <a:off x="4971550" y="2406900"/>
            <a:ext cx="1614000" cy="32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Publishing</a:t>
            </a:r>
            <a:endParaRPr/>
          </a:p>
          <a:p>
            <a:pPr indent="0" lvl="0" marL="0" rtl="0" algn="l">
              <a:spcBef>
                <a:spcPts val="0"/>
              </a:spcBef>
              <a:spcAft>
                <a:spcPts val="0"/>
              </a:spcAft>
              <a:buNone/>
            </a:pPr>
            <a:r>
              <a:t/>
            </a:r>
            <a:endParaRPr/>
          </a:p>
        </p:txBody>
      </p:sp>
      <p:sp>
        <p:nvSpPr>
          <p:cNvPr id="185" name="Google Shape;185;p31"/>
          <p:cNvSpPr/>
          <p:nvPr/>
        </p:nvSpPr>
        <p:spPr>
          <a:xfrm>
            <a:off x="6701300" y="2027925"/>
            <a:ext cx="659700" cy="407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1"/>
          <p:cNvSpPr txBox="1"/>
          <p:nvPr/>
        </p:nvSpPr>
        <p:spPr>
          <a:xfrm>
            <a:off x="7404475" y="2066625"/>
            <a:ext cx="1614000" cy="32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New </a:t>
            </a:r>
            <a:r>
              <a:rPr lang="en"/>
              <a:t>Social Media</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94"/>
          <p:cNvSpPr txBox="1"/>
          <p:nvPr>
            <p:ph type="title"/>
          </p:nvPr>
        </p:nvSpPr>
        <p:spPr>
          <a:xfrm>
            <a:off x="311700" y="1820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Balance Sheet (10K part 2)</a:t>
            </a:r>
            <a:endParaRPr b="1"/>
          </a:p>
        </p:txBody>
      </p:sp>
      <p:pic>
        <p:nvPicPr>
          <p:cNvPr id="596" name="Google Shape;596;p94"/>
          <p:cNvPicPr preferRelativeResize="0"/>
          <p:nvPr/>
        </p:nvPicPr>
        <p:blipFill>
          <a:blip r:embed="rId3">
            <a:alphaModFix/>
          </a:blip>
          <a:stretch>
            <a:fillRect/>
          </a:stretch>
        </p:blipFill>
        <p:spPr>
          <a:xfrm>
            <a:off x="766400" y="863288"/>
            <a:ext cx="7611200" cy="39390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95"/>
          <p:cNvSpPr txBox="1"/>
          <p:nvPr>
            <p:ph type="title"/>
          </p:nvPr>
        </p:nvSpPr>
        <p:spPr>
          <a:xfrm>
            <a:off x="311700" y="1820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Consolidated Statement of Operations (10K)</a:t>
            </a:r>
            <a:endParaRPr b="1"/>
          </a:p>
        </p:txBody>
      </p:sp>
      <p:pic>
        <p:nvPicPr>
          <p:cNvPr id="602" name="Google Shape;602;p95"/>
          <p:cNvPicPr preferRelativeResize="0"/>
          <p:nvPr/>
        </p:nvPicPr>
        <p:blipFill>
          <a:blip r:embed="rId3">
            <a:alphaModFix/>
          </a:blip>
          <a:stretch>
            <a:fillRect/>
          </a:stretch>
        </p:blipFill>
        <p:spPr>
          <a:xfrm>
            <a:off x="685800" y="898950"/>
            <a:ext cx="7772400" cy="3989850"/>
          </a:xfrm>
          <a:prstGeom prst="rect">
            <a:avLst/>
          </a:prstGeom>
          <a:noFill/>
          <a:ln>
            <a:noFill/>
          </a:ln>
        </p:spPr>
      </p:pic>
      <p:sp>
        <p:nvSpPr>
          <p:cNvPr id="603" name="Google Shape;603;p95"/>
          <p:cNvSpPr/>
          <p:nvPr/>
        </p:nvSpPr>
        <p:spPr>
          <a:xfrm>
            <a:off x="685800" y="3384225"/>
            <a:ext cx="7772400" cy="1830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96"/>
          <p:cNvSpPr txBox="1"/>
          <p:nvPr>
            <p:ph type="title"/>
          </p:nvPr>
        </p:nvSpPr>
        <p:spPr>
          <a:xfrm>
            <a:off x="311700" y="1820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Consolidated Statement of Operations (</a:t>
            </a:r>
            <a:r>
              <a:rPr b="1" lang="en"/>
              <a:t>10Q)</a:t>
            </a:r>
            <a:endParaRPr b="1"/>
          </a:p>
        </p:txBody>
      </p:sp>
      <p:pic>
        <p:nvPicPr>
          <p:cNvPr id="609" name="Google Shape;609;p96"/>
          <p:cNvPicPr preferRelativeResize="0"/>
          <p:nvPr/>
        </p:nvPicPr>
        <p:blipFill>
          <a:blip r:embed="rId3">
            <a:alphaModFix/>
          </a:blip>
          <a:stretch>
            <a:fillRect/>
          </a:stretch>
        </p:blipFill>
        <p:spPr>
          <a:xfrm>
            <a:off x="538175" y="800350"/>
            <a:ext cx="8067675" cy="4006275"/>
          </a:xfrm>
          <a:prstGeom prst="rect">
            <a:avLst/>
          </a:prstGeom>
          <a:noFill/>
          <a:ln>
            <a:noFill/>
          </a:ln>
        </p:spPr>
      </p:pic>
      <p:sp>
        <p:nvSpPr>
          <p:cNvPr id="610" name="Google Shape;610;p96"/>
          <p:cNvSpPr/>
          <p:nvPr/>
        </p:nvSpPr>
        <p:spPr>
          <a:xfrm>
            <a:off x="4737425" y="1063500"/>
            <a:ext cx="928200" cy="23976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96"/>
          <p:cNvSpPr/>
          <p:nvPr/>
        </p:nvSpPr>
        <p:spPr>
          <a:xfrm>
            <a:off x="6630100" y="1063500"/>
            <a:ext cx="928200" cy="23976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97"/>
          <p:cNvSpPr txBox="1"/>
          <p:nvPr>
            <p:ph type="title"/>
          </p:nvPr>
        </p:nvSpPr>
        <p:spPr>
          <a:xfrm>
            <a:off x="311700" y="1723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Cash Flow Statement (10K part 1)</a:t>
            </a:r>
            <a:endParaRPr b="1"/>
          </a:p>
        </p:txBody>
      </p:sp>
      <p:pic>
        <p:nvPicPr>
          <p:cNvPr id="617" name="Google Shape;617;p97"/>
          <p:cNvPicPr preferRelativeResize="0"/>
          <p:nvPr/>
        </p:nvPicPr>
        <p:blipFill>
          <a:blip r:embed="rId3">
            <a:alphaModFix/>
          </a:blip>
          <a:stretch>
            <a:fillRect/>
          </a:stretch>
        </p:blipFill>
        <p:spPr>
          <a:xfrm>
            <a:off x="987325" y="822200"/>
            <a:ext cx="7193374" cy="4039200"/>
          </a:xfrm>
          <a:prstGeom prst="rect">
            <a:avLst/>
          </a:prstGeom>
          <a:noFill/>
          <a:ln>
            <a:noFill/>
          </a:ln>
        </p:spPr>
      </p:pic>
      <p:sp>
        <p:nvSpPr>
          <p:cNvPr id="618" name="Google Shape;618;p97"/>
          <p:cNvSpPr/>
          <p:nvPr/>
        </p:nvSpPr>
        <p:spPr>
          <a:xfrm>
            <a:off x="1179525" y="1556575"/>
            <a:ext cx="6970800" cy="125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97"/>
          <p:cNvSpPr/>
          <p:nvPr/>
        </p:nvSpPr>
        <p:spPr>
          <a:xfrm>
            <a:off x="1098625" y="3582825"/>
            <a:ext cx="7051800" cy="125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98"/>
          <p:cNvSpPr txBox="1"/>
          <p:nvPr>
            <p:ph type="title"/>
          </p:nvPr>
        </p:nvSpPr>
        <p:spPr>
          <a:xfrm>
            <a:off x="311700" y="1723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Cash Flow Statement (10K part 2)</a:t>
            </a:r>
            <a:endParaRPr b="1"/>
          </a:p>
        </p:txBody>
      </p:sp>
      <p:pic>
        <p:nvPicPr>
          <p:cNvPr id="625" name="Google Shape;625;p98"/>
          <p:cNvPicPr preferRelativeResize="0"/>
          <p:nvPr/>
        </p:nvPicPr>
        <p:blipFill>
          <a:blip r:embed="rId3">
            <a:alphaModFix/>
          </a:blip>
          <a:stretch>
            <a:fillRect/>
          </a:stretch>
        </p:blipFill>
        <p:spPr>
          <a:xfrm>
            <a:off x="940300" y="745025"/>
            <a:ext cx="7249801" cy="4088175"/>
          </a:xfrm>
          <a:prstGeom prst="rect">
            <a:avLst/>
          </a:prstGeom>
          <a:noFill/>
          <a:ln>
            <a:noFill/>
          </a:ln>
        </p:spPr>
      </p:pic>
      <p:sp>
        <p:nvSpPr>
          <p:cNvPr id="626" name="Google Shape;626;p98"/>
          <p:cNvSpPr/>
          <p:nvPr/>
        </p:nvSpPr>
        <p:spPr>
          <a:xfrm>
            <a:off x="1080325" y="4577100"/>
            <a:ext cx="7109700" cy="125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99"/>
          <p:cNvSpPr txBox="1"/>
          <p:nvPr>
            <p:ph type="title"/>
          </p:nvPr>
        </p:nvSpPr>
        <p:spPr>
          <a:xfrm>
            <a:off x="311700" y="1723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Cash Flow Statement (10Q Part 1)</a:t>
            </a:r>
            <a:endParaRPr b="1"/>
          </a:p>
        </p:txBody>
      </p:sp>
      <p:pic>
        <p:nvPicPr>
          <p:cNvPr id="632" name="Google Shape;632;p99"/>
          <p:cNvPicPr preferRelativeResize="0"/>
          <p:nvPr/>
        </p:nvPicPr>
        <p:blipFill>
          <a:blip r:embed="rId3">
            <a:alphaModFix/>
          </a:blip>
          <a:stretch>
            <a:fillRect/>
          </a:stretch>
        </p:blipFill>
        <p:spPr>
          <a:xfrm>
            <a:off x="940300" y="745025"/>
            <a:ext cx="7503699" cy="4093675"/>
          </a:xfrm>
          <a:prstGeom prst="rect">
            <a:avLst/>
          </a:prstGeom>
          <a:noFill/>
          <a:ln>
            <a:noFill/>
          </a:ln>
        </p:spPr>
      </p:pic>
      <p:sp>
        <p:nvSpPr>
          <p:cNvPr id="633" name="Google Shape;633;p99"/>
          <p:cNvSpPr/>
          <p:nvPr/>
        </p:nvSpPr>
        <p:spPr>
          <a:xfrm>
            <a:off x="1392200" y="3468100"/>
            <a:ext cx="7051800" cy="125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99"/>
          <p:cNvSpPr/>
          <p:nvPr/>
        </p:nvSpPr>
        <p:spPr>
          <a:xfrm>
            <a:off x="1046100" y="3726225"/>
            <a:ext cx="7398000" cy="125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100"/>
          <p:cNvSpPr txBox="1"/>
          <p:nvPr>
            <p:ph type="title"/>
          </p:nvPr>
        </p:nvSpPr>
        <p:spPr>
          <a:xfrm>
            <a:off x="311700" y="1723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Cash Flow Statement (10Q Part 2)</a:t>
            </a:r>
            <a:endParaRPr b="1"/>
          </a:p>
        </p:txBody>
      </p:sp>
      <p:pic>
        <p:nvPicPr>
          <p:cNvPr id="640" name="Google Shape;640;p100"/>
          <p:cNvPicPr preferRelativeResize="0"/>
          <p:nvPr/>
        </p:nvPicPr>
        <p:blipFill>
          <a:blip r:embed="rId3">
            <a:alphaModFix/>
          </a:blip>
          <a:stretch>
            <a:fillRect/>
          </a:stretch>
        </p:blipFill>
        <p:spPr>
          <a:xfrm>
            <a:off x="705225" y="869200"/>
            <a:ext cx="7691750" cy="35878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101"/>
          <p:cNvSpPr txBox="1"/>
          <p:nvPr>
            <p:ph type="title"/>
          </p:nvPr>
        </p:nvSpPr>
        <p:spPr>
          <a:xfrm>
            <a:off x="311700" y="1071950"/>
            <a:ext cx="8520600" cy="954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5000"/>
              <a:t>Recommendation:</a:t>
            </a:r>
            <a:endParaRPr b="1" sz="5000"/>
          </a:p>
        </p:txBody>
      </p:sp>
      <p:sp>
        <p:nvSpPr>
          <p:cNvPr id="646" name="Google Shape;646;p101"/>
          <p:cNvSpPr txBox="1"/>
          <p:nvPr>
            <p:ph idx="1" type="body"/>
          </p:nvPr>
        </p:nvSpPr>
        <p:spPr>
          <a:xfrm>
            <a:off x="311700" y="2644450"/>
            <a:ext cx="8520600" cy="627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2500">
                <a:solidFill>
                  <a:srgbClr val="000000"/>
                </a:solidFill>
              </a:rPr>
              <a:t>HOLD</a:t>
            </a:r>
            <a:endParaRPr b="1" sz="2500">
              <a:solidFill>
                <a:srgbClr val="000000"/>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id="651" name="Google Shape;651;p102"/>
          <p:cNvPicPr preferRelativeResize="0"/>
          <p:nvPr/>
        </p:nvPicPr>
        <p:blipFill>
          <a:blip r:embed="rId3">
            <a:alphaModFix/>
          </a:blip>
          <a:stretch>
            <a:fillRect/>
          </a:stretch>
        </p:blipFill>
        <p:spPr>
          <a:xfrm>
            <a:off x="152400" y="1296938"/>
            <a:ext cx="8839200" cy="2549634"/>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103"/>
          <p:cNvSpPr txBox="1"/>
          <p:nvPr>
            <p:ph type="title"/>
          </p:nvPr>
        </p:nvSpPr>
        <p:spPr>
          <a:xfrm>
            <a:off x="311700" y="257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Stock Data and Ratios</a:t>
            </a:r>
            <a:endParaRPr/>
          </a:p>
        </p:txBody>
      </p:sp>
      <p:pic>
        <p:nvPicPr>
          <p:cNvPr id="657" name="Google Shape;657;p103"/>
          <p:cNvPicPr preferRelativeResize="0"/>
          <p:nvPr/>
        </p:nvPicPr>
        <p:blipFill>
          <a:blip r:embed="rId3">
            <a:alphaModFix/>
          </a:blip>
          <a:stretch>
            <a:fillRect/>
          </a:stretch>
        </p:blipFill>
        <p:spPr>
          <a:xfrm>
            <a:off x="2820898" y="1894175"/>
            <a:ext cx="3407070" cy="3061875"/>
          </a:xfrm>
          <a:prstGeom prst="rect">
            <a:avLst/>
          </a:prstGeom>
          <a:noFill/>
          <a:ln>
            <a:noFill/>
          </a:ln>
        </p:spPr>
      </p:pic>
      <p:sp>
        <p:nvSpPr>
          <p:cNvPr id="658" name="Google Shape;658;p103"/>
          <p:cNvSpPr/>
          <p:nvPr/>
        </p:nvSpPr>
        <p:spPr>
          <a:xfrm>
            <a:off x="4572000" y="1181025"/>
            <a:ext cx="2125800" cy="2979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03"/>
          <p:cNvSpPr/>
          <p:nvPr/>
        </p:nvSpPr>
        <p:spPr>
          <a:xfrm>
            <a:off x="4485875" y="2508950"/>
            <a:ext cx="1742100" cy="472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0" name="Google Shape;660;p103"/>
          <p:cNvPicPr preferRelativeResize="0"/>
          <p:nvPr/>
        </p:nvPicPr>
        <p:blipFill rotWithShape="1">
          <a:blip r:embed="rId4">
            <a:alphaModFix/>
          </a:blip>
          <a:srcRect b="73952" l="3292" r="5006" t="0"/>
          <a:stretch/>
        </p:blipFill>
        <p:spPr>
          <a:xfrm>
            <a:off x="1973875" y="774350"/>
            <a:ext cx="5101126" cy="1111250"/>
          </a:xfrm>
          <a:prstGeom prst="rect">
            <a:avLst/>
          </a:prstGeom>
          <a:noFill/>
          <a:ln>
            <a:noFill/>
          </a:ln>
        </p:spPr>
      </p:pic>
      <p:sp>
        <p:nvSpPr>
          <p:cNvPr id="661" name="Google Shape;661;p103"/>
          <p:cNvSpPr/>
          <p:nvPr/>
        </p:nvSpPr>
        <p:spPr>
          <a:xfrm>
            <a:off x="4572000" y="1932444"/>
            <a:ext cx="1656000" cy="2979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2"/>
          <p:cNvSpPr txBox="1"/>
          <p:nvPr>
            <p:ph type="title"/>
          </p:nvPr>
        </p:nvSpPr>
        <p:spPr>
          <a:xfrm>
            <a:off x="311700" y="328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Evolution of Social Media</a:t>
            </a:r>
            <a:endParaRPr/>
          </a:p>
        </p:txBody>
      </p:sp>
      <p:sp>
        <p:nvSpPr>
          <p:cNvPr id="192" name="Google Shape;192;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93" name="Google Shape;193;p32"/>
          <p:cNvPicPr preferRelativeResize="0"/>
          <p:nvPr/>
        </p:nvPicPr>
        <p:blipFill>
          <a:blip r:embed="rId3">
            <a:alphaModFix/>
          </a:blip>
          <a:stretch>
            <a:fillRect/>
          </a:stretch>
        </p:blipFill>
        <p:spPr>
          <a:xfrm>
            <a:off x="155850" y="901300"/>
            <a:ext cx="8676450" cy="41585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104"/>
          <p:cNvSpPr txBox="1"/>
          <p:nvPr>
            <p:ph type="title"/>
          </p:nvPr>
        </p:nvSpPr>
        <p:spPr>
          <a:xfrm>
            <a:off x="311700" y="149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Facebook Market Cap Growth 2012 - 2020</a:t>
            </a:r>
            <a:endParaRPr/>
          </a:p>
        </p:txBody>
      </p:sp>
      <p:pic>
        <p:nvPicPr>
          <p:cNvPr id="667" name="Google Shape;667;p104"/>
          <p:cNvPicPr preferRelativeResize="0"/>
          <p:nvPr/>
        </p:nvPicPr>
        <p:blipFill>
          <a:blip r:embed="rId3">
            <a:alphaModFix/>
          </a:blip>
          <a:stretch>
            <a:fillRect/>
          </a:stretch>
        </p:blipFill>
        <p:spPr>
          <a:xfrm>
            <a:off x="1310400" y="721700"/>
            <a:ext cx="6523199" cy="43356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105"/>
          <p:cNvSpPr txBox="1"/>
          <p:nvPr>
            <p:ph type="title"/>
          </p:nvPr>
        </p:nvSpPr>
        <p:spPr>
          <a:xfrm>
            <a:off x="311700" y="659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Facebook 1 Year Performance</a:t>
            </a:r>
            <a:endParaRPr/>
          </a:p>
        </p:txBody>
      </p:sp>
      <p:pic>
        <p:nvPicPr>
          <p:cNvPr id="673" name="Google Shape;673;p105"/>
          <p:cNvPicPr preferRelativeResize="0"/>
          <p:nvPr/>
        </p:nvPicPr>
        <p:blipFill>
          <a:blip r:embed="rId3">
            <a:alphaModFix/>
          </a:blip>
          <a:stretch>
            <a:fillRect/>
          </a:stretch>
        </p:blipFill>
        <p:spPr>
          <a:xfrm>
            <a:off x="302500" y="693799"/>
            <a:ext cx="8538987" cy="444969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106"/>
          <p:cNvSpPr txBox="1"/>
          <p:nvPr>
            <p:ph type="title"/>
          </p:nvPr>
        </p:nvSpPr>
        <p:spPr>
          <a:xfrm>
            <a:off x="245475"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Facebook IPO to Present</a:t>
            </a:r>
            <a:endParaRPr/>
          </a:p>
        </p:txBody>
      </p:sp>
      <p:pic>
        <p:nvPicPr>
          <p:cNvPr id="679" name="Google Shape;679;p106"/>
          <p:cNvPicPr preferRelativeResize="0"/>
          <p:nvPr/>
        </p:nvPicPr>
        <p:blipFill rotWithShape="1">
          <a:blip r:embed="rId3">
            <a:alphaModFix/>
          </a:blip>
          <a:srcRect b="2238" l="0" r="0" t="0"/>
          <a:stretch/>
        </p:blipFill>
        <p:spPr>
          <a:xfrm>
            <a:off x="354875" y="572690"/>
            <a:ext cx="8301799" cy="4385561"/>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107"/>
          <p:cNvSpPr txBox="1"/>
          <p:nvPr>
            <p:ph type="title"/>
          </p:nvPr>
        </p:nvSpPr>
        <p:spPr>
          <a:xfrm>
            <a:off x="311700" y="3015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Company Overview</a:t>
            </a:r>
            <a:endParaRPr/>
          </a:p>
        </p:txBody>
      </p:sp>
      <p:sp>
        <p:nvSpPr>
          <p:cNvPr id="685" name="Google Shape;685;p107"/>
          <p:cNvSpPr txBox="1"/>
          <p:nvPr/>
        </p:nvSpPr>
        <p:spPr>
          <a:xfrm>
            <a:off x="101975" y="1028750"/>
            <a:ext cx="4555800" cy="40374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Facebook is a social network that allows users to interact with others, connect with friends and family, and share photos, video, and information</a:t>
            </a:r>
            <a:endParaRPr sz="1500">
              <a:solidFill>
                <a:srgbClr val="434343"/>
              </a:solidFill>
              <a:highlight>
                <a:srgbClr val="FFFFFF"/>
              </a:highlight>
            </a:endParaRPr>
          </a:p>
          <a:p>
            <a:pPr indent="0" lvl="0" marL="457200" rtl="0" algn="l">
              <a:spcBef>
                <a:spcPts val="0"/>
              </a:spcBef>
              <a:spcAft>
                <a:spcPts val="0"/>
              </a:spcAft>
              <a:buNone/>
            </a:pPr>
            <a:r>
              <a:t/>
            </a:r>
            <a:endParaRPr sz="1500">
              <a:solidFill>
                <a:srgbClr val="434343"/>
              </a:solidFill>
              <a:highlight>
                <a:srgbClr val="FFFFFF"/>
              </a:highlight>
            </a:endParaRPr>
          </a:p>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It's a platform primed for sharing every kind of content, from articles and ads to live video, memes and more</a:t>
            </a:r>
            <a:endParaRPr sz="1500">
              <a:solidFill>
                <a:srgbClr val="434343"/>
              </a:solidFill>
              <a:highlight>
                <a:srgbClr val="FFFFFF"/>
              </a:highlight>
            </a:endParaRPr>
          </a:p>
          <a:p>
            <a:pPr indent="0" lvl="0" marL="457200" rtl="0" algn="l">
              <a:spcBef>
                <a:spcPts val="0"/>
              </a:spcBef>
              <a:spcAft>
                <a:spcPts val="0"/>
              </a:spcAft>
              <a:buNone/>
            </a:pPr>
            <a:r>
              <a:t/>
            </a:r>
            <a:endParaRPr sz="1500">
              <a:solidFill>
                <a:srgbClr val="434343"/>
              </a:solidFill>
              <a:highlight>
                <a:srgbClr val="FFFFFF"/>
              </a:highlight>
            </a:endParaRPr>
          </a:p>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2.7 billion monthly active users as of June 2020</a:t>
            </a:r>
            <a:endParaRPr sz="1500">
              <a:solidFill>
                <a:srgbClr val="434343"/>
              </a:solidFill>
              <a:highlight>
                <a:srgbClr val="FFFFFF"/>
              </a:highlight>
            </a:endParaRPr>
          </a:p>
          <a:p>
            <a:pPr indent="0" lvl="0" marL="457200" rtl="0" algn="l">
              <a:spcBef>
                <a:spcPts val="0"/>
              </a:spcBef>
              <a:spcAft>
                <a:spcPts val="0"/>
              </a:spcAft>
              <a:buNone/>
            </a:pPr>
            <a:r>
              <a:t/>
            </a:r>
            <a:endParaRPr sz="1500">
              <a:solidFill>
                <a:srgbClr val="434343"/>
              </a:solidFill>
              <a:highlight>
                <a:srgbClr val="FFFFFF"/>
              </a:highlight>
            </a:endParaRPr>
          </a:p>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Available in 100+ languages</a:t>
            </a:r>
            <a:endParaRPr sz="1500">
              <a:solidFill>
                <a:srgbClr val="434343"/>
              </a:solidFill>
              <a:highlight>
                <a:srgbClr val="FFFFFF"/>
              </a:highlight>
            </a:endParaRPr>
          </a:p>
          <a:p>
            <a:pPr indent="0" lvl="0" marL="457200" rtl="0" algn="l">
              <a:spcBef>
                <a:spcPts val="0"/>
              </a:spcBef>
              <a:spcAft>
                <a:spcPts val="0"/>
              </a:spcAft>
              <a:buNone/>
            </a:pPr>
            <a:r>
              <a:t/>
            </a:r>
            <a:endParaRPr sz="1200">
              <a:solidFill>
                <a:srgbClr val="222222"/>
              </a:solidFill>
              <a:highlight>
                <a:srgbClr val="FFFFFF"/>
              </a:highlight>
            </a:endParaRPr>
          </a:p>
        </p:txBody>
      </p:sp>
      <p:pic>
        <p:nvPicPr>
          <p:cNvPr id="686" name="Google Shape;686;p107"/>
          <p:cNvPicPr preferRelativeResize="0"/>
          <p:nvPr/>
        </p:nvPicPr>
        <p:blipFill rotWithShape="1">
          <a:blip r:embed="rId3">
            <a:alphaModFix/>
          </a:blip>
          <a:srcRect b="0" l="0" r="34019" t="0"/>
          <a:stretch/>
        </p:blipFill>
        <p:spPr>
          <a:xfrm>
            <a:off x="5048300" y="1028750"/>
            <a:ext cx="3285050" cy="33221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108"/>
          <p:cNvSpPr txBox="1"/>
          <p:nvPr>
            <p:ph type="title"/>
          </p:nvPr>
        </p:nvSpPr>
        <p:spPr>
          <a:xfrm>
            <a:off x="240613" y="191175"/>
            <a:ext cx="1586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Timeline</a:t>
            </a:r>
            <a:endParaRPr sz="2200"/>
          </a:p>
        </p:txBody>
      </p:sp>
      <p:pic>
        <p:nvPicPr>
          <p:cNvPr id="692" name="Google Shape;692;p108"/>
          <p:cNvPicPr preferRelativeResize="0"/>
          <p:nvPr/>
        </p:nvPicPr>
        <p:blipFill>
          <a:blip r:embed="rId3">
            <a:alphaModFix/>
          </a:blip>
          <a:stretch>
            <a:fillRect/>
          </a:stretch>
        </p:blipFill>
        <p:spPr>
          <a:xfrm>
            <a:off x="240625" y="763875"/>
            <a:ext cx="3440076" cy="3931501"/>
          </a:xfrm>
          <a:prstGeom prst="rect">
            <a:avLst/>
          </a:prstGeom>
          <a:noFill/>
          <a:ln>
            <a:noFill/>
          </a:ln>
        </p:spPr>
      </p:pic>
      <p:pic>
        <p:nvPicPr>
          <p:cNvPr id="693" name="Google Shape;693;p108"/>
          <p:cNvPicPr preferRelativeResize="0"/>
          <p:nvPr/>
        </p:nvPicPr>
        <p:blipFill>
          <a:blip r:embed="rId4">
            <a:alphaModFix/>
          </a:blip>
          <a:stretch>
            <a:fillRect/>
          </a:stretch>
        </p:blipFill>
        <p:spPr>
          <a:xfrm>
            <a:off x="3811026" y="764488"/>
            <a:ext cx="5158500" cy="3930286"/>
          </a:xfrm>
          <a:prstGeom prst="rect">
            <a:avLst/>
          </a:prstGeom>
          <a:noFill/>
          <a:ln>
            <a:noFill/>
          </a:ln>
        </p:spPr>
      </p:pic>
      <p:sp>
        <p:nvSpPr>
          <p:cNvPr id="694" name="Google Shape;694;p108"/>
          <p:cNvSpPr txBox="1"/>
          <p:nvPr>
            <p:ph type="title"/>
          </p:nvPr>
        </p:nvSpPr>
        <p:spPr>
          <a:xfrm>
            <a:off x="3811013" y="191175"/>
            <a:ext cx="1586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Newsfeed</a:t>
            </a:r>
            <a:endParaRPr sz="220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109"/>
          <p:cNvSpPr txBox="1"/>
          <p:nvPr>
            <p:ph type="title"/>
          </p:nvPr>
        </p:nvSpPr>
        <p:spPr>
          <a:xfrm>
            <a:off x="311700" y="290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Facebook Page</a:t>
            </a:r>
            <a:endParaRPr/>
          </a:p>
        </p:txBody>
      </p:sp>
      <p:pic>
        <p:nvPicPr>
          <p:cNvPr id="700" name="Google Shape;700;p109"/>
          <p:cNvPicPr preferRelativeResize="0"/>
          <p:nvPr/>
        </p:nvPicPr>
        <p:blipFill>
          <a:blip r:embed="rId3">
            <a:alphaModFix/>
          </a:blip>
          <a:stretch>
            <a:fillRect/>
          </a:stretch>
        </p:blipFill>
        <p:spPr>
          <a:xfrm>
            <a:off x="4094951" y="290500"/>
            <a:ext cx="2152799" cy="4664398"/>
          </a:xfrm>
          <a:prstGeom prst="rect">
            <a:avLst/>
          </a:prstGeom>
          <a:noFill/>
          <a:ln>
            <a:noFill/>
          </a:ln>
        </p:spPr>
      </p:pic>
      <p:pic>
        <p:nvPicPr>
          <p:cNvPr id="701" name="Google Shape;701;p109"/>
          <p:cNvPicPr preferRelativeResize="0"/>
          <p:nvPr/>
        </p:nvPicPr>
        <p:blipFill>
          <a:blip r:embed="rId4">
            <a:alphaModFix/>
          </a:blip>
          <a:stretch>
            <a:fillRect/>
          </a:stretch>
        </p:blipFill>
        <p:spPr>
          <a:xfrm>
            <a:off x="6587300" y="290500"/>
            <a:ext cx="2152799" cy="4664392"/>
          </a:xfrm>
          <a:prstGeom prst="rect">
            <a:avLst/>
          </a:prstGeom>
          <a:noFill/>
          <a:ln>
            <a:noFill/>
          </a:ln>
        </p:spPr>
      </p:pic>
      <p:sp>
        <p:nvSpPr>
          <p:cNvPr id="702" name="Google Shape;702;p109"/>
          <p:cNvSpPr txBox="1"/>
          <p:nvPr/>
        </p:nvSpPr>
        <p:spPr>
          <a:xfrm>
            <a:off x="113000" y="1028750"/>
            <a:ext cx="3750300" cy="4114800"/>
          </a:xfrm>
          <a:prstGeom prst="rect">
            <a:avLst/>
          </a:prstGeom>
          <a:noFill/>
          <a:ln>
            <a:noFill/>
          </a:ln>
        </p:spPr>
        <p:txBody>
          <a:bodyPr anchorCtr="0" anchor="t" bIns="91425" lIns="91425" spcFirstLastPara="1" rIns="91425" wrap="square" tIns="91425">
            <a:noAutofit/>
          </a:bodyPr>
          <a:lstStyle/>
          <a:p>
            <a:pPr indent="-323850" lvl="0" marL="457200" rtl="0" algn="l">
              <a:lnSpc>
                <a:spcPct val="100000"/>
              </a:lnSpc>
              <a:spcBef>
                <a:spcPts val="0"/>
              </a:spcBef>
              <a:spcAft>
                <a:spcPts val="0"/>
              </a:spcAft>
              <a:buClr>
                <a:srgbClr val="434343"/>
              </a:buClr>
              <a:buSzPts val="1500"/>
              <a:buChar char="●"/>
            </a:pPr>
            <a:r>
              <a:rPr lang="en" sz="1500">
                <a:solidFill>
                  <a:srgbClr val="434343"/>
                </a:solidFill>
                <a:highlight>
                  <a:srgbClr val="FFFFFF"/>
                </a:highlight>
              </a:rPr>
              <a:t>A free opportunity for businesses to increase brand awareness and generate sales on Facebook</a:t>
            </a:r>
            <a:endParaRPr sz="1500">
              <a:solidFill>
                <a:srgbClr val="434343"/>
              </a:solidFill>
              <a:highlight>
                <a:srgbClr val="FFFFFF"/>
              </a:highlight>
            </a:endParaRPr>
          </a:p>
          <a:p>
            <a:pPr indent="0" lvl="0" marL="457200" rtl="0" algn="l">
              <a:lnSpc>
                <a:spcPct val="100000"/>
              </a:lnSpc>
              <a:spcBef>
                <a:spcPts val="0"/>
              </a:spcBef>
              <a:spcAft>
                <a:spcPts val="0"/>
              </a:spcAft>
              <a:buNone/>
            </a:pPr>
            <a:r>
              <a:t/>
            </a:r>
            <a:endParaRPr sz="1500">
              <a:solidFill>
                <a:srgbClr val="434343"/>
              </a:solidFill>
              <a:highlight>
                <a:srgbClr val="FFFFFF"/>
              </a:highlight>
            </a:endParaRPr>
          </a:p>
          <a:p>
            <a:pPr indent="-323850" lvl="0" marL="457200" rtl="0" algn="l">
              <a:lnSpc>
                <a:spcPct val="100000"/>
              </a:lnSpc>
              <a:spcBef>
                <a:spcPts val="0"/>
              </a:spcBef>
              <a:spcAft>
                <a:spcPts val="0"/>
              </a:spcAft>
              <a:buClr>
                <a:srgbClr val="434343"/>
              </a:buClr>
              <a:buSzPts val="1500"/>
              <a:buChar char="●"/>
            </a:pPr>
            <a:r>
              <a:rPr lang="en" sz="1500">
                <a:solidFill>
                  <a:srgbClr val="434343"/>
                </a:solidFill>
                <a:highlight>
                  <a:srgbClr val="FFFFFF"/>
                </a:highlight>
              </a:rPr>
              <a:t>A public profile specifically created for businesses, brands, celebrities, causes, and other organizations</a:t>
            </a:r>
            <a:endParaRPr sz="1500">
              <a:solidFill>
                <a:srgbClr val="434343"/>
              </a:solidFill>
              <a:highlight>
                <a:srgbClr val="FFFFFF"/>
              </a:highlight>
            </a:endParaRPr>
          </a:p>
          <a:p>
            <a:pPr indent="0" lvl="0" marL="457200" rtl="0" algn="l">
              <a:lnSpc>
                <a:spcPct val="100000"/>
              </a:lnSpc>
              <a:spcBef>
                <a:spcPts val="0"/>
              </a:spcBef>
              <a:spcAft>
                <a:spcPts val="0"/>
              </a:spcAft>
              <a:buNone/>
            </a:pPr>
            <a:r>
              <a:t/>
            </a:r>
            <a:endParaRPr sz="1500">
              <a:solidFill>
                <a:srgbClr val="434343"/>
              </a:solidFill>
              <a:highlight>
                <a:srgbClr val="FFFFFF"/>
              </a:highlight>
            </a:endParaRPr>
          </a:p>
          <a:p>
            <a:pPr indent="-323850" lvl="0" marL="457200" rtl="0" algn="l">
              <a:lnSpc>
                <a:spcPct val="100000"/>
              </a:lnSpc>
              <a:spcBef>
                <a:spcPts val="0"/>
              </a:spcBef>
              <a:spcAft>
                <a:spcPts val="0"/>
              </a:spcAft>
              <a:buClr>
                <a:srgbClr val="434343"/>
              </a:buClr>
              <a:buSzPts val="1500"/>
              <a:buChar char="●"/>
            </a:pPr>
            <a:r>
              <a:rPr lang="en" sz="1500">
                <a:solidFill>
                  <a:srgbClr val="434343"/>
                </a:solidFill>
                <a:highlight>
                  <a:srgbClr val="FFFFFF"/>
                </a:highlight>
              </a:rPr>
              <a:t>Keep customers updated</a:t>
            </a:r>
            <a:endParaRPr sz="1500">
              <a:solidFill>
                <a:srgbClr val="434343"/>
              </a:solidFill>
              <a:highlight>
                <a:srgbClr val="FFFFFF"/>
              </a:highlight>
            </a:endParaRPr>
          </a:p>
          <a:p>
            <a:pPr indent="0" lvl="0" marL="457200" rtl="0" algn="l">
              <a:lnSpc>
                <a:spcPct val="100000"/>
              </a:lnSpc>
              <a:spcBef>
                <a:spcPts val="0"/>
              </a:spcBef>
              <a:spcAft>
                <a:spcPts val="0"/>
              </a:spcAft>
              <a:buNone/>
            </a:pPr>
            <a:r>
              <a:t/>
            </a:r>
            <a:endParaRPr sz="1500">
              <a:solidFill>
                <a:srgbClr val="434343"/>
              </a:solidFill>
              <a:highlight>
                <a:srgbClr val="FFFFFF"/>
              </a:highlight>
            </a:endParaRPr>
          </a:p>
          <a:p>
            <a:pPr indent="-323850" lvl="0" marL="457200" rtl="0" algn="l">
              <a:lnSpc>
                <a:spcPct val="100000"/>
              </a:lnSpc>
              <a:spcBef>
                <a:spcPts val="0"/>
              </a:spcBef>
              <a:spcAft>
                <a:spcPts val="0"/>
              </a:spcAft>
              <a:buClr>
                <a:srgbClr val="434343"/>
              </a:buClr>
              <a:buSzPts val="1500"/>
              <a:buChar char="●"/>
            </a:pPr>
            <a:r>
              <a:rPr lang="en" sz="1500">
                <a:solidFill>
                  <a:srgbClr val="434343"/>
                </a:solidFill>
                <a:highlight>
                  <a:srgbClr val="FFFFFF"/>
                </a:highlight>
              </a:rPr>
              <a:t>Reach more people with page promotions and boost posts</a:t>
            </a:r>
            <a:endParaRPr sz="1500">
              <a:solidFill>
                <a:srgbClr val="434343"/>
              </a:solidFill>
              <a:highlight>
                <a:srgbClr val="FFFFFF"/>
              </a:highlight>
            </a:endParaRPr>
          </a:p>
          <a:p>
            <a:pPr indent="0" lvl="0" marL="457200" rtl="0" algn="l">
              <a:lnSpc>
                <a:spcPct val="100000"/>
              </a:lnSpc>
              <a:spcBef>
                <a:spcPts val="0"/>
              </a:spcBef>
              <a:spcAft>
                <a:spcPts val="0"/>
              </a:spcAft>
              <a:buNone/>
            </a:pPr>
            <a:r>
              <a:t/>
            </a:r>
            <a:endParaRPr sz="1500">
              <a:solidFill>
                <a:srgbClr val="434343"/>
              </a:solidFill>
              <a:highlight>
                <a:srgbClr val="FFFFFF"/>
              </a:highlight>
            </a:endParaRPr>
          </a:p>
          <a:p>
            <a:pPr indent="-323850" lvl="0" marL="457200" rtl="0" algn="l">
              <a:lnSpc>
                <a:spcPct val="100000"/>
              </a:lnSpc>
              <a:spcBef>
                <a:spcPts val="0"/>
              </a:spcBef>
              <a:spcAft>
                <a:spcPts val="0"/>
              </a:spcAft>
              <a:buClr>
                <a:srgbClr val="434343"/>
              </a:buClr>
              <a:buSzPts val="1500"/>
              <a:buChar char="●"/>
            </a:pPr>
            <a:r>
              <a:rPr lang="en" sz="1500">
                <a:solidFill>
                  <a:srgbClr val="434343"/>
                </a:solidFill>
                <a:highlight>
                  <a:srgbClr val="FFFFFF"/>
                </a:highlight>
              </a:rPr>
              <a:t>Promote an event or share an offer</a:t>
            </a:r>
            <a:endParaRPr sz="1500">
              <a:solidFill>
                <a:srgbClr val="434343"/>
              </a:solidFill>
              <a:highlight>
                <a:srgbClr val="FFFFFF"/>
              </a:highlight>
            </a:endParaRPr>
          </a:p>
          <a:p>
            <a:pPr indent="0" lvl="0" marL="457200" rtl="0" algn="l">
              <a:spcBef>
                <a:spcPts val="0"/>
              </a:spcBef>
              <a:spcAft>
                <a:spcPts val="0"/>
              </a:spcAft>
              <a:buNone/>
            </a:pPr>
            <a:r>
              <a:t/>
            </a:r>
            <a:endParaRPr sz="1200">
              <a:solidFill>
                <a:srgbClr val="222222"/>
              </a:solidFill>
              <a:highlight>
                <a:srgbClr val="FFFFFF"/>
              </a:highlight>
            </a:endParaRPr>
          </a:p>
          <a:p>
            <a:pPr indent="0" lvl="0" marL="457200" rtl="0" algn="l">
              <a:spcBef>
                <a:spcPts val="0"/>
              </a:spcBef>
              <a:spcAft>
                <a:spcPts val="0"/>
              </a:spcAft>
              <a:buNone/>
            </a:pPr>
            <a:r>
              <a:t/>
            </a:r>
            <a:endParaRPr sz="1500">
              <a:solidFill>
                <a:srgbClr val="434343"/>
              </a:solidFill>
              <a:highlight>
                <a:srgbClr val="FFFFFF"/>
              </a:highlight>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110"/>
          <p:cNvSpPr txBox="1"/>
          <p:nvPr>
            <p:ph type="title"/>
          </p:nvPr>
        </p:nvSpPr>
        <p:spPr>
          <a:xfrm>
            <a:off x="169275" y="70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Facebook Marketplace and Group</a:t>
            </a:r>
            <a:endParaRPr/>
          </a:p>
        </p:txBody>
      </p:sp>
      <p:pic>
        <p:nvPicPr>
          <p:cNvPr id="708" name="Google Shape;708;p110"/>
          <p:cNvPicPr preferRelativeResize="0"/>
          <p:nvPr/>
        </p:nvPicPr>
        <p:blipFill>
          <a:blip r:embed="rId3">
            <a:alphaModFix/>
          </a:blip>
          <a:stretch>
            <a:fillRect/>
          </a:stretch>
        </p:blipFill>
        <p:spPr>
          <a:xfrm>
            <a:off x="4335625" y="687326"/>
            <a:ext cx="2021525" cy="4379948"/>
          </a:xfrm>
          <a:prstGeom prst="rect">
            <a:avLst/>
          </a:prstGeom>
          <a:noFill/>
          <a:ln>
            <a:noFill/>
          </a:ln>
        </p:spPr>
      </p:pic>
      <p:pic>
        <p:nvPicPr>
          <p:cNvPr id="709" name="Google Shape;709;p110"/>
          <p:cNvPicPr preferRelativeResize="0"/>
          <p:nvPr/>
        </p:nvPicPr>
        <p:blipFill>
          <a:blip r:embed="rId4">
            <a:alphaModFix/>
          </a:blip>
          <a:stretch>
            <a:fillRect/>
          </a:stretch>
        </p:blipFill>
        <p:spPr>
          <a:xfrm>
            <a:off x="6744551" y="687300"/>
            <a:ext cx="2021525" cy="4380000"/>
          </a:xfrm>
          <a:prstGeom prst="rect">
            <a:avLst/>
          </a:prstGeom>
          <a:noFill/>
          <a:ln>
            <a:noFill/>
          </a:ln>
        </p:spPr>
      </p:pic>
      <p:sp>
        <p:nvSpPr>
          <p:cNvPr id="710" name="Google Shape;710;p110"/>
          <p:cNvSpPr txBox="1"/>
          <p:nvPr/>
        </p:nvSpPr>
        <p:spPr>
          <a:xfrm>
            <a:off x="113000" y="687325"/>
            <a:ext cx="3761100" cy="4181100"/>
          </a:xfrm>
          <a:prstGeom prst="rect">
            <a:avLst/>
          </a:prstGeom>
          <a:noFill/>
          <a:ln>
            <a:noFill/>
          </a:ln>
        </p:spPr>
        <p:txBody>
          <a:bodyPr anchorCtr="0" anchor="t" bIns="91425" lIns="91425" spcFirstLastPara="1" rIns="91425" wrap="square" tIns="91425">
            <a:noAutofit/>
          </a:bodyPr>
          <a:lstStyle/>
          <a:p>
            <a:pPr indent="-323850" lvl="0" marL="457200" rtl="0" algn="l">
              <a:lnSpc>
                <a:spcPct val="100000"/>
              </a:lnSpc>
              <a:spcBef>
                <a:spcPts val="0"/>
              </a:spcBef>
              <a:spcAft>
                <a:spcPts val="0"/>
              </a:spcAft>
              <a:buClr>
                <a:srgbClr val="434343"/>
              </a:buClr>
              <a:buSzPts val="1500"/>
              <a:buChar char="●"/>
            </a:pPr>
            <a:r>
              <a:rPr lang="en" sz="1500">
                <a:solidFill>
                  <a:srgbClr val="434343"/>
                </a:solidFill>
                <a:highlight>
                  <a:srgbClr val="FFFFFF"/>
                </a:highlight>
              </a:rPr>
              <a:t>Facebook Marketplace was </a:t>
            </a:r>
            <a:r>
              <a:rPr lang="en" sz="1500">
                <a:solidFill>
                  <a:srgbClr val="434343"/>
                </a:solidFill>
                <a:highlight>
                  <a:srgbClr val="FFFFFF"/>
                </a:highlight>
                <a:uFill>
                  <a:noFill/>
                </a:uFill>
                <a:hlinkClick r:id="rId5">
                  <a:extLst>
                    <a:ext uri="{A12FA001-AC4F-418D-AE19-62706E023703}">
                      <ahyp:hlinkClr val="tx"/>
                    </a:ext>
                  </a:extLst>
                </a:hlinkClick>
              </a:rPr>
              <a:t>introduced</a:t>
            </a:r>
            <a:r>
              <a:rPr lang="en" sz="1500">
                <a:solidFill>
                  <a:srgbClr val="434343"/>
                </a:solidFill>
                <a:highlight>
                  <a:srgbClr val="FFFFFF"/>
                </a:highlight>
              </a:rPr>
              <a:t> in 2016 as a place for people to buy and sell within their communities</a:t>
            </a:r>
            <a:endParaRPr sz="1500">
              <a:solidFill>
                <a:srgbClr val="434343"/>
              </a:solidFill>
              <a:highlight>
                <a:srgbClr val="FFFFFF"/>
              </a:highlight>
            </a:endParaRPr>
          </a:p>
          <a:p>
            <a:pPr indent="0" lvl="0" marL="457200" rtl="0" algn="l">
              <a:lnSpc>
                <a:spcPct val="100000"/>
              </a:lnSpc>
              <a:spcBef>
                <a:spcPts val="0"/>
              </a:spcBef>
              <a:spcAft>
                <a:spcPts val="0"/>
              </a:spcAft>
              <a:buNone/>
            </a:pPr>
            <a:r>
              <a:t/>
            </a:r>
            <a:endParaRPr sz="1500">
              <a:solidFill>
                <a:srgbClr val="434343"/>
              </a:solidFill>
              <a:highlight>
                <a:srgbClr val="FFFFFF"/>
              </a:highlight>
            </a:endParaRPr>
          </a:p>
          <a:p>
            <a:pPr indent="-323850" lvl="0" marL="457200" rtl="0" algn="l">
              <a:lnSpc>
                <a:spcPct val="100000"/>
              </a:lnSpc>
              <a:spcBef>
                <a:spcPts val="0"/>
              </a:spcBef>
              <a:spcAft>
                <a:spcPts val="0"/>
              </a:spcAft>
              <a:buClr>
                <a:srgbClr val="434343"/>
              </a:buClr>
              <a:buSzPts val="1500"/>
              <a:buChar char="●"/>
            </a:pPr>
            <a:r>
              <a:rPr lang="en" sz="1500">
                <a:solidFill>
                  <a:srgbClr val="434343"/>
                </a:solidFill>
                <a:highlight>
                  <a:srgbClr val="FFFFFF"/>
                </a:highlight>
              </a:rPr>
              <a:t>In June 2018, </a:t>
            </a:r>
            <a:r>
              <a:rPr lang="en" sz="1500">
                <a:solidFill>
                  <a:srgbClr val="434343"/>
                </a:solidFill>
                <a:highlight>
                  <a:srgbClr val="FFFFFF"/>
                </a:highlight>
                <a:uFill>
                  <a:noFill/>
                </a:uFill>
                <a:hlinkClick r:id="rId6">
                  <a:extLst>
                    <a:ext uri="{A12FA001-AC4F-418D-AE19-62706E023703}">
                      <ahyp:hlinkClr val="tx"/>
                    </a:ext>
                  </a:extLst>
                </a:hlinkClick>
              </a:rPr>
              <a:t>Facebook announced</a:t>
            </a:r>
            <a:r>
              <a:rPr lang="en" sz="1500">
                <a:solidFill>
                  <a:srgbClr val="434343"/>
                </a:solidFill>
                <a:highlight>
                  <a:srgbClr val="FFFFFF"/>
                </a:highlight>
              </a:rPr>
              <a:t> the option for businesses to place ads in Marketplace</a:t>
            </a:r>
            <a:endParaRPr sz="1500">
              <a:solidFill>
                <a:srgbClr val="434343"/>
              </a:solidFill>
              <a:highlight>
                <a:srgbClr val="FFFFFF"/>
              </a:highlight>
            </a:endParaRPr>
          </a:p>
          <a:p>
            <a:pPr indent="0" lvl="0" marL="457200" rtl="0" algn="l">
              <a:lnSpc>
                <a:spcPct val="100000"/>
              </a:lnSpc>
              <a:spcBef>
                <a:spcPts val="0"/>
              </a:spcBef>
              <a:spcAft>
                <a:spcPts val="0"/>
              </a:spcAft>
              <a:buNone/>
            </a:pPr>
            <a:r>
              <a:t/>
            </a:r>
            <a:endParaRPr sz="1500">
              <a:solidFill>
                <a:srgbClr val="434343"/>
              </a:solidFill>
              <a:highlight>
                <a:srgbClr val="FFFFFF"/>
              </a:highlight>
            </a:endParaRPr>
          </a:p>
          <a:p>
            <a:pPr indent="-323850" lvl="0" marL="457200" rtl="0" algn="l">
              <a:lnSpc>
                <a:spcPct val="100000"/>
              </a:lnSpc>
              <a:spcBef>
                <a:spcPts val="0"/>
              </a:spcBef>
              <a:spcAft>
                <a:spcPts val="0"/>
              </a:spcAft>
              <a:buClr>
                <a:srgbClr val="434343"/>
              </a:buClr>
              <a:buSzPts val="1500"/>
              <a:buChar char="●"/>
            </a:pPr>
            <a:r>
              <a:rPr lang="en" sz="1500">
                <a:solidFill>
                  <a:srgbClr val="434343"/>
                </a:solidFill>
                <a:highlight>
                  <a:srgbClr val="FFFFFF"/>
                </a:highlight>
              </a:rPr>
              <a:t>B2C and C2C platform</a:t>
            </a:r>
            <a:endParaRPr sz="1500">
              <a:solidFill>
                <a:srgbClr val="434343"/>
              </a:solidFill>
              <a:highlight>
                <a:srgbClr val="FFFFFF"/>
              </a:highlight>
            </a:endParaRPr>
          </a:p>
          <a:p>
            <a:pPr indent="0" lvl="0" marL="457200" rtl="0" algn="l">
              <a:lnSpc>
                <a:spcPct val="100000"/>
              </a:lnSpc>
              <a:spcBef>
                <a:spcPts val="0"/>
              </a:spcBef>
              <a:spcAft>
                <a:spcPts val="0"/>
              </a:spcAft>
              <a:buNone/>
            </a:pPr>
            <a:r>
              <a:t/>
            </a:r>
            <a:endParaRPr sz="1500">
              <a:solidFill>
                <a:srgbClr val="434343"/>
              </a:solidFill>
              <a:highlight>
                <a:srgbClr val="FFFFFF"/>
              </a:highlight>
            </a:endParaRPr>
          </a:p>
          <a:p>
            <a:pPr indent="-323850" lvl="0" marL="457200" rtl="0" algn="l">
              <a:lnSpc>
                <a:spcPct val="100000"/>
              </a:lnSpc>
              <a:spcBef>
                <a:spcPts val="0"/>
              </a:spcBef>
              <a:spcAft>
                <a:spcPts val="0"/>
              </a:spcAft>
              <a:buClr>
                <a:srgbClr val="434343"/>
              </a:buClr>
              <a:buSzPts val="1500"/>
              <a:buChar char="●"/>
            </a:pPr>
            <a:r>
              <a:rPr lang="en" sz="1500">
                <a:solidFill>
                  <a:srgbClr val="434343"/>
                </a:solidFill>
                <a:highlight>
                  <a:srgbClr val="FFFFFF"/>
                </a:highlight>
              </a:rPr>
              <a:t>A Facebook Group is a place for group communication and for people to share their common interests and express their opinion</a:t>
            </a:r>
            <a:endParaRPr sz="1500">
              <a:solidFill>
                <a:srgbClr val="434343"/>
              </a:solidFill>
              <a:highlight>
                <a:srgbClr val="FFFFFF"/>
              </a:highlight>
            </a:endParaRPr>
          </a:p>
          <a:p>
            <a:pPr indent="0" lvl="0" marL="457200" rtl="0" algn="l">
              <a:lnSpc>
                <a:spcPct val="100000"/>
              </a:lnSpc>
              <a:spcBef>
                <a:spcPts val="0"/>
              </a:spcBef>
              <a:spcAft>
                <a:spcPts val="0"/>
              </a:spcAft>
              <a:buNone/>
            </a:pPr>
            <a:r>
              <a:t/>
            </a:r>
            <a:endParaRPr sz="1200">
              <a:solidFill>
                <a:srgbClr val="222222"/>
              </a:solidFill>
              <a:highlight>
                <a:srgbClr val="FFFFFF"/>
              </a:highlight>
            </a:endParaRPr>
          </a:p>
          <a:p>
            <a:pPr indent="0" lvl="0" marL="457200" rtl="0" algn="l">
              <a:spcBef>
                <a:spcPts val="0"/>
              </a:spcBef>
              <a:spcAft>
                <a:spcPts val="0"/>
              </a:spcAft>
              <a:buNone/>
            </a:pPr>
            <a:r>
              <a:t/>
            </a:r>
            <a:endParaRPr sz="1200">
              <a:solidFill>
                <a:srgbClr val="222222"/>
              </a:solidFill>
              <a:highlight>
                <a:srgbClr val="FFFFFF"/>
              </a:highlight>
            </a:endParaRPr>
          </a:p>
          <a:p>
            <a:pPr indent="0" lvl="0" marL="457200" rtl="0" algn="l">
              <a:spcBef>
                <a:spcPts val="0"/>
              </a:spcBef>
              <a:spcAft>
                <a:spcPts val="0"/>
              </a:spcAft>
              <a:buNone/>
            </a:pPr>
            <a:r>
              <a:t/>
            </a:r>
            <a:endParaRPr sz="1500">
              <a:solidFill>
                <a:srgbClr val="434343"/>
              </a:solidFill>
              <a:highlight>
                <a:srgbClr val="FFFFFF"/>
              </a:highlight>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111"/>
          <p:cNvSpPr txBox="1"/>
          <p:nvPr>
            <p:ph type="title"/>
          </p:nvPr>
        </p:nvSpPr>
        <p:spPr>
          <a:xfrm>
            <a:off x="311700" y="1480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Facebook Messenger</a:t>
            </a:r>
            <a:endParaRPr/>
          </a:p>
        </p:txBody>
      </p:sp>
      <p:sp>
        <p:nvSpPr>
          <p:cNvPr id="716" name="Google Shape;716;p111"/>
          <p:cNvSpPr txBox="1"/>
          <p:nvPr/>
        </p:nvSpPr>
        <p:spPr>
          <a:xfrm>
            <a:off x="101950" y="796950"/>
            <a:ext cx="3924600" cy="4181100"/>
          </a:xfrm>
          <a:prstGeom prst="rect">
            <a:avLst/>
          </a:prstGeom>
          <a:noFill/>
          <a:ln>
            <a:noFill/>
          </a:ln>
        </p:spPr>
        <p:txBody>
          <a:bodyPr anchorCtr="0" anchor="t" bIns="91425" lIns="91425" spcFirstLastPara="1" rIns="91425" wrap="square" tIns="91425">
            <a:noAutofit/>
          </a:bodyPr>
          <a:lstStyle/>
          <a:p>
            <a:pPr indent="-323850" lvl="0" marL="457200" rtl="0" algn="l">
              <a:lnSpc>
                <a:spcPct val="100000"/>
              </a:lnSpc>
              <a:spcBef>
                <a:spcPts val="0"/>
              </a:spcBef>
              <a:spcAft>
                <a:spcPts val="0"/>
              </a:spcAft>
              <a:buClr>
                <a:srgbClr val="434343"/>
              </a:buClr>
              <a:buSzPts val="1500"/>
              <a:buChar char="●"/>
            </a:pPr>
            <a:r>
              <a:rPr lang="en" sz="1500">
                <a:solidFill>
                  <a:srgbClr val="434343"/>
                </a:solidFill>
                <a:highlight>
                  <a:srgbClr val="FFFFFF"/>
                </a:highlight>
              </a:rPr>
              <a:t>A messaging app and platform developed by Facebook in 2011</a:t>
            </a:r>
            <a:endParaRPr sz="1500">
              <a:solidFill>
                <a:srgbClr val="434343"/>
              </a:solidFill>
              <a:highlight>
                <a:srgbClr val="FFFFFF"/>
              </a:highlight>
            </a:endParaRPr>
          </a:p>
          <a:p>
            <a:pPr indent="0" lvl="0" marL="457200" rtl="0" algn="l">
              <a:lnSpc>
                <a:spcPct val="100000"/>
              </a:lnSpc>
              <a:spcBef>
                <a:spcPts val="0"/>
              </a:spcBef>
              <a:spcAft>
                <a:spcPts val="0"/>
              </a:spcAft>
              <a:buNone/>
            </a:pPr>
            <a:r>
              <a:t/>
            </a:r>
            <a:endParaRPr sz="1500">
              <a:solidFill>
                <a:srgbClr val="434343"/>
              </a:solidFill>
              <a:highlight>
                <a:srgbClr val="FFFFFF"/>
              </a:highlight>
            </a:endParaRPr>
          </a:p>
          <a:p>
            <a:pPr indent="-323850" lvl="0" marL="457200" rtl="0" algn="l">
              <a:lnSpc>
                <a:spcPct val="100000"/>
              </a:lnSpc>
              <a:spcBef>
                <a:spcPts val="0"/>
              </a:spcBef>
              <a:spcAft>
                <a:spcPts val="0"/>
              </a:spcAft>
              <a:buClr>
                <a:srgbClr val="434343"/>
              </a:buClr>
              <a:buSzPts val="1500"/>
              <a:buChar char="●"/>
            </a:pPr>
            <a:r>
              <a:rPr lang="en" sz="1500">
                <a:solidFill>
                  <a:srgbClr val="434343"/>
                </a:solidFill>
                <a:highlight>
                  <a:srgbClr val="FFFFFF"/>
                </a:highlight>
              </a:rPr>
              <a:t>Originally developed as Facebook Chat in 2008</a:t>
            </a:r>
            <a:endParaRPr sz="1500">
              <a:solidFill>
                <a:srgbClr val="434343"/>
              </a:solidFill>
              <a:highlight>
                <a:srgbClr val="FFFFFF"/>
              </a:highlight>
            </a:endParaRPr>
          </a:p>
          <a:p>
            <a:pPr indent="0" lvl="0" marL="457200" rtl="0" algn="l">
              <a:lnSpc>
                <a:spcPct val="100000"/>
              </a:lnSpc>
              <a:spcBef>
                <a:spcPts val="0"/>
              </a:spcBef>
              <a:spcAft>
                <a:spcPts val="0"/>
              </a:spcAft>
              <a:buNone/>
            </a:pPr>
            <a:r>
              <a:t/>
            </a:r>
            <a:endParaRPr sz="1500">
              <a:solidFill>
                <a:srgbClr val="434343"/>
              </a:solidFill>
              <a:highlight>
                <a:srgbClr val="FFFFFF"/>
              </a:highlight>
            </a:endParaRPr>
          </a:p>
          <a:p>
            <a:pPr indent="-323850" lvl="0" marL="457200" rtl="0" algn="l">
              <a:lnSpc>
                <a:spcPct val="100000"/>
              </a:lnSpc>
              <a:spcBef>
                <a:spcPts val="0"/>
              </a:spcBef>
              <a:spcAft>
                <a:spcPts val="0"/>
              </a:spcAft>
              <a:buClr>
                <a:srgbClr val="434343"/>
              </a:buClr>
              <a:buSzPts val="1500"/>
              <a:buChar char="●"/>
            </a:pPr>
            <a:r>
              <a:rPr lang="en" sz="1500">
                <a:solidFill>
                  <a:srgbClr val="434343"/>
                </a:solidFill>
                <a:highlight>
                  <a:srgbClr val="FFFFFF"/>
                </a:highlight>
              </a:rPr>
              <a:t>Users can send messages and exchange photos, videos, stickers, audio, and files, as well as react to other users' messages and interact with </a:t>
            </a:r>
            <a:r>
              <a:rPr lang="en" sz="1500">
                <a:solidFill>
                  <a:srgbClr val="434343"/>
                </a:solidFill>
                <a:highlight>
                  <a:srgbClr val="FFFFFF"/>
                </a:highlight>
                <a:uFill>
                  <a:noFill/>
                </a:uFill>
                <a:hlinkClick r:id="rId3">
                  <a:extLst>
                    <a:ext uri="{A12FA001-AC4F-418D-AE19-62706E023703}">
                      <ahyp:hlinkClr val="tx"/>
                    </a:ext>
                  </a:extLst>
                </a:hlinkClick>
              </a:rPr>
              <a:t>bots</a:t>
            </a:r>
            <a:endParaRPr sz="1500">
              <a:solidFill>
                <a:srgbClr val="434343"/>
              </a:solidFill>
              <a:highlight>
                <a:srgbClr val="FFFFFF"/>
              </a:highlight>
            </a:endParaRPr>
          </a:p>
          <a:p>
            <a:pPr indent="0" lvl="0" marL="457200" rtl="0" algn="l">
              <a:lnSpc>
                <a:spcPct val="100000"/>
              </a:lnSpc>
              <a:spcBef>
                <a:spcPts val="0"/>
              </a:spcBef>
              <a:spcAft>
                <a:spcPts val="0"/>
              </a:spcAft>
              <a:buNone/>
            </a:pPr>
            <a:r>
              <a:t/>
            </a:r>
            <a:endParaRPr sz="1500">
              <a:solidFill>
                <a:srgbClr val="434343"/>
              </a:solidFill>
              <a:highlight>
                <a:srgbClr val="FFFFFF"/>
              </a:highlight>
            </a:endParaRPr>
          </a:p>
          <a:p>
            <a:pPr indent="-323850" lvl="0" marL="457200" rtl="0" algn="l">
              <a:lnSpc>
                <a:spcPct val="100000"/>
              </a:lnSpc>
              <a:spcBef>
                <a:spcPts val="0"/>
              </a:spcBef>
              <a:spcAft>
                <a:spcPts val="0"/>
              </a:spcAft>
              <a:buClr>
                <a:srgbClr val="434343"/>
              </a:buClr>
              <a:buSzPts val="1500"/>
              <a:buChar char="●"/>
            </a:pPr>
            <a:r>
              <a:rPr lang="en" sz="1500">
                <a:solidFill>
                  <a:srgbClr val="434343"/>
                </a:solidFill>
                <a:highlight>
                  <a:srgbClr val="FFFFFF"/>
                </a:highlight>
              </a:rPr>
              <a:t>Supports </a:t>
            </a:r>
            <a:r>
              <a:rPr lang="en" sz="1500">
                <a:solidFill>
                  <a:srgbClr val="434343"/>
                </a:solidFill>
                <a:highlight>
                  <a:srgbClr val="FFFFFF"/>
                </a:highlight>
                <a:uFill>
                  <a:noFill/>
                </a:uFill>
                <a:hlinkClick r:id="rId4">
                  <a:extLst>
                    <a:ext uri="{A12FA001-AC4F-418D-AE19-62706E023703}">
                      <ahyp:hlinkClr val="tx"/>
                    </a:ext>
                  </a:extLst>
                </a:hlinkClick>
              </a:rPr>
              <a:t>voice</a:t>
            </a:r>
            <a:r>
              <a:rPr lang="en" sz="1500">
                <a:solidFill>
                  <a:srgbClr val="434343"/>
                </a:solidFill>
                <a:highlight>
                  <a:srgbClr val="FFFFFF"/>
                </a:highlight>
              </a:rPr>
              <a:t> and </a:t>
            </a:r>
            <a:r>
              <a:rPr lang="en" sz="1500">
                <a:solidFill>
                  <a:srgbClr val="434343"/>
                </a:solidFill>
                <a:highlight>
                  <a:srgbClr val="FFFFFF"/>
                </a:highlight>
                <a:uFill>
                  <a:noFill/>
                </a:uFill>
                <a:hlinkClick r:id="rId5">
                  <a:extLst>
                    <a:ext uri="{A12FA001-AC4F-418D-AE19-62706E023703}">
                      <ahyp:hlinkClr val="tx"/>
                    </a:ext>
                  </a:extLst>
                </a:hlinkClick>
              </a:rPr>
              <a:t>video calling</a:t>
            </a:r>
            <a:endParaRPr sz="1500">
              <a:solidFill>
                <a:srgbClr val="434343"/>
              </a:solidFill>
              <a:highlight>
                <a:srgbClr val="FFFFFF"/>
              </a:highlight>
            </a:endParaRPr>
          </a:p>
          <a:p>
            <a:pPr indent="0" lvl="0" marL="457200" rtl="0" algn="l">
              <a:lnSpc>
                <a:spcPct val="100000"/>
              </a:lnSpc>
              <a:spcBef>
                <a:spcPts val="0"/>
              </a:spcBef>
              <a:spcAft>
                <a:spcPts val="0"/>
              </a:spcAft>
              <a:buNone/>
            </a:pPr>
            <a:r>
              <a:t/>
            </a:r>
            <a:endParaRPr sz="1500">
              <a:solidFill>
                <a:srgbClr val="434343"/>
              </a:solidFill>
              <a:highlight>
                <a:srgbClr val="FFFFFF"/>
              </a:highlight>
            </a:endParaRPr>
          </a:p>
          <a:p>
            <a:pPr indent="-323850" lvl="0" marL="457200" rtl="0" algn="l">
              <a:lnSpc>
                <a:spcPct val="100000"/>
              </a:lnSpc>
              <a:spcBef>
                <a:spcPts val="0"/>
              </a:spcBef>
              <a:spcAft>
                <a:spcPts val="0"/>
              </a:spcAft>
              <a:buClr>
                <a:srgbClr val="434343"/>
              </a:buClr>
              <a:buSzPts val="1500"/>
              <a:buChar char="●"/>
            </a:pPr>
            <a:r>
              <a:rPr lang="en" sz="1500">
                <a:solidFill>
                  <a:srgbClr val="434343"/>
                </a:solidFill>
                <a:highlight>
                  <a:srgbClr val="FFFFFF"/>
                </a:highlight>
              </a:rPr>
              <a:t>After being separated from the main Facebook app, Messenger now has 1.3 billion active users</a:t>
            </a:r>
            <a:endParaRPr sz="1500">
              <a:solidFill>
                <a:srgbClr val="434343"/>
              </a:solidFill>
              <a:highlight>
                <a:srgbClr val="FFFFFF"/>
              </a:highlight>
            </a:endParaRPr>
          </a:p>
          <a:p>
            <a:pPr indent="0" lvl="0" marL="457200" rtl="0" algn="l">
              <a:lnSpc>
                <a:spcPct val="100000"/>
              </a:lnSpc>
              <a:spcBef>
                <a:spcPts val="0"/>
              </a:spcBef>
              <a:spcAft>
                <a:spcPts val="0"/>
              </a:spcAft>
              <a:buNone/>
            </a:pPr>
            <a:r>
              <a:t/>
            </a:r>
            <a:endParaRPr sz="1200">
              <a:solidFill>
                <a:srgbClr val="222222"/>
              </a:solidFill>
              <a:highlight>
                <a:srgbClr val="FFFFFF"/>
              </a:highlight>
            </a:endParaRPr>
          </a:p>
          <a:p>
            <a:pPr indent="0" lvl="0" marL="457200" rtl="0" algn="l">
              <a:spcBef>
                <a:spcPts val="0"/>
              </a:spcBef>
              <a:spcAft>
                <a:spcPts val="0"/>
              </a:spcAft>
              <a:buNone/>
            </a:pPr>
            <a:r>
              <a:t/>
            </a:r>
            <a:endParaRPr sz="1200">
              <a:solidFill>
                <a:srgbClr val="222222"/>
              </a:solidFill>
              <a:highlight>
                <a:srgbClr val="FFFFFF"/>
              </a:highlight>
            </a:endParaRPr>
          </a:p>
          <a:p>
            <a:pPr indent="0" lvl="0" marL="457200" rtl="0" algn="l">
              <a:spcBef>
                <a:spcPts val="0"/>
              </a:spcBef>
              <a:spcAft>
                <a:spcPts val="0"/>
              </a:spcAft>
              <a:buNone/>
            </a:pPr>
            <a:r>
              <a:t/>
            </a:r>
            <a:endParaRPr sz="1500">
              <a:solidFill>
                <a:srgbClr val="434343"/>
              </a:solidFill>
              <a:highlight>
                <a:srgbClr val="FFFFFF"/>
              </a:highlight>
            </a:endParaRPr>
          </a:p>
        </p:txBody>
      </p:sp>
      <p:pic>
        <p:nvPicPr>
          <p:cNvPr id="717" name="Google Shape;717;p111"/>
          <p:cNvPicPr preferRelativeResize="0"/>
          <p:nvPr/>
        </p:nvPicPr>
        <p:blipFill rotWithShape="1">
          <a:blip r:embed="rId6">
            <a:alphaModFix/>
          </a:blip>
          <a:srcRect b="4698" l="4692" r="8093" t="0"/>
          <a:stretch/>
        </p:blipFill>
        <p:spPr>
          <a:xfrm>
            <a:off x="4895275" y="224250"/>
            <a:ext cx="3203076" cy="1913375"/>
          </a:xfrm>
          <a:prstGeom prst="rect">
            <a:avLst/>
          </a:prstGeom>
          <a:noFill/>
          <a:ln>
            <a:noFill/>
          </a:ln>
        </p:spPr>
      </p:pic>
      <p:pic>
        <p:nvPicPr>
          <p:cNvPr id="718" name="Google Shape;718;p111"/>
          <p:cNvPicPr preferRelativeResize="0"/>
          <p:nvPr/>
        </p:nvPicPr>
        <p:blipFill>
          <a:blip r:embed="rId7">
            <a:alphaModFix/>
          </a:blip>
          <a:stretch>
            <a:fillRect/>
          </a:stretch>
        </p:blipFill>
        <p:spPr>
          <a:xfrm>
            <a:off x="4026500" y="2290025"/>
            <a:ext cx="4940637" cy="2701076"/>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112"/>
          <p:cNvSpPr txBox="1"/>
          <p:nvPr>
            <p:ph type="title"/>
          </p:nvPr>
        </p:nvSpPr>
        <p:spPr>
          <a:xfrm>
            <a:off x="311700" y="1149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 Products</a:t>
            </a:r>
            <a:endParaRPr/>
          </a:p>
        </p:txBody>
      </p:sp>
      <p:pic>
        <p:nvPicPr>
          <p:cNvPr id="724" name="Google Shape;724;p112"/>
          <p:cNvPicPr preferRelativeResize="0"/>
          <p:nvPr/>
        </p:nvPicPr>
        <p:blipFill>
          <a:blip r:embed="rId3">
            <a:alphaModFix/>
          </a:blip>
          <a:stretch>
            <a:fillRect/>
          </a:stretch>
        </p:blipFill>
        <p:spPr>
          <a:xfrm>
            <a:off x="1232487" y="849025"/>
            <a:ext cx="6985719" cy="1230250"/>
          </a:xfrm>
          <a:prstGeom prst="rect">
            <a:avLst/>
          </a:prstGeom>
          <a:noFill/>
          <a:ln>
            <a:noFill/>
          </a:ln>
        </p:spPr>
      </p:pic>
      <p:sp>
        <p:nvSpPr>
          <p:cNvPr id="725" name="Google Shape;725;p112"/>
          <p:cNvSpPr txBox="1"/>
          <p:nvPr/>
        </p:nvSpPr>
        <p:spPr>
          <a:xfrm>
            <a:off x="488300" y="2316850"/>
            <a:ext cx="8474100" cy="38619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Facebook is creating an easier experience for small and medium-sized businesses to create a web presence, instead of a traditional website, they can create a Facebook profile</a:t>
            </a:r>
            <a:endParaRPr sz="1500">
              <a:solidFill>
                <a:srgbClr val="434343"/>
              </a:solidFill>
              <a:highlight>
                <a:srgbClr val="FFFFFF"/>
              </a:highlight>
            </a:endParaRPr>
          </a:p>
          <a:p>
            <a:pPr indent="0" lvl="0" marL="457200" rtl="0" algn="l">
              <a:spcBef>
                <a:spcPts val="0"/>
              </a:spcBef>
              <a:spcAft>
                <a:spcPts val="0"/>
              </a:spcAft>
              <a:buNone/>
            </a:pPr>
            <a:r>
              <a:t/>
            </a:r>
            <a:endParaRPr sz="1500">
              <a:solidFill>
                <a:srgbClr val="434343"/>
              </a:solidFill>
              <a:highlight>
                <a:srgbClr val="FFFFFF"/>
              </a:highlight>
            </a:endParaRPr>
          </a:p>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Choose a goal</a:t>
            </a:r>
            <a:endParaRPr sz="1500">
              <a:solidFill>
                <a:srgbClr val="434343"/>
              </a:solidFill>
              <a:highlight>
                <a:srgbClr val="FFFFFF"/>
              </a:highlight>
            </a:endParaRPr>
          </a:p>
          <a:p>
            <a:pPr indent="-323850" lvl="1" marL="914400" rtl="0" algn="l">
              <a:spcBef>
                <a:spcPts val="0"/>
              </a:spcBef>
              <a:spcAft>
                <a:spcPts val="0"/>
              </a:spcAft>
              <a:buClr>
                <a:srgbClr val="434343"/>
              </a:buClr>
              <a:buSzPts val="1500"/>
              <a:buChar char="○"/>
            </a:pPr>
            <a:r>
              <a:rPr lang="en" sz="1500">
                <a:solidFill>
                  <a:srgbClr val="434343"/>
                </a:solidFill>
                <a:highlight>
                  <a:srgbClr val="FFFFFF"/>
                </a:highlight>
              </a:rPr>
              <a:t>Get more calls</a:t>
            </a:r>
            <a:endParaRPr sz="1500">
              <a:solidFill>
                <a:srgbClr val="434343"/>
              </a:solidFill>
              <a:highlight>
                <a:srgbClr val="FFFFFF"/>
              </a:highlight>
            </a:endParaRPr>
          </a:p>
          <a:p>
            <a:pPr indent="-323850" lvl="1" marL="914400" rtl="0" algn="l">
              <a:spcBef>
                <a:spcPts val="0"/>
              </a:spcBef>
              <a:spcAft>
                <a:spcPts val="0"/>
              </a:spcAft>
              <a:buClr>
                <a:srgbClr val="434343"/>
              </a:buClr>
              <a:buSzPts val="1500"/>
              <a:buChar char="○"/>
            </a:pPr>
            <a:r>
              <a:rPr lang="en" sz="1500">
                <a:solidFill>
                  <a:srgbClr val="434343"/>
                </a:solidFill>
                <a:highlight>
                  <a:srgbClr val="FFFFFF"/>
                </a:highlight>
              </a:rPr>
              <a:t>Get more website visitors</a:t>
            </a:r>
            <a:endParaRPr sz="1500">
              <a:solidFill>
                <a:srgbClr val="434343"/>
              </a:solidFill>
              <a:highlight>
                <a:srgbClr val="FFFFFF"/>
              </a:highlight>
            </a:endParaRPr>
          </a:p>
          <a:p>
            <a:pPr indent="-323850" lvl="1" marL="914400" rtl="0" algn="l">
              <a:spcBef>
                <a:spcPts val="0"/>
              </a:spcBef>
              <a:spcAft>
                <a:spcPts val="0"/>
              </a:spcAft>
              <a:buClr>
                <a:srgbClr val="434343"/>
              </a:buClr>
              <a:buSzPts val="1500"/>
              <a:buChar char="○"/>
            </a:pPr>
            <a:r>
              <a:rPr lang="en" sz="1500">
                <a:solidFill>
                  <a:srgbClr val="434343"/>
                </a:solidFill>
                <a:highlight>
                  <a:srgbClr val="FFFFFF"/>
                </a:highlight>
              </a:rPr>
              <a:t>Get more messages</a:t>
            </a:r>
            <a:endParaRPr sz="1500">
              <a:solidFill>
                <a:srgbClr val="434343"/>
              </a:solidFill>
              <a:highlight>
                <a:srgbClr val="FFFFFF"/>
              </a:highlight>
            </a:endParaRPr>
          </a:p>
          <a:p>
            <a:pPr indent="0" lvl="0" marL="914400" rtl="0" algn="l">
              <a:spcBef>
                <a:spcPts val="0"/>
              </a:spcBef>
              <a:spcAft>
                <a:spcPts val="0"/>
              </a:spcAft>
              <a:buNone/>
            </a:pPr>
            <a:r>
              <a:t/>
            </a:r>
            <a:endParaRPr sz="1500">
              <a:solidFill>
                <a:srgbClr val="434343"/>
              </a:solidFill>
              <a:highlight>
                <a:srgbClr val="FFFFFF"/>
              </a:highlight>
            </a:endParaRPr>
          </a:p>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Simple and inexpensive ad buying experience and impression tracking for businesses</a:t>
            </a:r>
            <a:endParaRPr sz="1500">
              <a:solidFill>
                <a:srgbClr val="434343"/>
              </a:solidFill>
              <a:highlight>
                <a:srgbClr val="FFFFFF"/>
              </a:highlight>
            </a:endParaRPr>
          </a:p>
          <a:p>
            <a:pPr indent="0" lvl="0" marL="457200" rtl="0" algn="l">
              <a:spcBef>
                <a:spcPts val="0"/>
              </a:spcBef>
              <a:spcAft>
                <a:spcPts val="0"/>
              </a:spcAft>
              <a:buNone/>
            </a:pPr>
            <a:r>
              <a:t/>
            </a:r>
            <a:endParaRPr sz="1500">
              <a:solidFill>
                <a:srgbClr val="434343"/>
              </a:solidFill>
              <a:highlight>
                <a:srgbClr val="FFFFFF"/>
              </a:highlight>
            </a:endParaRPr>
          </a:p>
          <a:p>
            <a:pPr indent="0" lvl="0" marL="0" rtl="0" algn="l">
              <a:spcBef>
                <a:spcPts val="0"/>
              </a:spcBef>
              <a:spcAft>
                <a:spcPts val="0"/>
              </a:spcAft>
              <a:buNone/>
            </a:pPr>
            <a:r>
              <a:t/>
            </a:r>
            <a:endParaRPr sz="1500">
              <a:solidFill>
                <a:srgbClr val="434343"/>
              </a:solidFill>
              <a:highlight>
                <a:srgbClr val="FFFFFF"/>
              </a:highlight>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113"/>
          <p:cNvSpPr txBox="1"/>
          <p:nvPr>
            <p:ph type="title"/>
          </p:nvPr>
        </p:nvSpPr>
        <p:spPr>
          <a:xfrm>
            <a:off x="311700" y="137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Timeline</a:t>
            </a:r>
            <a:endParaRPr/>
          </a:p>
        </p:txBody>
      </p:sp>
      <p:pic>
        <p:nvPicPr>
          <p:cNvPr id="731" name="Google Shape;731;p113"/>
          <p:cNvPicPr preferRelativeResize="0"/>
          <p:nvPr/>
        </p:nvPicPr>
        <p:blipFill>
          <a:blip r:embed="rId3">
            <a:alphaModFix/>
          </a:blip>
          <a:stretch>
            <a:fillRect/>
          </a:stretch>
        </p:blipFill>
        <p:spPr>
          <a:xfrm>
            <a:off x="557075" y="862125"/>
            <a:ext cx="8029859" cy="40527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00" name="Google Shape;200;p33"/>
          <p:cNvPicPr preferRelativeResize="0"/>
          <p:nvPr/>
        </p:nvPicPr>
        <p:blipFill>
          <a:blip r:embed="rId3">
            <a:alphaModFix/>
          </a:blip>
          <a:stretch>
            <a:fillRect/>
          </a:stretch>
        </p:blipFill>
        <p:spPr>
          <a:xfrm>
            <a:off x="0" y="375925"/>
            <a:ext cx="9144001" cy="4391648"/>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114"/>
          <p:cNvSpPr txBox="1"/>
          <p:nvPr>
            <p:ph type="title"/>
          </p:nvPr>
        </p:nvSpPr>
        <p:spPr>
          <a:xfrm>
            <a:off x="311700" y="279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Instagram</a:t>
            </a:r>
            <a:endParaRPr/>
          </a:p>
        </p:txBody>
      </p:sp>
      <p:pic>
        <p:nvPicPr>
          <p:cNvPr id="737" name="Google Shape;737;p114"/>
          <p:cNvPicPr preferRelativeResize="0"/>
          <p:nvPr/>
        </p:nvPicPr>
        <p:blipFill>
          <a:blip r:embed="rId3">
            <a:alphaModFix/>
          </a:blip>
          <a:stretch>
            <a:fillRect/>
          </a:stretch>
        </p:blipFill>
        <p:spPr>
          <a:xfrm>
            <a:off x="5642400" y="616924"/>
            <a:ext cx="3197251" cy="3172258"/>
          </a:xfrm>
          <a:prstGeom prst="rect">
            <a:avLst/>
          </a:prstGeom>
          <a:noFill/>
          <a:ln>
            <a:noFill/>
          </a:ln>
        </p:spPr>
      </p:pic>
      <p:sp>
        <p:nvSpPr>
          <p:cNvPr id="738" name="Google Shape;738;p114"/>
          <p:cNvSpPr txBox="1"/>
          <p:nvPr/>
        </p:nvSpPr>
        <p:spPr>
          <a:xfrm>
            <a:off x="46800" y="1149000"/>
            <a:ext cx="5748000" cy="38619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A photo and video sharing platform</a:t>
            </a:r>
            <a:endParaRPr sz="1500">
              <a:solidFill>
                <a:srgbClr val="434343"/>
              </a:solidFill>
              <a:highlight>
                <a:srgbClr val="FFFFFF"/>
              </a:highlight>
            </a:endParaRPr>
          </a:p>
          <a:p>
            <a:pPr indent="0" lvl="0" marL="457200" rtl="0" algn="l">
              <a:spcBef>
                <a:spcPts val="0"/>
              </a:spcBef>
              <a:spcAft>
                <a:spcPts val="0"/>
              </a:spcAft>
              <a:buNone/>
            </a:pPr>
            <a:r>
              <a:t/>
            </a:r>
            <a:endParaRPr sz="1500">
              <a:solidFill>
                <a:srgbClr val="434343"/>
              </a:solidFill>
              <a:highlight>
                <a:srgbClr val="FFFFFF"/>
              </a:highlight>
            </a:endParaRPr>
          </a:p>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Instagram now has 1 billion active users</a:t>
            </a:r>
            <a:endParaRPr sz="1500">
              <a:solidFill>
                <a:srgbClr val="434343"/>
              </a:solidFill>
              <a:highlight>
                <a:srgbClr val="FFFFFF"/>
              </a:highlight>
            </a:endParaRPr>
          </a:p>
          <a:p>
            <a:pPr indent="0" lvl="0" marL="457200" rtl="0" algn="l">
              <a:spcBef>
                <a:spcPts val="0"/>
              </a:spcBef>
              <a:spcAft>
                <a:spcPts val="0"/>
              </a:spcAft>
              <a:buNone/>
            </a:pPr>
            <a:r>
              <a:t/>
            </a:r>
            <a:endParaRPr sz="1500">
              <a:solidFill>
                <a:srgbClr val="434343"/>
              </a:solidFill>
              <a:highlight>
                <a:srgbClr val="FFFFFF"/>
              </a:highlight>
            </a:endParaRPr>
          </a:p>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Facebook bought Instagram for around $1 billion in 2012</a:t>
            </a:r>
            <a:endParaRPr sz="1500">
              <a:solidFill>
                <a:srgbClr val="434343"/>
              </a:solidFill>
              <a:highlight>
                <a:srgbClr val="FFFFFF"/>
              </a:highlight>
            </a:endParaRPr>
          </a:p>
          <a:p>
            <a:pPr indent="0" lvl="0" marL="457200" rtl="0" algn="l">
              <a:spcBef>
                <a:spcPts val="0"/>
              </a:spcBef>
              <a:spcAft>
                <a:spcPts val="0"/>
              </a:spcAft>
              <a:buNone/>
            </a:pPr>
            <a:r>
              <a:t/>
            </a:r>
            <a:endParaRPr sz="1500">
              <a:solidFill>
                <a:srgbClr val="434343"/>
              </a:solidFill>
              <a:highlight>
                <a:srgbClr val="FFFFFF"/>
              </a:highlight>
            </a:endParaRPr>
          </a:p>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Instagram makes its money from advertising</a:t>
            </a:r>
            <a:endParaRPr sz="1500">
              <a:solidFill>
                <a:srgbClr val="434343"/>
              </a:solidFill>
              <a:highlight>
                <a:srgbClr val="FFFFFF"/>
              </a:highlight>
            </a:endParaRPr>
          </a:p>
          <a:p>
            <a:pPr indent="0" lvl="0" marL="457200" rtl="0" algn="l">
              <a:spcBef>
                <a:spcPts val="0"/>
              </a:spcBef>
              <a:spcAft>
                <a:spcPts val="0"/>
              </a:spcAft>
              <a:buNone/>
            </a:pPr>
            <a:r>
              <a:t/>
            </a:r>
            <a:endParaRPr sz="1500">
              <a:solidFill>
                <a:srgbClr val="434343"/>
              </a:solidFill>
              <a:highlight>
                <a:srgbClr val="FFFFFF"/>
              </a:highlight>
            </a:endParaRPr>
          </a:p>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Brought in $20 billion in advertising revenue in 2019</a:t>
            </a:r>
            <a:endParaRPr sz="1500">
              <a:solidFill>
                <a:srgbClr val="434343"/>
              </a:solidFill>
              <a:highlight>
                <a:srgbClr val="FFFFFF"/>
              </a:highlight>
            </a:endParaRPr>
          </a:p>
          <a:p>
            <a:pPr indent="0" lvl="0" marL="457200" rtl="0" algn="l">
              <a:spcBef>
                <a:spcPts val="0"/>
              </a:spcBef>
              <a:spcAft>
                <a:spcPts val="0"/>
              </a:spcAft>
              <a:buNone/>
            </a:pPr>
            <a:r>
              <a:t/>
            </a:r>
            <a:endParaRPr sz="1500">
              <a:solidFill>
                <a:srgbClr val="434343"/>
              </a:solidFill>
              <a:highlight>
                <a:srgbClr val="FFFFFF"/>
              </a:highlight>
            </a:endParaRPr>
          </a:p>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Ads show up on Instagram in between Stories, and within the feed</a:t>
            </a:r>
            <a:endParaRPr sz="1500">
              <a:solidFill>
                <a:srgbClr val="434343"/>
              </a:solidFill>
              <a:highlight>
                <a:srgbClr val="FFFFFF"/>
              </a:highlight>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115"/>
          <p:cNvSpPr txBox="1"/>
          <p:nvPr>
            <p:ph type="title"/>
          </p:nvPr>
        </p:nvSpPr>
        <p:spPr>
          <a:xfrm>
            <a:off x="311700" y="197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Whatsapp</a:t>
            </a:r>
            <a:endParaRPr/>
          </a:p>
        </p:txBody>
      </p:sp>
      <p:pic>
        <p:nvPicPr>
          <p:cNvPr id="744" name="Google Shape;744;p115"/>
          <p:cNvPicPr preferRelativeResize="0"/>
          <p:nvPr/>
        </p:nvPicPr>
        <p:blipFill rotWithShape="1">
          <a:blip r:embed="rId3">
            <a:alphaModFix/>
          </a:blip>
          <a:srcRect b="0" l="28487" r="30547" t="0"/>
          <a:stretch/>
        </p:blipFill>
        <p:spPr>
          <a:xfrm>
            <a:off x="5538975" y="769700"/>
            <a:ext cx="3293325" cy="4019649"/>
          </a:xfrm>
          <a:prstGeom prst="rect">
            <a:avLst/>
          </a:prstGeom>
          <a:noFill/>
          <a:ln>
            <a:noFill/>
          </a:ln>
        </p:spPr>
      </p:pic>
      <p:sp>
        <p:nvSpPr>
          <p:cNvPr id="745" name="Google Shape;745;p115"/>
          <p:cNvSpPr txBox="1"/>
          <p:nvPr/>
        </p:nvSpPr>
        <p:spPr>
          <a:xfrm>
            <a:off x="71475" y="890475"/>
            <a:ext cx="5368200" cy="38619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A free cross platform messaging application</a:t>
            </a:r>
            <a:endParaRPr sz="1500">
              <a:solidFill>
                <a:srgbClr val="434343"/>
              </a:solidFill>
              <a:highlight>
                <a:srgbClr val="FFFFFF"/>
              </a:highlight>
            </a:endParaRPr>
          </a:p>
          <a:p>
            <a:pPr indent="0" lvl="0" marL="457200" rtl="0" algn="l">
              <a:spcBef>
                <a:spcPts val="0"/>
              </a:spcBef>
              <a:spcAft>
                <a:spcPts val="0"/>
              </a:spcAft>
              <a:buNone/>
            </a:pPr>
            <a:r>
              <a:t/>
            </a:r>
            <a:endParaRPr sz="1500">
              <a:solidFill>
                <a:srgbClr val="434343"/>
              </a:solidFill>
              <a:highlight>
                <a:srgbClr val="FFFFFF"/>
              </a:highlight>
            </a:endParaRPr>
          </a:p>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Whatsapp now has 2 billion active users</a:t>
            </a:r>
            <a:endParaRPr sz="1500">
              <a:solidFill>
                <a:srgbClr val="434343"/>
              </a:solidFill>
              <a:highlight>
                <a:srgbClr val="FFFFFF"/>
              </a:highlight>
            </a:endParaRPr>
          </a:p>
          <a:p>
            <a:pPr indent="0" lvl="0" marL="457200" rtl="0" algn="l">
              <a:spcBef>
                <a:spcPts val="0"/>
              </a:spcBef>
              <a:spcAft>
                <a:spcPts val="0"/>
              </a:spcAft>
              <a:buNone/>
            </a:pPr>
            <a:r>
              <a:t/>
            </a:r>
            <a:endParaRPr sz="1500">
              <a:solidFill>
                <a:srgbClr val="434343"/>
              </a:solidFill>
              <a:highlight>
                <a:srgbClr val="FFFFFF"/>
              </a:highlight>
            </a:endParaRPr>
          </a:p>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Facebook bought Whatsapp in </a:t>
            </a:r>
            <a:r>
              <a:rPr lang="en" sz="1500">
                <a:solidFill>
                  <a:srgbClr val="434343"/>
                </a:solidFill>
                <a:highlight>
                  <a:srgbClr val="FFFFFF"/>
                </a:highlight>
              </a:rPr>
              <a:t>February</a:t>
            </a:r>
            <a:r>
              <a:rPr lang="en" sz="1500">
                <a:solidFill>
                  <a:srgbClr val="434343"/>
                </a:solidFill>
                <a:highlight>
                  <a:srgbClr val="FFFFFF"/>
                </a:highlight>
              </a:rPr>
              <a:t> 2014</a:t>
            </a:r>
            <a:endParaRPr sz="1500">
              <a:solidFill>
                <a:srgbClr val="434343"/>
              </a:solidFill>
              <a:highlight>
                <a:srgbClr val="FFFFFF"/>
              </a:highlight>
            </a:endParaRPr>
          </a:p>
          <a:p>
            <a:pPr indent="0" lvl="0" marL="0" rtl="0" algn="l">
              <a:spcBef>
                <a:spcPts val="0"/>
              </a:spcBef>
              <a:spcAft>
                <a:spcPts val="0"/>
              </a:spcAft>
              <a:buNone/>
            </a:pPr>
            <a:r>
              <a:t/>
            </a:r>
            <a:endParaRPr sz="1500">
              <a:solidFill>
                <a:srgbClr val="434343"/>
              </a:solidFill>
              <a:highlight>
                <a:srgbClr val="FFFFFF"/>
              </a:highlight>
            </a:endParaRPr>
          </a:p>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WhatsApp makes money by charging registered businesses for slow replies</a:t>
            </a:r>
            <a:endParaRPr sz="1500">
              <a:solidFill>
                <a:srgbClr val="434343"/>
              </a:solidFill>
              <a:highlight>
                <a:srgbClr val="FFFFFF"/>
              </a:highlight>
            </a:endParaRPr>
          </a:p>
          <a:p>
            <a:pPr indent="0" lvl="0" marL="457200" rtl="0" algn="l">
              <a:spcBef>
                <a:spcPts val="0"/>
              </a:spcBef>
              <a:spcAft>
                <a:spcPts val="0"/>
              </a:spcAft>
              <a:buNone/>
            </a:pPr>
            <a:r>
              <a:t/>
            </a:r>
            <a:endParaRPr sz="1500">
              <a:solidFill>
                <a:srgbClr val="434343"/>
              </a:solidFill>
              <a:highlight>
                <a:srgbClr val="FFFFFF"/>
              </a:highlight>
            </a:endParaRPr>
          </a:p>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Also makes money through Click to WhatsApp ads, which are not ads shown on Facebook, not WhatsApp, but these ads redirect users from Facebook to WhatsApp</a:t>
            </a:r>
            <a:endParaRPr sz="1500">
              <a:solidFill>
                <a:srgbClr val="434343"/>
              </a:solidFill>
              <a:highlight>
                <a:srgbClr val="FFFFFF"/>
              </a:highlight>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116"/>
          <p:cNvSpPr txBox="1"/>
          <p:nvPr>
            <p:ph type="title"/>
          </p:nvPr>
        </p:nvSpPr>
        <p:spPr>
          <a:xfrm>
            <a:off x="284875" y="260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Oculus</a:t>
            </a:r>
            <a:endParaRPr/>
          </a:p>
        </p:txBody>
      </p:sp>
      <p:pic>
        <p:nvPicPr>
          <p:cNvPr id="751" name="Google Shape;751;p116"/>
          <p:cNvPicPr preferRelativeResize="0"/>
          <p:nvPr/>
        </p:nvPicPr>
        <p:blipFill rotWithShape="1">
          <a:blip r:embed="rId3">
            <a:alphaModFix/>
          </a:blip>
          <a:srcRect b="17454" l="13230" r="12359" t="16503"/>
          <a:stretch/>
        </p:blipFill>
        <p:spPr>
          <a:xfrm>
            <a:off x="6315275" y="149375"/>
            <a:ext cx="2173076" cy="1928775"/>
          </a:xfrm>
          <a:prstGeom prst="rect">
            <a:avLst/>
          </a:prstGeom>
          <a:noFill/>
          <a:ln>
            <a:noFill/>
          </a:ln>
        </p:spPr>
      </p:pic>
      <p:pic>
        <p:nvPicPr>
          <p:cNvPr id="752" name="Google Shape;752;p116"/>
          <p:cNvPicPr preferRelativeResize="0"/>
          <p:nvPr/>
        </p:nvPicPr>
        <p:blipFill>
          <a:blip r:embed="rId4">
            <a:alphaModFix/>
          </a:blip>
          <a:stretch>
            <a:fillRect/>
          </a:stretch>
        </p:blipFill>
        <p:spPr>
          <a:xfrm>
            <a:off x="5790075" y="2241075"/>
            <a:ext cx="2955900" cy="2774075"/>
          </a:xfrm>
          <a:prstGeom prst="rect">
            <a:avLst/>
          </a:prstGeom>
          <a:noFill/>
          <a:ln>
            <a:noFill/>
          </a:ln>
        </p:spPr>
      </p:pic>
      <p:sp>
        <p:nvSpPr>
          <p:cNvPr id="753" name="Google Shape;753;p116"/>
          <p:cNvSpPr txBox="1"/>
          <p:nvPr/>
        </p:nvSpPr>
        <p:spPr>
          <a:xfrm>
            <a:off x="76200" y="1027850"/>
            <a:ext cx="5748000" cy="38619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A virtual reality technology company</a:t>
            </a:r>
            <a:endParaRPr sz="1500">
              <a:solidFill>
                <a:srgbClr val="434343"/>
              </a:solidFill>
              <a:highlight>
                <a:srgbClr val="FFFFFF"/>
              </a:highlight>
            </a:endParaRPr>
          </a:p>
          <a:p>
            <a:pPr indent="0" lvl="0" marL="457200" rtl="0" algn="l">
              <a:spcBef>
                <a:spcPts val="0"/>
              </a:spcBef>
              <a:spcAft>
                <a:spcPts val="0"/>
              </a:spcAft>
              <a:buNone/>
            </a:pPr>
            <a:r>
              <a:t/>
            </a:r>
            <a:endParaRPr sz="1500">
              <a:solidFill>
                <a:srgbClr val="434343"/>
              </a:solidFill>
              <a:highlight>
                <a:srgbClr val="FFFFFF"/>
              </a:highlight>
            </a:endParaRPr>
          </a:p>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Produces Oculus Rift and Gear VR</a:t>
            </a:r>
            <a:endParaRPr sz="1500">
              <a:solidFill>
                <a:srgbClr val="434343"/>
              </a:solidFill>
              <a:highlight>
                <a:srgbClr val="FFFFFF"/>
              </a:highlight>
            </a:endParaRPr>
          </a:p>
          <a:p>
            <a:pPr indent="0" lvl="0" marL="457200" rtl="0" algn="l">
              <a:spcBef>
                <a:spcPts val="0"/>
              </a:spcBef>
              <a:spcAft>
                <a:spcPts val="0"/>
              </a:spcAft>
              <a:buNone/>
            </a:pPr>
            <a:r>
              <a:t/>
            </a:r>
            <a:endParaRPr sz="1500">
              <a:solidFill>
                <a:srgbClr val="434343"/>
              </a:solidFill>
              <a:highlight>
                <a:srgbClr val="FFFFFF"/>
              </a:highlight>
            </a:endParaRPr>
          </a:p>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Acquired by Facebook in 2014 for 2.3 billion U.S. dollars in cash and stock</a:t>
            </a:r>
            <a:endParaRPr sz="1500">
              <a:solidFill>
                <a:srgbClr val="434343"/>
              </a:solidFill>
              <a:highlight>
                <a:srgbClr val="FFFFFF"/>
              </a:highlight>
            </a:endParaRPr>
          </a:p>
          <a:p>
            <a:pPr indent="0" lvl="0" marL="457200" rtl="0" algn="l">
              <a:spcBef>
                <a:spcPts val="0"/>
              </a:spcBef>
              <a:spcAft>
                <a:spcPts val="0"/>
              </a:spcAft>
              <a:buNone/>
            </a:pPr>
            <a:r>
              <a:t/>
            </a:r>
            <a:endParaRPr sz="1500">
              <a:solidFill>
                <a:srgbClr val="434343"/>
              </a:solidFill>
              <a:highlight>
                <a:srgbClr val="FFFFFF"/>
              </a:highlight>
            </a:endParaRPr>
          </a:p>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Oculus is creating a virtual reality platform for all consumer media</a:t>
            </a:r>
            <a:endParaRPr sz="1500">
              <a:solidFill>
                <a:srgbClr val="434343"/>
              </a:solidFill>
              <a:highlight>
                <a:srgbClr val="FFFFFF"/>
              </a:highlight>
            </a:endParaRPr>
          </a:p>
          <a:p>
            <a:pPr indent="0" lvl="0" marL="457200" rtl="0" algn="l">
              <a:spcBef>
                <a:spcPts val="0"/>
              </a:spcBef>
              <a:spcAft>
                <a:spcPts val="0"/>
              </a:spcAft>
              <a:buNone/>
            </a:pPr>
            <a:r>
              <a:t/>
            </a:r>
            <a:endParaRPr sz="1500">
              <a:solidFill>
                <a:srgbClr val="434343"/>
              </a:solidFill>
              <a:highlight>
                <a:srgbClr val="FFFFFF"/>
              </a:highlight>
            </a:endParaRPr>
          </a:p>
          <a:p>
            <a:pPr indent="-323850" lvl="0" marL="457200" rtl="0" algn="l">
              <a:spcBef>
                <a:spcPts val="0"/>
              </a:spcBef>
              <a:spcAft>
                <a:spcPts val="0"/>
              </a:spcAft>
              <a:buClr>
                <a:srgbClr val="434343"/>
              </a:buClr>
              <a:buSzPts val="1500"/>
              <a:buChar char="●"/>
            </a:pPr>
            <a:r>
              <a:rPr lang="en" sz="1500">
                <a:solidFill>
                  <a:srgbClr val="434343"/>
                </a:solidFill>
                <a:highlight>
                  <a:srgbClr val="FFFFFF"/>
                </a:highlight>
              </a:rPr>
              <a:t>More than 1 million people are using Oculus software through Gear VR partnership with Samsung</a:t>
            </a:r>
            <a:endParaRPr sz="1500">
              <a:solidFill>
                <a:srgbClr val="434343"/>
              </a:solidFill>
              <a:highlight>
                <a:srgbClr val="FFFFFF"/>
              </a:highlight>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117"/>
          <p:cNvSpPr txBox="1"/>
          <p:nvPr>
            <p:ph type="title"/>
          </p:nvPr>
        </p:nvSpPr>
        <p:spPr>
          <a:xfrm>
            <a:off x="311700" y="807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Number of Daily Active Facebook Users Worldwide</a:t>
            </a:r>
            <a:endParaRPr/>
          </a:p>
        </p:txBody>
      </p:sp>
      <p:pic>
        <p:nvPicPr>
          <p:cNvPr id="759" name="Google Shape;759;p117"/>
          <p:cNvPicPr preferRelativeResize="0"/>
          <p:nvPr/>
        </p:nvPicPr>
        <p:blipFill>
          <a:blip r:embed="rId3">
            <a:alphaModFix/>
          </a:blip>
          <a:stretch>
            <a:fillRect/>
          </a:stretch>
        </p:blipFill>
        <p:spPr>
          <a:xfrm>
            <a:off x="1335000" y="916275"/>
            <a:ext cx="6473993" cy="4041725"/>
          </a:xfrm>
          <a:prstGeom prst="rect">
            <a:avLst/>
          </a:prstGeom>
          <a:noFill/>
          <a:ln>
            <a:noFill/>
          </a:ln>
        </p:spPr>
      </p:pic>
      <p:sp>
        <p:nvSpPr>
          <p:cNvPr id="760" name="Google Shape;760;p117"/>
          <p:cNvSpPr/>
          <p:nvPr/>
        </p:nvSpPr>
        <p:spPr>
          <a:xfrm>
            <a:off x="7516575" y="1401775"/>
            <a:ext cx="176700" cy="176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17"/>
          <p:cNvSpPr txBox="1"/>
          <p:nvPr/>
        </p:nvSpPr>
        <p:spPr>
          <a:xfrm>
            <a:off x="7613800" y="1115775"/>
            <a:ext cx="849900" cy="35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1785</a:t>
            </a:r>
            <a:endParaRPr/>
          </a:p>
        </p:txBody>
      </p:sp>
      <p:sp>
        <p:nvSpPr>
          <p:cNvPr id="762" name="Google Shape;762;p117"/>
          <p:cNvSpPr txBox="1"/>
          <p:nvPr/>
        </p:nvSpPr>
        <p:spPr>
          <a:xfrm>
            <a:off x="304800" y="484575"/>
            <a:ext cx="2529600" cy="6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666666"/>
                </a:solidFill>
              </a:rPr>
              <a:t>(In millions)</a:t>
            </a:r>
            <a:endParaRPr sz="2300">
              <a:solidFill>
                <a:srgbClr val="666666"/>
              </a:solidFill>
            </a:endParaRPr>
          </a:p>
        </p:txBody>
      </p:sp>
      <p:sp>
        <p:nvSpPr>
          <p:cNvPr id="763" name="Google Shape;763;p117"/>
          <p:cNvSpPr/>
          <p:nvPr/>
        </p:nvSpPr>
        <p:spPr>
          <a:xfrm>
            <a:off x="2028775" y="4092825"/>
            <a:ext cx="176700" cy="176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17"/>
          <p:cNvSpPr txBox="1"/>
          <p:nvPr/>
        </p:nvSpPr>
        <p:spPr>
          <a:xfrm>
            <a:off x="2129275" y="4092825"/>
            <a:ext cx="849900" cy="35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372</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118"/>
          <p:cNvSpPr txBox="1"/>
          <p:nvPr>
            <p:ph type="title"/>
          </p:nvPr>
        </p:nvSpPr>
        <p:spPr>
          <a:xfrm>
            <a:off x="311700" y="102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Facebook Daily Active Users ( By Region)</a:t>
            </a:r>
            <a:endParaRPr/>
          </a:p>
        </p:txBody>
      </p:sp>
      <p:sp>
        <p:nvSpPr>
          <p:cNvPr id="770" name="Google Shape;770;p118"/>
          <p:cNvSpPr txBox="1"/>
          <p:nvPr/>
        </p:nvSpPr>
        <p:spPr>
          <a:xfrm>
            <a:off x="311700" y="528725"/>
            <a:ext cx="2529600" cy="6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666666"/>
                </a:solidFill>
              </a:rPr>
              <a:t>(In millions)</a:t>
            </a:r>
            <a:endParaRPr sz="2300">
              <a:solidFill>
                <a:srgbClr val="666666"/>
              </a:solidFill>
            </a:endParaRPr>
          </a:p>
        </p:txBody>
      </p:sp>
      <p:pic>
        <p:nvPicPr>
          <p:cNvPr id="771" name="Google Shape;771;p118"/>
          <p:cNvPicPr preferRelativeResize="0"/>
          <p:nvPr/>
        </p:nvPicPr>
        <p:blipFill rotWithShape="1">
          <a:blip r:embed="rId3">
            <a:alphaModFix/>
          </a:blip>
          <a:srcRect b="0" l="0" r="0" t="7570"/>
          <a:stretch/>
        </p:blipFill>
        <p:spPr>
          <a:xfrm>
            <a:off x="1000550" y="1114800"/>
            <a:ext cx="7672652" cy="3653424"/>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119"/>
          <p:cNvSpPr txBox="1"/>
          <p:nvPr>
            <p:ph type="title"/>
          </p:nvPr>
        </p:nvSpPr>
        <p:spPr>
          <a:xfrm>
            <a:off x="311700" y="91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Number of Monthly Active Users: US and Canada</a:t>
            </a:r>
            <a:endParaRPr/>
          </a:p>
        </p:txBody>
      </p:sp>
      <p:pic>
        <p:nvPicPr>
          <p:cNvPr id="777" name="Google Shape;777;p119"/>
          <p:cNvPicPr preferRelativeResize="0"/>
          <p:nvPr/>
        </p:nvPicPr>
        <p:blipFill>
          <a:blip r:embed="rId3">
            <a:alphaModFix/>
          </a:blip>
          <a:stretch>
            <a:fillRect/>
          </a:stretch>
        </p:blipFill>
        <p:spPr>
          <a:xfrm>
            <a:off x="1088600" y="1004425"/>
            <a:ext cx="6712024" cy="4139075"/>
          </a:xfrm>
          <a:prstGeom prst="rect">
            <a:avLst/>
          </a:prstGeom>
          <a:noFill/>
          <a:ln>
            <a:noFill/>
          </a:ln>
        </p:spPr>
      </p:pic>
      <p:sp>
        <p:nvSpPr>
          <p:cNvPr id="778" name="Google Shape;778;p119"/>
          <p:cNvSpPr txBox="1"/>
          <p:nvPr/>
        </p:nvSpPr>
        <p:spPr>
          <a:xfrm>
            <a:off x="278075" y="512125"/>
            <a:ext cx="2273700" cy="48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666666"/>
                </a:solidFill>
              </a:rPr>
              <a:t>(In millions)</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120"/>
          <p:cNvSpPr txBox="1"/>
          <p:nvPr>
            <p:ph type="title"/>
          </p:nvPr>
        </p:nvSpPr>
        <p:spPr>
          <a:xfrm>
            <a:off x="311700" y="1911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Facebook Monthly Active Users (By Region)</a:t>
            </a:r>
            <a:endParaRPr/>
          </a:p>
        </p:txBody>
      </p:sp>
      <p:sp>
        <p:nvSpPr>
          <p:cNvPr id="784" name="Google Shape;784;p120"/>
          <p:cNvSpPr txBox="1"/>
          <p:nvPr/>
        </p:nvSpPr>
        <p:spPr>
          <a:xfrm>
            <a:off x="311700" y="650150"/>
            <a:ext cx="2529600" cy="6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666666"/>
                </a:solidFill>
              </a:rPr>
              <a:t>(In millions)</a:t>
            </a:r>
            <a:endParaRPr sz="2300">
              <a:solidFill>
                <a:srgbClr val="666666"/>
              </a:solidFill>
            </a:endParaRPr>
          </a:p>
        </p:txBody>
      </p:sp>
      <p:pic>
        <p:nvPicPr>
          <p:cNvPr id="785" name="Google Shape;785;p120"/>
          <p:cNvPicPr preferRelativeResize="0"/>
          <p:nvPr/>
        </p:nvPicPr>
        <p:blipFill>
          <a:blip r:embed="rId3">
            <a:alphaModFix/>
          </a:blip>
          <a:stretch>
            <a:fillRect/>
          </a:stretch>
        </p:blipFill>
        <p:spPr>
          <a:xfrm>
            <a:off x="1245125" y="1092700"/>
            <a:ext cx="7471900" cy="3898376"/>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121"/>
          <p:cNvSpPr txBox="1"/>
          <p:nvPr>
            <p:ph type="title"/>
          </p:nvPr>
        </p:nvSpPr>
        <p:spPr>
          <a:xfrm>
            <a:off x="155850" y="154525"/>
            <a:ext cx="8832300" cy="64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F2741"/>
                </a:solidFill>
                <a:highlight>
                  <a:srgbClr val="FFFFFF"/>
                </a:highlight>
              </a:rPr>
              <a:t>Countries with the Most Facebook Users 2020</a:t>
            </a:r>
            <a:endParaRPr/>
          </a:p>
        </p:txBody>
      </p:sp>
      <p:sp>
        <p:nvSpPr>
          <p:cNvPr id="791" name="Google Shape;791;p121"/>
          <p:cNvSpPr txBox="1"/>
          <p:nvPr/>
        </p:nvSpPr>
        <p:spPr>
          <a:xfrm>
            <a:off x="155850" y="607100"/>
            <a:ext cx="1966800" cy="5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666666"/>
                </a:solidFill>
              </a:rPr>
              <a:t>(In millions)</a:t>
            </a:r>
            <a:endParaRPr/>
          </a:p>
        </p:txBody>
      </p:sp>
      <p:pic>
        <p:nvPicPr>
          <p:cNvPr id="792" name="Google Shape;792;p121"/>
          <p:cNvPicPr preferRelativeResize="0"/>
          <p:nvPr/>
        </p:nvPicPr>
        <p:blipFill>
          <a:blip r:embed="rId3">
            <a:alphaModFix/>
          </a:blip>
          <a:stretch>
            <a:fillRect/>
          </a:stretch>
        </p:blipFill>
        <p:spPr>
          <a:xfrm>
            <a:off x="2701775" y="716700"/>
            <a:ext cx="3740426" cy="4329601"/>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122"/>
          <p:cNvSpPr txBox="1"/>
          <p:nvPr>
            <p:ph type="title"/>
          </p:nvPr>
        </p:nvSpPr>
        <p:spPr>
          <a:xfrm>
            <a:off x="155850" y="807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F2741"/>
                </a:solidFill>
                <a:highlight>
                  <a:srgbClr val="FFFFFF"/>
                </a:highlight>
              </a:rPr>
              <a:t>Number of Users Worldwide 2017 - 2025, By Region</a:t>
            </a:r>
            <a:endParaRPr/>
          </a:p>
        </p:txBody>
      </p:sp>
      <p:sp>
        <p:nvSpPr>
          <p:cNvPr id="798" name="Google Shape;798;p122"/>
          <p:cNvSpPr txBox="1"/>
          <p:nvPr/>
        </p:nvSpPr>
        <p:spPr>
          <a:xfrm>
            <a:off x="155850" y="607100"/>
            <a:ext cx="1966800" cy="5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666666"/>
                </a:solidFill>
              </a:rPr>
              <a:t>(In millions)</a:t>
            </a:r>
            <a:endParaRPr/>
          </a:p>
        </p:txBody>
      </p:sp>
      <p:pic>
        <p:nvPicPr>
          <p:cNvPr id="799" name="Google Shape;799;p122"/>
          <p:cNvPicPr preferRelativeResize="0"/>
          <p:nvPr/>
        </p:nvPicPr>
        <p:blipFill>
          <a:blip r:embed="rId3">
            <a:alphaModFix/>
          </a:blip>
          <a:stretch>
            <a:fillRect/>
          </a:stretch>
        </p:blipFill>
        <p:spPr>
          <a:xfrm>
            <a:off x="1321200" y="1033925"/>
            <a:ext cx="6501600" cy="405437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123"/>
          <p:cNvSpPr txBox="1"/>
          <p:nvPr>
            <p:ph type="title"/>
          </p:nvPr>
        </p:nvSpPr>
        <p:spPr>
          <a:xfrm>
            <a:off x="247850" y="130250"/>
            <a:ext cx="9009000" cy="76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Number of Users in Canada from 2017 - 2020</a:t>
            </a:r>
            <a:endParaRPr>
              <a:solidFill>
                <a:srgbClr val="666666"/>
              </a:solidFill>
            </a:endParaRPr>
          </a:p>
        </p:txBody>
      </p:sp>
      <p:sp>
        <p:nvSpPr>
          <p:cNvPr id="805" name="Google Shape;805;p123"/>
          <p:cNvSpPr txBox="1"/>
          <p:nvPr/>
        </p:nvSpPr>
        <p:spPr>
          <a:xfrm>
            <a:off x="247850" y="573975"/>
            <a:ext cx="1966800" cy="5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666666"/>
                </a:solidFill>
              </a:rPr>
              <a:t>(In millions)</a:t>
            </a:r>
            <a:endParaRPr/>
          </a:p>
        </p:txBody>
      </p:sp>
      <p:pic>
        <p:nvPicPr>
          <p:cNvPr id="806" name="Google Shape;806;p123"/>
          <p:cNvPicPr preferRelativeResize="0"/>
          <p:nvPr/>
        </p:nvPicPr>
        <p:blipFill>
          <a:blip r:embed="rId3">
            <a:alphaModFix/>
          </a:blip>
          <a:stretch>
            <a:fillRect/>
          </a:stretch>
        </p:blipFill>
        <p:spPr>
          <a:xfrm>
            <a:off x="1490075" y="1021550"/>
            <a:ext cx="6555776" cy="3980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